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94" r:id="rId2"/>
    <p:sldId id="295" r:id="rId3"/>
    <p:sldId id="315" r:id="rId4"/>
    <p:sldId id="279" r:id="rId5"/>
    <p:sldId id="320" r:id="rId6"/>
    <p:sldId id="291" r:id="rId7"/>
    <p:sldId id="299" r:id="rId8"/>
    <p:sldId id="297" r:id="rId9"/>
    <p:sldId id="314" r:id="rId10"/>
    <p:sldId id="309" r:id="rId11"/>
    <p:sldId id="307" r:id="rId12"/>
    <p:sldId id="311" r:id="rId13"/>
    <p:sldId id="308" r:id="rId14"/>
    <p:sldId id="313" r:id="rId15"/>
    <p:sldId id="305" r:id="rId16"/>
    <p:sldId id="310" r:id="rId17"/>
    <p:sldId id="312" r:id="rId18"/>
    <p:sldId id="316" r:id="rId19"/>
    <p:sldId id="296" r:id="rId20"/>
    <p:sldId id="304" r:id="rId21"/>
    <p:sldId id="329" r:id="rId22"/>
    <p:sldId id="331" r:id="rId23"/>
    <p:sldId id="330" r:id="rId24"/>
    <p:sldId id="317" r:id="rId25"/>
    <p:sldId id="300" r:id="rId26"/>
    <p:sldId id="306" r:id="rId27"/>
    <p:sldId id="332" r:id="rId28"/>
    <p:sldId id="318" r:id="rId29"/>
    <p:sldId id="302" r:id="rId30"/>
    <p:sldId id="322" r:id="rId31"/>
    <p:sldId id="321" r:id="rId32"/>
    <p:sldId id="319" r:id="rId33"/>
    <p:sldId id="301" r:id="rId34"/>
    <p:sldId id="323" r:id="rId35"/>
    <p:sldId id="324" r:id="rId36"/>
    <p:sldId id="327" r:id="rId37"/>
    <p:sldId id="326" r:id="rId38"/>
    <p:sldId id="325" r:id="rId39"/>
    <p:sldId id="333" r:id="rId40"/>
    <p:sldId id="334" r:id="rId41"/>
    <p:sldId id="335" r:id="rId42"/>
    <p:sldId id="285" r:id="rId43"/>
    <p:sldId id="29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B020"/>
    <a:srgbClr val="003841"/>
    <a:srgbClr val="9A2E90"/>
    <a:srgbClr val="DD1B50"/>
    <a:srgbClr val="1198D1"/>
    <a:srgbClr val="91BE46"/>
    <a:srgbClr val="1D9647"/>
    <a:srgbClr val="E45E32"/>
    <a:srgbClr val="000000"/>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404359-B32E-40EE-AE5E-CA117158E17D}" v="634" dt="2020-10-11T22:21:24.3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721" autoAdjust="0"/>
    <p:restoredTop sz="94729"/>
  </p:normalViewPr>
  <p:slideViewPr>
    <p:cSldViewPr snapToGrid="0" snapToObjects="1">
      <p:cViewPr varScale="1">
        <p:scale>
          <a:sx n="66" d="100"/>
          <a:sy n="66" d="100"/>
        </p:scale>
        <p:origin x="68" y="56"/>
      </p:cViewPr>
      <p:guideLst/>
    </p:cSldViewPr>
  </p:slideViewPr>
  <p:notesTextViewPr>
    <p:cViewPr>
      <p:scale>
        <a:sx n="1" d="1"/>
        <a:sy n="1" d="1"/>
      </p:scale>
      <p:origin x="0" y="0"/>
    </p:cViewPr>
  </p:notesTextViewPr>
  <p:sorterViewPr>
    <p:cViewPr>
      <p:scale>
        <a:sx n="66" d="100"/>
        <a:sy n="66" d="100"/>
      </p:scale>
      <p:origin x="0" y="-23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36172A-77FE-483D-A530-6D7DCBD59C45}"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IE"/>
        </a:p>
      </dgm:t>
    </dgm:pt>
    <dgm:pt modelId="{FE2DFFC7-FD6E-4E29-B06A-DC9EDADC1CD3}">
      <dgm:prSet phldrT="[Text]" custT="1"/>
      <dgm:spPr/>
      <dgm:t>
        <a:bodyPr/>
        <a:lstStyle/>
        <a:p>
          <a:pPr algn="ctr"/>
          <a:r>
            <a:rPr lang="en-US" sz="2000" b="0" i="0" dirty="0"/>
            <a:t>+ pop culture production/consumption</a:t>
          </a:r>
        </a:p>
        <a:p>
          <a:pPr algn="ctr"/>
          <a:r>
            <a:rPr lang="en-US" sz="2000" b="0" i="0" dirty="0"/>
            <a:t>+ digitalization, internet use and social media</a:t>
          </a:r>
        </a:p>
        <a:p>
          <a:pPr algn="ctr"/>
          <a:r>
            <a:rPr lang="en-US" sz="2000" b="0" i="0" dirty="0"/>
            <a:t>+ cheap flights and travel</a:t>
          </a:r>
        </a:p>
        <a:p>
          <a:pPr algn="ctr"/>
          <a:r>
            <a:rPr lang="en-US" sz="2000" b="0" i="0" dirty="0"/>
            <a:t>+ </a:t>
          </a:r>
          <a:r>
            <a:rPr lang="en-US" sz="2000" b="0" i="0" dirty="0" err="1"/>
            <a:t>fomo</a:t>
          </a:r>
          <a:r>
            <a:rPr lang="en-US" sz="2000" b="0" i="0" dirty="0"/>
            <a:t> (fear of missing out)</a:t>
          </a:r>
        </a:p>
        <a:p>
          <a:pPr algn="ctr"/>
          <a:endParaRPr lang="en-IE" sz="2000" dirty="0"/>
        </a:p>
      </dgm:t>
    </dgm:pt>
    <dgm:pt modelId="{EBF38EA2-7638-4AE2-9EE0-D6BF7F7D42F3}" type="parTrans" cxnId="{CEAD4320-7B81-4FA7-A450-5CD76AAAC015}">
      <dgm:prSet/>
      <dgm:spPr/>
      <dgm:t>
        <a:bodyPr/>
        <a:lstStyle/>
        <a:p>
          <a:endParaRPr lang="en-IE"/>
        </a:p>
      </dgm:t>
    </dgm:pt>
    <dgm:pt modelId="{9B96E44D-01FE-4929-B85D-911D00D72958}" type="sibTrans" cxnId="{CEAD4320-7B81-4FA7-A450-5CD76AAAC015}">
      <dgm:prSet/>
      <dgm:spPr/>
      <dgm:t>
        <a:bodyPr/>
        <a:lstStyle/>
        <a:p>
          <a:endParaRPr lang="en-IE"/>
        </a:p>
      </dgm:t>
    </dgm:pt>
    <dgm:pt modelId="{4BE2EBD4-FBFB-42D4-9FF0-C1EE4630E803}">
      <dgm:prSet phldrT="[Text]"/>
      <dgm:spPr>
        <a:solidFill>
          <a:srgbClr val="9A2E90"/>
        </a:solidFill>
      </dgm:spPr>
      <dgm:t>
        <a:bodyPr/>
        <a:lstStyle/>
        <a:p>
          <a:r>
            <a:rPr lang="en-IE" dirty="0"/>
            <a:t>EXPONENTIAL GROWTH OF POP CULTURE TOURISM</a:t>
          </a:r>
        </a:p>
      </dgm:t>
    </dgm:pt>
    <dgm:pt modelId="{86BE3997-523B-4C25-B6BC-868BBEBC29BC}" type="parTrans" cxnId="{A17E0E5D-AA21-4F2D-9F81-D1283A2A6B44}">
      <dgm:prSet/>
      <dgm:spPr/>
      <dgm:t>
        <a:bodyPr/>
        <a:lstStyle/>
        <a:p>
          <a:endParaRPr lang="en-IE"/>
        </a:p>
      </dgm:t>
    </dgm:pt>
    <dgm:pt modelId="{3758A60C-A760-4003-B2A1-0A3EED7F258E}" type="sibTrans" cxnId="{A17E0E5D-AA21-4F2D-9F81-D1283A2A6B44}">
      <dgm:prSet/>
      <dgm:spPr/>
      <dgm:t>
        <a:bodyPr/>
        <a:lstStyle/>
        <a:p>
          <a:endParaRPr lang="en-IE"/>
        </a:p>
      </dgm:t>
    </dgm:pt>
    <dgm:pt modelId="{CD1ECF54-C84C-4C93-967D-FBCB5DAD50DD}" type="pres">
      <dgm:prSet presAssocID="{B136172A-77FE-483D-A530-6D7DCBD59C45}" presName="Name0" presStyleCnt="0">
        <dgm:presLayoutVars>
          <dgm:dir/>
          <dgm:animOne val="branch"/>
          <dgm:animLvl val="lvl"/>
        </dgm:presLayoutVars>
      </dgm:prSet>
      <dgm:spPr/>
    </dgm:pt>
    <dgm:pt modelId="{506E5788-0DEF-4D91-A32C-377D8C33EB51}" type="pres">
      <dgm:prSet presAssocID="{FE2DFFC7-FD6E-4E29-B06A-DC9EDADC1CD3}" presName="chaos" presStyleCnt="0"/>
      <dgm:spPr/>
    </dgm:pt>
    <dgm:pt modelId="{C16B8174-807D-4AB2-AC34-1ECA6BE24F39}" type="pres">
      <dgm:prSet presAssocID="{FE2DFFC7-FD6E-4E29-B06A-DC9EDADC1CD3}" presName="parTx1" presStyleLbl="revTx" presStyleIdx="0" presStyleCnt="1" custScaleX="115023" custLinFactNeighborX="-39" custLinFactNeighborY="27984"/>
      <dgm:spPr/>
    </dgm:pt>
    <dgm:pt modelId="{71F0470F-C5BB-4B3E-A7E6-65F5BBC28D29}" type="pres">
      <dgm:prSet presAssocID="{FE2DFFC7-FD6E-4E29-B06A-DC9EDADC1CD3}" presName="c1" presStyleLbl="node1" presStyleIdx="0" presStyleCnt="19"/>
      <dgm:spPr/>
    </dgm:pt>
    <dgm:pt modelId="{2C91C065-8D65-40D9-998A-F7CAD4174277}" type="pres">
      <dgm:prSet presAssocID="{FE2DFFC7-FD6E-4E29-B06A-DC9EDADC1CD3}" presName="c2" presStyleLbl="node1" presStyleIdx="1" presStyleCnt="19"/>
      <dgm:spPr>
        <a:solidFill>
          <a:srgbClr val="E45E32"/>
        </a:solidFill>
      </dgm:spPr>
    </dgm:pt>
    <dgm:pt modelId="{14294C6D-F56D-4CF8-A39E-8699E3C0DE5D}" type="pres">
      <dgm:prSet presAssocID="{FE2DFFC7-FD6E-4E29-B06A-DC9EDADC1CD3}" presName="c3" presStyleLbl="node1" presStyleIdx="2" presStyleCnt="19"/>
      <dgm:spPr>
        <a:solidFill>
          <a:srgbClr val="91BE46"/>
        </a:solidFill>
      </dgm:spPr>
    </dgm:pt>
    <dgm:pt modelId="{B978F2DC-0EAE-4E22-95D1-F751026FB6A8}" type="pres">
      <dgm:prSet presAssocID="{FE2DFFC7-FD6E-4E29-B06A-DC9EDADC1CD3}" presName="c4" presStyleLbl="node1" presStyleIdx="3" presStyleCnt="19"/>
      <dgm:spPr/>
    </dgm:pt>
    <dgm:pt modelId="{570338F4-C7C2-487E-BB44-653AAB0A771A}" type="pres">
      <dgm:prSet presAssocID="{FE2DFFC7-FD6E-4E29-B06A-DC9EDADC1CD3}" presName="c5" presStyleLbl="node1" presStyleIdx="4" presStyleCnt="19"/>
      <dgm:spPr>
        <a:solidFill>
          <a:srgbClr val="F5B020"/>
        </a:solidFill>
      </dgm:spPr>
    </dgm:pt>
    <dgm:pt modelId="{E08E4F2B-7AB6-4763-A99E-3A15AD5504ED}" type="pres">
      <dgm:prSet presAssocID="{FE2DFFC7-FD6E-4E29-B06A-DC9EDADC1CD3}" presName="c6" presStyleLbl="node1" presStyleIdx="5" presStyleCnt="19"/>
      <dgm:spPr/>
    </dgm:pt>
    <dgm:pt modelId="{78C9B5DC-92A2-48C6-B577-53D094421583}" type="pres">
      <dgm:prSet presAssocID="{FE2DFFC7-FD6E-4E29-B06A-DC9EDADC1CD3}" presName="c7" presStyleLbl="node1" presStyleIdx="6" presStyleCnt="19"/>
      <dgm:spPr>
        <a:solidFill>
          <a:srgbClr val="9A2E90"/>
        </a:solidFill>
      </dgm:spPr>
    </dgm:pt>
    <dgm:pt modelId="{A523678B-C814-4F3E-9B11-B657F13BA3A9}" type="pres">
      <dgm:prSet presAssocID="{FE2DFFC7-FD6E-4E29-B06A-DC9EDADC1CD3}" presName="c8" presStyleLbl="node1" presStyleIdx="7" presStyleCnt="19"/>
      <dgm:spPr/>
    </dgm:pt>
    <dgm:pt modelId="{9C61900F-F763-48CF-BAAE-22A8168004A4}" type="pres">
      <dgm:prSet presAssocID="{FE2DFFC7-FD6E-4E29-B06A-DC9EDADC1CD3}" presName="c9" presStyleLbl="node1" presStyleIdx="8" presStyleCnt="19" custLinFactNeighborX="57960"/>
      <dgm:spPr>
        <a:solidFill>
          <a:srgbClr val="91BE46"/>
        </a:solidFill>
      </dgm:spPr>
    </dgm:pt>
    <dgm:pt modelId="{9249D64C-EECB-43F8-81C8-770398452B7B}" type="pres">
      <dgm:prSet presAssocID="{FE2DFFC7-FD6E-4E29-B06A-DC9EDADC1CD3}" presName="c10" presStyleLbl="node1" presStyleIdx="9" presStyleCnt="19" custScaleX="65899" custScaleY="70232" custLinFactNeighborX="2525" custLinFactNeighborY="-30295"/>
      <dgm:spPr>
        <a:solidFill>
          <a:srgbClr val="DD1B50"/>
        </a:solidFill>
      </dgm:spPr>
    </dgm:pt>
    <dgm:pt modelId="{0AB048A4-FF4B-4FD8-A9AC-0698D97EFBA5}" type="pres">
      <dgm:prSet presAssocID="{FE2DFFC7-FD6E-4E29-B06A-DC9EDADC1CD3}" presName="c11" presStyleLbl="node1" presStyleIdx="10" presStyleCnt="19" custLinFactY="11092" custLinFactNeighborY="100000"/>
      <dgm:spPr>
        <a:solidFill>
          <a:srgbClr val="9A2E90"/>
        </a:solidFill>
      </dgm:spPr>
    </dgm:pt>
    <dgm:pt modelId="{609814A5-7E02-4928-9F2B-73AE6CE6E643}" type="pres">
      <dgm:prSet presAssocID="{FE2DFFC7-FD6E-4E29-B06A-DC9EDADC1CD3}" presName="c12" presStyleLbl="node1" presStyleIdx="11" presStyleCnt="19" custLinFactNeighborY="43036"/>
      <dgm:spPr/>
    </dgm:pt>
    <dgm:pt modelId="{82EAB85F-CE64-4CC0-A797-11EBF933C0F1}" type="pres">
      <dgm:prSet presAssocID="{FE2DFFC7-FD6E-4E29-B06A-DC9EDADC1CD3}" presName="c13" presStyleLbl="node1" presStyleIdx="12" presStyleCnt="19" custLinFactNeighborY="28350"/>
      <dgm:spPr>
        <a:solidFill>
          <a:srgbClr val="E45E32"/>
        </a:solidFill>
      </dgm:spPr>
    </dgm:pt>
    <dgm:pt modelId="{2A6CBC9A-1208-4D0B-8A0C-0BD5186C6B16}" type="pres">
      <dgm:prSet presAssocID="{FE2DFFC7-FD6E-4E29-B06A-DC9EDADC1CD3}" presName="c14" presStyleLbl="node1" presStyleIdx="13" presStyleCnt="19" custLinFactY="29217" custLinFactNeighborX="-29213" custLinFactNeighborY="100000"/>
      <dgm:spPr>
        <a:solidFill>
          <a:srgbClr val="91BE46"/>
        </a:solidFill>
      </dgm:spPr>
    </dgm:pt>
    <dgm:pt modelId="{D119115F-B5C9-4F89-96A2-B5C62ABDA0E2}" type="pres">
      <dgm:prSet presAssocID="{FE2DFFC7-FD6E-4E29-B06A-DC9EDADC1CD3}" presName="c15" presStyleLbl="node1" presStyleIdx="14" presStyleCnt="19" custLinFactNeighborX="-10328" custLinFactNeighborY="78518"/>
      <dgm:spPr>
        <a:solidFill>
          <a:srgbClr val="1D9647"/>
        </a:solidFill>
      </dgm:spPr>
    </dgm:pt>
    <dgm:pt modelId="{CA5C9B47-8004-4A43-809D-BC0FF38DE903}" type="pres">
      <dgm:prSet presAssocID="{FE2DFFC7-FD6E-4E29-B06A-DC9EDADC1CD3}" presName="c16" presStyleLbl="node1" presStyleIdx="15" presStyleCnt="19" custLinFactNeighborY="24150"/>
      <dgm:spPr/>
    </dgm:pt>
    <dgm:pt modelId="{EE356CFC-AD2B-46F4-A98D-5D5190F68BF7}" type="pres">
      <dgm:prSet presAssocID="{FE2DFFC7-FD6E-4E29-B06A-DC9EDADC1CD3}" presName="c17" presStyleLbl="node1" presStyleIdx="16" presStyleCnt="19" custLinFactNeighborX="15621" custLinFactNeighborY="53689"/>
      <dgm:spPr>
        <a:solidFill>
          <a:srgbClr val="F5B020"/>
        </a:solidFill>
      </dgm:spPr>
    </dgm:pt>
    <dgm:pt modelId="{F4BF9F17-FABE-4080-BFC7-39599C07258D}" type="pres">
      <dgm:prSet presAssocID="{FE2DFFC7-FD6E-4E29-B06A-DC9EDADC1CD3}" presName="c18" presStyleLbl="node1" presStyleIdx="17" presStyleCnt="19" custLinFactNeighborY="36888"/>
      <dgm:spPr/>
    </dgm:pt>
    <dgm:pt modelId="{5EDBEE56-EA1D-4B76-BC34-C10BB0E257EB}" type="pres">
      <dgm:prSet presAssocID="{9B96E44D-01FE-4929-B85D-911D00D72958}" presName="chevronComposite1" presStyleCnt="0"/>
      <dgm:spPr/>
    </dgm:pt>
    <dgm:pt modelId="{F347819D-ED19-406A-91B1-40D24CF4FFEC}" type="pres">
      <dgm:prSet presAssocID="{9B96E44D-01FE-4929-B85D-911D00D72958}" presName="chevron1" presStyleLbl="sibTrans2D1" presStyleIdx="0" presStyleCnt="2"/>
      <dgm:spPr/>
    </dgm:pt>
    <dgm:pt modelId="{2CF57059-8319-4947-BD60-48B8952E6DC4}" type="pres">
      <dgm:prSet presAssocID="{9B96E44D-01FE-4929-B85D-911D00D72958}" presName="spChevron1" presStyleCnt="0"/>
      <dgm:spPr/>
    </dgm:pt>
    <dgm:pt modelId="{CC13C669-495D-4A42-9152-C23593A8E0A6}" type="pres">
      <dgm:prSet presAssocID="{9B96E44D-01FE-4929-B85D-911D00D72958}" presName="overlap" presStyleCnt="0"/>
      <dgm:spPr/>
    </dgm:pt>
    <dgm:pt modelId="{3465E5F6-E0D3-4E63-B35C-DE236BEBCAA6}" type="pres">
      <dgm:prSet presAssocID="{9B96E44D-01FE-4929-B85D-911D00D72958}" presName="chevronComposite2" presStyleCnt="0"/>
      <dgm:spPr/>
    </dgm:pt>
    <dgm:pt modelId="{D54A3F4D-CA34-4339-B9C6-8370218E415C}" type="pres">
      <dgm:prSet presAssocID="{9B96E44D-01FE-4929-B85D-911D00D72958}" presName="chevron2" presStyleLbl="sibTrans2D1" presStyleIdx="1" presStyleCnt="2"/>
      <dgm:spPr/>
    </dgm:pt>
    <dgm:pt modelId="{0AFAA3BA-592D-4E73-9256-3238E0E131B0}" type="pres">
      <dgm:prSet presAssocID="{9B96E44D-01FE-4929-B85D-911D00D72958}" presName="spChevron2" presStyleCnt="0"/>
      <dgm:spPr/>
    </dgm:pt>
    <dgm:pt modelId="{9BEEB66D-884B-4161-9CE8-D93E24A15822}" type="pres">
      <dgm:prSet presAssocID="{4BE2EBD4-FBFB-42D4-9FF0-C1EE4630E803}" presName="last" presStyleCnt="0"/>
      <dgm:spPr/>
    </dgm:pt>
    <dgm:pt modelId="{61F4A98E-BCBE-4199-AD03-FF64A940531E}" type="pres">
      <dgm:prSet presAssocID="{4BE2EBD4-FBFB-42D4-9FF0-C1EE4630E803}" presName="circleTx" presStyleLbl="node1" presStyleIdx="18" presStyleCnt="19"/>
      <dgm:spPr/>
    </dgm:pt>
    <dgm:pt modelId="{DCA5224E-215B-43EC-85AB-A7B39516F90D}" type="pres">
      <dgm:prSet presAssocID="{4BE2EBD4-FBFB-42D4-9FF0-C1EE4630E803}" presName="spN" presStyleCnt="0"/>
      <dgm:spPr/>
    </dgm:pt>
  </dgm:ptLst>
  <dgm:cxnLst>
    <dgm:cxn modelId="{ED114508-D56C-4445-A7AB-0B0D291A8AD1}" type="presOf" srcId="{4BE2EBD4-FBFB-42D4-9FF0-C1EE4630E803}" destId="{61F4A98E-BCBE-4199-AD03-FF64A940531E}" srcOrd="0" destOrd="0" presId="urn:microsoft.com/office/officeart/2009/3/layout/RandomtoResultProcess"/>
    <dgm:cxn modelId="{CEAD4320-7B81-4FA7-A450-5CD76AAAC015}" srcId="{B136172A-77FE-483D-A530-6D7DCBD59C45}" destId="{FE2DFFC7-FD6E-4E29-B06A-DC9EDADC1CD3}" srcOrd="0" destOrd="0" parTransId="{EBF38EA2-7638-4AE2-9EE0-D6BF7F7D42F3}" sibTransId="{9B96E44D-01FE-4929-B85D-911D00D72958}"/>
    <dgm:cxn modelId="{A17E0E5D-AA21-4F2D-9F81-D1283A2A6B44}" srcId="{B136172A-77FE-483D-A530-6D7DCBD59C45}" destId="{4BE2EBD4-FBFB-42D4-9FF0-C1EE4630E803}" srcOrd="1" destOrd="0" parTransId="{86BE3997-523B-4C25-B6BC-868BBEBC29BC}" sibTransId="{3758A60C-A760-4003-B2A1-0A3EED7F258E}"/>
    <dgm:cxn modelId="{B4D5F26C-F9FE-457D-9BE5-2EA463763696}" type="presOf" srcId="{B136172A-77FE-483D-A530-6D7DCBD59C45}" destId="{CD1ECF54-C84C-4C93-967D-FBCB5DAD50DD}" srcOrd="0" destOrd="0" presId="urn:microsoft.com/office/officeart/2009/3/layout/RandomtoResultProcess"/>
    <dgm:cxn modelId="{3960468F-67DA-4F07-ADE9-397A890EC4AA}" type="presOf" srcId="{FE2DFFC7-FD6E-4E29-B06A-DC9EDADC1CD3}" destId="{C16B8174-807D-4AB2-AC34-1ECA6BE24F39}" srcOrd="0" destOrd="0" presId="urn:microsoft.com/office/officeart/2009/3/layout/RandomtoResultProcess"/>
    <dgm:cxn modelId="{D7C36DD5-1431-4BBB-A576-649BC7D033CC}" type="presParOf" srcId="{CD1ECF54-C84C-4C93-967D-FBCB5DAD50DD}" destId="{506E5788-0DEF-4D91-A32C-377D8C33EB51}" srcOrd="0" destOrd="0" presId="urn:microsoft.com/office/officeart/2009/3/layout/RandomtoResultProcess"/>
    <dgm:cxn modelId="{825AA4B8-9E2B-424E-A99B-0C5ADAFE2060}" type="presParOf" srcId="{506E5788-0DEF-4D91-A32C-377D8C33EB51}" destId="{C16B8174-807D-4AB2-AC34-1ECA6BE24F39}" srcOrd="0" destOrd="0" presId="urn:microsoft.com/office/officeart/2009/3/layout/RandomtoResultProcess"/>
    <dgm:cxn modelId="{5B853841-33B3-40AC-8EC4-D6C6E4BBF8E8}" type="presParOf" srcId="{506E5788-0DEF-4D91-A32C-377D8C33EB51}" destId="{71F0470F-C5BB-4B3E-A7E6-65F5BBC28D29}" srcOrd="1" destOrd="0" presId="urn:microsoft.com/office/officeart/2009/3/layout/RandomtoResultProcess"/>
    <dgm:cxn modelId="{E5F62DF6-3C7C-40B6-B8DC-3D8176BE78E8}" type="presParOf" srcId="{506E5788-0DEF-4D91-A32C-377D8C33EB51}" destId="{2C91C065-8D65-40D9-998A-F7CAD4174277}" srcOrd="2" destOrd="0" presId="urn:microsoft.com/office/officeart/2009/3/layout/RandomtoResultProcess"/>
    <dgm:cxn modelId="{7C91AA15-9D4E-441B-BCF4-254556459432}" type="presParOf" srcId="{506E5788-0DEF-4D91-A32C-377D8C33EB51}" destId="{14294C6D-F56D-4CF8-A39E-8699E3C0DE5D}" srcOrd="3" destOrd="0" presId="urn:microsoft.com/office/officeart/2009/3/layout/RandomtoResultProcess"/>
    <dgm:cxn modelId="{FD2A3291-4B2C-4722-A8A4-49612646BDC8}" type="presParOf" srcId="{506E5788-0DEF-4D91-A32C-377D8C33EB51}" destId="{B978F2DC-0EAE-4E22-95D1-F751026FB6A8}" srcOrd="4" destOrd="0" presId="urn:microsoft.com/office/officeart/2009/3/layout/RandomtoResultProcess"/>
    <dgm:cxn modelId="{D83E38DC-D862-4933-A90E-F4677D750628}" type="presParOf" srcId="{506E5788-0DEF-4D91-A32C-377D8C33EB51}" destId="{570338F4-C7C2-487E-BB44-653AAB0A771A}" srcOrd="5" destOrd="0" presId="urn:microsoft.com/office/officeart/2009/3/layout/RandomtoResultProcess"/>
    <dgm:cxn modelId="{75594B65-EA77-42AF-8E9D-04FA9C795CF4}" type="presParOf" srcId="{506E5788-0DEF-4D91-A32C-377D8C33EB51}" destId="{E08E4F2B-7AB6-4763-A99E-3A15AD5504ED}" srcOrd="6" destOrd="0" presId="urn:microsoft.com/office/officeart/2009/3/layout/RandomtoResultProcess"/>
    <dgm:cxn modelId="{B70CEF2F-6F30-46F2-A261-ED4734D50D04}" type="presParOf" srcId="{506E5788-0DEF-4D91-A32C-377D8C33EB51}" destId="{78C9B5DC-92A2-48C6-B577-53D094421583}" srcOrd="7" destOrd="0" presId="urn:microsoft.com/office/officeart/2009/3/layout/RandomtoResultProcess"/>
    <dgm:cxn modelId="{8271F235-E076-4359-91C5-C63D1F729495}" type="presParOf" srcId="{506E5788-0DEF-4D91-A32C-377D8C33EB51}" destId="{A523678B-C814-4F3E-9B11-B657F13BA3A9}" srcOrd="8" destOrd="0" presId="urn:microsoft.com/office/officeart/2009/3/layout/RandomtoResultProcess"/>
    <dgm:cxn modelId="{5FCAEBA7-3457-4602-9A62-EBDF2B0AF5B7}" type="presParOf" srcId="{506E5788-0DEF-4D91-A32C-377D8C33EB51}" destId="{9C61900F-F763-48CF-BAAE-22A8168004A4}" srcOrd="9" destOrd="0" presId="urn:microsoft.com/office/officeart/2009/3/layout/RandomtoResultProcess"/>
    <dgm:cxn modelId="{FAFEFCBD-FEC3-4D5C-8024-CBFC7B60262F}" type="presParOf" srcId="{506E5788-0DEF-4D91-A32C-377D8C33EB51}" destId="{9249D64C-EECB-43F8-81C8-770398452B7B}" srcOrd="10" destOrd="0" presId="urn:microsoft.com/office/officeart/2009/3/layout/RandomtoResultProcess"/>
    <dgm:cxn modelId="{3076E614-E070-4ABD-86ED-14B1F246519B}" type="presParOf" srcId="{506E5788-0DEF-4D91-A32C-377D8C33EB51}" destId="{0AB048A4-FF4B-4FD8-A9AC-0698D97EFBA5}" srcOrd="11" destOrd="0" presId="urn:microsoft.com/office/officeart/2009/3/layout/RandomtoResultProcess"/>
    <dgm:cxn modelId="{D77F2F99-36C9-432A-BC69-D96713D189FA}" type="presParOf" srcId="{506E5788-0DEF-4D91-A32C-377D8C33EB51}" destId="{609814A5-7E02-4928-9F2B-73AE6CE6E643}" srcOrd="12" destOrd="0" presId="urn:microsoft.com/office/officeart/2009/3/layout/RandomtoResultProcess"/>
    <dgm:cxn modelId="{5048F171-3F00-4104-A285-D1DF17046470}" type="presParOf" srcId="{506E5788-0DEF-4D91-A32C-377D8C33EB51}" destId="{82EAB85F-CE64-4CC0-A797-11EBF933C0F1}" srcOrd="13" destOrd="0" presId="urn:microsoft.com/office/officeart/2009/3/layout/RandomtoResultProcess"/>
    <dgm:cxn modelId="{63E90856-EF60-4AB8-9531-3029669EAEA5}" type="presParOf" srcId="{506E5788-0DEF-4D91-A32C-377D8C33EB51}" destId="{2A6CBC9A-1208-4D0B-8A0C-0BD5186C6B16}" srcOrd="14" destOrd="0" presId="urn:microsoft.com/office/officeart/2009/3/layout/RandomtoResultProcess"/>
    <dgm:cxn modelId="{79DBB28F-9DAC-4C2E-A8F3-564989BF94D2}" type="presParOf" srcId="{506E5788-0DEF-4D91-A32C-377D8C33EB51}" destId="{D119115F-B5C9-4F89-96A2-B5C62ABDA0E2}" srcOrd="15" destOrd="0" presId="urn:microsoft.com/office/officeart/2009/3/layout/RandomtoResultProcess"/>
    <dgm:cxn modelId="{92E125D2-94F4-4310-9A65-CC8BA4C49FF3}" type="presParOf" srcId="{506E5788-0DEF-4D91-A32C-377D8C33EB51}" destId="{CA5C9B47-8004-4A43-809D-BC0FF38DE903}" srcOrd="16" destOrd="0" presId="urn:microsoft.com/office/officeart/2009/3/layout/RandomtoResultProcess"/>
    <dgm:cxn modelId="{66CE3FD7-2DCD-4F50-AE7E-433C229CEAD5}" type="presParOf" srcId="{506E5788-0DEF-4D91-A32C-377D8C33EB51}" destId="{EE356CFC-AD2B-46F4-A98D-5D5190F68BF7}" srcOrd="17" destOrd="0" presId="urn:microsoft.com/office/officeart/2009/3/layout/RandomtoResultProcess"/>
    <dgm:cxn modelId="{E95E58CD-F630-434A-A7E0-236E16E927F8}" type="presParOf" srcId="{506E5788-0DEF-4D91-A32C-377D8C33EB51}" destId="{F4BF9F17-FABE-4080-BFC7-39599C07258D}" srcOrd="18" destOrd="0" presId="urn:microsoft.com/office/officeart/2009/3/layout/RandomtoResultProcess"/>
    <dgm:cxn modelId="{6D2E4E6B-136D-441E-BDF5-E4572771A39E}" type="presParOf" srcId="{CD1ECF54-C84C-4C93-967D-FBCB5DAD50DD}" destId="{5EDBEE56-EA1D-4B76-BC34-C10BB0E257EB}" srcOrd="1" destOrd="0" presId="urn:microsoft.com/office/officeart/2009/3/layout/RandomtoResultProcess"/>
    <dgm:cxn modelId="{1FE9EA03-28BF-4578-823E-BAB28C4A1AA0}" type="presParOf" srcId="{5EDBEE56-EA1D-4B76-BC34-C10BB0E257EB}" destId="{F347819D-ED19-406A-91B1-40D24CF4FFEC}" srcOrd="0" destOrd="0" presId="urn:microsoft.com/office/officeart/2009/3/layout/RandomtoResultProcess"/>
    <dgm:cxn modelId="{00CF99B7-2703-4C05-8144-065411AEA11E}" type="presParOf" srcId="{5EDBEE56-EA1D-4B76-BC34-C10BB0E257EB}" destId="{2CF57059-8319-4947-BD60-48B8952E6DC4}" srcOrd="1" destOrd="0" presId="urn:microsoft.com/office/officeart/2009/3/layout/RandomtoResultProcess"/>
    <dgm:cxn modelId="{6F80589D-586D-401B-9B4A-D390804B8D89}" type="presParOf" srcId="{CD1ECF54-C84C-4C93-967D-FBCB5DAD50DD}" destId="{CC13C669-495D-4A42-9152-C23593A8E0A6}" srcOrd="2" destOrd="0" presId="urn:microsoft.com/office/officeart/2009/3/layout/RandomtoResultProcess"/>
    <dgm:cxn modelId="{A6917D8E-0787-44C2-9217-9C00A56A5633}" type="presParOf" srcId="{CD1ECF54-C84C-4C93-967D-FBCB5DAD50DD}" destId="{3465E5F6-E0D3-4E63-B35C-DE236BEBCAA6}" srcOrd="3" destOrd="0" presId="urn:microsoft.com/office/officeart/2009/3/layout/RandomtoResultProcess"/>
    <dgm:cxn modelId="{0B2917A0-C20B-40A1-B2CB-BF29FD1DBDF5}" type="presParOf" srcId="{3465E5F6-E0D3-4E63-B35C-DE236BEBCAA6}" destId="{D54A3F4D-CA34-4339-B9C6-8370218E415C}" srcOrd="0" destOrd="0" presId="urn:microsoft.com/office/officeart/2009/3/layout/RandomtoResultProcess"/>
    <dgm:cxn modelId="{C62641C5-8472-40FD-A202-A119969D648A}" type="presParOf" srcId="{3465E5F6-E0D3-4E63-B35C-DE236BEBCAA6}" destId="{0AFAA3BA-592D-4E73-9256-3238E0E131B0}" srcOrd="1" destOrd="0" presId="urn:microsoft.com/office/officeart/2009/3/layout/RandomtoResultProcess"/>
    <dgm:cxn modelId="{630DF582-8C2C-4087-A371-1634DA39BFCA}" type="presParOf" srcId="{CD1ECF54-C84C-4C93-967D-FBCB5DAD50DD}" destId="{9BEEB66D-884B-4161-9CE8-D93E24A15822}" srcOrd="4" destOrd="0" presId="urn:microsoft.com/office/officeart/2009/3/layout/RandomtoResultProcess"/>
    <dgm:cxn modelId="{241611A7-57C0-49EF-AEC7-328CD49A7D5E}" type="presParOf" srcId="{9BEEB66D-884B-4161-9CE8-D93E24A15822}" destId="{61F4A98E-BCBE-4199-AD03-FF64A940531E}" srcOrd="0" destOrd="0" presId="urn:microsoft.com/office/officeart/2009/3/layout/RandomtoResultProcess"/>
    <dgm:cxn modelId="{C36DFD7E-3179-41A0-9145-C6775628E061}" type="presParOf" srcId="{9BEEB66D-884B-4161-9CE8-D93E24A15822}" destId="{DCA5224E-215B-43EC-85AB-A7B39516F90D}"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B8174-807D-4AB2-AC34-1ECA6BE24F39}">
      <dsp:nvSpPr>
        <dsp:cNvPr id="0" name=""/>
        <dsp:cNvSpPr/>
      </dsp:nvSpPr>
      <dsp:spPr>
        <a:xfrm>
          <a:off x="1" y="3619540"/>
          <a:ext cx="4802238" cy="1375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i="0" kern="1200" dirty="0"/>
            <a:t>+ pop culture production/consumption</a:t>
          </a:r>
        </a:p>
        <a:p>
          <a:pPr marL="0" lvl="0" indent="0" algn="ctr" defTabSz="889000">
            <a:lnSpc>
              <a:spcPct val="90000"/>
            </a:lnSpc>
            <a:spcBef>
              <a:spcPct val="0"/>
            </a:spcBef>
            <a:spcAft>
              <a:spcPct val="35000"/>
            </a:spcAft>
            <a:buNone/>
          </a:pPr>
          <a:r>
            <a:rPr lang="en-US" sz="2000" b="0" i="0" kern="1200" dirty="0"/>
            <a:t>+ digitalization, internet use and social media</a:t>
          </a:r>
        </a:p>
        <a:p>
          <a:pPr marL="0" lvl="0" indent="0" algn="ctr" defTabSz="889000">
            <a:lnSpc>
              <a:spcPct val="90000"/>
            </a:lnSpc>
            <a:spcBef>
              <a:spcPct val="0"/>
            </a:spcBef>
            <a:spcAft>
              <a:spcPct val="35000"/>
            </a:spcAft>
            <a:buNone/>
          </a:pPr>
          <a:r>
            <a:rPr lang="en-US" sz="2000" b="0" i="0" kern="1200" dirty="0"/>
            <a:t>+ cheap flights and travel</a:t>
          </a:r>
        </a:p>
        <a:p>
          <a:pPr marL="0" lvl="0" indent="0" algn="ctr" defTabSz="889000">
            <a:lnSpc>
              <a:spcPct val="90000"/>
            </a:lnSpc>
            <a:spcBef>
              <a:spcPct val="0"/>
            </a:spcBef>
            <a:spcAft>
              <a:spcPct val="35000"/>
            </a:spcAft>
            <a:buNone/>
          </a:pPr>
          <a:r>
            <a:rPr lang="en-US" sz="2000" b="0" i="0" kern="1200" dirty="0"/>
            <a:t>+ </a:t>
          </a:r>
          <a:r>
            <a:rPr lang="en-US" sz="2000" b="0" i="0" kern="1200" dirty="0" err="1"/>
            <a:t>fomo</a:t>
          </a:r>
          <a:r>
            <a:rPr lang="en-US" sz="2000" b="0" i="0" kern="1200" dirty="0"/>
            <a:t> (fear of missing out)</a:t>
          </a:r>
        </a:p>
        <a:p>
          <a:pPr marL="0" lvl="0" indent="0" algn="ctr" defTabSz="889000">
            <a:lnSpc>
              <a:spcPct val="90000"/>
            </a:lnSpc>
            <a:spcBef>
              <a:spcPct val="0"/>
            </a:spcBef>
            <a:spcAft>
              <a:spcPct val="35000"/>
            </a:spcAft>
            <a:buNone/>
          </a:pPr>
          <a:endParaRPr lang="en-IE" sz="2000" kern="1200" dirty="0"/>
        </a:p>
      </dsp:txBody>
      <dsp:txXfrm>
        <a:off x="1" y="3619540"/>
        <a:ext cx="4802238" cy="1375860"/>
      </dsp:txXfrm>
    </dsp:sp>
    <dsp:sp modelId="{71F0470F-C5BB-4B3E-A7E6-65F5BBC28D29}">
      <dsp:nvSpPr>
        <dsp:cNvPr id="0" name=""/>
        <dsp:cNvSpPr/>
      </dsp:nvSpPr>
      <dsp:spPr>
        <a:xfrm>
          <a:off x="310492" y="2816068"/>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91C065-8D65-40D9-998A-F7CAD4174277}">
      <dsp:nvSpPr>
        <dsp:cNvPr id="0" name=""/>
        <dsp:cNvSpPr/>
      </dsp:nvSpPr>
      <dsp:spPr>
        <a:xfrm>
          <a:off x="542965" y="2351122"/>
          <a:ext cx="332104" cy="332104"/>
        </a:xfrm>
        <a:prstGeom prst="ellipse">
          <a:avLst/>
        </a:prstGeom>
        <a:solidFill>
          <a:srgbClr val="E45E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294C6D-F56D-4CF8-A39E-8699E3C0DE5D}">
      <dsp:nvSpPr>
        <dsp:cNvPr id="0" name=""/>
        <dsp:cNvSpPr/>
      </dsp:nvSpPr>
      <dsp:spPr>
        <a:xfrm>
          <a:off x="1100900" y="2444112"/>
          <a:ext cx="521878" cy="521878"/>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78F2DC-0EAE-4E22-95D1-F751026FB6A8}">
      <dsp:nvSpPr>
        <dsp:cNvPr id="0" name=""/>
        <dsp:cNvSpPr/>
      </dsp:nvSpPr>
      <dsp:spPr>
        <a:xfrm>
          <a:off x="1565846" y="1932671"/>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0338F4-C7C2-487E-BB44-653AAB0A771A}">
      <dsp:nvSpPr>
        <dsp:cNvPr id="0" name=""/>
        <dsp:cNvSpPr/>
      </dsp:nvSpPr>
      <dsp:spPr>
        <a:xfrm>
          <a:off x="2170275" y="1746693"/>
          <a:ext cx="332104" cy="332104"/>
        </a:xfrm>
        <a:prstGeom prst="ellipse">
          <a:avLst/>
        </a:prstGeom>
        <a:solidFill>
          <a:srgbClr val="F5B0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8E4F2B-7AB6-4763-A99E-3A15AD5504ED}">
      <dsp:nvSpPr>
        <dsp:cNvPr id="0" name=""/>
        <dsp:cNvSpPr/>
      </dsp:nvSpPr>
      <dsp:spPr>
        <a:xfrm>
          <a:off x="2914189" y="2072155"/>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C9B5DC-92A2-48C6-B577-53D094421583}">
      <dsp:nvSpPr>
        <dsp:cNvPr id="0" name=""/>
        <dsp:cNvSpPr/>
      </dsp:nvSpPr>
      <dsp:spPr>
        <a:xfrm>
          <a:off x="3379135" y="2304628"/>
          <a:ext cx="521878" cy="521878"/>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23678B-C814-4F3E-9B11-B657F13BA3A9}">
      <dsp:nvSpPr>
        <dsp:cNvPr id="0" name=""/>
        <dsp:cNvSpPr/>
      </dsp:nvSpPr>
      <dsp:spPr>
        <a:xfrm>
          <a:off x="4030059" y="2816068"/>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61900F-F763-48CF-BAAE-22A8168004A4}">
      <dsp:nvSpPr>
        <dsp:cNvPr id="0" name=""/>
        <dsp:cNvSpPr/>
      </dsp:nvSpPr>
      <dsp:spPr>
        <a:xfrm>
          <a:off x="4501514" y="3327509"/>
          <a:ext cx="332104" cy="332104"/>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49D64C-EECB-43F8-81C8-770398452B7B}">
      <dsp:nvSpPr>
        <dsp:cNvPr id="0" name=""/>
        <dsp:cNvSpPr/>
      </dsp:nvSpPr>
      <dsp:spPr>
        <a:xfrm>
          <a:off x="2058479" y="2219515"/>
          <a:ext cx="562765" cy="599768"/>
        </a:xfrm>
        <a:prstGeom prst="ellipse">
          <a:avLst/>
        </a:prstGeom>
        <a:solidFill>
          <a:srgbClr val="DD1B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B048A4-FF4B-4FD8-A9AC-0698D97EFBA5}">
      <dsp:nvSpPr>
        <dsp:cNvPr id="0" name=""/>
        <dsp:cNvSpPr/>
      </dsp:nvSpPr>
      <dsp:spPr>
        <a:xfrm>
          <a:off x="78019" y="4486858"/>
          <a:ext cx="332104" cy="332104"/>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9814A5-7E02-4928-9F2B-73AE6CE6E643}">
      <dsp:nvSpPr>
        <dsp:cNvPr id="0" name=""/>
        <dsp:cNvSpPr/>
      </dsp:nvSpPr>
      <dsp:spPr>
        <a:xfrm>
          <a:off x="356986" y="4760964"/>
          <a:ext cx="521878" cy="5218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EAB85F-CE64-4CC0-A797-11EBF933C0F1}">
      <dsp:nvSpPr>
        <dsp:cNvPr id="0" name=""/>
        <dsp:cNvSpPr/>
      </dsp:nvSpPr>
      <dsp:spPr>
        <a:xfrm>
          <a:off x="1054405" y="5123528"/>
          <a:ext cx="759095" cy="759095"/>
        </a:xfrm>
        <a:prstGeom prst="ellipse">
          <a:avLst/>
        </a:prstGeom>
        <a:solidFill>
          <a:srgbClr val="E45E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6CBC9A-1208-4D0B-8A0C-0BD5186C6B16}">
      <dsp:nvSpPr>
        <dsp:cNvPr id="0" name=""/>
        <dsp:cNvSpPr/>
      </dsp:nvSpPr>
      <dsp:spPr>
        <a:xfrm>
          <a:off x="1933774" y="5941890"/>
          <a:ext cx="332104" cy="332104"/>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19115F-B5C9-4F89-96A2-B5C62ABDA0E2}">
      <dsp:nvSpPr>
        <dsp:cNvPr id="0" name=""/>
        <dsp:cNvSpPr/>
      </dsp:nvSpPr>
      <dsp:spPr>
        <a:xfrm>
          <a:off x="2162870" y="5318093"/>
          <a:ext cx="521878" cy="521878"/>
        </a:xfrm>
        <a:prstGeom prst="ellipse">
          <a:avLst/>
        </a:prstGeom>
        <a:solidFill>
          <a:srgbClr val="1D96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5C9B47-8004-4A43-809D-BC0FF38DE903}">
      <dsp:nvSpPr>
        <dsp:cNvPr id="0" name=""/>
        <dsp:cNvSpPr/>
      </dsp:nvSpPr>
      <dsp:spPr>
        <a:xfrm>
          <a:off x="2681716" y="5639452"/>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356CFC-AD2B-46F4-A98D-5D5190F68BF7}">
      <dsp:nvSpPr>
        <dsp:cNvPr id="0" name=""/>
        <dsp:cNvSpPr/>
      </dsp:nvSpPr>
      <dsp:spPr>
        <a:xfrm>
          <a:off x="3218745" y="5222886"/>
          <a:ext cx="759095" cy="759095"/>
        </a:xfrm>
        <a:prstGeom prst="ellipse">
          <a:avLst/>
        </a:prstGeom>
        <a:solidFill>
          <a:srgbClr val="F5B0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BF9F17-FABE-4080-BFC7-39599C07258D}">
      <dsp:nvSpPr>
        <dsp:cNvPr id="0" name=""/>
        <dsp:cNvSpPr/>
      </dsp:nvSpPr>
      <dsp:spPr>
        <a:xfrm>
          <a:off x="4123048" y="4821868"/>
          <a:ext cx="521878" cy="5218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47819D-ED19-406A-91B1-40D24CF4FFEC}">
      <dsp:nvSpPr>
        <dsp:cNvPr id="0" name=""/>
        <dsp:cNvSpPr/>
      </dsp:nvSpPr>
      <dsp:spPr>
        <a:xfrm>
          <a:off x="4803868" y="2443338"/>
          <a:ext cx="1532681" cy="2926056"/>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4A3F4D-CA34-4339-B9C6-8370218E415C}">
      <dsp:nvSpPr>
        <dsp:cNvPr id="0" name=""/>
        <dsp:cNvSpPr/>
      </dsp:nvSpPr>
      <dsp:spPr>
        <a:xfrm>
          <a:off x="6057880" y="2443338"/>
          <a:ext cx="1532681" cy="2926056"/>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F4A98E-BCBE-4199-AD03-FF64A940531E}">
      <dsp:nvSpPr>
        <dsp:cNvPr id="0" name=""/>
        <dsp:cNvSpPr/>
      </dsp:nvSpPr>
      <dsp:spPr>
        <a:xfrm>
          <a:off x="7757763" y="2201523"/>
          <a:ext cx="3553034" cy="3553034"/>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r>
            <a:rPr lang="en-IE" sz="3400" kern="1200" dirty="0"/>
            <a:t>EXPONENTIAL GROWTH OF POP CULTURE TOURISM</a:t>
          </a:r>
        </a:p>
      </dsp:txBody>
      <dsp:txXfrm>
        <a:off x="8278093" y="2721853"/>
        <a:ext cx="2512374" cy="2512374"/>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6/1/2021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with photo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a:extLst>
              <a:ext uri="{FF2B5EF4-FFF2-40B4-BE49-F238E27FC236}">
                <a16:creationId xmlns:a16="http://schemas.microsoft.com/office/drawing/2014/main" id="{1353CFCD-2703-C64F-A780-92441DA7ACC2}"/>
              </a:ext>
            </a:extLst>
          </p:cNvPr>
          <p:cNvSpPr/>
          <p:nvPr userDrawn="1"/>
        </p:nvSpPr>
        <p:spPr>
          <a:xfrm>
            <a:off x="390978" y="4841874"/>
            <a:ext cx="1935844" cy="164465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Main Body Text</a:t>
            </a:r>
          </a:p>
        </p:txBody>
      </p:sp>
      <p:pic>
        <p:nvPicPr>
          <p:cNvPr id="17" name="Picture 16" descr="A close up of a sign&#10;&#10;Description automatically generated">
            <a:extLst>
              <a:ext uri="{FF2B5EF4-FFF2-40B4-BE49-F238E27FC236}">
                <a16:creationId xmlns:a16="http://schemas.microsoft.com/office/drawing/2014/main" id="{8C4AA226-2938-6F41-8288-DD9770C2C6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6479" y="6149728"/>
            <a:ext cx="1539688" cy="375052"/>
          </a:xfrm>
          <a:prstGeom prst="rect">
            <a:avLst/>
          </a:prstGeom>
        </p:spPr>
      </p:pic>
    </p:spTree>
    <p:extLst>
      <p:ext uri="{BB962C8B-B14F-4D97-AF65-F5344CB8AC3E}">
        <p14:creationId xmlns:p14="http://schemas.microsoft.com/office/powerpoint/2010/main" val="3509760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with photo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26EA75-D55F-D04A-BF8D-0291E9DC5EFA}"/>
              </a:ext>
            </a:extLst>
          </p:cNvPr>
          <p:cNvSpPr/>
          <p:nvPr userDrawn="1"/>
        </p:nvSpPr>
        <p:spPr>
          <a:xfrm>
            <a:off x="2415442" y="297595"/>
            <a:ext cx="4439557" cy="99423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89D0881-36CB-7649-A7E8-5F14C25F4676}"/>
              </a:ext>
            </a:extLst>
          </p:cNvPr>
          <p:cNvSpPr/>
          <p:nvPr userDrawn="1"/>
        </p:nvSpPr>
        <p:spPr>
          <a:xfrm>
            <a:off x="3025255" y="4046615"/>
            <a:ext cx="1219201" cy="1244869"/>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00A0A225-0F55-F641-B8B5-2BE6B2129688}"/>
              </a:ext>
            </a:extLst>
          </p:cNvPr>
          <p:cNvSpPr>
            <a:spLocks noGrp="1"/>
          </p:cNvSpPr>
          <p:nvPr>
            <p:ph type="pic" sz="quarter" idx="10"/>
          </p:nvPr>
        </p:nvSpPr>
        <p:spPr>
          <a:xfrm>
            <a:off x="445569" y="523574"/>
            <a:ext cx="3798887" cy="4222750"/>
          </a:xfrm>
        </p:spPr>
        <p:txBody>
          <a:bodyPr/>
          <a:lstStyle>
            <a:lvl1pPr marL="0" indent="0" algn="ctr">
              <a:buNone/>
              <a:defRPr sz="2000"/>
            </a:lvl1pPr>
          </a:lstStyle>
          <a:p>
            <a:endParaRPr lang="en-US" dirty="0"/>
          </a:p>
          <a:p>
            <a:endParaRPr lang="en-US" dirty="0"/>
          </a:p>
          <a:p>
            <a:r>
              <a:rPr lang="en-US" dirty="0"/>
              <a:t>Click to add a photo</a:t>
            </a:r>
          </a:p>
        </p:txBody>
      </p:sp>
      <p:sp>
        <p:nvSpPr>
          <p:cNvPr id="20" name="Picture Placeholder 2">
            <a:extLst>
              <a:ext uri="{FF2B5EF4-FFF2-40B4-BE49-F238E27FC236}">
                <a16:creationId xmlns:a16="http://schemas.microsoft.com/office/drawing/2014/main" id="{DAA584C7-BD3C-8844-AD84-8513CEFC5002}"/>
              </a:ext>
            </a:extLst>
          </p:cNvPr>
          <p:cNvSpPr>
            <a:spLocks noGrp="1"/>
          </p:cNvSpPr>
          <p:nvPr>
            <p:ph type="pic" sz="quarter" idx="11"/>
          </p:nvPr>
        </p:nvSpPr>
        <p:spPr>
          <a:xfrm>
            <a:off x="4709884" y="3546595"/>
            <a:ext cx="2771571" cy="3013810"/>
          </a:xfrm>
        </p:spPr>
        <p:txBody>
          <a:bodyPr>
            <a:normAutofit/>
          </a:bodyPr>
          <a:lstStyle>
            <a:lvl1pPr marL="0" indent="0" algn="ctr">
              <a:buNone/>
              <a:defRPr sz="1800"/>
            </a:lvl1pPr>
          </a:lstStyle>
          <a:p>
            <a:endParaRPr lang="en-US" dirty="0"/>
          </a:p>
          <a:p>
            <a:r>
              <a:rPr lang="en-US" dirty="0"/>
              <a:t>Click to add a photo</a:t>
            </a:r>
          </a:p>
        </p:txBody>
      </p:sp>
      <p:sp>
        <p:nvSpPr>
          <p:cNvPr id="21" name="Text Placeholder 23">
            <a:extLst>
              <a:ext uri="{FF2B5EF4-FFF2-40B4-BE49-F238E27FC236}">
                <a16:creationId xmlns:a16="http://schemas.microsoft.com/office/drawing/2014/main" id="{6F20DF54-2E46-6F4D-86D8-14F6B589B636}"/>
              </a:ext>
            </a:extLst>
          </p:cNvPr>
          <p:cNvSpPr>
            <a:spLocks noGrp="1"/>
          </p:cNvSpPr>
          <p:nvPr>
            <p:ph type="body" sz="quarter" idx="13" hasCustomPrompt="1"/>
          </p:nvPr>
        </p:nvSpPr>
        <p:spPr>
          <a:xfrm>
            <a:off x="4635221" y="1508861"/>
            <a:ext cx="3999055" cy="1791502"/>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22" name="Text Placeholder 25">
            <a:extLst>
              <a:ext uri="{FF2B5EF4-FFF2-40B4-BE49-F238E27FC236}">
                <a16:creationId xmlns:a16="http://schemas.microsoft.com/office/drawing/2014/main" id="{474C6A3D-1373-F247-AC68-6AE232ADE7BB}"/>
              </a:ext>
            </a:extLst>
          </p:cNvPr>
          <p:cNvSpPr>
            <a:spLocks noGrp="1"/>
          </p:cNvSpPr>
          <p:nvPr>
            <p:ph type="body" sz="quarter" idx="14" hasCustomPrompt="1"/>
          </p:nvPr>
        </p:nvSpPr>
        <p:spPr>
          <a:xfrm>
            <a:off x="7814127" y="4046615"/>
            <a:ext cx="3932304" cy="216418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3" name="Picture 22" descr="A close up of a sign&#10;&#10;Description automatically generated">
            <a:extLst>
              <a:ext uri="{FF2B5EF4-FFF2-40B4-BE49-F238E27FC236}">
                <a16:creationId xmlns:a16="http://schemas.microsoft.com/office/drawing/2014/main" id="{BE2774BD-5BCF-704B-97DA-8BFC95F10F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with photo 5">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AFC46528-25B4-2F48-AA77-04A105677A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
        <p:nvSpPr>
          <p:cNvPr id="6" name="Rectangle 5">
            <a:extLst>
              <a:ext uri="{FF2B5EF4-FFF2-40B4-BE49-F238E27FC236}">
                <a16:creationId xmlns:a16="http://schemas.microsoft.com/office/drawing/2014/main" id="{E44500FC-7EC6-DC4E-8C11-0020987E093C}"/>
              </a:ext>
            </a:extLst>
          </p:cNvPr>
          <p:cNvSpPr/>
          <p:nvPr userDrawn="1"/>
        </p:nvSpPr>
        <p:spPr>
          <a:xfrm>
            <a:off x="405433" y="370011"/>
            <a:ext cx="11381134" cy="5597232"/>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D4A7241C-0A1C-8E47-AB22-CA50160A444E}"/>
              </a:ext>
            </a:extLst>
          </p:cNvPr>
          <p:cNvSpPr>
            <a:spLocks noGrp="1"/>
          </p:cNvSpPr>
          <p:nvPr>
            <p:ph type="pic" sz="quarter" idx="10" hasCustomPrompt="1"/>
          </p:nvPr>
        </p:nvSpPr>
        <p:spPr>
          <a:xfrm>
            <a:off x="5834298" y="0"/>
            <a:ext cx="5675313" cy="6858000"/>
          </a:xfrm>
          <a:custGeom>
            <a:avLst/>
            <a:gdLst>
              <a:gd name="connsiteX0" fmla="*/ 0 w 5675313"/>
              <a:gd name="connsiteY0" fmla="*/ 0 h 6858000"/>
              <a:gd name="connsiteX1" fmla="*/ 5675313 w 5675313"/>
              <a:gd name="connsiteY1" fmla="*/ 0 h 6858000"/>
              <a:gd name="connsiteX2" fmla="*/ 5675313 w 5675313"/>
              <a:gd name="connsiteY2" fmla="*/ 6858000 h 6858000"/>
              <a:gd name="connsiteX3" fmla="*/ 0 w 5675313"/>
              <a:gd name="connsiteY3" fmla="*/ 6858000 h 6858000"/>
              <a:gd name="connsiteX4" fmla="*/ 0 w 5675313"/>
              <a:gd name="connsiteY4" fmla="*/ 3082177 h 6858000"/>
              <a:gd name="connsiteX5" fmla="*/ 1808066 w 5675313"/>
              <a:gd name="connsiteY5" fmla="*/ 3082177 h 6858000"/>
              <a:gd name="connsiteX6" fmla="*/ 1808066 w 5675313"/>
              <a:gd name="connsiteY6" fmla="*/ 874591 h 6858000"/>
              <a:gd name="connsiteX7" fmla="*/ 0 w 5675313"/>
              <a:gd name="connsiteY7" fmla="*/ 8745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5313" h="6858000">
                <a:moveTo>
                  <a:pt x="0" y="0"/>
                </a:moveTo>
                <a:lnTo>
                  <a:pt x="5675313" y="0"/>
                </a:lnTo>
                <a:lnTo>
                  <a:pt x="5675313" y="6858000"/>
                </a:lnTo>
                <a:lnTo>
                  <a:pt x="0" y="6858000"/>
                </a:lnTo>
                <a:lnTo>
                  <a:pt x="0" y="3082177"/>
                </a:lnTo>
                <a:lnTo>
                  <a:pt x="1808066" y="3082177"/>
                </a:lnTo>
                <a:lnTo>
                  <a:pt x="1808066" y="874591"/>
                </a:lnTo>
                <a:lnTo>
                  <a:pt x="0" y="874591"/>
                </a:lnTo>
                <a:close/>
              </a:path>
            </a:pathLst>
          </a:custGeom>
        </p:spPr>
        <p:txBody>
          <a:bodyPr wrap="square">
            <a:noAutofit/>
          </a:bodyPr>
          <a:lstStyle>
            <a:lvl1pPr marL="0" indent="0" algn="ctr">
              <a:buNone/>
              <a:defRPr/>
            </a:lvl1pPr>
          </a:lstStyle>
          <a:p>
            <a:r>
              <a:rPr lang="en-US" dirty="0"/>
              <a:t>Click to add photo</a:t>
            </a:r>
          </a:p>
        </p:txBody>
      </p:sp>
      <p:sp>
        <p:nvSpPr>
          <p:cNvPr id="18" name="Text Placeholder 23">
            <a:extLst>
              <a:ext uri="{FF2B5EF4-FFF2-40B4-BE49-F238E27FC236}">
                <a16:creationId xmlns:a16="http://schemas.microsoft.com/office/drawing/2014/main" id="{EA37CBD0-16C2-3C4E-BA65-C4A3C2754789}"/>
              </a:ext>
            </a:extLst>
          </p:cNvPr>
          <p:cNvSpPr>
            <a:spLocks noGrp="1"/>
          </p:cNvSpPr>
          <p:nvPr>
            <p:ph type="body" sz="quarter" idx="13" hasCustomPrompt="1"/>
          </p:nvPr>
        </p:nvSpPr>
        <p:spPr>
          <a:xfrm>
            <a:off x="1675006" y="1074656"/>
            <a:ext cx="5675313" cy="1690335"/>
          </a:xfrm>
        </p:spPr>
        <p:txBody>
          <a:bodyPr>
            <a:normAutofit/>
          </a:bodyPr>
          <a:lstStyle>
            <a:lvl1pPr marL="0" indent="0" algn="r">
              <a:buNone/>
              <a:defRPr sz="3600" b="1">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659C82FC-7246-E14D-A9E5-1C151EBADF2A}"/>
              </a:ext>
            </a:extLst>
          </p:cNvPr>
          <p:cNvSpPr>
            <a:spLocks noGrp="1"/>
          </p:cNvSpPr>
          <p:nvPr>
            <p:ph type="body" sz="quarter" idx="14" hasCustomPrompt="1"/>
          </p:nvPr>
        </p:nvSpPr>
        <p:spPr>
          <a:xfrm>
            <a:off x="682390" y="3336966"/>
            <a:ext cx="5005892" cy="2090057"/>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99890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hoto slide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396E02-8FBF-A446-9643-E01AE0E11DF3}"/>
              </a:ext>
            </a:extLst>
          </p:cNvPr>
          <p:cNvSpPr/>
          <p:nvPr userDrawn="1"/>
        </p:nvSpPr>
        <p:spPr>
          <a:xfrm>
            <a:off x="0" y="0"/>
            <a:ext cx="3526971" cy="255371"/>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 Placeholder 23">
            <a:extLst>
              <a:ext uri="{FF2B5EF4-FFF2-40B4-BE49-F238E27FC236}">
                <a16:creationId xmlns:a16="http://schemas.microsoft.com/office/drawing/2014/main" id="{0ED9A6FB-AAFA-524E-9310-2891429DBDBB}"/>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8" name="Text Placeholder 25">
            <a:extLst>
              <a:ext uri="{FF2B5EF4-FFF2-40B4-BE49-F238E27FC236}">
                <a16:creationId xmlns:a16="http://schemas.microsoft.com/office/drawing/2014/main" id="{E50C6166-5703-B44C-9DAE-3A351D82DD01}"/>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571500"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285775"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pic>
        <p:nvPicPr>
          <p:cNvPr id="17" name="Picture 16" descr="A close up of a sign&#10;&#10;Description automatically generated">
            <a:extLst>
              <a:ext uri="{FF2B5EF4-FFF2-40B4-BE49-F238E27FC236}">
                <a16:creationId xmlns:a16="http://schemas.microsoft.com/office/drawing/2014/main" id="{9256D7B6-A0A6-7440-B736-77923A095C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464050"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1107843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A07560-3848-C44E-89C5-7B8AA02F539E}"/>
              </a:ext>
            </a:extLst>
          </p:cNvPr>
          <p:cNvSpPr>
            <a:spLocks noGrp="1"/>
          </p:cNvSpPr>
          <p:nvPr>
            <p:ph type="pic" sz="quarter" idx="10"/>
          </p:nvPr>
        </p:nvSpPr>
        <p:spPr>
          <a:xfrm>
            <a:off x="-6238" y="0"/>
            <a:ext cx="12198238" cy="6858000"/>
          </a:xfrm>
          <a:custGeom>
            <a:avLst/>
            <a:gdLst>
              <a:gd name="connsiteX0" fmla="*/ 0 w 12198238"/>
              <a:gd name="connsiteY0" fmla="*/ 0 h 6858000"/>
              <a:gd name="connsiteX1" fmla="*/ 12198238 w 12198238"/>
              <a:gd name="connsiteY1" fmla="*/ 0 h 6858000"/>
              <a:gd name="connsiteX2" fmla="*/ 12198238 w 12198238"/>
              <a:gd name="connsiteY2" fmla="*/ 6858000 h 6858000"/>
              <a:gd name="connsiteX3" fmla="*/ 0 w 12198238"/>
              <a:gd name="connsiteY3" fmla="*/ 6858000 h 6858000"/>
              <a:gd name="connsiteX4" fmla="*/ 0 w 12198238"/>
              <a:gd name="connsiteY4" fmla="*/ 6078975 h 6858000"/>
              <a:gd name="connsiteX5" fmla="*/ 5197998 w 12198238"/>
              <a:gd name="connsiteY5" fmla="*/ 6078975 h 6858000"/>
              <a:gd name="connsiteX6" fmla="*/ 5197998 w 12198238"/>
              <a:gd name="connsiteY6" fmla="*/ 3048000 h 6858000"/>
              <a:gd name="connsiteX7" fmla="*/ 0 w 12198238"/>
              <a:gd name="connsiteY7" fmla="*/ 304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238" h="6858000">
                <a:moveTo>
                  <a:pt x="0" y="0"/>
                </a:moveTo>
                <a:lnTo>
                  <a:pt x="12198238" y="0"/>
                </a:lnTo>
                <a:lnTo>
                  <a:pt x="12198238" y="6858000"/>
                </a:lnTo>
                <a:lnTo>
                  <a:pt x="0" y="6858000"/>
                </a:lnTo>
                <a:lnTo>
                  <a:pt x="0" y="6078975"/>
                </a:lnTo>
                <a:lnTo>
                  <a:pt x="5197998" y="6078975"/>
                </a:lnTo>
                <a:lnTo>
                  <a:pt x="5197998" y="3048000"/>
                </a:lnTo>
                <a:lnTo>
                  <a:pt x="0" y="3048000"/>
                </a:lnTo>
                <a:close/>
              </a:path>
            </a:pathLst>
          </a:custGeom>
          <a:ln>
            <a:noFill/>
          </a:ln>
        </p:spPr>
        <p:txBody>
          <a:bodyPr wrap="square" anchor="t">
            <a:noAutofit/>
          </a:bodyPr>
          <a:lstStyle>
            <a:lvl1pPr marL="0" indent="0" algn="ctr">
              <a:buNone/>
              <a:defRPr sz="1800" i="1" baseline="0">
                <a:solidFill>
                  <a:srgbClr val="142D55"/>
                </a:solidFill>
              </a:defRPr>
            </a:lvl1pPr>
          </a:lstStyle>
          <a:p>
            <a:endParaRPr lang="en-US" dirty="0"/>
          </a:p>
          <a:p>
            <a:endParaRPr lang="en-US" dirty="0"/>
          </a:p>
          <a:p>
            <a:endParaRPr lang="en-US" dirty="0"/>
          </a:p>
          <a:p>
            <a:endParaRPr lang="en-US" dirty="0"/>
          </a:p>
          <a:p>
            <a:endParaRPr lang="en-US" dirty="0"/>
          </a:p>
          <a:p>
            <a:endParaRPr lang="en-US" dirty="0"/>
          </a:p>
          <a:p>
            <a:r>
              <a:rPr lang="en-US" dirty="0"/>
              <a:t>Click to add photo </a:t>
            </a:r>
          </a:p>
        </p:txBody>
      </p:sp>
      <p:sp>
        <p:nvSpPr>
          <p:cNvPr id="5" name="Rectangle 4">
            <a:extLst>
              <a:ext uri="{FF2B5EF4-FFF2-40B4-BE49-F238E27FC236}">
                <a16:creationId xmlns:a16="http://schemas.microsoft.com/office/drawing/2014/main" id="{B33CFD9A-7D20-6341-9296-700BED885CC8}"/>
              </a:ext>
            </a:extLst>
          </p:cNvPr>
          <p:cNvSpPr/>
          <p:nvPr userDrawn="1"/>
        </p:nvSpPr>
        <p:spPr>
          <a:xfrm>
            <a:off x="-6239" y="2987040"/>
            <a:ext cx="5197998" cy="3132575"/>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3">
            <a:extLst>
              <a:ext uri="{FF2B5EF4-FFF2-40B4-BE49-F238E27FC236}">
                <a16:creationId xmlns:a16="http://schemas.microsoft.com/office/drawing/2014/main" id="{1E72DBEE-1A4C-3D40-8EE0-FA63872FE217}"/>
              </a:ext>
            </a:extLst>
          </p:cNvPr>
          <p:cNvSpPr>
            <a:spLocks noGrp="1"/>
          </p:cNvSpPr>
          <p:nvPr>
            <p:ph type="body" sz="quarter" idx="13" hasCustomPrompt="1"/>
          </p:nvPr>
        </p:nvSpPr>
        <p:spPr>
          <a:xfrm>
            <a:off x="388093" y="3428999"/>
            <a:ext cx="4338286" cy="2389910"/>
          </a:xfrm>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044807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bullet slide">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6D46ED09-CB54-A245-9876-42BFB2A98AF6}"/>
              </a:ext>
            </a:extLst>
          </p:cNvPr>
          <p:cNvSpPr/>
          <p:nvPr userDrawn="1"/>
        </p:nvSpPr>
        <p:spPr>
          <a:xfrm>
            <a:off x="820023" y="2319890"/>
            <a:ext cx="1248295" cy="1248295"/>
          </a:xfrm>
          <a:prstGeom prst="ellipse">
            <a:avLst/>
          </a:prstGeom>
          <a:solidFill>
            <a:srgbClr val="1198D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945943-17E4-DB44-9E22-02692DE164EF}"/>
              </a:ext>
            </a:extLst>
          </p:cNvPr>
          <p:cNvSpPr/>
          <p:nvPr userDrawn="1"/>
        </p:nvSpPr>
        <p:spPr>
          <a:xfrm>
            <a:off x="1" y="0"/>
            <a:ext cx="12191999" cy="22636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E9A8ED48-74EB-6E4F-AE21-ACF6A681F971}"/>
              </a:ext>
            </a:extLst>
          </p:cNvPr>
          <p:cNvSpPr>
            <a:spLocks noGrp="1"/>
          </p:cNvSpPr>
          <p:nvPr>
            <p:ph type="body" sz="quarter" idx="13" hasCustomPrompt="1"/>
          </p:nvPr>
        </p:nvSpPr>
        <p:spPr>
          <a:xfrm>
            <a:off x="0" y="609472"/>
            <a:ext cx="12191999" cy="1358487"/>
          </a:xfrm>
          <a:noFill/>
        </p:spPr>
        <p:txBody>
          <a:bodyPr>
            <a:normAutofit/>
          </a:bodyPr>
          <a:lstStyle>
            <a:lvl1pPr marL="0" indent="0" algn="ctr">
              <a:buNone/>
              <a:defRPr sz="3600" b="1">
                <a:solidFill>
                  <a:srgbClr val="003841"/>
                </a:solidFill>
                <a:latin typeface="Calibri" panose="020F0502020204030204" pitchFamily="34" charset="0"/>
                <a:cs typeface="Calibri" panose="020F0502020204030204" pitchFamily="34" charset="0"/>
              </a:defRPr>
            </a:lvl1pPr>
          </a:lstStyle>
          <a:p>
            <a:pPr lvl="0"/>
            <a:r>
              <a:rPr lang="en-US" dirty="0"/>
              <a:t>TITLE</a:t>
            </a:r>
          </a:p>
        </p:txBody>
      </p:sp>
      <p:sp>
        <p:nvSpPr>
          <p:cNvPr id="27" name="Text Placeholder 23">
            <a:extLst>
              <a:ext uri="{FF2B5EF4-FFF2-40B4-BE49-F238E27FC236}">
                <a16:creationId xmlns:a16="http://schemas.microsoft.com/office/drawing/2014/main" id="{9FAFDBDA-8C47-E344-A385-E727A051BB86}"/>
              </a:ext>
            </a:extLst>
          </p:cNvPr>
          <p:cNvSpPr>
            <a:spLocks noGrp="1"/>
          </p:cNvSpPr>
          <p:nvPr>
            <p:ph type="body" sz="quarter" idx="14" hasCustomPrompt="1"/>
          </p:nvPr>
        </p:nvSpPr>
        <p:spPr>
          <a:xfrm>
            <a:off x="2275755" y="2349579"/>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28" name="Text Placeholder 23">
            <a:extLst>
              <a:ext uri="{FF2B5EF4-FFF2-40B4-BE49-F238E27FC236}">
                <a16:creationId xmlns:a16="http://schemas.microsoft.com/office/drawing/2014/main" id="{9949F2D9-52ED-654A-8561-47EBBFF5DFB9}"/>
              </a:ext>
            </a:extLst>
          </p:cNvPr>
          <p:cNvSpPr>
            <a:spLocks noGrp="1"/>
          </p:cNvSpPr>
          <p:nvPr>
            <p:ph type="body" sz="quarter" idx="15" hasCustomPrompt="1"/>
          </p:nvPr>
        </p:nvSpPr>
        <p:spPr>
          <a:xfrm>
            <a:off x="2275755" y="3036035"/>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1" name="Oval 30">
            <a:extLst>
              <a:ext uri="{FF2B5EF4-FFF2-40B4-BE49-F238E27FC236}">
                <a16:creationId xmlns:a16="http://schemas.microsoft.com/office/drawing/2014/main" id="{C334C265-B0F7-CC4B-BF91-E524F7704899}"/>
              </a:ext>
            </a:extLst>
          </p:cNvPr>
          <p:cNvSpPr/>
          <p:nvPr userDrawn="1"/>
        </p:nvSpPr>
        <p:spPr>
          <a:xfrm>
            <a:off x="6767581" y="2306582"/>
            <a:ext cx="1248295" cy="1248295"/>
          </a:xfrm>
          <a:prstGeom prst="ellipse">
            <a:avLst/>
          </a:prstGeom>
          <a:solidFill>
            <a:srgbClr val="1198D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3">
            <a:extLst>
              <a:ext uri="{FF2B5EF4-FFF2-40B4-BE49-F238E27FC236}">
                <a16:creationId xmlns:a16="http://schemas.microsoft.com/office/drawing/2014/main" id="{2B89F862-F0A9-9C48-8ACD-0930BC972AE0}"/>
              </a:ext>
            </a:extLst>
          </p:cNvPr>
          <p:cNvSpPr>
            <a:spLocks noGrp="1"/>
          </p:cNvSpPr>
          <p:nvPr>
            <p:ph type="body" sz="quarter" idx="16" hasCustomPrompt="1"/>
          </p:nvPr>
        </p:nvSpPr>
        <p:spPr>
          <a:xfrm>
            <a:off x="8223313" y="2336271"/>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3" name="Text Placeholder 23">
            <a:extLst>
              <a:ext uri="{FF2B5EF4-FFF2-40B4-BE49-F238E27FC236}">
                <a16:creationId xmlns:a16="http://schemas.microsoft.com/office/drawing/2014/main" id="{1056BA68-E841-0749-A8C6-B0D2CC0CBB4C}"/>
              </a:ext>
            </a:extLst>
          </p:cNvPr>
          <p:cNvSpPr>
            <a:spLocks noGrp="1"/>
          </p:cNvSpPr>
          <p:nvPr>
            <p:ph type="body" sz="quarter" idx="17" hasCustomPrompt="1"/>
          </p:nvPr>
        </p:nvSpPr>
        <p:spPr>
          <a:xfrm>
            <a:off x="8223313" y="3022727"/>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4" name="Oval 33">
            <a:extLst>
              <a:ext uri="{FF2B5EF4-FFF2-40B4-BE49-F238E27FC236}">
                <a16:creationId xmlns:a16="http://schemas.microsoft.com/office/drawing/2014/main" id="{1A59965A-F117-7249-B7B6-86B0DFB6DBE1}"/>
              </a:ext>
            </a:extLst>
          </p:cNvPr>
          <p:cNvSpPr/>
          <p:nvPr userDrawn="1"/>
        </p:nvSpPr>
        <p:spPr>
          <a:xfrm>
            <a:off x="820023" y="4491095"/>
            <a:ext cx="1248295" cy="1248295"/>
          </a:xfrm>
          <a:prstGeom prst="ellipse">
            <a:avLst/>
          </a:prstGeom>
          <a:solidFill>
            <a:srgbClr val="1198D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a:extLst>
              <a:ext uri="{FF2B5EF4-FFF2-40B4-BE49-F238E27FC236}">
                <a16:creationId xmlns:a16="http://schemas.microsoft.com/office/drawing/2014/main" id="{D0F712A0-88EE-F248-B7F5-E303D82BF0BE}"/>
              </a:ext>
            </a:extLst>
          </p:cNvPr>
          <p:cNvSpPr>
            <a:spLocks noGrp="1"/>
          </p:cNvSpPr>
          <p:nvPr>
            <p:ph type="body" sz="quarter" idx="18" hasCustomPrompt="1"/>
          </p:nvPr>
        </p:nvSpPr>
        <p:spPr>
          <a:xfrm>
            <a:off x="2275755" y="4520784"/>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6" name="Text Placeholder 23">
            <a:extLst>
              <a:ext uri="{FF2B5EF4-FFF2-40B4-BE49-F238E27FC236}">
                <a16:creationId xmlns:a16="http://schemas.microsoft.com/office/drawing/2014/main" id="{91A53127-7A05-2046-86CB-4E7841931E92}"/>
              </a:ext>
            </a:extLst>
          </p:cNvPr>
          <p:cNvSpPr>
            <a:spLocks noGrp="1"/>
          </p:cNvSpPr>
          <p:nvPr>
            <p:ph type="body" sz="quarter" idx="19" hasCustomPrompt="1"/>
          </p:nvPr>
        </p:nvSpPr>
        <p:spPr>
          <a:xfrm>
            <a:off x="2275755" y="5207240"/>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7" name="Oval 36">
            <a:extLst>
              <a:ext uri="{FF2B5EF4-FFF2-40B4-BE49-F238E27FC236}">
                <a16:creationId xmlns:a16="http://schemas.microsoft.com/office/drawing/2014/main" id="{523918FE-0F30-B04D-8532-14CA4F825B34}"/>
              </a:ext>
            </a:extLst>
          </p:cNvPr>
          <p:cNvSpPr/>
          <p:nvPr userDrawn="1"/>
        </p:nvSpPr>
        <p:spPr>
          <a:xfrm>
            <a:off x="6767581" y="4477787"/>
            <a:ext cx="1248295" cy="1248295"/>
          </a:xfrm>
          <a:prstGeom prst="ellipse">
            <a:avLst/>
          </a:prstGeom>
          <a:solidFill>
            <a:srgbClr val="1198D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3">
            <a:extLst>
              <a:ext uri="{FF2B5EF4-FFF2-40B4-BE49-F238E27FC236}">
                <a16:creationId xmlns:a16="http://schemas.microsoft.com/office/drawing/2014/main" id="{11D2E5F6-37C2-6C46-839B-F8B0F3D2F503}"/>
              </a:ext>
            </a:extLst>
          </p:cNvPr>
          <p:cNvSpPr>
            <a:spLocks noGrp="1"/>
          </p:cNvSpPr>
          <p:nvPr>
            <p:ph type="body" sz="quarter" idx="20" hasCustomPrompt="1"/>
          </p:nvPr>
        </p:nvSpPr>
        <p:spPr>
          <a:xfrm>
            <a:off x="8223313" y="4507476"/>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9" name="Text Placeholder 23">
            <a:extLst>
              <a:ext uri="{FF2B5EF4-FFF2-40B4-BE49-F238E27FC236}">
                <a16:creationId xmlns:a16="http://schemas.microsoft.com/office/drawing/2014/main" id="{22227995-303C-AF4A-8DC9-8E1BBC9E562F}"/>
              </a:ext>
            </a:extLst>
          </p:cNvPr>
          <p:cNvSpPr>
            <a:spLocks noGrp="1"/>
          </p:cNvSpPr>
          <p:nvPr>
            <p:ph type="body" sz="quarter" idx="21" hasCustomPrompt="1"/>
          </p:nvPr>
        </p:nvSpPr>
        <p:spPr>
          <a:xfrm>
            <a:off x="8223313" y="5193932"/>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Tree>
    <p:extLst>
      <p:ext uri="{BB962C8B-B14F-4D97-AF65-F5344CB8AC3E}">
        <p14:creationId xmlns:p14="http://schemas.microsoft.com/office/powerpoint/2010/main" val="1073860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3" name="Text Placeholder 23">
            <a:extLst>
              <a:ext uri="{FF2B5EF4-FFF2-40B4-BE49-F238E27FC236}">
                <a16:creationId xmlns:a16="http://schemas.microsoft.com/office/drawing/2014/main" id="{215D66F8-C87E-3D47-8626-DA3321900A41}"/>
              </a:ext>
            </a:extLst>
          </p:cNvPr>
          <p:cNvSpPr>
            <a:spLocks noGrp="1"/>
          </p:cNvSpPr>
          <p:nvPr>
            <p:ph type="body" sz="quarter" idx="13" hasCustomPrompt="1"/>
          </p:nvPr>
        </p:nvSpPr>
        <p:spPr>
          <a:xfrm>
            <a:off x="0" y="430522"/>
            <a:ext cx="12192000" cy="1358487"/>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19" name="Rectangle 18">
            <a:extLst>
              <a:ext uri="{FF2B5EF4-FFF2-40B4-BE49-F238E27FC236}">
                <a16:creationId xmlns:a16="http://schemas.microsoft.com/office/drawing/2014/main" id="{A1C7DDB6-A55D-D045-BE6E-EF7342686E01}"/>
              </a:ext>
            </a:extLst>
          </p:cNvPr>
          <p:cNvSpPr/>
          <p:nvPr userDrawn="1"/>
        </p:nvSpPr>
        <p:spPr>
          <a:xfrm>
            <a:off x="4332514" y="6083"/>
            <a:ext cx="3526971" cy="255371"/>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21" descr="A close up of a sign&#10;&#10;Description automatically generated">
            <a:extLst>
              <a:ext uri="{FF2B5EF4-FFF2-40B4-BE49-F238E27FC236}">
                <a16:creationId xmlns:a16="http://schemas.microsoft.com/office/drawing/2014/main" id="{B48BCD59-E666-1440-BF88-53DB9B7636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ptop 1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B9AC9F-F7D4-2B48-A2A6-1220F98D1C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1" name="Picture Placeholder 7">
            <a:extLst>
              <a:ext uri="{FF2B5EF4-FFF2-40B4-BE49-F238E27FC236}">
                <a16:creationId xmlns:a16="http://schemas.microsoft.com/office/drawing/2014/main" id="{A38EB24A-DF03-3741-890D-3264884BD43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2" name="Text Placeholder 23">
            <a:extLst>
              <a:ext uri="{FF2B5EF4-FFF2-40B4-BE49-F238E27FC236}">
                <a16:creationId xmlns:a16="http://schemas.microsoft.com/office/drawing/2014/main" id="{B1614870-2699-AC4B-9675-D56CF42F2F94}"/>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4086C8BB-F443-6448-B205-A90D012DBB75}"/>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6" name="Rectangle 15">
            <a:extLst>
              <a:ext uri="{FF2B5EF4-FFF2-40B4-BE49-F238E27FC236}">
                <a16:creationId xmlns:a16="http://schemas.microsoft.com/office/drawing/2014/main" id="{C86F4CB9-C803-1348-8107-B17B255B771A}"/>
              </a:ext>
            </a:extLst>
          </p:cNvPr>
          <p:cNvSpPr/>
          <p:nvPr userDrawn="1"/>
        </p:nvSpPr>
        <p:spPr>
          <a:xfrm>
            <a:off x="0" y="0"/>
            <a:ext cx="3526971" cy="255371"/>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21" descr="A close up of a sign&#10;&#10;Description automatically generated">
            <a:extLst>
              <a:ext uri="{FF2B5EF4-FFF2-40B4-BE49-F238E27FC236}">
                <a16:creationId xmlns:a16="http://schemas.microsoft.com/office/drawing/2014/main" id="{1E398702-E431-DC4F-851A-087EB70441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2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0" y="430522"/>
            <a:ext cx="12192000" cy="1358487"/>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16" name="Rectangle 15">
            <a:extLst>
              <a:ext uri="{FF2B5EF4-FFF2-40B4-BE49-F238E27FC236}">
                <a16:creationId xmlns:a16="http://schemas.microsoft.com/office/drawing/2014/main" id="{CADF9F0D-4EDB-2E4C-9739-03C50C8AE7D0}"/>
              </a:ext>
            </a:extLst>
          </p:cNvPr>
          <p:cNvSpPr/>
          <p:nvPr userDrawn="1"/>
        </p:nvSpPr>
        <p:spPr>
          <a:xfrm>
            <a:off x="4332514" y="-5792"/>
            <a:ext cx="3526971" cy="255371"/>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7" name="Picture 16" descr="A close up of a sign&#10;&#10;Description automatically generated">
            <a:extLst>
              <a:ext uri="{FF2B5EF4-FFF2-40B4-BE49-F238E27FC236}">
                <a16:creationId xmlns:a16="http://schemas.microsoft.com/office/drawing/2014/main" id="{963678D3-0478-1B45-8655-4E66CE0878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0" name="Rectangle 9"/>
          <p:cNvSpPr/>
          <p:nvPr userDrawn="1"/>
        </p:nvSpPr>
        <p:spPr>
          <a:xfrm>
            <a:off x="7772399" y="0"/>
            <a:ext cx="4412886" cy="685800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6715" y="504100"/>
            <a:ext cx="1421418" cy="1522949"/>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p:cNvSpPr>
            <a:spLocks noGrp="1"/>
          </p:cNvSpPr>
          <p:nvPr>
            <p:ph type="body" sz="quarter" idx="19" hasCustomPrompt="1"/>
          </p:nvPr>
        </p:nvSpPr>
        <p:spPr>
          <a:xfrm>
            <a:off x="1688281" y="1313676"/>
            <a:ext cx="3195486" cy="731140"/>
          </a:xfrm>
        </p:spPr>
        <p:txBody>
          <a:bodyPr anchor="ctr">
            <a:normAutofit/>
          </a:bodyPr>
          <a:lstStyle>
            <a:lvl1pPr marL="0" indent="0" algn="l">
              <a:buNone/>
              <a:defRPr sz="2800" baseline="0">
                <a:solidFill>
                  <a:srgbClr val="00384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1688281" y="504100"/>
            <a:ext cx="3195485" cy="837258"/>
          </a:xfrm>
        </p:spPr>
        <p:txBody>
          <a:bodyPr anchor="ctr">
            <a:normAutofit/>
          </a:bodyPr>
          <a:lstStyle>
            <a:lvl1pPr marL="0" indent="0" algn="l">
              <a:buNone/>
              <a:defRPr sz="5000" baseline="0">
                <a:solidFill>
                  <a:srgbClr val="003841"/>
                </a:solidFill>
                <a:latin typeface="+mn-lt"/>
              </a:defRPr>
            </a:lvl1pPr>
          </a:lstStyle>
          <a:p>
            <a:pPr lvl="0"/>
            <a:r>
              <a:rPr lang="en-US" dirty="0"/>
              <a:t>Thank You</a:t>
            </a:r>
          </a:p>
        </p:txBody>
      </p:sp>
      <p:pic>
        <p:nvPicPr>
          <p:cNvPr id="9" name="Picture 8" descr="A close up of a sign&#10;&#10;Description automatically generated">
            <a:extLst>
              <a:ext uri="{FF2B5EF4-FFF2-40B4-BE49-F238E27FC236}">
                <a16:creationId xmlns:a16="http://schemas.microsoft.com/office/drawing/2014/main" id="{A395B351-9006-234D-9A1B-79B5405C42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0111" y="4944200"/>
            <a:ext cx="5517971" cy="1409700"/>
          </a:xfrm>
          <a:prstGeom prst="rect">
            <a:avLst/>
          </a:prstGeom>
        </p:spPr>
      </p:pic>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8878502" y="79646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12" name="Text Placeholder 2">
            <a:extLst>
              <a:ext uri="{FF2B5EF4-FFF2-40B4-BE49-F238E27FC236}">
                <a16:creationId xmlns:a16="http://schemas.microsoft.com/office/drawing/2014/main" id="{64A8B731-16EB-AE46-A71B-A1C8CAFF7E14}"/>
              </a:ext>
            </a:extLst>
          </p:cNvPr>
          <p:cNvSpPr>
            <a:spLocks noGrp="1"/>
          </p:cNvSpPr>
          <p:nvPr>
            <p:ph type="body" sz="quarter" idx="16" hasCustomPrompt="1"/>
          </p:nvPr>
        </p:nvSpPr>
        <p:spPr>
          <a:xfrm>
            <a:off x="8878502" y="1460860"/>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8878502" y="2160311"/>
            <a:ext cx="2812464" cy="323455"/>
          </a:xfrm>
        </p:spPr>
        <p:txBody>
          <a:bodyPr anchor="t">
            <a:normAutofit/>
          </a:bodyPr>
          <a:lstStyle>
            <a:lvl1pPr marL="0" indent="0">
              <a:buNone/>
              <a:defRPr sz="1600">
                <a:solidFill>
                  <a:schemeClr val="bg1"/>
                </a:solidFill>
              </a:defRPr>
            </a:lvl1pPr>
          </a:lstStyle>
          <a:p>
            <a:pPr lvl="0"/>
            <a:r>
              <a:rPr lang="en-US" dirty="0"/>
              <a:t>Text 1</a:t>
            </a:r>
          </a:p>
        </p:txBody>
      </p:sp>
      <p:grpSp>
        <p:nvGrpSpPr>
          <p:cNvPr id="14" name="Group 13">
            <a:extLst>
              <a:ext uri="{FF2B5EF4-FFF2-40B4-BE49-F238E27FC236}">
                <a16:creationId xmlns:a16="http://schemas.microsoft.com/office/drawing/2014/main" id="{C86B65C5-E9E8-604C-A40B-B208684F96E4}"/>
              </a:ext>
            </a:extLst>
          </p:cNvPr>
          <p:cNvGrpSpPr/>
          <p:nvPr userDrawn="1"/>
        </p:nvGrpSpPr>
        <p:grpSpPr>
          <a:xfrm>
            <a:off x="9449292" y="5674555"/>
            <a:ext cx="2735993" cy="679345"/>
            <a:chOff x="0" y="0"/>
            <a:chExt cx="2301694" cy="571500"/>
          </a:xfrm>
        </p:grpSpPr>
        <p:sp>
          <p:nvSpPr>
            <p:cNvPr id="15" name="Rectangle 14">
              <a:extLst>
                <a:ext uri="{FF2B5EF4-FFF2-40B4-BE49-F238E27FC236}">
                  <a16:creationId xmlns:a16="http://schemas.microsoft.com/office/drawing/2014/main" id="{3B3A7937-47A6-7846-B54D-34A59BB8A10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 name="Picture 15">
              <a:extLst>
                <a:ext uri="{FF2B5EF4-FFF2-40B4-BE49-F238E27FC236}">
                  <a16:creationId xmlns:a16="http://schemas.microsoft.com/office/drawing/2014/main" id="{415C7CBF-B3C1-654E-BFD1-8490C94E5B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13256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OUTPACE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OUTPACE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6/1/2021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6/1/2021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E45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OUTPACE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 Large Photo">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E9C78EDF-0002-D243-BE14-4DB2F759C0BE}"/>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5830784 h 6858000"/>
              <a:gd name="connsiteX3" fmla="*/ 9724425 w 12192000"/>
              <a:gd name="connsiteY3" fmla="*/ 5830784 h 6858000"/>
              <a:gd name="connsiteX4" fmla="*/ 9724425 w 12192000"/>
              <a:gd name="connsiteY4" fmla="*/ 6858000 h 6858000"/>
              <a:gd name="connsiteX5" fmla="*/ 0 w 12192000"/>
              <a:gd name="connsiteY5" fmla="*/ 6858000 h 6858000"/>
              <a:gd name="connsiteX6" fmla="*/ 0 w 12192000"/>
              <a:gd name="connsiteY6" fmla="*/ 6412675 h 6858000"/>
              <a:gd name="connsiteX7" fmla="*/ 2303813 w 12192000"/>
              <a:gd name="connsiteY7" fmla="*/ 6412675 h 6858000"/>
              <a:gd name="connsiteX8" fmla="*/ 2303813 w 12192000"/>
              <a:gd name="connsiteY8" fmla="*/ 5760582 h 6858000"/>
              <a:gd name="connsiteX9" fmla="*/ 0 w 12192000"/>
              <a:gd name="connsiteY9" fmla="*/ 57605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5830784"/>
                </a:lnTo>
                <a:lnTo>
                  <a:pt x="9724425" y="5830784"/>
                </a:lnTo>
                <a:lnTo>
                  <a:pt x="9724425" y="6858000"/>
                </a:lnTo>
                <a:lnTo>
                  <a:pt x="0" y="6858000"/>
                </a:lnTo>
                <a:lnTo>
                  <a:pt x="0" y="6412675"/>
                </a:lnTo>
                <a:lnTo>
                  <a:pt x="2303813" y="6412675"/>
                </a:lnTo>
                <a:lnTo>
                  <a:pt x="2303813" y="5760582"/>
                </a:lnTo>
                <a:lnTo>
                  <a:pt x="0" y="5760582"/>
                </a:lnTo>
                <a:close/>
              </a:path>
            </a:pathLst>
          </a:custGeom>
        </p:spPr>
        <p:txBody>
          <a:bodyPr wrap="square">
            <a:noAutofit/>
          </a:bodyPr>
          <a:lstStyle>
            <a:lvl1pPr marL="0" indent="0" algn="ctr">
              <a:buNone/>
              <a:defRPr/>
            </a:lvl1pPr>
          </a:lstStyle>
          <a:p>
            <a:endParaRPr lang="en-US" dirty="0"/>
          </a:p>
          <a:p>
            <a:endParaRPr lang="en-US" dirty="0"/>
          </a:p>
          <a:p>
            <a:r>
              <a:rPr lang="en-US" dirty="0"/>
              <a:t>Click to add photo</a:t>
            </a:r>
          </a:p>
        </p:txBody>
      </p:sp>
      <p:sp>
        <p:nvSpPr>
          <p:cNvPr id="14" name="Rectangle 13">
            <a:extLst>
              <a:ext uri="{FF2B5EF4-FFF2-40B4-BE49-F238E27FC236}">
                <a16:creationId xmlns:a16="http://schemas.microsoft.com/office/drawing/2014/main" id="{808FF2F0-510E-0C49-A3B3-E3FDE6A2905B}"/>
              </a:ext>
            </a:extLst>
          </p:cNvPr>
          <p:cNvSpPr/>
          <p:nvPr userDrawn="1"/>
        </p:nvSpPr>
        <p:spPr>
          <a:xfrm>
            <a:off x="9353576" y="5676405"/>
            <a:ext cx="2838424" cy="1181595"/>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a:extLst>
              <a:ext uri="{FF2B5EF4-FFF2-40B4-BE49-F238E27FC236}">
                <a16:creationId xmlns:a16="http://schemas.microsoft.com/office/drawing/2014/main" id="{EE368355-9CC1-B44C-83A8-360C611577C6}"/>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HEADING</a:t>
            </a:r>
          </a:p>
        </p:txBody>
      </p:sp>
      <p:sp>
        <p:nvSpPr>
          <p:cNvPr id="18" name="Text Placeholder 23">
            <a:extLst>
              <a:ext uri="{FF2B5EF4-FFF2-40B4-BE49-F238E27FC236}">
                <a16:creationId xmlns:a16="http://schemas.microsoft.com/office/drawing/2014/main" id="{14AAB772-A3C1-D54B-A986-AC045470D107}"/>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Sub-Heading</a:t>
            </a:r>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113312" y="5834567"/>
            <a:ext cx="2095500" cy="558800"/>
          </a:xfrm>
          <a:prstGeom prst="rect">
            <a:avLst/>
          </a:prstGeom>
        </p:spPr>
      </p:pic>
    </p:spTree>
    <p:extLst>
      <p:ext uri="{BB962C8B-B14F-4D97-AF65-F5344CB8AC3E}">
        <p14:creationId xmlns:p14="http://schemas.microsoft.com/office/powerpoint/2010/main" val="104152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with 3 bullet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9664B8B6-B324-3D46-96E0-88D7AF282F56}"/>
              </a:ext>
            </a:extLst>
          </p:cNvPr>
          <p:cNvSpPr>
            <a:spLocks noGrp="1"/>
          </p:cNvSpPr>
          <p:nvPr>
            <p:ph type="pic" sz="quarter" idx="10"/>
          </p:nvPr>
        </p:nvSpPr>
        <p:spPr>
          <a:xfrm>
            <a:off x="333749" y="242444"/>
            <a:ext cx="4951120" cy="5981700"/>
          </a:xfrm>
          <a:prstGeom prst="rect">
            <a:avLst/>
          </a:prstGeom>
        </p:spPr>
        <p:txBody>
          <a:bodyPr wrap="square">
            <a:noAutofit/>
          </a:bodyPr>
          <a:lstStyle>
            <a:lvl1pPr marL="0" indent="0" algn="ctr">
              <a:buNone/>
              <a:defRPr sz="2000"/>
            </a:lvl1pPr>
          </a:lstStyle>
          <a:p>
            <a:endParaRPr lang="en-US" dirty="0"/>
          </a:p>
          <a:p>
            <a:endParaRPr lang="en-US" dirty="0"/>
          </a:p>
          <a:p>
            <a:r>
              <a:rPr lang="en-US" dirty="0"/>
              <a:t>Click to add a photo</a:t>
            </a:r>
          </a:p>
        </p:txBody>
      </p:sp>
      <p:sp>
        <p:nvSpPr>
          <p:cNvPr id="30" name="Text Placeholder 25">
            <a:extLst>
              <a:ext uri="{FF2B5EF4-FFF2-40B4-BE49-F238E27FC236}">
                <a16:creationId xmlns:a16="http://schemas.microsoft.com/office/drawing/2014/main" id="{00264E86-7968-674A-99D3-31FAF4C0ECAE}"/>
              </a:ext>
            </a:extLst>
          </p:cNvPr>
          <p:cNvSpPr>
            <a:spLocks noGrp="1"/>
          </p:cNvSpPr>
          <p:nvPr>
            <p:ph type="body" sz="quarter" idx="14" hasCustomPrompt="1"/>
          </p:nvPr>
        </p:nvSpPr>
        <p:spPr>
          <a:xfrm>
            <a:off x="6843009" y="310155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1" name="Text Placeholder 25">
            <a:extLst>
              <a:ext uri="{FF2B5EF4-FFF2-40B4-BE49-F238E27FC236}">
                <a16:creationId xmlns:a16="http://schemas.microsoft.com/office/drawing/2014/main" id="{0C931F30-B6FE-9943-B951-E2DED9B0D238}"/>
              </a:ext>
            </a:extLst>
          </p:cNvPr>
          <p:cNvSpPr>
            <a:spLocks noGrp="1"/>
          </p:cNvSpPr>
          <p:nvPr>
            <p:ph type="body" sz="quarter" idx="15" hasCustomPrompt="1"/>
          </p:nvPr>
        </p:nvSpPr>
        <p:spPr>
          <a:xfrm>
            <a:off x="5848098" y="3430144"/>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32" name="Text Placeholder 25">
            <a:extLst>
              <a:ext uri="{FF2B5EF4-FFF2-40B4-BE49-F238E27FC236}">
                <a16:creationId xmlns:a16="http://schemas.microsoft.com/office/drawing/2014/main" id="{08038425-9264-1F4E-88D1-3EBC1D8EC002}"/>
              </a:ext>
            </a:extLst>
          </p:cNvPr>
          <p:cNvSpPr>
            <a:spLocks noGrp="1"/>
          </p:cNvSpPr>
          <p:nvPr>
            <p:ph type="body" sz="quarter" idx="16" hasCustomPrompt="1"/>
          </p:nvPr>
        </p:nvSpPr>
        <p:spPr>
          <a:xfrm>
            <a:off x="6843009" y="435130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Text Placeholder 25">
            <a:extLst>
              <a:ext uri="{FF2B5EF4-FFF2-40B4-BE49-F238E27FC236}">
                <a16:creationId xmlns:a16="http://schemas.microsoft.com/office/drawing/2014/main" id="{45893CFC-8396-4D40-901D-100173AF1E57}"/>
              </a:ext>
            </a:extLst>
          </p:cNvPr>
          <p:cNvSpPr>
            <a:spLocks noGrp="1"/>
          </p:cNvSpPr>
          <p:nvPr>
            <p:ph type="body" sz="quarter" idx="17" hasCustomPrompt="1"/>
          </p:nvPr>
        </p:nvSpPr>
        <p:spPr>
          <a:xfrm>
            <a:off x="5848098" y="4679898"/>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34" name="Text Placeholder 25">
            <a:extLst>
              <a:ext uri="{FF2B5EF4-FFF2-40B4-BE49-F238E27FC236}">
                <a16:creationId xmlns:a16="http://schemas.microsoft.com/office/drawing/2014/main" id="{4D7757DD-E2E7-9040-BCA6-26552F8FD55A}"/>
              </a:ext>
            </a:extLst>
          </p:cNvPr>
          <p:cNvSpPr>
            <a:spLocks noGrp="1"/>
          </p:cNvSpPr>
          <p:nvPr>
            <p:ph type="body" sz="quarter" idx="18" hasCustomPrompt="1"/>
          </p:nvPr>
        </p:nvSpPr>
        <p:spPr>
          <a:xfrm>
            <a:off x="6804738" y="555966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a:extLst>
              <a:ext uri="{FF2B5EF4-FFF2-40B4-BE49-F238E27FC236}">
                <a16:creationId xmlns:a16="http://schemas.microsoft.com/office/drawing/2014/main" id="{684551EA-8CF7-824A-988E-9EBE2A6FFE43}"/>
              </a:ext>
            </a:extLst>
          </p:cNvPr>
          <p:cNvSpPr>
            <a:spLocks noGrp="1"/>
          </p:cNvSpPr>
          <p:nvPr>
            <p:ph type="body" sz="quarter" idx="19" hasCustomPrompt="1"/>
          </p:nvPr>
        </p:nvSpPr>
        <p:spPr>
          <a:xfrm>
            <a:off x="5857452" y="5907308"/>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11" name="Text Placeholder 25">
            <a:extLst>
              <a:ext uri="{FF2B5EF4-FFF2-40B4-BE49-F238E27FC236}">
                <a16:creationId xmlns:a16="http://schemas.microsoft.com/office/drawing/2014/main" id="{CF130524-0B6F-4ABC-B60A-56D10CD5B7D2}"/>
              </a:ext>
            </a:extLst>
          </p:cNvPr>
          <p:cNvSpPr>
            <a:spLocks noGrp="1"/>
          </p:cNvSpPr>
          <p:nvPr>
            <p:ph type="body" sz="quarter" idx="20" hasCustomPrompt="1"/>
          </p:nvPr>
        </p:nvSpPr>
        <p:spPr>
          <a:xfrm>
            <a:off x="5837978" y="2134744"/>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2" name="Text Placeholder 25">
            <a:extLst>
              <a:ext uri="{FF2B5EF4-FFF2-40B4-BE49-F238E27FC236}">
                <a16:creationId xmlns:a16="http://schemas.microsoft.com/office/drawing/2014/main" id="{56144275-CBA6-4567-9D76-6868B01C311D}"/>
              </a:ext>
            </a:extLst>
          </p:cNvPr>
          <p:cNvSpPr>
            <a:spLocks noGrp="1"/>
          </p:cNvSpPr>
          <p:nvPr>
            <p:ph type="body" sz="quarter" idx="21" hasCustomPrompt="1"/>
          </p:nvPr>
        </p:nvSpPr>
        <p:spPr>
          <a:xfrm>
            <a:off x="5837978" y="906831"/>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3" name="Text Placeholder 25">
            <a:extLst>
              <a:ext uri="{FF2B5EF4-FFF2-40B4-BE49-F238E27FC236}">
                <a16:creationId xmlns:a16="http://schemas.microsoft.com/office/drawing/2014/main" id="{1383A843-1802-42B0-ACA6-EBA812612F47}"/>
              </a:ext>
            </a:extLst>
          </p:cNvPr>
          <p:cNvSpPr>
            <a:spLocks noGrp="1"/>
          </p:cNvSpPr>
          <p:nvPr>
            <p:ph type="body" sz="quarter" idx="22" hasCustomPrompt="1"/>
          </p:nvPr>
        </p:nvSpPr>
        <p:spPr>
          <a:xfrm>
            <a:off x="6793918" y="586221"/>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Text Placeholder 25">
            <a:extLst>
              <a:ext uri="{FF2B5EF4-FFF2-40B4-BE49-F238E27FC236}">
                <a16:creationId xmlns:a16="http://schemas.microsoft.com/office/drawing/2014/main" id="{E7A34E27-E4CC-4262-8634-1A5DB1D34556}"/>
              </a:ext>
            </a:extLst>
          </p:cNvPr>
          <p:cNvSpPr>
            <a:spLocks noGrp="1"/>
          </p:cNvSpPr>
          <p:nvPr>
            <p:ph type="body" sz="quarter" idx="23" hasCustomPrompt="1"/>
          </p:nvPr>
        </p:nvSpPr>
        <p:spPr>
          <a:xfrm>
            <a:off x="6843009" y="175803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3">
            <a:extLst>
              <a:ext uri="{FF2B5EF4-FFF2-40B4-BE49-F238E27FC236}">
                <a16:creationId xmlns:a16="http://schemas.microsoft.com/office/drawing/2014/main" id="{1D95DCFA-7244-DC46-94F1-472953A5C4BC}"/>
              </a:ext>
            </a:extLst>
          </p:cNvPr>
          <p:cNvSpPr>
            <a:spLocks noGrp="1"/>
          </p:cNvSpPr>
          <p:nvPr>
            <p:ph type="body" sz="quarter" idx="13" hasCustomPrompt="1"/>
          </p:nvPr>
        </p:nvSpPr>
        <p:spPr>
          <a:xfrm>
            <a:off x="446964" y="911924"/>
            <a:ext cx="4563524" cy="1540320"/>
          </a:xfrm>
          <a:noFill/>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27" name="Rectangle 26">
            <a:extLst>
              <a:ext uri="{FF2B5EF4-FFF2-40B4-BE49-F238E27FC236}">
                <a16:creationId xmlns:a16="http://schemas.microsoft.com/office/drawing/2014/main" id="{7AEBD82E-F0BC-AB42-9736-66DF3CA36D1F}"/>
              </a:ext>
            </a:extLst>
          </p:cNvPr>
          <p:cNvSpPr/>
          <p:nvPr userDrawn="1"/>
        </p:nvSpPr>
        <p:spPr>
          <a:xfrm>
            <a:off x="126035" y="680118"/>
            <a:ext cx="5366548" cy="2089626"/>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2335033"/>
            <a:ext cx="2659582" cy="3331335"/>
          </a:xfrm>
          <a:prstGeom prst="rect">
            <a:avLst/>
          </a:prstGeom>
          <a:noFill/>
          <a:ln w="19050">
            <a:solidFill>
              <a:srgbClr val="E45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2335033"/>
            <a:ext cx="2659582" cy="3331335"/>
          </a:xfrm>
          <a:prstGeom prst="rect">
            <a:avLst/>
          </a:prstGeom>
          <a:noFill/>
          <a:ln w="19050">
            <a:solidFill>
              <a:srgbClr val="119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2335033"/>
            <a:ext cx="2659582" cy="3331335"/>
          </a:xfrm>
          <a:prstGeom prst="rect">
            <a:avLst/>
          </a:prstGeom>
          <a:noFill/>
          <a:ln w="19050">
            <a:solidFill>
              <a:srgbClr val="9A2E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2335033"/>
            <a:ext cx="2659582" cy="3331335"/>
          </a:xfrm>
          <a:prstGeom prst="rect">
            <a:avLst/>
          </a:prstGeom>
          <a:noFill/>
          <a:ln w="19050">
            <a:solidFill>
              <a:srgbClr val="F5B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5378747"/>
            <a:ext cx="1811454" cy="432170"/>
          </a:xfrm>
          <a:prstGeom prst="roundRect">
            <a:avLst/>
          </a:prstGeom>
          <a:solidFill>
            <a:srgbClr val="E45E3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211017"/>
            <a:ext cx="11222614" cy="836066"/>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53" name="Text Placeholder 25"/>
          <p:cNvSpPr>
            <a:spLocks noGrp="1"/>
          </p:cNvSpPr>
          <p:nvPr>
            <p:ph type="body" sz="quarter" idx="14" hasCustomPrompt="1"/>
          </p:nvPr>
        </p:nvSpPr>
        <p:spPr>
          <a:xfrm>
            <a:off x="447067" y="1047083"/>
            <a:ext cx="11222614" cy="900332"/>
          </a:xfrm>
          <a:noFill/>
        </p:spPr>
        <p:txBody>
          <a:bodyPr>
            <a:noAutofit/>
          </a:bodyPr>
          <a:lstStyle>
            <a:lvl1pPr marL="0" indent="0" algn="ctr">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54" name="Text Placeholder 25"/>
          <p:cNvSpPr>
            <a:spLocks noGrp="1"/>
          </p:cNvSpPr>
          <p:nvPr>
            <p:ph type="body" sz="quarter" idx="15" hasCustomPrompt="1"/>
          </p:nvPr>
        </p:nvSpPr>
        <p:spPr>
          <a:xfrm>
            <a:off x="461765"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61765"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33731" y="5378747"/>
            <a:ext cx="1811454" cy="432170"/>
          </a:xfrm>
          <a:prstGeom prst="roundRect">
            <a:avLst/>
          </a:prstGeom>
          <a:solidFill>
            <a:srgbClr val="1198D1"/>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302615"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302615"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5378747"/>
            <a:ext cx="1811454" cy="432170"/>
          </a:xfrm>
          <a:prstGeom prst="roundRect">
            <a:avLst/>
          </a:prstGeom>
          <a:solidFill>
            <a:srgbClr val="9A2E90"/>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99587"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5378747"/>
            <a:ext cx="1811454" cy="432170"/>
          </a:xfrm>
          <a:prstGeom prst="roundRect">
            <a:avLst/>
          </a:prstGeom>
          <a:solidFill>
            <a:srgbClr val="F5B020"/>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36051"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9" name="Picture 28" descr="A close up of a sign&#10;&#10;Description automatically generated">
            <a:extLst>
              <a:ext uri="{FF2B5EF4-FFF2-40B4-BE49-F238E27FC236}">
                <a16:creationId xmlns:a16="http://schemas.microsoft.com/office/drawing/2014/main" id="{1DD5BB67-19D4-464E-A704-5598375375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88529" y="6271931"/>
            <a:ext cx="1539688" cy="37505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p:spTree>
      <p:nvGrpSpPr>
        <p:cNvPr id="1" name=""/>
        <p:cNvGrpSpPr/>
        <p:nvPr/>
      </p:nvGrpSpPr>
      <p:grpSpPr>
        <a:xfrm>
          <a:off x="0" y="0"/>
          <a:ext cx="0" cy="0"/>
          <a:chOff x="0" y="0"/>
          <a:chExt cx="0" cy="0"/>
        </a:xfrm>
      </p:grpSpPr>
      <p:sp>
        <p:nvSpPr>
          <p:cNvPr id="11" name="Rectangle 10"/>
          <p:cNvSpPr/>
          <p:nvPr userDrawn="1"/>
        </p:nvSpPr>
        <p:spPr>
          <a:xfrm>
            <a:off x="-13271" y="643325"/>
            <a:ext cx="1423827" cy="152553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p:cNvSpPr>
            <a:spLocks noGrp="1"/>
          </p:cNvSpPr>
          <p:nvPr>
            <p:ph type="body" sz="quarter" idx="13" hasCustomPrompt="1"/>
          </p:nvPr>
        </p:nvSpPr>
        <p:spPr>
          <a:xfrm>
            <a:off x="1675006" y="1074656"/>
            <a:ext cx="9649486" cy="69735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1687302" y="2602523"/>
            <a:ext cx="9637190" cy="324524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8" name="Picture 7" descr="A close up of a sign&#10;&#10;Description automatically generated">
            <a:extLst>
              <a:ext uri="{FF2B5EF4-FFF2-40B4-BE49-F238E27FC236}">
                <a16:creationId xmlns:a16="http://schemas.microsoft.com/office/drawing/2014/main" id="{7B04A69D-E8D7-C346-9FB0-BC70B601A3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6479" y="6149728"/>
            <a:ext cx="1539688" cy="37505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with photo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1" y="573972"/>
            <a:ext cx="3657600" cy="3966192"/>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7" name="Rectangle 6">
            <a:extLst>
              <a:ext uri="{FF2B5EF4-FFF2-40B4-BE49-F238E27FC236}">
                <a16:creationId xmlns:a16="http://schemas.microsoft.com/office/drawing/2014/main" id="{77E5691C-2052-114E-856B-680D845C8C20}"/>
              </a:ext>
            </a:extLst>
          </p:cNvPr>
          <p:cNvSpPr/>
          <p:nvPr userDrawn="1"/>
        </p:nvSpPr>
        <p:spPr>
          <a:xfrm>
            <a:off x="10798629" y="4540164"/>
            <a:ext cx="1393371" cy="814718"/>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pic>
        <p:nvPicPr>
          <p:cNvPr id="21" name="Picture 20" descr="A close up of a sign&#10;&#10;Description automatically generated">
            <a:extLst>
              <a:ext uri="{FF2B5EF4-FFF2-40B4-BE49-F238E27FC236}">
                <a16:creationId xmlns:a16="http://schemas.microsoft.com/office/drawing/2014/main" id="{50641B7D-7439-6543-A65A-E49D8626E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9990" y="6226730"/>
            <a:ext cx="1539688" cy="37505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with photo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370011"/>
            <a:ext cx="11381134" cy="5687804"/>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4C2E4610-81E2-D244-8987-5FA2ACDEDDB5}"/>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5" name="Text Placeholder 23">
            <a:extLst>
              <a:ext uri="{FF2B5EF4-FFF2-40B4-BE49-F238E27FC236}">
                <a16:creationId xmlns:a16="http://schemas.microsoft.com/office/drawing/2014/main" id="{706C063A-7C23-4A43-9162-4E447707604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6" name="Text Placeholder 23">
            <a:extLst>
              <a:ext uri="{FF2B5EF4-FFF2-40B4-BE49-F238E27FC236}">
                <a16:creationId xmlns:a16="http://schemas.microsoft.com/office/drawing/2014/main" id="{4DC726BF-C822-2542-BFBC-F344ABCACEF1}"/>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32" name="Picture 31" descr="A close up of a sign&#10;&#10;Description automatically generated">
            <a:extLst>
              <a:ext uri="{FF2B5EF4-FFF2-40B4-BE49-F238E27FC236}">
                <a16:creationId xmlns:a16="http://schemas.microsoft.com/office/drawing/2014/main" id="{7EF35BAF-552E-1041-B6E8-F766989E8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6/1/2021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72" r:id="rId4"/>
    <p:sldLayoutId id="2147483665" r:id="rId5"/>
    <p:sldLayoutId id="2147483666" r:id="rId6"/>
    <p:sldLayoutId id="2147483662" r:id="rId7"/>
    <p:sldLayoutId id="2147483661" r:id="rId8"/>
    <p:sldLayoutId id="2147483667" r:id="rId9"/>
    <p:sldLayoutId id="2147483679" r:id="rId10"/>
    <p:sldLayoutId id="2147483660" r:id="rId11"/>
    <p:sldLayoutId id="2147483651" r:id="rId12"/>
    <p:sldLayoutId id="2147483652" r:id="rId13"/>
    <p:sldLayoutId id="2147483673" r:id="rId14"/>
    <p:sldLayoutId id="2147483678" r:id="rId15"/>
    <p:sldLayoutId id="2147483677" r:id="rId16"/>
    <p:sldLayoutId id="2147483670" r:id="rId17"/>
    <p:sldLayoutId id="2147483676" r:id="rId18"/>
    <p:sldLayoutId id="2147483669" r:id="rId19"/>
    <p:sldLayoutId id="2147483656" r:id="rId20"/>
    <p:sldLayoutId id="2147483657" r:id="rId21"/>
    <p:sldLayoutId id="2147483658"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www.dudeiwantthat.com/entertainment/movie-props/game-of-thrones-replica-iron-throne.asp" TargetMode="External"/><Relationship Id="rId2" Type="http://schemas.openxmlformats.org/officeDocument/2006/relationships/image" Target="../media/image21.jpeg"/><Relationship Id="rId1" Type="http://schemas.openxmlformats.org/officeDocument/2006/relationships/slideLayout" Target="../slideLayouts/slideLayout11.xml"/><Relationship Id="rId6" Type="http://schemas.openxmlformats.org/officeDocument/2006/relationships/hyperlink" Target="https://creativecommons.org/licenses/by-nc-sa/3.0/" TargetMode="External"/><Relationship Id="rId5" Type="http://schemas.openxmlformats.org/officeDocument/2006/relationships/hyperlink" Target="http://davidplusworld.com/no-one-game-thrones-s6e8/" TargetMode="Externa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hyperlink" Target="https://www.cntraveler.com/story/dubrovnik-is-clamping-down-harder-on-tourist-overcrowding" TargetMode="External"/><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croatiaweek.com/interview-ivan-vukovic-vuka-dubrovniks-favourite-guide/" TargetMode="Externa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s://www.internationaltraveller.com/visit-real-world-westeros-northern-ireland/" TargetMode="External"/><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www.newsletter.co.uk/news/people/caroline-mccomb-tour-de-foce-coach-business-1120414" TargetMode="External"/><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ites.psu.edu/mdulanblog/2014/09/10/not-quite-what-youd-expect/" TargetMode="External"/><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https://www.telegraph.co.uk/travel/destinations/europe/articles/game-of-thrones-effect-tourism/" TargetMode="External"/><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s://www.flickr.com/photos/florida_photo_guy/15674968780" TargetMode="External"/><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video" Target="https://www.youtube.com/embed/g_0lk8BY0Vk?feature=oembed"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visitbritain.com/gb/en/explore-magical-things-do-our-map#dxTe9WGbkGg9rb2A.97" TargetMode="Externa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hyperlink" Target="https://www.biography.com/news/beatles-abbey-road-album-cover-anniversary" TargetMode="External"/><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xml"/><Relationship Id="rId1" Type="http://schemas.openxmlformats.org/officeDocument/2006/relationships/video" Target="https://www.youtube.com/embed/PfGaX8G0f2E?feature=oembed"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hyperlink" Target="https://www.pexels.com/photo/books-leather-suitcase-luggage-meadow-261810/" TargetMode="External"/><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xml"/><Relationship Id="rId1" Type="http://schemas.openxmlformats.org/officeDocument/2006/relationships/video" Target="https://www.youtube.com/embed/g0tAIl4oeg4?feature=oembe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xml"/><Relationship Id="rId1" Type="http://schemas.openxmlformats.org/officeDocument/2006/relationships/video" Target="https://player.vimeo.com/video/215444943?app_id=122963"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wired.com/2009/11/assassins-creed-ii-review/" TargetMode="External"/><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hyperlink" Target="https://parentology.com/comic-con-2020-canceled-what-this-means-for-fans/" TargetMode="External"/><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hyperlink" Target="https://parentology.com/comic-con-2020-canceled-what-this-means-for-fans/" TargetMode="External"/><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hyperlink" Target="http://www.joystiq.com/2010/09/30/assassins-creed-artwork-being-showcased-in-paris-gallery/" TargetMode="External"/><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1.xml"/><Relationship Id="rId1" Type="http://schemas.openxmlformats.org/officeDocument/2006/relationships/video" Target="https://www.youtube.com/embed/VR9l9CeqXUw?feature=oembed"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1.xml"/><Relationship Id="rId1" Type="http://schemas.openxmlformats.org/officeDocument/2006/relationships/video" Target="https://www.youtube.com/embed/uIC1HCl0lxE?feature=oembed"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1.xml"/><Relationship Id="rId1" Type="http://schemas.openxmlformats.org/officeDocument/2006/relationships/video" Target="https://www.youtube.com/embed/l6ubDg-wOZ0?feature=oembed"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harrypotter.fandom.com/wiki/Platform_Nine_and_Three-Quarters#:~:text=Platform%20Nine%20and%20Three-Quarters%20%28Platform%209%C2%BE%29%20was%20a,every%201%20September%2C%20in%20order%20to%20attend%20school." TargetMode="Externa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hyperlink" Target="http://belovedbyall.com/about/" TargetMode="External"/><Relationship Id="rId2" Type="http://schemas.openxmlformats.org/officeDocument/2006/relationships/image" Target="../media/image57.png"/><Relationship Id="rId1" Type="http://schemas.openxmlformats.org/officeDocument/2006/relationships/slideLayout" Target="../slideLayouts/slideLayout19.xml"/><Relationship Id="rId5" Type="http://schemas.openxmlformats.org/officeDocument/2006/relationships/hyperlink" Target="https://www.independent.co.uk/life-style/cosplay-economy-dressing-comic-fantasy-a8105171.html" TargetMode="External"/><Relationship Id="rId4" Type="http://schemas.openxmlformats.org/officeDocument/2006/relationships/hyperlink" Target="https://www.telegraph.co.uk/travel/destinations/europe/articles/game-of-thrones-effect-touris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blogs.commons.georgetown.edu/cctp-748-fall2014/2014/04/13/de-blackboxing-netflix-make-every-room-your-movie-room/" TargetMode="External"/><Relationship Id="rId2" Type="http://schemas.openxmlformats.org/officeDocument/2006/relationships/image" Target="../media/image17.png"/><Relationship Id="rId1" Type="http://schemas.openxmlformats.org/officeDocument/2006/relationships/slideLayout" Target="../slideLayouts/slideLayout17.xml"/><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hyperlink" Target="http://towerofbabblepodcast.com/game-of-thrones-tower-of-babble-breakdown/" TargetMode="External"/><Relationship Id="rId2" Type="http://schemas.openxmlformats.org/officeDocument/2006/relationships/image" Target="../media/image20.jpeg"/><Relationship Id="rId1" Type="http://schemas.openxmlformats.org/officeDocument/2006/relationships/slideLayout" Target="../slideLayouts/slideLayout8.xml"/><Relationship Id="rId4" Type="http://schemas.openxmlformats.org/officeDocument/2006/relationships/hyperlink" Target="https://creativecommons.org/licenses/by-sa/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6A4A1FAF-96EF-4749-9F25-456FB129F89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2" name="Text Placeholder 1">
            <a:extLst>
              <a:ext uri="{FF2B5EF4-FFF2-40B4-BE49-F238E27FC236}">
                <a16:creationId xmlns:a16="http://schemas.microsoft.com/office/drawing/2014/main" id="{B629D804-B772-004C-8CEE-AE54F567FE99}"/>
              </a:ext>
            </a:extLst>
          </p:cNvPr>
          <p:cNvSpPr>
            <a:spLocks noGrp="1"/>
          </p:cNvSpPr>
          <p:nvPr>
            <p:ph type="body" sz="quarter" idx="15"/>
          </p:nvPr>
        </p:nvSpPr>
        <p:spPr>
          <a:xfrm>
            <a:off x="0" y="4335390"/>
            <a:ext cx="12192000" cy="775681"/>
          </a:xfrm>
          <a:solidFill>
            <a:srgbClr val="1198D1"/>
          </a:solidFill>
        </p:spPr>
        <p:txBody>
          <a:bodyPr/>
          <a:lstStyle/>
          <a:p>
            <a:r>
              <a:rPr lang="en-US" dirty="0"/>
              <a:t>What is Pop Culture Tourism?</a:t>
            </a:r>
          </a:p>
        </p:txBody>
      </p:sp>
      <p:pic>
        <p:nvPicPr>
          <p:cNvPr id="12" name="Picture 11" descr="A close up of a sign&#10;&#10;Description automatically generated">
            <a:extLst>
              <a:ext uri="{FF2B5EF4-FFF2-40B4-BE49-F238E27FC236}">
                <a16:creationId xmlns:a16="http://schemas.microsoft.com/office/drawing/2014/main" id="{49C8601D-6F68-5448-8C96-03634009EA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599" y="548753"/>
            <a:ext cx="4224667" cy="1079295"/>
          </a:xfrm>
          <a:prstGeom prst="rect">
            <a:avLst/>
          </a:prstGeom>
        </p:spPr>
      </p:pic>
      <p:sp>
        <p:nvSpPr>
          <p:cNvPr id="3" name="TextBox 2">
            <a:extLst>
              <a:ext uri="{FF2B5EF4-FFF2-40B4-BE49-F238E27FC236}">
                <a16:creationId xmlns:a16="http://schemas.microsoft.com/office/drawing/2014/main" id="{BC36626D-22DB-4D2E-8B55-D00886814266}"/>
              </a:ext>
            </a:extLst>
          </p:cNvPr>
          <p:cNvSpPr txBox="1"/>
          <p:nvPr/>
        </p:nvSpPr>
        <p:spPr>
          <a:xfrm>
            <a:off x="9820275" y="5981700"/>
            <a:ext cx="2162175" cy="646331"/>
          </a:xfrm>
          <a:prstGeom prst="rect">
            <a:avLst/>
          </a:prstGeom>
          <a:noFill/>
        </p:spPr>
        <p:txBody>
          <a:bodyPr wrap="square" rtlCol="0">
            <a:spAutoFit/>
          </a:bodyPr>
          <a:lstStyle/>
          <a:p>
            <a:pPr algn="r"/>
            <a:r>
              <a:rPr lang="en-IE" sz="3600" b="1" dirty="0">
                <a:solidFill>
                  <a:schemeClr val="bg1"/>
                </a:solidFill>
              </a:rPr>
              <a:t>Module 1</a:t>
            </a:r>
          </a:p>
        </p:txBody>
      </p:sp>
    </p:spTree>
    <p:extLst>
      <p:ext uri="{BB962C8B-B14F-4D97-AF65-F5344CB8AC3E}">
        <p14:creationId xmlns:p14="http://schemas.microsoft.com/office/powerpoint/2010/main" val="3663961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bird, chain, sitting, large&#10;&#10;Description automatically generated">
            <a:extLst>
              <a:ext uri="{FF2B5EF4-FFF2-40B4-BE49-F238E27FC236}">
                <a16:creationId xmlns:a16="http://schemas.microsoft.com/office/drawing/2014/main" id="{1C44ABB6-F726-44A6-B077-BC1B866251D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446088" y="504825"/>
            <a:ext cx="3798887" cy="4222750"/>
          </a:xfrm>
        </p:spPr>
      </p:pic>
      <p:pic>
        <p:nvPicPr>
          <p:cNvPr id="10" name="Picture Placeholder 9" descr="A group of people standing in front of a crowd&#10;&#10;Description automatically generated">
            <a:extLst>
              <a:ext uri="{FF2B5EF4-FFF2-40B4-BE49-F238E27FC236}">
                <a16:creationId xmlns:a16="http://schemas.microsoft.com/office/drawing/2014/main" id="{62CF743A-32B4-453B-86E8-5B924971E5AC}"/>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a:fillRect/>
          </a:stretch>
        </p:blipFill>
        <p:spPr/>
      </p:pic>
      <p:sp>
        <p:nvSpPr>
          <p:cNvPr id="4" name="Text Placeholder 3">
            <a:extLst>
              <a:ext uri="{FF2B5EF4-FFF2-40B4-BE49-F238E27FC236}">
                <a16:creationId xmlns:a16="http://schemas.microsoft.com/office/drawing/2014/main" id="{8067C552-432C-44CF-A2FA-3702C6092DB4}"/>
              </a:ext>
            </a:extLst>
          </p:cNvPr>
          <p:cNvSpPr>
            <a:spLocks noGrp="1"/>
          </p:cNvSpPr>
          <p:nvPr>
            <p:ph type="body" sz="quarter" idx="13"/>
          </p:nvPr>
        </p:nvSpPr>
        <p:spPr>
          <a:xfrm>
            <a:off x="4635221" y="1508861"/>
            <a:ext cx="7404379" cy="1791502"/>
          </a:xfrm>
        </p:spPr>
        <p:txBody>
          <a:bodyPr>
            <a:normAutofit fontScale="77500" lnSpcReduction="20000"/>
          </a:bodyPr>
          <a:lstStyle/>
          <a:p>
            <a:r>
              <a:rPr lang="en-US" dirty="0"/>
              <a:t>Game of Thrones (if you don’t already know) is the immensely popular television show that has aired for four seasons on HBO. The show is based on the epic fantasy novel series, A Song of Fire and Ice, written by George R. R. Martin.</a:t>
            </a:r>
            <a:endParaRPr lang="en-IE" dirty="0"/>
          </a:p>
        </p:txBody>
      </p:sp>
      <p:sp>
        <p:nvSpPr>
          <p:cNvPr id="5" name="Text Placeholder 4">
            <a:extLst>
              <a:ext uri="{FF2B5EF4-FFF2-40B4-BE49-F238E27FC236}">
                <a16:creationId xmlns:a16="http://schemas.microsoft.com/office/drawing/2014/main" id="{67B534A5-CC6E-4144-A992-76C9C776E2CE}"/>
              </a:ext>
            </a:extLst>
          </p:cNvPr>
          <p:cNvSpPr>
            <a:spLocks noGrp="1"/>
          </p:cNvSpPr>
          <p:nvPr>
            <p:ph type="body" sz="quarter" idx="14"/>
          </p:nvPr>
        </p:nvSpPr>
        <p:spPr>
          <a:xfrm>
            <a:off x="7594333" y="3557638"/>
            <a:ext cx="4445267" cy="2653157"/>
          </a:xfrm>
        </p:spPr>
        <p:txBody>
          <a:bodyPr/>
          <a:lstStyle/>
          <a:p>
            <a:r>
              <a:rPr lang="en-US" sz="2000" b="0" i="0" dirty="0">
                <a:solidFill>
                  <a:srgbClr val="121212"/>
                </a:solidFill>
                <a:effectLst/>
                <a:latin typeface="Guardian Text Egyptian Web"/>
              </a:rPr>
              <a:t>The series premiered in the United States in April 2011 and concluded in May 2019. It is said to have </a:t>
            </a:r>
            <a:r>
              <a:rPr lang="en-US" sz="2800" b="0" i="0" dirty="0">
                <a:solidFill>
                  <a:srgbClr val="9A2E90"/>
                </a:solidFill>
                <a:effectLst/>
                <a:latin typeface="Guardian Text Egyptian Web"/>
              </a:rPr>
              <a:t>30 million devotees in the US </a:t>
            </a:r>
            <a:r>
              <a:rPr lang="en-US" sz="2000" b="0" i="0" dirty="0">
                <a:solidFill>
                  <a:srgbClr val="121212"/>
                </a:solidFill>
                <a:effectLst/>
                <a:latin typeface="Guardian Text Egyptian Web"/>
              </a:rPr>
              <a:t>and many millions across the globe. </a:t>
            </a:r>
          </a:p>
          <a:p>
            <a:r>
              <a:rPr lang="en-US" sz="2000" b="0" i="0" dirty="0">
                <a:solidFill>
                  <a:srgbClr val="121212"/>
                </a:solidFill>
                <a:effectLst/>
                <a:latin typeface="Guardian Text Egyptian Web"/>
              </a:rPr>
              <a:t>It </a:t>
            </a:r>
            <a:r>
              <a:rPr lang="en-US" sz="2000" dirty="0">
                <a:solidFill>
                  <a:srgbClr val="121212"/>
                </a:solidFill>
                <a:latin typeface="Guardian Text Egyptian Web"/>
              </a:rPr>
              <a:t>has had a profound effect on tourism in Croatia, Northern Ireland and Iceland.</a:t>
            </a:r>
            <a:endParaRPr lang="en-IE" sz="2000" dirty="0"/>
          </a:p>
        </p:txBody>
      </p:sp>
      <p:sp>
        <p:nvSpPr>
          <p:cNvPr id="8" name="TextBox 7">
            <a:extLst>
              <a:ext uri="{FF2B5EF4-FFF2-40B4-BE49-F238E27FC236}">
                <a16:creationId xmlns:a16="http://schemas.microsoft.com/office/drawing/2014/main" id="{2A036B5B-6AEE-4CC9-8FE2-4569EAE5FAB0}"/>
              </a:ext>
            </a:extLst>
          </p:cNvPr>
          <p:cNvSpPr txBox="1"/>
          <p:nvPr/>
        </p:nvSpPr>
        <p:spPr>
          <a:xfrm>
            <a:off x="446088" y="4456757"/>
            <a:ext cx="3798887" cy="169277"/>
          </a:xfrm>
          <a:prstGeom prst="rect">
            <a:avLst/>
          </a:prstGeom>
          <a:noFill/>
        </p:spPr>
        <p:txBody>
          <a:bodyPr wrap="square" rtlCol="0">
            <a:spAutoFit/>
          </a:bodyPr>
          <a:lstStyle/>
          <a:p>
            <a:r>
              <a:rPr lang="en-IE" sz="500" dirty="0">
                <a:solidFill>
                  <a:schemeClr val="bg1"/>
                </a:solidFill>
                <a:hlinkClick r:id="rId3" tooltip="http://www.dudeiwantthat.com/entertainment/movie-props/game-of-thrones-replica-iron-throne.asp">
                  <a:extLst>
                    <a:ext uri="{A12FA001-AC4F-418D-AE19-62706E023703}">
                      <ahyp:hlinkClr xmlns:ahyp="http://schemas.microsoft.com/office/drawing/2018/hyperlinkcolor" val="tx"/>
                    </a:ext>
                  </a:extLst>
                </a:hlinkClick>
              </a:rPr>
              <a:t>This Photo</a:t>
            </a:r>
            <a:r>
              <a:rPr lang="en-IE" sz="500" dirty="0">
                <a:solidFill>
                  <a:schemeClr val="bg1"/>
                </a:solidFill>
              </a:rPr>
              <a:t> is licensed under </a:t>
            </a:r>
            <a:r>
              <a:rPr lang="en-IE" sz="500" dirty="0">
                <a:solidFill>
                  <a:schemeClr val="bg1"/>
                </a:solidFill>
                <a:hlinkClick r:id="rId6" tooltip="https://creativecommons.org/licenses/by-nc-sa/3.0/">
                  <a:extLst>
                    <a:ext uri="{A12FA001-AC4F-418D-AE19-62706E023703}">
                      <ahyp:hlinkClr xmlns:ahyp="http://schemas.microsoft.com/office/drawing/2018/hyperlinkcolor" val="tx"/>
                    </a:ext>
                  </a:extLst>
                </a:hlinkClick>
              </a:rPr>
              <a:t>CC BY-SA-NC</a:t>
            </a:r>
            <a:endParaRPr lang="en-IE" sz="500" dirty="0">
              <a:solidFill>
                <a:schemeClr val="bg1"/>
              </a:solidFill>
            </a:endParaRPr>
          </a:p>
        </p:txBody>
      </p:sp>
      <p:sp>
        <p:nvSpPr>
          <p:cNvPr id="11" name="TextBox 10">
            <a:extLst>
              <a:ext uri="{FF2B5EF4-FFF2-40B4-BE49-F238E27FC236}">
                <a16:creationId xmlns:a16="http://schemas.microsoft.com/office/drawing/2014/main" id="{5EB84AFF-9B7A-4BDE-9024-1CADF438573D}"/>
              </a:ext>
            </a:extLst>
          </p:cNvPr>
          <p:cNvSpPr txBox="1"/>
          <p:nvPr/>
        </p:nvSpPr>
        <p:spPr>
          <a:xfrm>
            <a:off x="4709883" y="6373596"/>
            <a:ext cx="2771571" cy="169277"/>
          </a:xfrm>
          <a:prstGeom prst="rect">
            <a:avLst/>
          </a:prstGeom>
          <a:noFill/>
        </p:spPr>
        <p:txBody>
          <a:bodyPr wrap="square" rtlCol="0">
            <a:spAutoFit/>
          </a:bodyPr>
          <a:lstStyle/>
          <a:p>
            <a:r>
              <a:rPr lang="en-IE" sz="500" dirty="0">
                <a:solidFill>
                  <a:schemeClr val="bg1"/>
                </a:solidFill>
                <a:hlinkClick r:id="rId5" tooltip="http://davidplusworld.com/no-one-game-thrones-s6e8/">
                  <a:extLst>
                    <a:ext uri="{A12FA001-AC4F-418D-AE19-62706E023703}">
                      <ahyp:hlinkClr xmlns:ahyp="http://schemas.microsoft.com/office/drawing/2018/hyperlinkcolor" val="tx"/>
                    </a:ext>
                  </a:extLst>
                </a:hlinkClick>
              </a:rPr>
              <a:t>This Photo</a:t>
            </a:r>
            <a:r>
              <a:rPr lang="en-IE" sz="500" dirty="0">
                <a:solidFill>
                  <a:schemeClr val="bg1"/>
                </a:solidFill>
              </a:rPr>
              <a:t>  is licensed under </a:t>
            </a:r>
            <a:r>
              <a:rPr lang="en-IE" sz="500" dirty="0">
                <a:solidFill>
                  <a:schemeClr val="bg1"/>
                </a:solidFill>
                <a:hlinkClick r:id="rId6" tooltip="https://creativecommons.org/licenses/by-nc-sa/3.0/">
                  <a:extLst>
                    <a:ext uri="{A12FA001-AC4F-418D-AE19-62706E023703}">
                      <ahyp:hlinkClr xmlns:ahyp="http://schemas.microsoft.com/office/drawing/2018/hyperlinkcolor" val="tx"/>
                    </a:ext>
                  </a:extLst>
                </a:hlinkClick>
              </a:rPr>
              <a:t>CC BY-SA-NC</a:t>
            </a:r>
            <a:endParaRPr lang="en-IE" sz="500" dirty="0">
              <a:solidFill>
                <a:schemeClr val="bg1"/>
              </a:solidFill>
            </a:endParaRPr>
          </a:p>
        </p:txBody>
      </p:sp>
    </p:spTree>
    <p:extLst>
      <p:ext uri="{BB962C8B-B14F-4D97-AF65-F5344CB8AC3E}">
        <p14:creationId xmlns:p14="http://schemas.microsoft.com/office/powerpoint/2010/main" val="3625239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n island in the middle of a body of water&#10;&#10;Description automatically generated">
            <a:extLst>
              <a:ext uri="{FF2B5EF4-FFF2-40B4-BE49-F238E27FC236}">
                <a16:creationId xmlns:a16="http://schemas.microsoft.com/office/drawing/2014/main" id="{7AC3F27E-1C01-4F7E-9105-9FAFD33463E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p:txBody>
          <a:bodyPr/>
          <a:lstStyle/>
          <a:p>
            <a:r>
              <a:rPr lang="en-US" dirty="0"/>
              <a:t>Game of Thrones is reportedly responsible for a 10% annual growth in tourism in Dubrovnik (Croatia) aka Kings Landing and half of all tours offered in the city are now related to Game of Thrones.</a:t>
            </a:r>
            <a:endParaRPr lang="en-IE" dirty="0"/>
          </a:p>
        </p:txBody>
      </p:sp>
    </p:spTree>
    <p:extLst>
      <p:ext uri="{BB962C8B-B14F-4D97-AF65-F5344CB8AC3E}">
        <p14:creationId xmlns:p14="http://schemas.microsoft.com/office/powerpoint/2010/main" val="76998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EFB17-5622-4F80-B6AD-9B05FF7D74B7}"/>
              </a:ext>
            </a:extLst>
          </p:cNvPr>
          <p:cNvSpPr>
            <a:spLocks noGrp="1"/>
          </p:cNvSpPr>
          <p:nvPr>
            <p:ph type="body" sz="quarter" idx="14"/>
          </p:nvPr>
        </p:nvSpPr>
        <p:spPr>
          <a:xfrm>
            <a:off x="4694776" y="4023314"/>
            <a:ext cx="785328" cy="1056986"/>
          </a:xfrm>
        </p:spPr>
        <p:txBody>
          <a:bodyPr>
            <a:normAutofit fontScale="85000" lnSpcReduction="20000"/>
          </a:bodyPr>
          <a:lstStyle/>
          <a:p>
            <a:r>
              <a:rPr lang="en-IE" dirty="0"/>
              <a:t>”</a:t>
            </a:r>
          </a:p>
        </p:txBody>
      </p:sp>
      <p:sp>
        <p:nvSpPr>
          <p:cNvPr id="3" name="Text Placeholder 2">
            <a:extLst>
              <a:ext uri="{FF2B5EF4-FFF2-40B4-BE49-F238E27FC236}">
                <a16:creationId xmlns:a16="http://schemas.microsoft.com/office/drawing/2014/main" id="{27ADDEDA-343C-459B-A341-06AA8AF7465C}"/>
              </a:ext>
            </a:extLst>
          </p:cNvPr>
          <p:cNvSpPr>
            <a:spLocks noGrp="1"/>
          </p:cNvSpPr>
          <p:nvPr>
            <p:ph type="body" sz="quarter" idx="13"/>
          </p:nvPr>
        </p:nvSpPr>
        <p:spPr/>
        <p:txBody>
          <a:bodyPr/>
          <a:lstStyle/>
          <a:p>
            <a:r>
              <a:rPr lang="en-US" dirty="0"/>
              <a:t> When I started with </a:t>
            </a:r>
            <a:r>
              <a:rPr lang="en-US" dirty="0" err="1"/>
              <a:t>GoT</a:t>
            </a:r>
            <a:r>
              <a:rPr lang="en-US" dirty="0"/>
              <a:t> tours back in 2013. it was not that popular, but after season 4 it boomed. </a:t>
            </a:r>
            <a:endParaRPr lang="en-IE" dirty="0"/>
          </a:p>
        </p:txBody>
      </p:sp>
      <p:sp>
        <p:nvSpPr>
          <p:cNvPr id="4" name="Text Placeholder 3">
            <a:extLst>
              <a:ext uri="{FF2B5EF4-FFF2-40B4-BE49-F238E27FC236}">
                <a16:creationId xmlns:a16="http://schemas.microsoft.com/office/drawing/2014/main" id="{C9066DD6-6145-4812-AEFB-B7B2F6EDB88B}"/>
              </a:ext>
            </a:extLst>
          </p:cNvPr>
          <p:cNvSpPr>
            <a:spLocks noGrp="1"/>
          </p:cNvSpPr>
          <p:nvPr>
            <p:ph type="body" sz="quarter" idx="15"/>
          </p:nvPr>
        </p:nvSpPr>
        <p:spPr/>
        <p:txBody>
          <a:bodyPr>
            <a:normAutofit fontScale="92500" lnSpcReduction="10000"/>
          </a:bodyPr>
          <a:lstStyle/>
          <a:p>
            <a:r>
              <a:rPr lang="en-IE" dirty="0"/>
              <a:t>“</a:t>
            </a:r>
          </a:p>
        </p:txBody>
      </p:sp>
      <p:sp>
        <p:nvSpPr>
          <p:cNvPr id="7" name="TextBox 6">
            <a:extLst>
              <a:ext uri="{FF2B5EF4-FFF2-40B4-BE49-F238E27FC236}">
                <a16:creationId xmlns:a16="http://schemas.microsoft.com/office/drawing/2014/main" id="{C1C9D3B7-3494-4DD2-9C44-6B1BFC88AB11}"/>
              </a:ext>
            </a:extLst>
          </p:cNvPr>
          <p:cNvSpPr txBox="1"/>
          <p:nvPr/>
        </p:nvSpPr>
        <p:spPr>
          <a:xfrm>
            <a:off x="-612705" y="4632725"/>
            <a:ext cx="7307981" cy="923330"/>
          </a:xfrm>
          <a:prstGeom prst="rect">
            <a:avLst/>
          </a:prstGeom>
          <a:noFill/>
        </p:spPr>
        <p:txBody>
          <a:bodyPr wrap="square">
            <a:spAutoFit/>
          </a:bodyPr>
          <a:lstStyle/>
          <a:p>
            <a:pPr algn="ctr"/>
            <a:r>
              <a:rPr lang="en-US" b="0" i="0" dirty="0">
                <a:solidFill>
                  <a:schemeClr val="bg1"/>
                </a:solidFill>
                <a:effectLst/>
                <a:latin typeface="Austin News Text Roman"/>
              </a:rPr>
              <a:t>Ivan </a:t>
            </a:r>
            <a:r>
              <a:rPr lang="en-US" b="0" i="0" dirty="0" err="1">
                <a:solidFill>
                  <a:schemeClr val="bg1"/>
                </a:solidFill>
                <a:effectLst/>
                <a:latin typeface="Austin News Text Roman"/>
              </a:rPr>
              <a:t>Vuković</a:t>
            </a:r>
            <a:r>
              <a:rPr lang="en-US" b="0" i="0" dirty="0">
                <a:solidFill>
                  <a:schemeClr val="bg1"/>
                </a:solidFill>
                <a:effectLst/>
                <a:latin typeface="Austin News Text Roman"/>
              </a:rPr>
              <a:t> Vuka</a:t>
            </a:r>
          </a:p>
          <a:p>
            <a:pPr algn="ctr"/>
            <a:r>
              <a:rPr lang="en-US" b="0" i="0" dirty="0">
                <a:solidFill>
                  <a:schemeClr val="bg1"/>
                </a:solidFill>
                <a:effectLst/>
                <a:latin typeface="Austin News Text Roman"/>
              </a:rPr>
              <a:t> Tours Guide</a:t>
            </a:r>
            <a:endParaRPr lang="en-US" dirty="0">
              <a:solidFill>
                <a:schemeClr val="bg1"/>
              </a:solidFill>
              <a:latin typeface="Austin News Text Roman"/>
            </a:endParaRPr>
          </a:p>
          <a:p>
            <a:pPr algn="ctr"/>
            <a:r>
              <a:rPr lang="en-US" b="0" i="0" dirty="0">
                <a:solidFill>
                  <a:schemeClr val="bg1"/>
                </a:solidFill>
                <a:effectLst/>
                <a:latin typeface="Austin News Text Roman"/>
              </a:rPr>
              <a:t>Croatia</a:t>
            </a:r>
          </a:p>
        </p:txBody>
      </p:sp>
      <p:sp>
        <p:nvSpPr>
          <p:cNvPr id="14" name="TextBox 13">
            <a:extLst>
              <a:ext uri="{FF2B5EF4-FFF2-40B4-BE49-F238E27FC236}">
                <a16:creationId xmlns:a16="http://schemas.microsoft.com/office/drawing/2014/main" id="{AE5B7F93-E562-4E27-8DFF-AF5665421567}"/>
              </a:ext>
            </a:extLst>
          </p:cNvPr>
          <p:cNvSpPr txBox="1"/>
          <p:nvPr/>
        </p:nvSpPr>
        <p:spPr>
          <a:xfrm>
            <a:off x="5603184" y="6473242"/>
            <a:ext cx="6356074" cy="246221"/>
          </a:xfrm>
          <a:prstGeom prst="rect">
            <a:avLst/>
          </a:prstGeom>
          <a:noFill/>
        </p:spPr>
        <p:txBody>
          <a:bodyPr wrap="square">
            <a:spAutoFit/>
          </a:bodyPr>
          <a:lstStyle/>
          <a:p>
            <a:pPr algn="r"/>
            <a:r>
              <a:rPr lang="en-IE" sz="1000" dirty="0">
                <a:hlinkClick r:id="rId2"/>
              </a:rPr>
              <a:t>Source</a:t>
            </a:r>
            <a:endParaRPr lang="en-IE" sz="1000" dirty="0"/>
          </a:p>
        </p:txBody>
      </p:sp>
      <p:pic>
        <p:nvPicPr>
          <p:cNvPr id="17" name="Picture Placeholder 16">
            <a:extLst>
              <a:ext uri="{FF2B5EF4-FFF2-40B4-BE49-F238E27FC236}">
                <a16:creationId xmlns:a16="http://schemas.microsoft.com/office/drawing/2014/main" id="{D464B8D3-FF39-4619-95F0-D2878C0098FA}"/>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2811456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a:xfrm>
            <a:off x="3175537" y="616849"/>
            <a:ext cx="8248525" cy="1346703"/>
          </a:xfrm>
        </p:spPr>
        <p:txBody>
          <a:bodyPr/>
          <a:lstStyle/>
          <a:p>
            <a:r>
              <a:rPr lang="en-US" dirty="0"/>
              <a:t>The show has also created a tourism boom for Northern Ireland, which hosts most of the filming, drawing tens of thousands of fans to sets and locations and £30m in spending each year, according to Tourism Ireland.</a:t>
            </a:r>
            <a:endParaRPr lang="en-IE" dirty="0"/>
          </a:p>
        </p:txBody>
      </p:sp>
      <p:pic>
        <p:nvPicPr>
          <p:cNvPr id="6" name="Picture Placeholder 5" descr="A castle on a hill&#10;&#10;Description automatically generated">
            <a:extLst>
              <a:ext uri="{FF2B5EF4-FFF2-40B4-BE49-F238E27FC236}">
                <a16:creationId xmlns:a16="http://schemas.microsoft.com/office/drawing/2014/main" id="{C4DA4EB1-2371-41B6-8226-5BB2520D954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1864631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EFB17-5622-4F80-B6AD-9B05FF7D74B7}"/>
              </a:ext>
            </a:extLst>
          </p:cNvPr>
          <p:cNvSpPr>
            <a:spLocks noGrp="1"/>
          </p:cNvSpPr>
          <p:nvPr>
            <p:ph type="body" sz="quarter" idx="14"/>
          </p:nvPr>
        </p:nvSpPr>
        <p:spPr>
          <a:xfrm>
            <a:off x="4694776" y="4023314"/>
            <a:ext cx="785328" cy="1056986"/>
          </a:xfrm>
        </p:spPr>
        <p:txBody>
          <a:bodyPr>
            <a:normAutofit fontScale="85000" lnSpcReduction="20000"/>
          </a:bodyPr>
          <a:lstStyle/>
          <a:p>
            <a:r>
              <a:rPr lang="en-IE" dirty="0"/>
              <a:t>”</a:t>
            </a:r>
          </a:p>
        </p:txBody>
      </p:sp>
      <p:sp>
        <p:nvSpPr>
          <p:cNvPr id="3" name="Text Placeholder 2">
            <a:extLst>
              <a:ext uri="{FF2B5EF4-FFF2-40B4-BE49-F238E27FC236}">
                <a16:creationId xmlns:a16="http://schemas.microsoft.com/office/drawing/2014/main" id="{27ADDEDA-343C-459B-A341-06AA8AF7465C}"/>
              </a:ext>
            </a:extLst>
          </p:cNvPr>
          <p:cNvSpPr>
            <a:spLocks noGrp="1"/>
          </p:cNvSpPr>
          <p:nvPr>
            <p:ph type="body" sz="quarter" idx="13"/>
          </p:nvPr>
        </p:nvSpPr>
        <p:spPr>
          <a:xfrm>
            <a:off x="776718" y="997503"/>
            <a:ext cx="4369392" cy="4493975"/>
          </a:xfrm>
        </p:spPr>
        <p:txBody>
          <a:bodyPr/>
          <a:lstStyle/>
          <a:p>
            <a:pPr algn="ctr"/>
            <a:r>
              <a:rPr lang="en-US" b="0" i="0" dirty="0">
                <a:solidFill>
                  <a:srgbClr val="FFFFFF"/>
                </a:solidFill>
                <a:effectLst/>
                <a:latin typeface="Roboto Slab"/>
              </a:rPr>
              <a:t>For us, Game of Thrones has been that big game changer we always hoped we’d get</a:t>
            </a:r>
            <a:r>
              <a:rPr lang="en-US" i="0" dirty="0">
                <a:solidFill>
                  <a:srgbClr val="FFFFFF"/>
                </a:solidFill>
                <a:latin typeface="Roboto Slab"/>
              </a:rPr>
              <a:t>.</a:t>
            </a:r>
            <a:endParaRPr lang="en-US" b="0" i="0" dirty="0">
              <a:solidFill>
                <a:srgbClr val="FFFFFF"/>
              </a:solidFill>
              <a:effectLst/>
              <a:latin typeface="Roboto Slab"/>
            </a:endParaRPr>
          </a:p>
          <a:p>
            <a:endParaRPr lang="en-IE" dirty="0"/>
          </a:p>
        </p:txBody>
      </p:sp>
      <p:sp>
        <p:nvSpPr>
          <p:cNvPr id="4" name="Text Placeholder 3">
            <a:extLst>
              <a:ext uri="{FF2B5EF4-FFF2-40B4-BE49-F238E27FC236}">
                <a16:creationId xmlns:a16="http://schemas.microsoft.com/office/drawing/2014/main" id="{C9066DD6-6145-4812-AEFB-B7B2F6EDB88B}"/>
              </a:ext>
            </a:extLst>
          </p:cNvPr>
          <p:cNvSpPr>
            <a:spLocks noGrp="1"/>
          </p:cNvSpPr>
          <p:nvPr>
            <p:ph type="body" sz="quarter" idx="15"/>
          </p:nvPr>
        </p:nvSpPr>
        <p:spPr/>
        <p:txBody>
          <a:bodyPr>
            <a:normAutofit fontScale="92500" lnSpcReduction="10000"/>
          </a:bodyPr>
          <a:lstStyle/>
          <a:p>
            <a:r>
              <a:rPr lang="en-IE" dirty="0"/>
              <a:t>“</a:t>
            </a:r>
          </a:p>
        </p:txBody>
      </p:sp>
      <p:pic>
        <p:nvPicPr>
          <p:cNvPr id="10" name="Picture Placeholder 9">
            <a:extLst>
              <a:ext uri="{FF2B5EF4-FFF2-40B4-BE49-F238E27FC236}">
                <a16:creationId xmlns:a16="http://schemas.microsoft.com/office/drawing/2014/main" id="{6E4048D2-9919-4F43-B4E5-E6FF73CEF451}"/>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5734225" y="-1"/>
            <a:ext cx="5689601" cy="6858001"/>
          </a:xfrm>
          <a:prstGeom prst="rect">
            <a:avLst/>
          </a:prstGeom>
        </p:spPr>
      </p:pic>
      <p:sp>
        <p:nvSpPr>
          <p:cNvPr id="7" name="TextBox 6">
            <a:extLst>
              <a:ext uri="{FF2B5EF4-FFF2-40B4-BE49-F238E27FC236}">
                <a16:creationId xmlns:a16="http://schemas.microsoft.com/office/drawing/2014/main" id="{C1C9D3B7-3494-4DD2-9C44-6B1BFC88AB11}"/>
              </a:ext>
            </a:extLst>
          </p:cNvPr>
          <p:cNvSpPr txBox="1"/>
          <p:nvPr/>
        </p:nvSpPr>
        <p:spPr>
          <a:xfrm>
            <a:off x="-513314" y="4632725"/>
            <a:ext cx="7307981" cy="1354217"/>
          </a:xfrm>
          <a:prstGeom prst="rect">
            <a:avLst/>
          </a:prstGeom>
          <a:noFill/>
        </p:spPr>
        <p:txBody>
          <a:bodyPr wrap="square">
            <a:spAutoFit/>
          </a:bodyPr>
          <a:lstStyle/>
          <a:p>
            <a:pPr algn="ctr"/>
            <a:r>
              <a:rPr lang="en-US" b="0" i="0" dirty="0">
                <a:solidFill>
                  <a:schemeClr val="bg1"/>
                </a:solidFill>
                <a:effectLst/>
                <a:latin typeface="Austin News Text Roman"/>
              </a:rPr>
              <a:t>Caroline </a:t>
            </a:r>
            <a:r>
              <a:rPr lang="en-US" b="0" i="0" dirty="0" err="1">
                <a:solidFill>
                  <a:schemeClr val="bg1"/>
                </a:solidFill>
                <a:effectLst/>
                <a:latin typeface="Austin News Text Roman"/>
              </a:rPr>
              <a:t>McComb</a:t>
            </a:r>
            <a:endParaRPr lang="en-US" dirty="0">
              <a:solidFill>
                <a:schemeClr val="bg1"/>
              </a:solidFill>
              <a:latin typeface="Austin News Text Roman"/>
            </a:endParaRPr>
          </a:p>
          <a:p>
            <a:pPr algn="ctr"/>
            <a:r>
              <a:rPr lang="en-US" b="0" i="0" dirty="0">
                <a:solidFill>
                  <a:schemeClr val="bg1"/>
                </a:solidFill>
                <a:effectLst/>
                <a:latin typeface="Austin News Text Roman"/>
              </a:rPr>
              <a:t>Game of Thrones Coach Tours</a:t>
            </a:r>
          </a:p>
          <a:p>
            <a:pPr algn="ctr"/>
            <a:r>
              <a:rPr lang="en-US" b="0" i="0" dirty="0">
                <a:solidFill>
                  <a:schemeClr val="bg1"/>
                </a:solidFill>
                <a:effectLst/>
                <a:latin typeface="Austin News Text Roman"/>
              </a:rPr>
              <a:t>Northern Ireland</a:t>
            </a:r>
          </a:p>
          <a:p>
            <a:pPr algn="ctr"/>
            <a:endParaRPr lang="en-US" sz="2800" b="0" i="0" dirty="0">
              <a:solidFill>
                <a:schemeClr val="bg1"/>
              </a:solidFill>
              <a:effectLst/>
              <a:latin typeface="Austin News Text Roman"/>
            </a:endParaRPr>
          </a:p>
        </p:txBody>
      </p:sp>
    </p:spTree>
    <p:extLst>
      <p:ext uri="{BB962C8B-B14F-4D97-AF65-F5344CB8AC3E}">
        <p14:creationId xmlns:p14="http://schemas.microsoft.com/office/powerpoint/2010/main" val="1068040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1B7415-55C4-4BF6-B2E4-8A1D654E089A}"/>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7D9F6B1-AA4A-4584-954F-4B47F12DCA9B}"/>
              </a:ext>
            </a:extLst>
          </p:cNvPr>
          <p:cNvSpPr txBox="1"/>
          <p:nvPr/>
        </p:nvSpPr>
        <p:spPr>
          <a:xfrm>
            <a:off x="0" y="5399773"/>
            <a:ext cx="4716379" cy="1200329"/>
          </a:xfrm>
          <a:prstGeom prst="rect">
            <a:avLst/>
          </a:prstGeom>
          <a:solidFill>
            <a:srgbClr val="F5B020"/>
          </a:solidFill>
        </p:spPr>
        <p:txBody>
          <a:bodyPr wrap="square" rtlCol="0">
            <a:spAutoFit/>
          </a:bodyPr>
          <a:lstStyle/>
          <a:p>
            <a:r>
              <a:rPr lang="en-IE" sz="2400" dirty="0">
                <a:solidFill>
                  <a:schemeClr val="bg1"/>
                </a:solidFill>
              </a:rPr>
              <a:t>Pop culture tourism experiences like this make for </a:t>
            </a:r>
            <a:r>
              <a:rPr lang="en-IE" sz="2400" dirty="0" err="1">
                <a:solidFill>
                  <a:schemeClr val="bg1"/>
                </a:solidFill>
              </a:rPr>
              <a:t>instagrammable</a:t>
            </a:r>
            <a:r>
              <a:rPr lang="en-IE" sz="2400" dirty="0">
                <a:solidFill>
                  <a:schemeClr val="bg1"/>
                </a:solidFill>
              </a:rPr>
              <a:t> pic and user generated marketing!</a:t>
            </a:r>
          </a:p>
        </p:txBody>
      </p:sp>
    </p:spTree>
    <p:extLst>
      <p:ext uri="{BB962C8B-B14F-4D97-AF65-F5344CB8AC3E}">
        <p14:creationId xmlns:p14="http://schemas.microsoft.com/office/powerpoint/2010/main" val="2835040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a:xfrm>
            <a:off x="3175537" y="616849"/>
            <a:ext cx="8248525" cy="1346703"/>
          </a:xfrm>
        </p:spPr>
        <p:txBody>
          <a:bodyPr/>
          <a:lstStyle/>
          <a:p>
            <a:r>
              <a:rPr lang="en-US" dirty="0"/>
              <a:t>Visitor numbers in Iceland grew from just 500,000 in 2010 to around 2.2m in 2018 – an increase of 340 per cent. Iceland now has around seven times more annual tourists than residents.</a:t>
            </a:r>
            <a:endParaRPr lang="en-IE" dirty="0"/>
          </a:p>
        </p:txBody>
      </p:sp>
      <p:pic>
        <p:nvPicPr>
          <p:cNvPr id="9" name="Picture Placeholder 8" descr="A large waterfall over a body of water&#10;&#10;Description automatically generated">
            <a:extLst>
              <a:ext uri="{FF2B5EF4-FFF2-40B4-BE49-F238E27FC236}">
                <a16:creationId xmlns:a16="http://schemas.microsoft.com/office/drawing/2014/main" id="{2DC047F2-C4B8-4E46-B095-275164620A5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780839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EFB17-5622-4F80-B6AD-9B05FF7D74B7}"/>
              </a:ext>
            </a:extLst>
          </p:cNvPr>
          <p:cNvSpPr>
            <a:spLocks noGrp="1"/>
          </p:cNvSpPr>
          <p:nvPr>
            <p:ph type="body" sz="quarter" idx="14"/>
          </p:nvPr>
        </p:nvSpPr>
        <p:spPr>
          <a:xfrm>
            <a:off x="4869645" y="4434492"/>
            <a:ext cx="785328" cy="1056986"/>
          </a:xfrm>
        </p:spPr>
        <p:txBody>
          <a:bodyPr>
            <a:normAutofit fontScale="85000" lnSpcReduction="20000"/>
          </a:bodyPr>
          <a:lstStyle/>
          <a:p>
            <a:r>
              <a:rPr lang="en-IE" dirty="0"/>
              <a:t>”</a:t>
            </a:r>
          </a:p>
        </p:txBody>
      </p:sp>
      <p:sp>
        <p:nvSpPr>
          <p:cNvPr id="3" name="Text Placeholder 2">
            <a:extLst>
              <a:ext uri="{FF2B5EF4-FFF2-40B4-BE49-F238E27FC236}">
                <a16:creationId xmlns:a16="http://schemas.microsoft.com/office/drawing/2014/main" id="{27ADDEDA-343C-459B-A341-06AA8AF7465C}"/>
              </a:ext>
            </a:extLst>
          </p:cNvPr>
          <p:cNvSpPr>
            <a:spLocks noGrp="1"/>
          </p:cNvSpPr>
          <p:nvPr>
            <p:ph type="body" sz="quarter" idx="13"/>
          </p:nvPr>
        </p:nvSpPr>
        <p:spPr/>
        <p:txBody>
          <a:bodyPr/>
          <a:lstStyle/>
          <a:p>
            <a:r>
              <a:rPr lang="en-US" b="0" i="0" dirty="0">
                <a:solidFill>
                  <a:srgbClr val="333333"/>
                </a:solidFill>
                <a:effectLst/>
                <a:latin typeface="Austin News Text Roman"/>
              </a:rPr>
              <a:t> </a:t>
            </a:r>
            <a:r>
              <a:rPr lang="en-US" b="0" i="0" dirty="0">
                <a:effectLst/>
                <a:latin typeface="Austin News Text Roman"/>
              </a:rPr>
              <a:t>We were a tiny company when the show first came here – it has lifted us to new heights. Now around half of the tours we run are themed around the show.</a:t>
            </a:r>
            <a:endParaRPr lang="en-IE" dirty="0"/>
          </a:p>
        </p:txBody>
      </p:sp>
      <p:sp>
        <p:nvSpPr>
          <p:cNvPr id="4" name="Text Placeholder 3">
            <a:extLst>
              <a:ext uri="{FF2B5EF4-FFF2-40B4-BE49-F238E27FC236}">
                <a16:creationId xmlns:a16="http://schemas.microsoft.com/office/drawing/2014/main" id="{C9066DD6-6145-4812-AEFB-B7B2F6EDB88B}"/>
              </a:ext>
            </a:extLst>
          </p:cNvPr>
          <p:cNvSpPr>
            <a:spLocks noGrp="1"/>
          </p:cNvSpPr>
          <p:nvPr>
            <p:ph type="body" sz="quarter" idx="15"/>
          </p:nvPr>
        </p:nvSpPr>
        <p:spPr/>
        <p:txBody>
          <a:bodyPr>
            <a:normAutofit fontScale="92500" lnSpcReduction="10000"/>
          </a:bodyPr>
          <a:lstStyle/>
          <a:p>
            <a:r>
              <a:rPr lang="en-IE" dirty="0"/>
              <a:t>“</a:t>
            </a:r>
          </a:p>
        </p:txBody>
      </p:sp>
      <p:pic>
        <p:nvPicPr>
          <p:cNvPr id="10" name="Picture Placeholder 9">
            <a:extLst>
              <a:ext uri="{FF2B5EF4-FFF2-40B4-BE49-F238E27FC236}">
                <a16:creationId xmlns:a16="http://schemas.microsoft.com/office/drawing/2014/main" id="{6E4048D2-9919-4F43-B4E5-E6FF73CEF451}"/>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
        <p:nvSpPr>
          <p:cNvPr id="7" name="TextBox 6">
            <a:extLst>
              <a:ext uri="{FF2B5EF4-FFF2-40B4-BE49-F238E27FC236}">
                <a16:creationId xmlns:a16="http://schemas.microsoft.com/office/drawing/2014/main" id="{C1C9D3B7-3494-4DD2-9C44-6B1BFC88AB11}"/>
              </a:ext>
            </a:extLst>
          </p:cNvPr>
          <p:cNvSpPr txBox="1"/>
          <p:nvPr/>
        </p:nvSpPr>
        <p:spPr>
          <a:xfrm>
            <a:off x="-770952" y="5029813"/>
            <a:ext cx="7307981" cy="923330"/>
          </a:xfrm>
          <a:prstGeom prst="rect">
            <a:avLst/>
          </a:prstGeom>
          <a:noFill/>
        </p:spPr>
        <p:txBody>
          <a:bodyPr wrap="square">
            <a:spAutoFit/>
          </a:bodyPr>
          <a:lstStyle/>
          <a:p>
            <a:pPr algn="ctr"/>
            <a:r>
              <a:rPr lang="en-US" b="0" i="0" dirty="0">
                <a:solidFill>
                  <a:schemeClr val="bg1"/>
                </a:solidFill>
                <a:effectLst/>
                <a:latin typeface="Austin News Text Roman"/>
              </a:rPr>
              <a:t>Jon Thor </a:t>
            </a:r>
            <a:r>
              <a:rPr lang="en-US" b="0" i="0" dirty="0" err="1">
                <a:solidFill>
                  <a:schemeClr val="bg1"/>
                </a:solidFill>
                <a:effectLst/>
                <a:latin typeface="Austin News Text Roman"/>
              </a:rPr>
              <a:t>Benediktsson</a:t>
            </a:r>
            <a:endParaRPr lang="en-US" dirty="0">
              <a:solidFill>
                <a:schemeClr val="bg1"/>
              </a:solidFill>
              <a:latin typeface="Austin News Text Roman"/>
            </a:endParaRPr>
          </a:p>
          <a:p>
            <a:pPr algn="ctr"/>
            <a:r>
              <a:rPr lang="en-US" b="0" i="0" dirty="0">
                <a:solidFill>
                  <a:schemeClr val="bg1"/>
                </a:solidFill>
                <a:effectLst/>
                <a:latin typeface="Austin News Text Roman"/>
              </a:rPr>
              <a:t>The Travelling Viking Tour Guide</a:t>
            </a:r>
          </a:p>
          <a:p>
            <a:pPr algn="ctr"/>
            <a:r>
              <a:rPr lang="en-US" b="0" i="0" dirty="0">
                <a:solidFill>
                  <a:schemeClr val="bg1"/>
                </a:solidFill>
                <a:effectLst/>
                <a:latin typeface="Austin News Text Roman"/>
              </a:rPr>
              <a:t>Iceland</a:t>
            </a:r>
          </a:p>
        </p:txBody>
      </p:sp>
      <p:sp>
        <p:nvSpPr>
          <p:cNvPr id="9" name="TextBox 8">
            <a:extLst>
              <a:ext uri="{FF2B5EF4-FFF2-40B4-BE49-F238E27FC236}">
                <a16:creationId xmlns:a16="http://schemas.microsoft.com/office/drawing/2014/main" id="{811840C5-892E-4ACA-A8C7-197F77C93451}"/>
              </a:ext>
            </a:extLst>
          </p:cNvPr>
          <p:cNvSpPr txBox="1"/>
          <p:nvPr/>
        </p:nvSpPr>
        <p:spPr>
          <a:xfrm>
            <a:off x="11423826" y="6544730"/>
            <a:ext cx="6579704" cy="246221"/>
          </a:xfrm>
          <a:prstGeom prst="rect">
            <a:avLst/>
          </a:prstGeom>
          <a:noFill/>
        </p:spPr>
        <p:txBody>
          <a:bodyPr wrap="square">
            <a:spAutoFit/>
          </a:bodyPr>
          <a:lstStyle/>
          <a:p>
            <a:r>
              <a:rPr lang="en-IE" sz="1000" dirty="0">
                <a:hlinkClick r:id="rId3"/>
              </a:rPr>
              <a:t>Source</a:t>
            </a:r>
            <a:endParaRPr lang="en-IE" sz="1000" dirty="0"/>
          </a:p>
        </p:txBody>
      </p:sp>
    </p:spTree>
    <p:extLst>
      <p:ext uri="{BB962C8B-B14F-4D97-AF65-F5344CB8AC3E}">
        <p14:creationId xmlns:p14="http://schemas.microsoft.com/office/powerpoint/2010/main" val="106588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large stone building with a mountain in the background&#10;&#10;Description automatically generated">
            <a:extLst>
              <a:ext uri="{FF2B5EF4-FFF2-40B4-BE49-F238E27FC236}">
                <a16:creationId xmlns:a16="http://schemas.microsoft.com/office/drawing/2014/main" id="{02A2D44E-B8C0-4538-BF2E-A5511987ADF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A739B671-013A-4386-AF77-44409538E301}"/>
              </a:ext>
            </a:extLst>
          </p:cNvPr>
          <p:cNvSpPr>
            <a:spLocks noGrp="1"/>
          </p:cNvSpPr>
          <p:nvPr>
            <p:ph type="body" sz="quarter" idx="13"/>
          </p:nvPr>
        </p:nvSpPr>
        <p:spPr/>
        <p:txBody>
          <a:bodyPr/>
          <a:lstStyle/>
          <a:p>
            <a:r>
              <a:rPr lang="en-IE" dirty="0"/>
              <a:t>SECTION 2</a:t>
            </a:r>
          </a:p>
          <a:p>
            <a:r>
              <a:rPr lang="en-IE" dirty="0"/>
              <a:t>FILM AND TV INSPIRED TOURISM</a:t>
            </a:r>
          </a:p>
          <a:p>
            <a:endParaRPr lang="en-IE" dirty="0"/>
          </a:p>
        </p:txBody>
      </p:sp>
    </p:spTree>
    <p:extLst>
      <p:ext uri="{BB962C8B-B14F-4D97-AF65-F5344CB8AC3E}">
        <p14:creationId xmlns:p14="http://schemas.microsoft.com/office/powerpoint/2010/main" val="436246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FILM AND TV INSPIRED TOURISM</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5"/>
            <a:ext cx="10220464" cy="469184"/>
          </a:xfrm>
        </p:spPr>
        <p:txBody>
          <a:bodyPr/>
          <a:lstStyle/>
          <a:p>
            <a:pPr algn="just"/>
            <a:r>
              <a:rPr lang="en-US" dirty="0"/>
              <a:t>This form of tourism describes visits (whether they be holidays, weekends or day trips) made to explore places associated with films and television </a:t>
            </a:r>
            <a:r>
              <a:rPr lang="en-US" dirty="0" err="1"/>
              <a:t>programmes</a:t>
            </a:r>
            <a:r>
              <a:rPr lang="en-US" dirty="0"/>
              <a:t>. This might involve visits to film locations and film studios/sets. It also includes sites associated with film and TV celebrities. Let’s take at look at some examples..</a:t>
            </a:r>
          </a:p>
        </p:txBody>
      </p:sp>
      <p:pic>
        <p:nvPicPr>
          <p:cNvPr id="7" name="Picture Placeholder 6">
            <a:extLst>
              <a:ext uri="{FF2B5EF4-FFF2-40B4-BE49-F238E27FC236}">
                <a16:creationId xmlns:a16="http://schemas.microsoft.com/office/drawing/2014/main" id="{5A622B6B-9D4D-4195-8D22-5DE12DC6DC2C}"/>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3564835" y="2213"/>
            <a:ext cx="8627164" cy="4540151"/>
          </a:xfrm>
        </p:spPr>
      </p:pic>
    </p:spTree>
    <p:extLst>
      <p:ext uri="{BB962C8B-B14F-4D97-AF65-F5344CB8AC3E}">
        <p14:creationId xmlns:p14="http://schemas.microsoft.com/office/powerpoint/2010/main" val="1922504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pair, sitting, wearing, hat&#10;&#10;Description automatically generated">
            <a:extLst>
              <a:ext uri="{FF2B5EF4-FFF2-40B4-BE49-F238E27FC236}">
                <a16:creationId xmlns:a16="http://schemas.microsoft.com/office/drawing/2014/main" id="{C55E19C9-0028-40AC-B854-09983288FF5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437438" y="315924"/>
            <a:ext cx="4949825" cy="5981700"/>
          </a:xfrm>
        </p:spPr>
      </p:pic>
      <p:sp>
        <p:nvSpPr>
          <p:cNvPr id="3" name="Text Placeholder 2">
            <a:extLst>
              <a:ext uri="{FF2B5EF4-FFF2-40B4-BE49-F238E27FC236}">
                <a16:creationId xmlns:a16="http://schemas.microsoft.com/office/drawing/2014/main" id="{035783F7-4F0B-474E-9452-AB0B59CEA517}"/>
              </a:ext>
            </a:extLst>
          </p:cNvPr>
          <p:cNvSpPr>
            <a:spLocks noGrp="1"/>
          </p:cNvSpPr>
          <p:nvPr>
            <p:ph type="body" sz="quarter" idx="14"/>
          </p:nvPr>
        </p:nvSpPr>
        <p:spPr/>
        <p:txBody>
          <a:bodyPr/>
          <a:lstStyle/>
          <a:p>
            <a:r>
              <a:rPr lang="en-IE" dirty="0"/>
              <a:t>MUSIC TOURISM</a:t>
            </a:r>
          </a:p>
        </p:txBody>
      </p:sp>
      <p:sp>
        <p:nvSpPr>
          <p:cNvPr id="4" name="Text Placeholder 3">
            <a:extLst>
              <a:ext uri="{FF2B5EF4-FFF2-40B4-BE49-F238E27FC236}">
                <a16:creationId xmlns:a16="http://schemas.microsoft.com/office/drawing/2014/main" id="{306F49EF-F1AB-4833-9A9D-B9935B2A0EB8}"/>
              </a:ext>
            </a:extLst>
          </p:cNvPr>
          <p:cNvSpPr>
            <a:spLocks noGrp="1"/>
          </p:cNvSpPr>
          <p:nvPr>
            <p:ph type="body" sz="quarter" idx="15"/>
          </p:nvPr>
        </p:nvSpPr>
        <p:spPr>
          <a:solidFill>
            <a:srgbClr val="1198D1"/>
          </a:solidFill>
        </p:spPr>
        <p:txBody>
          <a:bodyPr/>
          <a:lstStyle/>
          <a:p>
            <a:r>
              <a:rPr lang="en-IE" dirty="0"/>
              <a:t>3</a:t>
            </a:r>
          </a:p>
        </p:txBody>
      </p:sp>
      <p:sp>
        <p:nvSpPr>
          <p:cNvPr id="5" name="Text Placeholder 4">
            <a:extLst>
              <a:ext uri="{FF2B5EF4-FFF2-40B4-BE49-F238E27FC236}">
                <a16:creationId xmlns:a16="http://schemas.microsoft.com/office/drawing/2014/main" id="{31D0A785-DE70-43EB-BAEE-5FE889806743}"/>
              </a:ext>
            </a:extLst>
          </p:cNvPr>
          <p:cNvSpPr>
            <a:spLocks noGrp="1"/>
          </p:cNvSpPr>
          <p:nvPr>
            <p:ph type="body" sz="quarter" idx="16"/>
          </p:nvPr>
        </p:nvSpPr>
        <p:spPr/>
        <p:txBody>
          <a:bodyPr/>
          <a:lstStyle/>
          <a:p>
            <a:r>
              <a:rPr lang="en-IE" dirty="0"/>
              <a:t>LITERARY TOURISM</a:t>
            </a:r>
          </a:p>
        </p:txBody>
      </p:sp>
      <p:sp>
        <p:nvSpPr>
          <p:cNvPr id="6" name="Text Placeholder 5">
            <a:extLst>
              <a:ext uri="{FF2B5EF4-FFF2-40B4-BE49-F238E27FC236}">
                <a16:creationId xmlns:a16="http://schemas.microsoft.com/office/drawing/2014/main" id="{F9CC331F-DCE0-43EC-BED4-BD6FCE48B188}"/>
              </a:ext>
            </a:extLst>
          </p:cNvPr>
          <p:cNvSpPr>
            <a:spLocks noGrp="1"/>
          </p:cNvSpPr>
          <p:nvPr>
            <p:ph type="body" sz="quarter" idx="17"/>
          </p:nvPr>
        </p:nvSpPr>
        <p:spPr>
          <a:solidFill>
            <a:srgbClr val="F5B020"/>
          </a:solidFill>
        </p:spPr>
        <p:txBody>
          <a:bodyPr/>
          <a:lstStyle/>
          <a:p>
            <a:r>
              <a:rPr lang="en-IE" dirty="0"/>
              <a:t>4</a:t>
            </a:r>
          </a:p>
        </p:txBody>
      </p:sp>
      <p:sp>
        <p:nvSpPr>
          <p:cNvPr id="7" name="Text Placeholder 6">
            <a:extLst>
              <a:ext uri="{FF2B5EF4-FFF2-40B4-BE49-F238E27FC236}">
                <a16:creationId xmlns:a16="http://schemas.microsoft.com/office/drawing/2014/main" id="{9211FD49-601F-482F-8ABE-16EAFC4D3CD5}"/>
              </a:ext>
            </a:extLst>
          </p:cNvPr>
          <p:cNvSpPr>
            <a:spLocks noGrp="1"/>
          </p:cNvSpPr>
          <p:nvPr>
            <p:ph type="body" sz="quarter" idx="18"/>
          </p:nvPr>
        </p:nvSpPr>
        <p:spPr>
          <a:xfrm>
            <a:off x="6793917" y="5832509"/>
            <a:ext cx="4902027" cy="968329"/>
          </a:xfrm>
        </p:spPr>
        <p:txBody>
          <a:bodyPr/>
          <a:lstStyle/>
          <a:p>
            <a:r>
              <a:rPr lang="en-IE" dirty="0"/>
              <a:t>COSPLAY, VIDEO GAMES and more…</a:t>
            </a:r>
          </a:p>
        </p:txBody>
      </p:sp>
      <p:sp>
        <p:nvSpPr>
          <p:cNvPr id="8" name="Text Placeholder 7">
            <a:extLst>
              <a:ext uri="{FF2B5EF4-FFF2-40B4-BE49-F238E27FC236}">
                <a16:creationId xmlns:a16="http://schemas.microsoft.com/office/drawing/2014/main" id="{ED1293A3-DD98-4A91-8793-5610CCC43F20}"/>
              </a:ext>
            </a:extLst>
          </p:cNvPr>
          <p:cNvSpPr>
            <a:spLocks noGrp="1"/>
          </p:cNvSpPr>
          <p:nvPr>
            <p:ph type="body" sz="quarter" idx="19"/>
          </p:nvPr>
        </p:nvSpPr>
        <p:spPr>
          <a:solidFill>
            <a:srgbClr val="DD1B50"/>
          </a:solidFill>
        </p:spPr>
        <p:txBody>
          <a:bodyPr/>
          <a:lstStyle/>
          <a:p>
            <a:r>
              <a:rPr lang="en-IE" dirty="0"/>
              <a:t>5</a:t>
            </a:r>
          </a:p>
        </p:txBody>
      </p:sp>
      <p:sp>
        <p:nvSpPr>
          <p:cNvPr id="9" name="Text Placeholder 8">
            <a:extLst>
              <a:ext uri="{FF2B5EF4-FFF2-40B4-BE49-F238E27FC236}">
                <a16:creationId xmlns:a16="http://schemas.microsoft.com/office/drawing/2014/main" id="{48D2091F-8325-453B-9688-9A200775695F}"/>
              </a:ext>
            </a:extLst>
          </p:cNvPr>
          <p:cNvSpPr>
            <a:spLocks noGrp="1"/>
          </p:cNvSpPr>
          <p:nvPr>
            <p:ph type="body" sz="quarter" idx="13"/>
          </p:nvPr>
        </p:nvSpPr>
        <p:spPr>
          <a:xfrm>
            <a:off x="437438" y="666750"/>
            <a:ext cx="5081308" cy="2102994"/>
          </a:xfrm>
          <a:solidFill>
            <a:srgbClr val="1198D1"/>
          </a:solidFill>
        </p:spPr>
        <p:txBody>
          <a:bodyPr/>
          <a:lstStyle/>
          <a:p>
            <a:endParaRPr lang="en-IE" dirty="0"/>
          </a:p>
          <a:p>
            <a:r>
              <a:rPr lang="en-IE" dirty="0"/>
              <a:t>MODULE 1 CONTENTS</a:t>
            </a:r>
          </a:p>
        </p:txBody>
      </p:sp>
      <p:sp>
        <p:nvSpPr>
          <p:cNvPr id="10" name="Text Placeholder 9">
            <a:extLst>
              <a:ext uri="{FF2B5EF4-FFF2-40B4-BE49-F238E27FC236}">
                <a16:creationId xmlns:a16="http://schemas.microsoft.com/office/drawing/2014/main" id="{63B1B6F9-E9F5-4C3D-8083-407FB5B0362D}"/>
              </a:ext>
            </a:extLst>
          </p:cNvPr>
          <p:cNvSpPr>
            <a:spLocks noGrp="1"/>
          </p:cNvSpPr>
          <p:nvPr>
            <p:ph type="body" sz="quarter" idx="20"/>
          </p:nvPr>
        </p:nvSpPr>
        <p:spPr>
          <a:solidFill>
            <a:srgbClr val="91BE46"/>
          </a:solidFill>
        </p:spPr>
        <p:txBody>
          <a:bodyPr/>
          <a:lstStyle/>
          <a:p>
            <a:r>
              <a:rPr lang="en-IE" dirty="0"/>
              <a:t>2</a:t>
            </a:r>
          </a:p>
        </p:txBody>
      </p:sp>
      <p:sp>
        <p:nvSpPr>
          <p:cNvPr id="11" name="Text Placeholder 10">
            <a:extLst>
              <a:ext uri="{FF2B5EF4-FFF2-40B4-BE49-F238E27FC236}">
                <a16:creationId xmlns:a16="http://schemas.microsoft.com/office/drawing/2014/main" id="{1A0D5563-DFEE-4E92-A484-A9AE49B1A2DB}"/>
              </a:ext>
            </a:extLst>
          </p:cNvPr>
          <p:cNvSpPr>
            <a:spLocks noGrp="1"/>
          </p:cNvSpPr>
          <p:nvPr>
            <p:ph type="body" sz="quarter" idx="21"/>
          </p:nvPr>
        </p:nvSpPr>
        <p:spPr>
          <a:solidFill>
            <a:srgbClr val="9A2E90"/>
          </a:solidFill>
        </p:spPr>
        <p:txBody>
          <a:bodyPr/>
          <a:lstStyle/>
          <a:p>
            <a:r>
              <a:rPr lang="en-IE" dirty="0"/>
              <a:t>1</a:t>
            </a:r>
          </a:p>
        </p:txBody>
      </p:sp>
      <p:sp>
        <p:nvSpPr>
          <p:cNvPr id="12" name="Text Placeholder 11">
            <a:extLst>
              <a:ext uri="{FF2B5EF4-FFF2-40B4-BE49-F238E27FC236}">
                <a16:creationId xmlns:a16="http://schemas.microsoft.com/office/drawing/2014/main" id="{A0B62811-2390-4DA8-B1CF-474D80A3C3F9}"/>
              </a:ext>
            </a:extLst>
          </p:cNvPr>
          <p:cNvSpPr>
            <a:spLocks noGrp="1"/>
          </p:cNvSpPr>
          <p:nvPr>
            <p:ph type="body" sz="quarter" idx="22"/>
          </p:nvPr>
        </p:nvSpPr>
        <p:spPr/>
        <p:txBody>
          <a:bodyPr/>
          <a:lstStyle/>
          <a:p>
            <a:r>
              <a:rPr lang="en-IE" dirty="0"/>
              <a:t>WHAT IS POP CULTURE TOURISM?</a:t>
            </a:r>
          </a:p>
        </p:txBody>
      </p:sp>
      <p:sp>
        <p:nvSpPr>
          <p:cNvPr id="13" name="Text Placeholder 12">
            <a:extLst>
              <a:ext uri="{FF2B5EF4-FFF2-40B4-BE49-F238E27FC236}">
                <a16:creationId xmlns:a16="http://schemas.microsoft.com/office/drawing/2014/main" id="{3C4C16BC-29DF-473A-9283-0DEE1C3E35A1}"/>
              </a:ext>
            </a:extLst>
          </p:cNvPr>
          <p:cNvSpPr>
            <a:spLocks noGrp="1"/>
          </p:cNvSpPr>
          <p:nvPr>
            <p:ph type="body" sz="quarter" idx="23"/>
          </p:nvPr>
        </p:nvSpPr>
        <p:spPr/>
        <p:txBody>
          <a:bodyPr/>
          <a:lstStyle/>
          <a:p>
            <a:r>
              <a:rPr lang="en-IE" dirty="0"/>
              <a:t>FILM AND TV INSPIRED TOURISM</a:t>
            </a:r>
          </a:p>
        </p:txBody>
      </p:sp>
      <p:sp>
        <p:nvSpPr>
          <p:cNvPr id="16" name="TextBox 15">
            <a:extLst>
              <a:ext uri="{FF2B5EF4-FFF2-40B4-BE49-F238E27FC236}">
                <a16:creationId xmlns:a16="http://schemas.microsoft.com/office/drawing/2014/main" id="{D185272B-815E-4A8E-9B32-B8B2D0388321}"/>
              </a:ext>
            </a:extLst>
          </p:cNvPr>
          <p:cNvSpPr txBox="1"/>
          <p:nvPr/>
        </p:nvSpPr>
        <p:spPr>
          <a:xfrm>
            <a:off x="437437" y="6311243"/>
            <a:ext cx="4970941" cy="461665"/>
          </a:xfrm>
          <a:prstGeom prst="rect">
            <a:avLst/>
          </a:prstGeom>
          <a:noFill/>
        </p:spPr>
        <p:txBody>
          <a:bodyPr wrap="square">
            <a:spAutoFit/>
          </a:bodyPr>
          <a:lstStyle/>
          <a:p>
            <a:r>
              <a:rPr lang="en-US" sz="800" b="0" i="0" dirty="0">
                <a:solidFill>
                  <a:srgbClr val="323338"/>
                </a:solidFill>
                <a:effectLst/>
              </a:rPr>
              <a:t>This project has been funded with support from the European Commission. This publication reflects the views only of the author(s), and the Commission cannot be held responsible for any use, which may be made of the information contained therein. </a:t>
            </a:r>
            <a:endParaRPr lang="en-IE" sz="800" dirty="0"/>
          </a:p>
        </p:txBody>
      </p:sp>
    </p:spTree>
    <p:extLst>
      <p:ext uri="{BB962C8B-B14F-4D97-AF65-F5344CB8AC3E}">
        <p14:creationId xmlns:p14="http://schemas.microsoft.com/office/powerpoint/2010/main" val="806931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E1F3FB-74A5-40F9-B636-D50B975451F9}"/>
              </a:ext>
            </a:extLst>
          </p:cNvPr>
          <p:cNvPicPr>
            <a:picLocks noChangeAspect="1"/>
          </p:cNvPicPr>
          <p:nvPr/>
        </p:nvPicPr>
        <p:blipFill>
          <a:blip r:embed="rId2"/>
          <a:stretch>
            <a:fillRect/>
          </a:stretch>
        </p:blipFill>
        <p:spPr>
          <a:xfrm>
            <a:off x="0" y="0"/>
            <a:ext cx="12191999" cy="6858000"/>
          </a:xfrm>
          <a:prstGeom prst="rect">
            <a:avLst/>
          </a:prstGeom>
          <a:solidFill>
            <a:srgbClr val="F5B020"/>
          </a:solidFill>
        </p:spPr>
      </p:pic>
      <p:sp>
        <p:nvSpPr>
          <p:cNvPr id="2" name="TextBox 1">
            <a:extLst>
              <a:ext uri="{FF2B5EF4-FFF2-40B4-BE49-F238E27FC236}">
                <a16:creationId xmlns:a16="http://schemas.microsoft.com/office/drawing/2014/main" id="{2CFA2EF8-2983-4DCA-930D-A3017C276982}"/>
              </a:ext>
            </a:extLst>
          </p:cNvPr>
          <p:cNvSpPr txBox="1"/>
          <p:nvPr/>
        </p:nvSpPr>
        <p:spPr>
          <a:xfrm>
            <a:off x="0" y="365760"/>
            <a:ext cx="4716379" cy="830997"/>
          </a:xfrm>
          <a:prstGeom prst="rect">
            <a:avLst/>
          </a:prstGeom>
          <a:solidFill>
            <a:srgbClr val="F5B020"/>
          </a:solidFill>
        </p:spPr>
        <p:txBody>
          <a:bodyPr wrap="square" rtlCol="0">
            <a:spAutoFit/>
          </a:bodyPr>
          <a:lstStyle/>
          <a:p>
            <a:r>
              <a:rPr lang="en-IE" sz="2400" dirty="0">
                <a:solidFill>
                  <a:schemeClr val="bg1"/>
                </a:solidFill>
              </a:rPr>
              <a:t>The Austrian Alps are a must for Sound of Music lovers!</a:t>
            </a:r>
          </a:p>
        </p:txBody>
      </p:sp>
    </p:spTree>
    <p:extLst>
      <p:ext uri="{BB962C8B-B14F-4D97-AF65-F5344CB8AC3E}">
        <p14:creationId xmlns:p14="http://schemas.microsoft.com/office/powerpoint/2010/main" val="2533296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C201E4-0A79-4171-983C-CB6E07A8BF36}"/>
              </a:ext>
            </a:extLst>
          </p:cNvPr>
          <p:cNvSpPr txBox="1"/>
          <p:nvPr/>
        </p:nvSpPr>
        <p:spPr>
          <a:xfrm>
            <a:off x="365759" y="5969697"/>
            <a:ext cx="11675445" cy="830997"/>
          </a:xfrm>
          <a:prstGeom prst="rect">
            <a:avLst/>
          </a:prstGeom>
          <a:solidFill>
            <a:srgbClr val="9A2E90"/>
          </a:solidFill>
        </p:spPr>
        <p:txBody>
          <a:bodyPr wrap="square" rtlCol="0">
            <a:spAutoFit/>
          </a:bodyPr>
          <a:lstStyle/>
          <a:p>
            <a:pPr algn="ctr"/>
            <a:r>
              <a:rPr lang="en-US" sz="2400" dirty="0">
                <a:solidFill>
                  <a:schemeClr val="bg1"/>
                </a:solidFill>
              </a:rPr>
              <a:t>This video explore the Irish connection to Star Wars and visit Skellig Michael off the Kerry coast - the real life planet </a:t>
            </a:r>
            <a:r>
              <a:rPr lang="en-US" sz="2400" dirty="0" err="1">
                <a:solidFill>
                  <a:schemeClr val="bg1"/>
                </a:solidFill>
              </a:rPr>
              <a:t>Ahch</a:t>
            </a:r>
            <a:r>
              <a:rPr lang="en-US" sz="2400" dirty="0">
                <a:solidFill>
                  <a:schemeClr val="bg1"/>
                </a:solidFill>
              </a:rPr>
              <a:t>-To from The Last Jedi and The Force Awakens.</a:t>
            </a:r>
            <a:endParaRPr lang="en-IE" sz="2400" dirty="0">
              <a:solidFill>
                <a:schemeClr val="bg1"/>
              </a:solidFill>
            </a:endParaRPr>
          </a:p>
        </p:txBody>
      </p:sp>
      <p:pic>
        <p:nvPicPr>
          <p:cNvPr id="2" name="Online Media 1" title="Star Wars Island - Skellig Michael">
            <a:hlinkClick r:id="" action="ppaction://media"/>
            <a:extLst>
              <a:ext uri="{FF2B5EF4-FFF2-40B4-BE49-F238E27FC236}">
                <a16:creationId xmlns:a16="http://schemas.microsoft.com/office/drawing/2014/main" id="{5581DB31-BD6A-466A-B337-99F5E8B63DEB}"/>
              </a:ext>
            </a:extLst>
          </p:cNvPr>
          <p:cNvPicPr>
            <a:picLocks noRot="1" noChangeAspect="1"/>
          </p:cNvPicPr>
          <p:nvPr>
            <a:videoFile r:link="rId1"/>
          </p:nvPr>
        </p:nvPicPr>
        <p:blipFill>
          <a:blip r:embed="rId3"/>
          <a:stretch>
            <a:fillRect/>
          </a:stretch>
        </p:blipFill>
        <p:spPr>
          <a:xfrm>
            <a:off x="1156101" y="200928"/>
            <a:ext cx="10255590" cy="5768769"/>
          </a:xfrm>
          <a:prstGeom prst="rect">
            <a:avLst/>
          </a:prstGeom>
        </p:spPr>
      </p:pic>
    </p:spTree>
    <p:extLst>
      <p:ext uri="{BB962C8B-B14F-4D97-AF65-F5344CB8AC3E}">
        <p14:creationId xmlns:p14="http://schemas.microsoft.com/office/powerpoint/2010/main" val="245536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EFB17-5622-4F80-B6AD-9B05FF7D74B7}"/>
              </a:ext>
            </a:extLst>
          </p:cNvPr>
          <p:cNvSpPr>
            <a:spLocks noGrp="1"/>
          </p:cNvSpPr>
          <p:nvPr>
            <p:ph type="body" sz="quarter" idx="14"/>
          </p:nvPr>
        </p:nvSpPr>
        <p:spPr>
          <a:xfrm>
            <a:off x="4874597" y="5220890"/>
            <a:ext cx="785328" cy="1056986"/>
          </a:xfrm>
        </p:spPr>
        <p:txBody>
          <a:bodyPr>
            <a:normAutofit fontScale="85000" lnSpcReduction="20000"/>
          </a:bodyPr>
          <a:lstStyle/>
          <a:p>
            <a:r>
              <a:rPr lang="en-IE" dirty="0"/>
              <a:t>”</a:t>
            </a:r>
          </a:p>
        </p:txBody>
      </p:sp>
      <p:sp>
        <p:nvSpPr>
          <p:cNvPr id="3" name="Text Placeholder 2">
            <a:extLst>
              <a:ext uri="{FF2B5EF4-FFF2-40B4-BE49-F238E27FC236}">
                <a16:creationId xmlns:a16="http://schemas.microsoft.com/office/drawing/2014/main" id="{27ADDEDA-343C-459B-A341-06AA8AF7465C}"/>
              </a:ext>
            </a:extLst>
          </p:cNvPr>
          <p:cNvSpPr>
            <a:spLocks noGrp="1"/>
          </p:cNvSpPr>
          <p:nvPr>
            <p:ph type="body" sz="quarter" idx="13"/>
          </p:nvPr>
        </p:nvSpPr>
        <p:spPr>
          <a:xfrm>
            <a:off x="897869" y="1301280"/>
            <a:ext cx="4369392" cy="4493975"/>
          </a:xfrm>
        </p:spPr>
        <p:txBody>
          <a:bodyPr>
            <a:normAutofit lnSpcReduction="10000"/>
          </a:bodyPr>
          <a:lstStyle/>
          <a:p>
            <a:pPr algn="ctr"/>
            <a:r>
              <a:rPr lang="en-IE" dirty="0"/>
              <a:t>From Glenfinnan Viaduct in Scotland where the Hogwarts Express travelled, to Professor McGonagall’s classroom at Durham Cathedral, to exploring the Forbidden Forest at Warner Bros Studio, Harry Potter’s Britain is the stuff of magic. </a:t>
            </a:r>
          </a:p>
        </p:txBody>
      </p:sp>
      <p:sp>
        <p:nvSpPr>
          <p:cNvPr id="4" name="Text Placeholder 3">
            <a:extLst>
              <a:ext uri="{FF2B5EF4-FFF2-40B4-BE49-F238E27FC236}">
                <a16:creationId xmlns:a16="http://schemas.microsoft.com/office/drawing/2014/main" id="{C9066DD6-6145-4812-AEFB-B7B2F6EDB88B}"/>
              </a:ext>
            </a:extLst>
          </p:cNvPr>
          <p:cNvSpPr>
            <a:spLocks noGrp="1"/>
          </p:cNvSpPr>
          <p:nvPr>
            <p:ph type="body" sz="quarter" idx="15"/>
          </p:nvPr>
        </p:nvSpPr>
        <p:spPr/>
        <p:txBody>
          <a:bodyPr>
            <a:normAutofit fontScale="92500" lnSpcReduction="10000"/>
          </a:bodyPr>
          <a:lstStyle/>
          <a:p>
            <a:r>
              <a:rPr lang="en-IE" dirty="0"/>
              <a:t>“</a:t>
            </a:r>
          </a:p>
        </p:txBody>
      </p:sp>
      <p:sp>
        <p:nvSpPr>
          <p:cNvPr id="7" name="TextBox 6">
            <a:extLst>
              <a:ext uri="{FF2B5EF4-FFF2-40B4-BE49-F238E27FC236}">
                <a16:creationId xmlns:a16="http://schemas.microsoft.com/office/drawing/2014/main" id="{C1C9D3B7-3494-4DD2-9C44-6B1BFC88AB11}"/>
              </a:ext>
            </a:extLst>
          </p:cNvPr>
          <p:cNvSpPr txBox="1"/>
          <p:nvPr/>
        </p:nvSpPr>
        <p:spPr>
          <a:xfrm>
            <a:off x="222182" y="6189255"/>
            <a:ext cx="7307981" cy="461665"/>
          </a:xfrm>
          <a:prstGeom prst="rect">
            <a:avLst/>
          </a:prstGeom>
          <a:noFill/>
        </p:spPr>
        <p:txBody>
          <a:bodyPr wrap="square">
            <a:spAutoFit/>
          </a:bodyPr>
          <a:lstStyle/>
          <a:p>
            <a:pPr algn="ctr"/>
            <a:r>
              <a:rPr lang="en-IE" sz="2400" b="0" i="0" dirty="0">
                <a:solidFill>
                  <a:srgbClr val="333333"/>
                </a:solidFill>
                <a:effectLst/>
              </a:rPr>
              <a:t>Patricia Yates, </a:t>
            </a:r>
            <a:r>
              <a:rPr lang="en-US" sz="2400" b="0" i="0" dirty="0">
                <a:solidFill>
                  <a:srgbClr val="003841"/>
                </a:solidFill>
                <a:effectLst/>
              </a:rPr>
              <a:t>Visit Britain</a:t>
            </a:r>
          </a:p>
        </p:txBody>
      </p:sp>
      <p:pic>
        <p:nvPicPr>
          <p:cNvPr id="9" name="Picture Placeholder 8">
            <a:extLst>
              <a:ext uri="{FF2B5EF4-FFF2-40B4-BE49-F238E27FC236}">
                <a16:creationId xmlns:a16="http://schemas.microsoft.com/office/drawing/2014/main" id="{16C969A6-A3B2-4DE1-B5FE-12AE1B12ABC4}"/>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765170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214D811-2BF6-4356-AD65-52275586170C}"/>
              </a:ext>
            </a:extLst>
          </p:cNvPr>
          <p:cNvSpPr>
            <a:spLocks noGrp="1"/>
          </p:cNvSpPr>
          <p:nvPr>
            <p:ph type="pic" sz="quarter" idx="15"/>
          </p:nvPr>
        </p:nvSpPr>
        <p:spPr/>
      </p:sp>
      <p:sp>
        <p:nvSpPr>
          <p:cNvPr id="3" name="Text Placeholder 2">
            <a:extLst>
              <a:ext uri="{FF2B5EF4-FFF2-40B4-BE49-F238E27FC236}">
                <a16:creationId xmlns:a16="http://schemas.microsoft.com/office/drawing/2014/main" id="{9BD4A3E0-6401-44AF-A70E-84FDAF6D91E6}"/>
              </a:ext>
            </a:extLst>
          </p:cNvPr>
          <p:cNvSpPr>
            <a:spLocks noGrp="1"/>
          </p:cNvSpPr>
          <p:nvPr>
            <p:ph type="body" sz="quarter" idx="16"/>
          </p:nvPr>
        </p:nvSpPr>
        <p:spPr/>
        <p:txBody>
          <a:bodyPr>
            <a:normAutofit fontScale="77500" lnSpcReduction="20000"/>
          </a:bodyPr>
          <a:lstStyle/>
          <a:p>
            <a:r>
              <a:rPr lang="en-US" b="1" i="0" dirty="0">
                <a:solidFill>
                  <a:srgbClr val="444444"/>
                </a:solidFill>
                <a:effectLst/>
                <a:latin typeface="Arial" panose="020B0604020202020204" pitchFamily="34" charset="0"/>
              </a:rPr>
              <a:t>“Magical Britain” campaign uses Harry Potter to boost tourism</a:t>
            </a:r>
          </a:p>
          <a:p>
            <a:endParaRPr lang="en-IE" dirty="0"/>
          </a:p>
        </p:txBody>
      </p:sp>
      <p:sp>
        <p:nvSpPr>
          <p:cNvPr id="4" name="Text Placeholder 3">
            <a:extLst>
              <a:ext uri="{FF2B5EF4-FFF2-40B4-BE49-F238E27FC236}">
                <a16:creationId xmlns:a16="http://schemas.microsoft.com/office/drawing/2014/main" id="{227596B3-32BF-4896-814B-4A2A65B5380A}"/>
              </a:ext>
            </a:extLst>
          </p:cNvPr>
          <p:cNvSpPr>
            <a:spLocks noGrp="1"/>
          </p:cNvSpPr>
          <p:nvPr>
            <p:ph type="body" sz="quarter" idx="17"/>
          </p:nvPr>
        </p:nvSpPr>
        <p:spPr>
          <a:xfrm>
            <a:off x="643223" y="2087287"/>
            <a:ext cx="7470874" cy="3642009"/>
          </a:xfrm>
        </p:spPr>
        <p:txBody>
          <a:bodyPr/>
          <a:lstStyle/>
          <a:p>
            <a:r>
              <a:rPr lang="en-US" sz="2400" b="0" i="0" dirty="0">
                <a:solidFill>
                  <a:srgbClr val="444444"/>
                </a:solidFill>
                <a:effectLst/>
              </a:rPr>
              <a:t>In 2017, VisitBritain launched a new campaign aiming to boost visitor numbers in the UK, announcing a year of literary milestones dubbed “Magical Britain”. </a:t>
            </a:r>
            <a:endParaRPr lang="en-US" sz="2400" dirty="0">
              <a:solidFill>
                <a:srgbClr val="444444"/>
              </a:solidFill>
            </a:endParaRPr>
          </a:p>
          <a:p>
            <a:r>
              <a:rPr lang="en-US" sz="2400" b="0" i="0" dirty="0">
                <a:solidFill>
                  <a:srgbClr val="444444"/>
                </a:solidFill>
                <a:effectLst/>
              </a:rPr>
              <a:t>An </a:t>
            </a:r>
            <a:r>
              <a:rPr lang="en-US" sz="2400" b="0" i="0" u="none" strike="noStrike" dirty="0">
                <a:solidFill>
                  <a:srgbClr val="0074C1"/>
                </a:solidFill>
                <a:effectLst/>
                <a:hlinkClick r:id="rId2"/>
              </a:rPr>
              <a:t>interactive online map</a:t>
            </a:r>
            <a:r>
              <a:rPr lang="en-US" sz="2400" b="0" i="0" dirty="0">
                <a:solidFill>
                  <a:srgbClr val="444444"/>
                </a:solidFill>
                <a:effectLst/>
              </a:rPr>
              <a:t> </a:t>
            </a:r>
            <a:r>
              <a:rPr lang="en-US" sz="2400" b="0" i="0" dirty="0" err="1">
                <a:solidFill>
                  <a:srgbClr val="444444"/>
                </a:solidFill>
                <a:effectLst/>
              </a:rPr>
              <a:t>publicises</a:t>
            </a:r>
            <a:r>
              <a:rPr lang="en-US" sz="2400" b="0" i="0" dirty="0">
                <a:solidFill>
                  <a:srgbClr val="444444"/>
                </a:solidFill>
                <a:effectLst/>
              </a:rPr>
              <a:t> sites across Britain which have inspired not only the likes of Harry Potter, but also the legends of Robin Hood, King Arthur and the Loch Ness Monster. </a:t>
            </a:r>
          </a:p>
          <a:p>
            <a:r>
              <a:rPr lang="en-US" sz="2400" b="0" i="0" dirty="0" err="1">
                <a:solidFill>
                  <a:srgbClr val="444444"/>
                </a:solidFill>
                <a:effectLst/>
              </a:rPr>
              <a:t>VisitEngland</a:t>
            </a:r>
            <a:r>
              <a:rPr lang="en-US" sz="2400" b="0" i="0" dirty="0">
                <a:solidFill>
                  <a:srgbClr val="444444"/>
                </a:solidFill>
                <a:effectLst/>
              </a:rPr>
              <a:t> also named 2017 the Year of Literary Heroes to shine the spotlight on England’s literary destinations and anniversaries. </a:t>
            </a:r>
            <a:endParaRPr lang="en-IE" sz="2400" dirty="0"/>
          </a:p>
        </p:txBody>
      </p:sp>
      <p:pic>
        <p:nvPicPr>
          <p:cNvPr id="6" name="Picture 5">
            <a:extLst>
              <a:ext uri="{FF2B5EF4-FFF2-40B4-BE49-F238E27FC236}">
                <a16:creationId xmlns:a16="http://schemas.microsoft.com/office/drawing/2014/main" id="{499A12E3-E70C-4DAF-AA4E-2141EF178E5D}"/>
              </a:ext>
            </a:extLst>
          </p:cNvPr>
          <p:cNvPicPr>
            <a:picLocks noChangeAspect="1"/>
          </p:cNvPicPr>
          <p:nvPr/>
        </p:nvPicPr>
        <p:blipFill>
          <a:blip r:embed="rId3"/>
          <a:stretch>
            <a:fillRect/>
          </a:stretch>
        </p:blipFill>
        <p:spPr>
          <a:xfrm>
            <a:off x="8728651" y="1209328"/>
            <a:ext cx="3537132" cy="4178093"/>
          </a:xfrm>
          <a:prstGeom prst="rect">
            <a:avLst/>
          </a:prstGeom>
        </p:spPr>
      </p:pic>
    </p:spTree>
    <p:extLst>
      <p:ext uri="{BB962C8B-B14F-4D97-AF65-F5344CB8AC3E}">
        <p14:creationId xmlns:p14="http://schemas.microsoft.com/office/powerpoint/2010/main" val="491955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Fan raising hands in concert">
            <a:extLst>
              <a:ext uri="{FF2B5EF4-FFF2-40B4-BE49-F238E27FC236}">
                <a16:creationId xmlns:a16="http://schemas.microsoft.com/office/drawing/2014/main" id="{51DFC5A8-0230-497E-9277-D18BE545A11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0681E8FF-66EC-418E-A169-8E9343AF51A4}"/>
              </a:ext>
            </a:extLst>
          </p:cNvPr>
          <p:cNvSpPr>
            <a:spLocks noGrp="1"/>
          </p:cNvSpPr>
          <p:nvPr>
            <p:ph type="body" sz="quarter" idx="13"/>
          </p:nvPr>
        </p:nvSpPr>
        <p:spPr/>
        <p:txBody>
          <a:bodyPr/>
          <a:lstStyle/>
          <a:p>
            <a:r>
              <a:rPr lang="en-IE" dirty="0"/>
              <a:t>SECTION 3</a:t>
            </a:r>
          </a:p>
          <a:p>
            <a:r>
              <a:rPr lang="en-IE" dirty="0"/>
              <a:t>MUSIC TOURISM</a:t>
            </a:r>
          </a:p>
        </p:txBody>
      </p:sp>
    </p:spTree>
    <p:extLst>
      <p:ext uri="{BB962C8B-B14F-4D97-AF65-F5344CB8AC3E}">
        <p14:creationId xmlns:p14="http://schemas.microsoft.com/office/powerpoint/2010/main" val="1442747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WHAT IS MUSIC TOURISM?</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5"/>
            <a:ext cx="10220464" cy="469184"/>
          </a:xfrm>
        </p:spPr>
        <p:txBody>
          <a:bodyPr/>
          <a:lstStyle/>
          <a:p>
            <a:pPr algn="just"/>
            <a:r>
              <a:rPr lang="en-US" dirty="0"/>
              <a:t>Music tourism describes travel undertaken to enjoy music (whether at concerts or festivals) and to visit places associated with famous musicians or musical forms. Popular music and musicians are often associated with particular destinations – their hometowns, places where their music developed, references to places in song lyrics, videos and even things album covers!</a:t>
            </a:r>
          </a:p>
        </p:txBody>
      </p:sp>
      <p:pic>
        <p:nvPicPr>
          <p:cNvPr id="15" name="Picture Placeholder 14" descr="A group of people walking down the street&#10;&#10;Description automatically generated">
            <a:extLst>
              <a:ext uri="{FF2B5EF4-FFF2-40B4-BE49-F238E27FC236}">
                <a16:creationId xmlns:a16="http://schemas.microsoft.com/office/drawing/2014/main" id="{06D3261E-A808-4D5F-A7C2-56F19C87137F}"/>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3565525" y="0"/>
            <a:ext cx="8626475" cy="4540250"/>
          </a:xfrm>
        </p:spPr>
      </p:pic>
    </p:spTree>
    <p:extLst>
      <p:ext uri="{BB962C8B-B14F-4D97-AF65-F5344CB8AC3E}">
        <p14:creationId xmlns:p14="http://schemas.microsoft.com/office/powerpoint/2010/main" val="320146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2315B79B-004D-47A6-BBB0-EC4899B10901}"/>
              </a:ext>
            </a:extLst>
          </p:cNvPr>
          <p:cNvGraphicFramePr>
            <a:graphicFrameLocks noChangeAspect="1"/>
          </p:cNvGraphicFramePr>
          <p:nvPr>
            <p:extLst>
              <p:ext uri="{D42A27DB-BD31-4B8C-83A1-F6EECF244321}">
                <p14:modId xmlns:p14="http://schemas.microsoft.com/office/powerpoint/2010/main" val="2364752296"/>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2" imgW="0" imgH="0" progId="Paint.Picture">
                  <p:embed/>
                </p:oleObj>
              </mc:Choice>
              <mc:Fallback>
                <p:oleObj name="Bitmap Image" r:id="rId2" imgW="0" imgH="0" progId="Paint.Picture">
                  <p:embed/>
                  <p:pic>
                    <p:nvPicPr>
                      <p:cNvPr id="4" name="Object 3">
                        <a:extLst>
                          <a:ext uri="{FF2B5EF4-FFF2-40B4-BE49-F238E27FC236}">
                            <a16:creationId xmlns:a16="http://schemas.microsoft.com/office/drawing/2014/main" id="{2315B79B-004D-47A6-BBB0-EC4899B10901}"/>
                          </a:ext>
                        </a:extLst>
                      </p:cNvPr>
                      <p:cNvPicPr/>
                      <p:nvPr/>
                    </p:nvPicPr>
                    <p:blipFill/>
                    <p:spPr>
                      <a:xfrm>
                        <a:off x="2032000" y="719138"/>
                        <a:ext cx="8128000" cy="5418137"/>
                      </a:xfrm>
                      <a:prstGeom prst="rect">
                        <a:avLst/>
                      </a:prstGeom>
                    </p:spPr>
                  </p:pic>
                </p:oleObj>
              </mc:Fallback>
            </mc:AlternateContent>
          </a:graphicData>
        </a:graphic>
      </p:graphicFrame>
      <p:pic>
        <p:nvPicPr>
          <p:cNvPr id="3" name="Picture 2" descr="A picture containing road, outdoor, grass, person&#10;&#10;Description automatically generated">
            <a:extLst>
              <a:ext uri="{FF2B5EF4-FFF2-40B4-BE49-F238E27FC236}">
                <a16:creationId xmlns:a16="http://schemas.microsoft.com/office/drawing/2014/main" id="{DEA23B15-A753-44EB-8048-3D91C9CD34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24020" y="0"/>
            <a:ext cx="3855697" cy="3609474"/>
          </a:xfrm>
          <a:prstGeom prst="rect">
            <a:avLst/>
          </a:prstGeom>
        </p:spPr>
      </p:pic>
      <p:pic>
        <p:nvPicPr>
          <p:cNvPr id="6" name="Picture 5" descr="A sign on the side of a road&#10;&#10;Description automatically generated">
            <a:extLst>
              <a:ext uri="{FF2B5EF4-FFF2-40B4-BE49-F238E27FC236}">
                <a16:creationId xmlns:a16="http://schemas.microsoft.com/office/drawing/2014/main" id="{59EFA6B7-3E74-4F90-A1AD-76FAB275C12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5324020" cy="6858000"/>
          </a:xfrm>
          <a:prstGeom prst="rect">
            <a:avLst/>
          </a:prstGeom>
        </p:spPr>
      </p:pic>
      <p:pic>
        <p:nvPicPr>
          <p:cNvPr id="8" name="Picture 7" descr="A picture containing road, person, game, sign&#10;&#10;Description automatically generated">
            <a:extLst>
              <a:ext uri="{FF2B5EF4-FFF2-40B4-BE49-F238E27FC236}">
                <a16:creationId xmlns:a16="http://schemas.microsoft.com/office/drawing/2014/main" id="{62D70FE1-63D9-49B8-A41C-8629B585700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24020" y="3397116"/>
            <a:ext cx="3695276" cy="3459297"/>
          </a:xfrm>
          <a:prstGeom prst="rect">
            <a:avLst/>
          </a:prstGeom>
        </p:spPr>
      </p:pic>
      <p:pic>
        <p:nvPicPr>
          <p:cNvPr id="10" name="Picture 9" descr="A sign on the side of a road&#10;&#10;Description automatically generated">
            <a:extLst>
              <a:ext uri="{FF2B5EF4-FFF2-40B4-BE49-F238E27FC236}">
                <a16:creationId xmlns:a16="http://schemas.microsoft.com/office/drawing/2014/main" id="{A9AF9E18-A2B5-404C-ACFA-BDE3F195786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019296" y="0"/>
            <a:ext cx="3156581" cy="3679064"/>
          </a:xfrm>
          <a:prstGeom prst="rect">
            <a:avLst/>
          </a:prstGeom>
        </p:spPr>
      </p:pic>
      <p:sp>
        <p:nvSpPr>
          <p:cNvPr id="11" name="TextBox 10">
            <a:extLst>
              <a:ext uri="{FF2B5EF4-FFF2-40B4-BE49-F238E27FC236}">
                <a16:creationId xmlns:a16="http://schemas.microsoft.com/office/drawing/2014/main" id="{F1945B99-B0E0-4599-B8F2-1B3AB976E7C3}"/>
              </a:ext>
            </a:extLst>
          </p:cNvPr>
          <p:cNvSpPr txBox="1"/>
          <p:nvPr/>
        </p:nvSpPr>
        <p:spPr>
          <a:xfrm>
            <a:off x="8027062" y="3506580"/>
            <a:ext cx="4164938" cy="3323987"/>
          </a:xfrm>
          <a:prstGeom prst="rect">
            <a:avLst/>
          </a:prstGeom>
          <a:solidFill>
            <a:srgbClr val="1198D1"/>
          </a:solidFill>
        </p:spPr>
        <p:txBody>
          <a:bodyPr wrap="square" rtlCol="0">
            <a:spAutoFit/>
          </a:bodyPr>
          <a:lstStyle/>
          <a:p>
            <a:r>
              <a:rPr lang="en-IE" sz="2400" dirty="0">
                <a:solidFill>
                  <a:schemeClr val="bg1"/>
                </a:solidFill>
              </a:rPr>
              <a:t>Music Tourists and Beatles fans recreating the famous Abbey Road Album cover in London. </a:t>
            </a:r>
            <a:r>
              <a:rPr lang="en-US" sz="2400" dirty="0">
                <a:solidFill>
                  <a:schemeClr val="bg1"/>
                </a:solidFill>
              </a:rPr>
              <a:t>Abbey Road is a road in north west London that houses one of the world’s most famous recording studios, as well the famous Beatles zebra crossing</a:t>
            </a:r>
            <a:r>
              <a:rPr lang="en-IE" sz="2400" dirty="0">
                <a:solidFill>
                  <a:schemeClr val="bg1"/>
                </a:solidFill>
              </a:rPr>
              <a:t>.</a:t>
            </a:r>
            <a:endParaRPr lang="en-IE" dirty="0"/>
          </a:p>
          <a:p>
            <a:endParaRPr lang="en-IE" dirty="0"/>
          </a:p>
        </p:txBody>
      </p:sp>
    </p:spTree>
    <p:extLst>
      <p:ext uri="{BB962C8B-B14F-4D97-AF65-F5344CB8AC3E}">
        <p14:creationId xmlns:p14="http://schemas.microsoft.com/office/powerpoint/2010/main" val="2077350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B7AD75-6E9E-4C9D-997A-18BDFDBFF6BF}"/>
              </a:ext>
            </a:extLst>
          </p:cNvPr>
          <p:cNvSpPr txBox="1"/>
          <p:nvPr/>
        </p:nvSpPr>
        <p:spPr>
          <a:xfrm>
            <a:off x="258277" y="5544996"/>
            <a:ext cx="11675445" cy="1200329"/>
          </a:xfrm>
          <a:prstGeom prst="rect">
            <a:avLst/>
          </a:prstGeom>
          <a:solidFill>
            <a:srgbClr val="9A2E90"/>
          </a:solidFill>
        </p:spPr>
        <p:txBody>
          <a:bodyPr wrap="square" rtlCol="0">
            <a:spAutoFit/>
          </a:bodyPr>
          <a:lstStyle/>
          <a:p>
            <a:pPr algn="l"/>
            <a:r>
              <a:rPr lang="en-US" sz="2400" b="0" i="0" dirty="0">
                <a:solidFill>
                  <a:schemeClr val="bg1"/>
                </a:solidFill>
                <a:effectLst/>
                <a:latin typeface="WF-026510-009147-001251"/>
              </a:rPr>
              <a:t>Over a million people have visited the </a:t>
            </a:r>
            <a:r>
              <a:rPr lang="en-US" sz="2400" b="0" i="0" dirty="0" err="1">
                <a:solidFill>
                  <a:schemeClr val="bg1"/>
                </a:solidFill>
                <a:effectLst/>
                <a:latin typeface="WF-026510-009147-001251"/>
              </a:rPr>
              <a:t>Fjadrárgljúfur</a:t>
            </a:r>
            <a:r>
              <a:rPr lang="en-US" sz="2400" b="0" i="0" dirty="0">
                <a:solidFill>
                  <a:schemeClr val="bg1"/>
                </a:solidFill>
                <a:effectLst/>
                <a:latin typeface="WF-026510-009147-001251"/>
              </a:rPr>
              <a:t> canyon since Justin Bieber released his “I’ll Show You” video. Amazing to think! But such numbers brings challenges too. We will explore these in Modu</a:t>
            </a:r>
            <a:r>
              <a:rPr lang="en-US" sz="2400" dirty="0">
                <a:solidFill>
                  <a:schemeClr val="bg1"/>
                </a:solidFill>
                <a:latin typeface="WF-026510-009147-001251"/>
              </a:rPr>
              <a:t>le 5 and 6.</a:t>
            </a:r>
            <a:endParaRPr lang="en-US" sz="2400" b="0" i="0" dirty="0">
              <a:solidFill>
                <a:schemeClr val="bg1"/>
              </a:solidFill>
              <a:effectLst/>
              <a:latin typeface="WF-026510-009147-001251"/>
            </a:endParaRPr>
          </a:p>
        </p:txBody>
      </p:sp>
      <p:pic>
        <p:nvPicPr>
          <p:cNvPr id="7" name="Online Media 6" title="Justin Bieber - I'll Show You (Official Music Video)">
            <a:hlinkClick r:id="" action="ppaction://media"/>
            <a:extLst>
              <a:ext uri="{FF2B5EF4-FFF2-40B4-BE49-F238E27FC236}">
                <a16:creationId xmlns:a16="http://schemas.microsoft.com/office/drawing/2014/main" id="{DC0558AD-A08D-4AF0-A54D-9E8A80402B5D}"/>
              </a:ext>
            </a:extLst>
          </p:cNvPr>
          <p:cNvPicPr>
            <a:picLocks noRot="1" noChangeAspect="1"/>
          </p:cNvPicPr>
          <p:nvPr>
            <a:videoFile r:link="rId1"/>
          </p:nvPr>
        </p:nvPicPr>
        <p:blipFill>
          <a:blip r:embed="rId3"/>
          <a:stretch>
            <a:fillRect/>
          </a:stretch>
        </p:blipFill>
        <p:spPr>
          <a:xfrm>
            <a:off x="1127545" y="0"/>
            <a:ext cx="9874131" cy="5554199"/>
          </a:xfrm>
          <a:prstGeom prst="rect">
            <a:avLst/>
          </a:prstGeom>
        </p:spPr>
      </p:pic>
    </p:spTree>
    <p:extLst>
      <p:ext uri="{BB962C8B-B14F-4D97-AF65-F5344CB8AC3E}">
        <p14:creationId xmlns:p14="http://schemas.microsoft.com/office/powerpoint/2010/main" val="291865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graphical user interface&#10;&#10;Description automatically generated">
            <a:extLst>
              <a:ext uri="{FF2B5EF4-FFF2-40B4-BE49-F238E27FC236}">
                <a16:creationId xmlns:a16="http://schemas.microsoft.com/office/drawing/2014/main" id="{981C502C-E14A-4575-9F52-2CB7821AAD7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446E6C49-AD90-4E00-B8CC-7BFADC4C103C}"/>
              </a:ext>
            </a:extLst>
          </p:cNvPr>
          <p:cNvSpPr>
            <a:spLocks noGrp="1"/>
          </p:cNvSpPr>
          <p:nvPr>
            <p:ph type="body" sz="quarter" idx="13"/>
          </p:nvPr>
        </p:nvSpPr>
        <p:spPr/>
        <p:txBody>
          <a:bodyPr/>
          <a:lstStyle/>
          <a:p>
            <a:r>
              <a:rPr lang="en-IE" dirty="0"/>
              <a:t>SECTION 4</a:t>
            </a:r>
          </a:p>
          <a:p>
            <a:r>
              <a:rPr lang="en-IE" dirty="0"/>
              <a:t>LITERARY TOURISM</a:t>
            </a:r>
          </a:p>
        </p:txBody>
      </p:sp>
    </p:spTree>
    <p:extLst>
      <p:ext uri="{BB962C8B-B14F-4D97-AF65-F5344CB8AC3E}">
        <p14:creationId xmlns:p14="http://schemas.microsoft.com/office/powerpoint/2010/main" val="3279842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LITERARY TOURISM</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5"/>
            <a:ext cx="10220464" cy="469184"/>
          </a:xfrm>
        </p:spPr>
        <p:txBody>
          <a:bodyPr/>
          <a:lstStyle/>
          <a:p>
            <a:pPr algn="just"/>
            <a:r>
              <a:rPr lang="en-US" dirty="0"/>
              <a:t>Literary tourism refers to tourist trips to places associated with the life of a </a:t>
            </a:r>
            <a:r>
              <a:rPr lang="en-US" dirty="0" err="1"/>
              <a:t>favourite</a:t>
            </a:r>
            <a:r>
              <a:rPr lang="en-US" dirty="0"/>
              <a:t> author such as a writer’s house, birthplace or grave. It also relates to locations and settings of the fictional action described in works of literature. Additionally, book festivals, events and bookshops also attract literary visitors to particular locations around the world.</a:t>
            </a:r>
          </a:p>
        </p:txBody>
      </p:sp>
      <p:pic>
        <p:nvPicPr>
          <p:cNvPr id="7" name="Picture Placeholder 6">
            <a:extLst>
              <a:ext uri="{FF2B5EF4-FFF2-40B4-BE49-F238E27FC236}">
                <a16:creationId xmlns:a16="http://schemas.microsoft.com/office/drawing/2014/main" id="{5A622B6B-9D4D-4195-8D22-5DE12DC6DC2C}"/>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3564835" y="-8411"/>
            <a:ext cx="8627164" cy="4540151"/>
          </a:xfrm>
        </p:spPr>
      </p:pic>
    </p:spTree>
    <p:extLst>
      <p:ext uri="{BB962C8B-B14F-4D97-AF65-F5344CB8AC3E}">
        <p14:creationId xmlns:p14="http://schemas.microsoft.com/office/powerpoint/2010/main" val="3123288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wearing a uniform&#10;&#10;Description automatically generated">
            <a:extLst>
              <a:ext uri="{FF2B5EF4-FFF2-40B4-BE49-F238E27FC236}">
                <a16:creationId xmlns:a16="http://schemas.microsoft.com/office/drawing/2014/main" id="{6B12603C-8116-48E0-AEF8-0CAC9277641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lstStyle/>
          <a:p>
            <a:r>
              <a:rPr lang="en-IE" dirty="0"/>
              <a:t>SECTION 1</a:t>
            </a:r>
          </a:p>
          <a:p>
            <a:r>
              <a:rPr lang="en-IE" dirty="0"/>
              <a:t>WHAT IS POP CULTURE TOURISM?</a:t>
            </a:r>
          </a:p>
        </p:txBody>
      </p:sp>
    </p:spTree>
    <p:extLst>
      <p:ext uri="{BB962C8B-B14F-4D97-AF65-F5344CB8AC3E}">
        <p14:creationId xmlns:p14="http://schemas.microsoft.com/office/powerpoint/2010/main" val="1228288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C201E4-0A79-4171-983C-CB6E07A8BF36}"/>
              </a:ext>
            </a:extLst>
          </p:cNvPr>
          <p:cNvSpPr txBox="1"/>
          <p:nvPr/>
        </p:nvSpPr>
        <p:spPr>
          <a:xfrm>
            <a:off x="365759" y="5554199"/>
            <a:ext cx="11675445" cy="830997"/>
          </a:xfrm>
          <a:prstGeom prst="rect">
            <a:avLst/>
          </a:prstGeom>
          <a:solidFill>
            <a:srgbClr val="9A2E90"/>
          </a:solidFill>
        </p:spPr>
        <p:txBody>
          <a:bodyPr wrap="square" rtlCol="0">
            <a:spAutoFit/>
          </a:bodyPr>
          <a:lstStyle/>
          <a:p>
            <a:pPr algn="ctr"/>
            <a:r>
              <a:rPr lang="en-IE" sz="2400" dirty="0">
                <a:solidFill>
                  <a:schemeClr val="bg1"/>
                </a:solidFill>
              </a:rPr>
              <a:t>In Edinburgh, a little café regularly frequented by J.K Rowling author of Harry Potter has become a must visit spot for fans and literary tourists…</a:t>
            </a:r>
          </a:p>
        </p:txBody>
      </p:sp>
      <p:pic>
        <p:nvPicPr>
          <p:cNvPr id="2" name="Online Media 1" title="The Elephant House - Edinburgh, Scotland">
            <a:hlinkClick r:id="" action="ppaction://media"/>
            <a:extLst>
              <a:ext uri="{FF2B5EF4-FFF2-40B4-BE49-F238E27FC236}">
                <a16:creationId xmlns:a16="http://schemas.microsoft.com/office/drawing/2014/main" id="{78EFBE41-B03D-4C97-B91D-A5A91C415FD8}"/>
              </a:ext>
            </a:extLst>
          </p:cNvPr>
          <p:cNvPicPr>
            <a:picLocks noRot="1" noChangeAspect="1"/>
          </p:cNvPicPr>
          <p:nvPr>
            <a:videoFile r:link="rId1"/>
          </p:nvPr>
        </p:nvPicPr>
        <p:blipFill>
          <a:blip r:embed="rId3"/>
          <a:stretch>
            <a:fillRect/>
          </a:stretch>
        </p:blipFill>
        <p:spPr>
          <a:xfrm>
            <a:off x="1010653" y="125552"/>
            <a:ext cx="9668042" cy="5438273"/>
          </a:xfrm>
          <a:prstGeom prst="rect">
            <a:avLst/>
          </a:prstGeom>
        </p:spPr>
      </p:pic>
    </p:spTree>
    <p:extLst>
      <p:ext uri="{BB962C8B-B14F-4D97-AF65-F5344CB8AC3E}">
        <p14:creationId xmlns:p14="http://schemas.microsoft.com/office/powerpoint/2010/main" val="344064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Castle Dracula Audience Reviews">
            <a:hlinkClick r:id="" action="ppaction://media"/>
            <a:extLst>
              <a:ext uri="{FF2B5EF4-FFF2-40B4-BE49-F238E27FC236}">
                <a16:creationId xmlns:a16="http://schemas.microsoft.com/office/drawing/2014/main" id="{C2D82F8E-8307-47DA-9528-206EA6370DCE}"/>
              </a:ext>
            </a:extLst>
          </p:cNvPr>
          <p:cNvPicPr>
            <a:picLocks noRot="1" noChangeAspect="1"/>
          </p:cNvPicPr>
          <p:nvPr>
            <a:videoFile r:link="rId1"/>
          </p:nvPr>
        </p:nvPicPr>
        <p:blipFill>
          <a:blip r:embed="rId3"/>
          <a:stretch>
            <a:fillRect/>
          </a:stretch>
        </p:blipFill>
        <p:spPr>
          <a:xfrm>
            <a:off x="684463" y="103472"/>
            <a:ext cx="10921465" cy="6143324"/>
          </a:xfrm>
          <a:prstGeom prst="rect">
            <a:avLst/>
          </a:prstGeom>
        </p:spPr>
      </p:pic>
      <p:sp>
        <p:nvSpPr>
          <p:cNvPr id="5" name="TextBox 4">
            <a:extLst>
              <a:ext uri="{FF2B5EF4-FFF2-40B4-BE49-F238E27FC236}">
                <a16:creationId xmlns:a16="http://schemas.microsoft.com/office/drawing/2014/main" id="{D7C201E4-0A79-4171-983C-CB6E07A8BF36}"/>
              </a:ext>
            </a:extLst>
          </p:cNvPr>
          <p:cNvSpPr txBox="1"/>
          <p:nvPr/>
        </p:nvSpPr>
        <p:spPr>
          <a:xfrm>
            <a:off x="365759" y="5554199"/>
            <a:ext cx="11675445" cy="1200329"/>
          </a:xfrm>
          <a:prstGeom prst="rect">
            <a:avLst/>
          </a:prstGeom>
          <a:solidFill>
            <a:srgbClr val="9A2E90"/>
          </a:solidFill>
        </p:spPr>
        <p:txBody>
          <a:bodyPr wrap="square" rtlCol="0">
            <a:spAutoFit/>
          </a:bodyPr>
          <a:lstStyle/>
          <a:p>
            <a:pPr algn="ctr"/>
            <a:r>
              <a:rPr lang="en-IE" sz="2400" dirty="0">
                <a:solidFill>
                  <a:schemeClr val="bg1"/>
                </a:solidFill>
              </a:rPr>
              <a:t>Castle Dracula is a unique pop culture tourism attraction that exploits Dublin’s connection to Dracula author Bram Stoker. In this video, you get to hear from some visitors (many tourists) who give their feedback on the experience</a:t>
            </a:r>
          </a:p>
        </p:txBody>
      </p:sp>
    </p:spTree>
    <p:extLst>
      <p:ext uri="{BB962C8B-B14F-4D97-AF65-F5344CB8AC3E}">
        <p14:creationId xmlns:p14="http://schemas.microsoft.com/office/powerpoint/2010/main" val="323219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8D658A-2A92-4450-A6D6-51E1F2B25038}"/>
              </a:ext>
            </a:extLst>
          </p:cNvPr>
          <p:cNvSpPr>
            <a:spLocks noGrp="1"/>
          </p:cNvSpPr>
          <p:nvPr>
            <p:ph type="body" sz="quarter" idx="13"/>
          </p:nvPr>
        </p:nvSpPr>
        <p:spPr/>
        <p:txBody>
          <a:bodyPr/>
          <a:lstStyle/>
          <a:p>
            <a:r>
              <a:rPr lang="en-IE" dirty="0"/>
              <a:t>SECTION 5: COMICS, COSPLAY, VIDEO GAMES and more…</a:t>
            </a:r>
          </a:p>
          <a:p>
            <a:endParaRPr lang="en-IE" dirty="0"/>
          </a:p>
        </p:txBody>
      </p:sp>
      <p:pic>
        <p:nvPicPr>
          <p:cNvPr id="14" name="Picture Placeholder 13" descr="A basket with a building in the background&#10;&#10;Description automatically generated">
            <a:extLst>
              <a:ext uri="{FF2B5EF4-FFF2-40B4-BE49-F238E27FC236}">
                <a16:creationId xmlns:a16="http://schemas.microsoft.com/office/drawing/2014/main" id="{CA80008A-DACC-4FBE-95D6-FAFBC9CDB93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3461749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IE" dirty="0"/>
              <a:t>COMICS, COSPLAY, VIDEO GAMES and more…</a:t>
            </a:r>
          </a:p>
          <a:p>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5"/>
            <a:ext cx="10220464" cy="469184"/>
          </a:xfrm>
        </p:spPr>
        <p:txBody>
          <a:bodyPr/>
          <a:lstStyle/>
          <a:p>
            <a:pPr algn="just"/>
            <a:r>
              <a:rPr lang="en-US" dirty="0"/>
              <a:t>Film/TV, Music and Literature are the big 3 – there are so many other interesting and niche subcultures worth exploring with regard to pop culture tourism. In the section that follows, we will take a look at a few. One in particular that offers untapped potential as it is not location specific though a good location is required. Intrigued? Let’s move on and find out more..</a:t>
            </a:r>
          </a:p>
        </p:txBody>
      </p:sp>
      <p:pic>
        <p:nvPicPr>
          <p:cNvPr id="7" name="Picture Placeholder 6">
            <a:extLst>
              <a:ext uri="{FF2B5EF4-FFF2-40B4-BE49-F238E27FC236}">
                <a16:creationId xmlns:a16="http://schemas.microsoft.com/office/drawing/2014/main" id="{5A622B6B-9D4D-4195-8D22-5DE12DC6DC2C}"/>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3564835" y="2213"/>
            <a:ext cx="8627164" cy="4540151"/>
          </a:xfrm>
        </p:spPr>
      </p:pic>
    </p:spTree>
    <p:extLst>
      <p:ext uri="{BB962C8B-B14F-4D97-AF65-F5344CB8AC3E}">
        <p14:creationId xmlns:p14="http://schemas.microsoft.com/office/powerpoint/2010/main" val="1329365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IE" dirty="0"/>
              <a:t>WHAT IS COSPLAY? </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182880" y="4554182"/>
            <a:ext cx="10534739" cy="1251160"/>
          </a:xfrm>
        </p:spPr>
        <p:txBody>
          <a:bodyPr/>
          <a:lstStyle/>
          <a:p>
            <a:pPr algn="just"/>
            <a:r>
              <a:rPr lang="en-US" dirty="0"/>
              <a:t>Comic conventions have steadily risen in popularity over recent decades and, as a corollary, so has cosplay a combination of the words 'costume' and 'play’. It might be just fun and games but cosplay is good for the economy. More than 133,000 cosplayers paid £20 to attend the London MCM Comic Con event annually. So this relatively new industry is generating money for the UK economy and across Europe.</a:t>
            </a:r>
          </a:p>
        </p:txBody>
      </p:sp>
      <p:pic>
        <p:nvPicPr>
          <p:cNvPr id="7" name="Picture Placeholder 6">
            <a:extLst>
              <a:ext uri="{FF2B5EF4-FFF2-40B4-BE49-F238E27FC236}">
                <a16:creationId xmlns:a16="http://schemas.microsoft.com/office/drawing/2014/main" id="{5A622B6B-9D4D-4195-8D22-5DE12DC6DC2C}"/>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3564835" y="2213"/>
            <a:ext cx="8627164" cy="4540151"/>
          </a:xfrm>
        </p:spPr>
      </p:pic>
    </p:spTree>
    <p:extLst>
      <p:ext uri="{BB962C8B-B14F-4D97-AF65-F5344CB8AC3E}">
        <p14:creationId xmlns:p14="http://schemas.microsoft.com/office/powerpoint/2010/main" val="82129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CAN VIDEO GAMES INSPIRE TOURISM?</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182880" y="4554182"/>
            <a:ext cx="10534739" cy="1251160"/>
          </a:xfrm>
        </p:spPr>
        <p:txBody>
          <a:bodyPr/>
          <a:lstStyle/>
          <a:p>
            <a:pPr algn="just"/>
            <a:r>
              <a:rPr lang="en-US" dirty="0"/>
              <a:t>The answer is a definite yes. And gamers often visit the locations of their </a:t>
            </a:r>
            <a:r>
              <a:rPr lang="en-US" dirty="0" err="1"/>
              <a:t>favourite</a:t>
            </a:r>
            <a:r>
              <a:rPr lang="en-US" dirty="0"/>
              <a:t> games! In the next few slides, you will get to see some vlogs of gamers visits to locations from the Assassins Creed games.</a:t>
            </a:r>
          </a:p>
        </p:txBody>
      </p:sp>
      <p:pic>
        <p:nvPicPr>
          <p:cNvPr id="8" name="Picture Placeholder 7" descr="A picture containing building, table, sitting, person&#10;&#10;Description automatically generated">
            <a:extLst>
              <a:ext uri="{FF2B5EF4-FFF2-40B4-BE49-F238E27FC236}">
                <a16:creationId xmlns:a16="http://schemas.microsoft.com/office/drawing/2014/main" id="{EAAEAA8D-1ED3-4E2D-A270-89BA16DD6073}"/>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2868212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C201E4-0A79-4171-983C-CB6E07A8BF36}"/>
              </a:ext>
            </a:extLst>
          </p:cNvPr>
          <p:cNvSpPr txBox="1"/>
          <p:nvPr/>
        </p:nvSpPr>
        <p:spPr>
          <a:xfrm>
            <a:off x="365759" y="5554199"/>
            <a:ext cx="11675445" cy="1200329"/>
          </a:xfrm>
          <a:prstGeom prst="rect">
            <a:avLst/>
          </a:prstGeom>
          <a:solidFill>
            <a:srgbClr val="9A2E90"/>
          </a:solidFill>
        </p:spPr>
        <p:txBody>
          <a:bodyPr wrap="square" rtlCol="0">
            <a:spAutoFit/>
          </a:bodyPr>
          <a:lstStyle/>
          <a:p>
            <a:pPr algn="ctr"/>
            <a:r>
              <a:rPr lang="en-US" sz="2400" dirty="0">
                <a:solidFill>
                  <a:schemeClr val="bg1"/>
                </a:solidFill>
              </a:rPr>
              <a:t>Assassin's Creed is an extremely popular series of games based on time travel to the past. In this video, Lucie an avid gamer shares highlights of her trip to Italy to Florence, San </a:t>
            </a:r>
            <a:r>
              <a:rPr lang="en-US" sz="2400" dirty="0" err="1">
                <a:solidFill>
                  <a:schemeClr val="bg1"/>
                </a:solidFill>
              </a:rPr>
              <a:t>Gimignano</a:t>
            </a:r>
            <a:r>
              <a:rPr lang="en-US" sz="2400" dirty="0">
                <a:solidFill>
                  <a:schemeClr val="bg1"/>
                </a:solidFill>
              </a:rPr>
              <a:t> and </a:t>
            </a:r>
            <a:r>
              <a:rPr lang="en-US" sz="2400" dirty="0" err="1">
                <a:solidFill>
                  <a:schemeClr val="bg1"/>
                </a:solidFill>
              </a:rPr>
              <a:t>Montereggioni</a:t>
            </a:r>
            <a:r>
              <a:rPr lang="en-US" sz="2400" dirty="0">
                <a:solidFill>
                  <a:schemeClr val="bg1"/>
                </a:solidFill>
              </a:rPr>
              <a:t>, all mentioned in Assassin's Creed 2. </a:t>
            </a:r>
            <a:endParaRPr lang="en-IE" sz="2400" dirty="0">
              <a:solidFill>
                <a:schemeClr val="bg1"/>
              </a:solidFill>
            </a:endParaRPr>
          </a:p>
        </p:txBody>
      </p:sp>
      <p:pic>
        <p:nvPicPr>
          <p:cNvPr id="3" name="Online Media 2" title="Italy | The cities of Assassin's Creed">
            <a:hlinkClick r:id="" action="ppaction://media"/>
            <a:extLst>
              <a:ext uri="{FF2B5EF4-FFF2-40B4-BE49-F238E27FC236}">
                <a16:creationId xmlns:a16="http://schemas.microsoft.com/office/drawing/2014/main" id="{0279BB79-F795-42E0-A777-9A3A95633029}"/>
              </a:ext>
            </a:extLst>
          </p:cNvPr>
          <p:cNvPicPr>
            <a:picLocks noRot="1" noChangeAspect="1"/>
          </p:cNvPicPr>
          <p:nvPr>
            <a:videoFile r:link="rId1"/>
          </p:nvPr>
        </p:nvPicPr>
        <p:blipFill>
          <a:blip r:embed="rId3"/>
          <a:stretch>
            <a:fillRect/>
          </a:stretch>
        </p:blipFill>
        <p:spPr>
          <a:xfrm>
            <a:off x="1328286" y="182880"/>
            <a:ext cx="9634889" cy="5419625"/>
          </a:xfrm>
          <a:prstGeom prst="rect">
            <a:avLst/>
          </a:prstGeom>
        </p:spPr>
      </p:pic>
    </p:spTree>
    <p:extLst>
      <p:ext uri="{BB962C8B-B14F-4D97-AF65-F5344CB8AC3E}">
        <p14:creationId xmlns:p14="http://schemas.microsoft.com/office/powerpoint/2010/main" val="128231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C201E4-0A79-4171-983C-CB6E07A8BF36}"/>
              </a:ext>
            </a:extLst>
          </p:cNvPr>
          <p:cNvSpPr txBox="1"/>
          <p:nvPr/>
        </p:nvSpPr>
        <p:spPr>
          <a:xfrm>
            <a:off x="365759" y="5554199"/>
            <a:ext cx="11675445" cy="461665"/>
          </a:xfrm>
          <a:prstGeom prst="rect">
            <a:avLst/>
          </a:prstGeom>
          <a:solidFill>
            <a:srgbClr val="9A2E90"/>
          </a:solidFill>
        </p:spPr>
        <p:txBody>
          <a:bodyPr wrap="square" rtlCol="0">
            <a:spAutoFit/>
          </a:bodyPr>
          <a:lstStyle/>
          <a:p>
            <a:pPr algn="ctr"/>
            <a:r>
              <a:rPr lang="en-US" sz="2400" dirty="0">
                <a:solidFill>
                  <a:schemeClr val="bg1"/>
                </a:solidFill>
              </a:rPr>
              <a:t>Footage from my trip to Rome, and how real life compares to the Assassin's Creed version</a:t>
            </a:r>
            <a:endParaRPr lang="en-IE" sz="2400" dirty="0">
              <a:solidFill>
                <a:schemeClr val="bg1"/>
              </a:solidFill>
            </a:endParaRPr>
          </a:p>
        </p:txBody>
      </p:sp>
      <p:pic>
        <p:nvPicPr>
          <p:cNvPr id="2" name="Online Media 1" title="Assassin's Creed Pilgrimage - Tour of Rome">
            <a:hlinkClick r:id="" action="ppaction://media"/>
            <a:extLst>
              <a:ext uri="{FF2B5EF4-FFF2-40B4-BE49-F238E27FC236}">
                <a16:creationId xmlns:a16="http://schemas.microsoft.com/office/drawing/2014/main" id="{7F5C809E-460A-436C-9743-E7B09E7F669C}"/>
              </a:ext>
            </a:extLst>
          </p:cNvPr>
          <p:cNvPicPr>
            <a:picLocks noRot="1" noChangeAspect="1"/>
          </p:cNvPicPr>
          <p:nvPr>
            <a:videoFile r:link="rId1"/>
          </p:nvPr>
        </p:nvPicPr>
        <p:blipFill>
          <a:blip r:embed="rId3"/>
          <a:stretch>
            <a:fillRect/>
          </a:stretch>
        </p:blipFill>
        <p:spPr>
          <a:xfrm>
            <a:off x="1396733" y="192505"/>
            <a:ext cx="9531901" cy="5361694"/>
          </a:xfrm>
          <a:prstGeom prst="rect">
            <a:avLst/>
          </a:prstGeom>
        </p:spPr>
      </p:pic>
    </p:spTree>
    <p:extLst>
      <p:ext uri="{BB962C8B-B14F-4D97-AF65-F5344CB8AC3E}">
        <p14:creationId xmlns:p14="http://schemas.microsoft.com/office/powerpoint/2010/main" val="369151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Visit Xbox: The Birth of Gaming Tourism">
            <a:hlinkClick r:id="" action="ppaction://media"/>
            <a:extLst>
              <a:ext uri="{FF2B5EF4-FFF2-40B4-BE49-F238E27FC236}">
                <a16:creationId xmlns:a16="http://schemas.microsoft.com/office/drawing/2014/main" id="{D7C237E9-D583-4AA7-BFDD-77EC051EF82A}"/>
              </a:ext>
            </a:extLst>
          </p:cNvPr>
          <p:cNvPicPr>
            <a:picLocks noRot="1" noChangeAspect="1"/>
          </p:cNvPicPr>
          <p:nvPr>
            <a:videoFile r:link="rId1"/>
          </p:nvPr>
        </p:nvPicPr>
        <p:blipFill>
          <a:blip r:embed="rId3"/>
          <a:stretch>
            <a:fillRect/>
          </a:stretch>
        </p:blipFill>
        <p:spPr>
          <a:xfrm>
            <a:off x="972152" y="70385"/>
            <a:ext cx="9750392" cy="5484595"/>
          </a:xfrm>
          <a:prstGeom prst="rect">
            <a:avLst/>
          </a:prstGeom>
        </p:spPr>
      </p:pic>
      <p:sp>
        <p:nvSpPr>
          <p:cNvPr id="5" name="TextBox 4">
            <a:extLst>
              <a:ext uri="{FF2B5EF4-FFF2-40B4-BE49-F238E27FC236}">
                <a16:creationId xmlns:a16="http://schemas.microsoft.com/office/drawing/2014/main" id="{D7C201E4-0A79-4171-983C-CB6E07A8BF36}"/>
              </a:ext>
            </a:extLst>
          </p:cNvPr>
          <p:cNvSpPr txBox="1"/>
          <p:nvPr/>
        </p:nvSpPr>
        <p:spPr>
          <a:xfrm>
            <a:off x="144378" y="5288340"/>
            <a:ext cx="11675445" cy="1569660"/>
          </a:xfrm>
          <a:prstGeom prst="rect">
            <a:avLst/>
          </a:prstGeom>
          <a:solidFill>
            <a:srgbClr val="9A2E90"/>
          </a:solidFill>
        </p:spPr>
        <p:txBody>
          <a:bodyPr wrap="square" rtlCol="0">
            <a:spAutoFit/>
          </a:bodyPr>
          <a:lstStyle/>
          <a:p>
            <a:pPr algn="ctr"/>
            <a:r>
              <a:rPr lang="en-IE" sz="2400" dirty="0">
                <a:solidFill>
                  <a:schemeClr val="bg1"/>
                </a:solidFill>
              </a:rPr>
              <a:t>XBOX have realised the correlation between gaming and tourism and have launched a new campaign. </a:t>
            </a:r>
            <a:r>
              <a:rPr lang="en-US" sz="2400" dirty="0">
                <a:solidFill>
                  <a:schemeClr val="bg1"/>
                </a:solidFill>
              </a:rPr>
              <a:t> “</a:t>
            </a:r>
            <a:r>
              <a:rPr lang="en-US" sz="2400" i="1" dirty="0">
                <a:solidFill>
                  <a:schemeClr val="bg1"/>
                </a:solidFill>
              </a:rPr>
              <a:t>There are endless sights to see, mysterious places to explore and breathtaking landmarks to discover. This is not just gaming; this is gaming tourism. Embark on an epic journey today.”</a:t>
            </a:r>
            <a:endParaRPr lang="en-IE" sz="2400" i="1" dirty="0">
              <a:solidFill>
                <a:schemeClr val="bg1"/>
              </a:solidFill>
            </a:endParaRPr>
          </a:p>
        </p:txBody>
      </p:sp>
    </p:spTree>
    <p:extLst>
      <p:ext uri="{BB962C8B-B14F-4D97-AF65-F5344CB8AC3E}">
        <p14:creationId xmlns:p14="http://schemas.microsoft.com/office/powerpoint/2010/main" val="97336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F0C8C81-ED61-450D-99A6-29F6E0516C8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E8AE749B-0F9B-4768-8DA4-F8A062484596}"/>
              </a:ext>
            </a:extLst>
          </p:cNvPr>
          <p:cNvSpPr>
            <a:spLocks noGrp="1"/>
          </p:cNvSpPr>
          <p:nvPr>
            <p:ph type="body" sz="quarter" idx="13"/>
          </p:nvPr>
        </p:nvSpPr>
        <p:spPr/>
        <p:txBody>
          <a:bodyPr/>
          <a:lstStyle/>
          <a:p>
            <a:r>
              <a:rPr lang="en-IE" dirty="0"/>
              <a:t>MODULE 1 EXERCISE 1: </a:t>
            </a:r>
          </a:p>
          <a:p>
            <a:r>
              <a:rPr lang="en-IE" dirty="0"/>
              <a:t>REFLECTION</a:t>
            </a:r>
          </a:p>
        </p:txBody>
      </p:sp>
      <p:sp>
        <p:nvSpPr>
          <p:cNvPr id="4" name="Text Placeholder 3">
            <a:extLst>
              <a:ext uri="{FF2B5EF4-FFF2-40B4-BE49-F238E27FC236}">
                <a16:creationId xmlns:a16="http://schemas.microsoft.com/office/drawing/2014/main" id="{3A0A2C4A-5C84-4E3E-B405-85E988ED1D80}"/>
              </a:ext>
            </a:extLst>
          </p:cNvPr>
          <p:cNvSpPr>
            <a:spLocks noGrp="1"/>
          </p:cNvSpPr>
          <p:nvPr>
            <p:ph type="body" sz="quarter" idx="14"/>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Think about the different definitions of Pop Culture Tourism given in the introduction to this module. Do these definitions match what is happening in your region? Are there any omissions within the definitions – what might you like to add?</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Tree>
    <p:extLst>
      <p:ext uri="{BB962C8B-B14F-4D97-AF65-F5344CB8AC3E}">
        <p14:creationId xmlns:p14="http://schemas.microsoft.com/office/powerpoint/2010/main" val="3192245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WHAT IS POP CULTURE TOURISM?</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2"/>
            <a:ext cx="10156668" cy="1631658"/>
          </a:xfrm>
        </p:spPr>
        <p:txBody>
          <a:bodyPr/>
          <a:lstStyle/>
          <a:p>
            <a:pPr algn="just"/>
            <a:r>
              <a:rPr lang="en-US" dirty="0"/>
              <a:t>Pop Culture tourism is travel motivated by pop culture phenomena such as books, films and music. For example, Pop Culture Tourists who love Harry Potter flock to London’s King's Cross Train Station to pose at a trolley that's halfway disappeared into a wall at the fictional </a:t>
            </a:r>
            <a:r>
              <a:rPr lang="en-US" dirty="0">
                <a:hlinkClick r:id="rId2"/>
              </a:rPr>
              <a:t>Platform 9 and ¾..</a:t>
            </a:r>
            <a:endParaRPr lang="en-US" dirty="0"/>
          </a:p>
        </p:txBody>
      </p:sp>
      <p:pic>
        <p:nvPicPr>
          <p:cNvPr id="13" name="Picture Placeholder 12" descr="A person standing in front of a building&#10;&#10;Description automatically generated">
            <a:extLst>
              <a:ext uri="{FF2B5EF4-FFF2-40B4-BE49-F238E27FC236}">
                <a16:creationId xmlns:a16="http://schemas.microsoft.com/office/drawing/2014/main" id="{6C1D7B85-AFA4-4837-ABF3-92B859F82B65}"/>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101172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AE749B-0F9B-4768-8DA4-F8A062484596}"/>
              </a:ext>
            </a:extLst>
          </p:cNvPr>
          <p:cNvSpPr>
            <a:spLocks noGrp="1"/>
          </p:cNvSpPr>
          <p:nvPr>
            <p:ph type="body" sz="quarter" idx="13"/>
          </p:nvPr>
        </p:nvSpPr>
        <p:spPr/>
        <p:txBody>
          <a:bodyPr/>
          <a:lstStyle/>
          <a:p>
            <a:r>
              <a:rPr lang="en-IE" dirty="0"/>
              <a:t>MODULE 1 EXERCISE 2: COMPILE A VIRTUAL SCRAPBOOK/MAP</a:t>
            </a:r>
          </a:p>
        </p:txBody>
      </p:sp>
      <p:sp>
        <p:nvSpPr>
          <p:cNvPr id="4" name="Text Placeholder 3">
            <a:extLst>
              <a:ext uri="{FF2B5EF4-FFF2-40B4-BE49-F238E27FC236}">
                <a16:creationId xmlns:a16="http://schemas.microsoft.com/office/drawing/2014/main" id="{3A0A2C4A-5C84-4E3E-B405-85E988ED1D80}"/>
              </a:ext>
            </a:extLst>
          </p:cNvPr>
          <p:cNvSpPr>
            <a:spLocks noGrp="1"/>
          </p:cNvSpPr>
          <p:nvPr>
            <p:ph type="body" sz="quarter" idx="14"/>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Research examples of Pop Culture Tourism in your region and collect evidence of these in a virtual scrapbook that you can share. We will be referring to this scrapbook in later modules. Examples of materials that you might wish to gather include links to websites or weblogs, promotional materials such as scanned maps, leaflets or guides or other promotional materials. You might also wish to upload your own photographs of sites into your virtual scrapbook.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pic>
        <p:nvPicPr>
          <p:cNvPr id="17" name="Picture Placeholder 16">
            <a:extLst>
              <a:ext uri="{FF2B5EF4-FFF2-40B4-BE49-F238E27FC236}">
                <a16:creationId xmlns:a16="http://schemas.microsoft.com/office/drawing/2014/main" id="{67BE5D6D-A024-47F9-AED6-82135064860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72364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AE749B-0F9B-4768-8DA4-F8A062484596}"/>
              </a:ext>
            </a:extLst>
          </p:cNvPr>
          <p:cNvSpPr>
            <a:spLocks noGrp="1"/>
          </p:cNvSpPr>
          <p:nvPr>
            <p:ph type="body" sz="quarter" idx="13"/>
          </p:nvPr>
        </p:nvSpPr>
        <p:spPr/>
        <p:txBody>
          <a:bodyPr>
            <a:normAutofit lnSpcReduction="10000"/>
          </a:bodyPr>
          <a:lstStyle/>
          <a:p>
            <a:r>
              <a:rPr lang="en-IE" dirty="0"/>
              <a:t>MODULE 1 EXERCISE 3:</a:t>
            </a:r>
          </a:p>
          <a:p>
            <a:r>
              <a:rPr lang="en-IE" dirty="0"/>
              <a:t>COSPLAY AND VIDEO GAME TOURISM DISCUSSION</a:t>
            </a:r>
          </a:p>
        </p:txBody>
      </p:sp>
      <p:sp>
        <p:nvSpPr>
          <p:cNvPr id="4" name="Text Placeholder 3">
            <a:extLst>
              <a:ext uri="{FF2B5EF4-FFF2-40B4-BE49-F238E27FC236}">
                <a16:creationId xmlns:a16="http://schemas.microsoft.com/office/drawing/2014/main" id="{3A0A2C4A-5C84-4E3E-B405-85E988ED1D80}"/>
              </a:ext>
            </a:extLst>
          </p:cNvPr>
          <p:cNvSpPr>
            <a:spLocks noGrp="1"/>
          </p:cNvSpPr>
          <p:nvPr>
            <p:ph type="body" sz="quarter" idx="14"/>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Refresh your memory on the definitions of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cosplay</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video game tourism</a:t>
            </a:r>
            <a:r>
              <a:rPr lang="en-GB" sz="1800" dirty="0">
                <a:effectLst/>
                <a:latin typeface="Calibri" panose="020F0502020204030204" pitchFamily="34" charset="0"/>
                <a:ea typeface="Calibri" panose="020F0502020204030204" pitchFamily="34" charset="0"/>
                <a:cs typeface="Times New Roman" panose="02020603050405020304" pitchFamily="18" charset="0"/>
              </a:rPr>
              <a:t> provided in Module 1.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Consider the various opportunities for promoting cosplay and video game tourism in your region. Do you think that this is an appropriate form of tourism in your local setting? Please explain your point of view.</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pic>
        <p:nvPicPr>
          <p:cNvPr id="6" name="Picture Placeholder 5">
            <a:extLst>
              <a:ext uri="{FF2B5EF4-FFF2-40B4-BE49-F238E27FC236}">
                <a16:creationId xmlns:a16="http://schemas.microsoft.com/office/drawing/2014/main" id="{049AACA4-2E28-46CA-8CB4-E1C4AFAA72B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275366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astle with a clock tower&#10;&#10;Description automatically generated">
            <a:extLst>
              <a:ext uri="{FF2B5EF4-FFF2-40B4-BE49-F238E27FC236}">
                <a16:creationId xmlns:a16="http://schemas.microsoft.com/office/drawing/2014/main" id="{CF85B7EE-4D51-0A41-915C-2CA45B3D6A0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7B0DD96D-6BF6-D54B-A106-3305D0491497}"/>
              </a:ext>
            </a:extLst>
          </p:cNvPr>
          <p:cNvSpPr>
            <a:spLocks noGrp="1"/>
          </p:cNvSpPr>
          <p:nvPr>
            <p:ph type="body" sz="quarter" idx="13"/>
          </p:nvPr>
        </p:nvSpPr>
        <p:spPr>
          <a:xfrm>
            <a:off x="388092" y="3200400"/>
            <a:ext cx="4556047" cy="2618509"/>
          </a:xfrm>
        </p:spPr>
        <p:txBody>
          <a:bodyPr>
            <a:normAutofit fontScale="92500" lnSpcReduction="10000"/>
          </a:bodyPr>
          <a:lstStyle/>
          <a:p>
            <a:pPr algn="ctr"/>
            <a:r>
              <a:rPr lang="en-US" dirty="0"/>
              <a:t>UP NEXT: Module 2 What do Pop Culture Tourists want?</a:t>
            </a:r>
          </a:p>
          <a:p>
            <a:endParaRPr lang="en-US" sz="2300" dirty="0"/>
          </a:p>
          <a:p>
            <a:pPr algn="r"/>
            <a:r>
              <a:rPr lang="en-US" sz="2300" dirty="0"/>
              <a:t>(For some it’s a fairytale castle experience.. But what about the others? Join us in Module 2 to find out)</a:t>
            </a:r>
          </a:p>
        </p:txBody>
      </p:sp>
    </p:spTree>
    <p:extLst>
      <p:ext uri="{BB962C8B-B14F-4D97-AF65-F5344CB8AC3E}">
        <p14:creationId xmlns:p14="http://schemas.microsoft.com/office/powerpoint/2010/main" val="20163134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787E5F1-8DD3-B240-B447-4A4E2AAA1F6E}"/>
              </a:ext>
            </a:extLst>
          </p:cNvPr>
          <p:cNvSpPr>
            <a:spLocks noGrp="1"/>
          </p:cNvSpPr>
          <p:nvPr>
            <p:ph type="body" sz="quarter" idx="20"/>
          </p:nvPr>
        </p:nvSpPr>
        <p:spPr>
          <a:xfrm>
            <a:off x="1451114" y="424588"/>
            <a:ext cx="6370982" cy="1164100"/>
          </a:xfrm>
        </p:spPr>
        <p:txBody>
          <a:bodyPr>
            <a:normAutofit/>
          </a:bodyPr>
          <a:lstStyle/>
          <a:p>
            <a:r>
              <a:rPr lang="en-US" sz="3200" dirty="0"/>
              <a:t>Key Sources/Resources in Module 1</a:t>
            </a:r>
          </a:p>
        </p:txBody>
      </p:sp>
      <p:sp>
        <p:nvSpPr>
          <p:cNvPr id="2" name="Text Placeholder 1">
            <a:extLst>
              <a:ext uri="{FF2B5EF4-FFF2-40B4-BE49-F238E27FC236}">
                <a16:creationId xmlns:a16="http://schemas.microsoft.com/office/drawing/2014/main" id="{DD4C4EF9-5D89-1D4E-95DE-1A69C713B8FD}"/>
              </a:ext>
            </a:extLst>
          </p:cNvPr>
          <p:cNvSpPr>
            <a:spLocks noGrp="1"/>
          </p:cNvSpPr>
          <p:nvPr>
            <p:ph type="body" sz="quarter" idx="15"/>
          </p:nvPr>
        </p:nvSpPr>
        <p:spPr>
          <a:xfrm>
            <a:off x="8878502" y="1615175"/>
            <a:ext cx="2812464" cy="323455"/>
          </a:xfrm>
        </p:spPr>
        <p:txBody>
          <a:bodyPr/>
          <a:lstStyle/>
          <a:p>
            <a:r>
              <a:rPr lang="en-US" dirty="0"/>
              <a:t>www.facebook.com/outpaceeu</a:t>
            </a:r>
          </a:p>
        </p:txBody>
      </p:sp>
      <p:sp>
        <p:nvSpPr>
          <p:cNvPr id="4" name="Text Placeholder 3">
            <a:extLst>
              <a:ext uri="{FF2B5EF4-FFF2-40B4-BE49-F238E27FC236}">
                <a16:creationId xmlns:a16="http://schemas.microsoft.com/office/drawing/2014/main" id="{1258961C-F51A-A445-AFEE-52FF4222E2BE}"/>
              </a:ext>
            </a:extLst>
          </p:cNvPr>
          <p:cNvSpPr>
            <a:spLocks noGrp="1"/>
          </p:cNvSpPr>
          <p:nvPr>
            <p:ph type="body" sz="quarter" idx="17"/>
          </p:nvPr>
        </p:nvSpPr>
        <p:spPr/>
        <p:txBody>
          <a:bodyPr/>
          <a:lstStyle/>
          <a:p>
            <a:r>
              <a:rPr lang="en-US" dirty="0"/>
              <a:t>www.popculturetourism.eu</a:t>
            </a:r>
          </a:p>
        </p:txBody>
      </p:sp>
      <p:grpSp>
        <p:nvGrpSpPr>
          <p:cNvPr id="10" name="Google Shape;664;p39">
            <a:extLst>
              <a:ext uri="{FF2B5EF4-FFF2-40B4-BE49-F238E27FC236}">
                <a16:creationId xmlns:a16="http://schemas.microsoft.com/office/drawing/2014/main" id="{AF26583B-99B9-CC41-92BC-F97A3ED80C3D}"/>
              </a:ext>
            </a:extLst>
          </p:cNvPr>
          <p:cNvGrpSpPr/>
          <p:nvPr/>
        </p:nvGrpSpPr>
        <p:grpSpPr>
          <a:xfrm>
            <a:off x="8252108" y="2190883"/>
            <a:ext cx="301041" cy="301041"/>
            <a:chOff x="5941025" y="3634400"/>
            <a:chExt cx="467650" cy="467650"/>
          </a:xfrm>
          <a:solidFill>
            <a:srgbClr val="F5B020"/>
          </a:solidFill>
        </p:grpSpPr>
        <p:sp>
          <p:nvSpPr>
            <p:cNvPr id="11" name="Google Shape;665;p39">
              <a:extLst>
                <a:ext uri="{FF2B5EF4-FFF2-40B4-BE49-F238E27FC236}">
                  <a16:creationId xmlns:a16="http://schemas.microsoft.com/office/drawing/2014/main" id="{026E682D-EF64-6B45-B7F8-F8870E8D52B7}"/>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6;p39">
              <a:extLst>
                <a:ext uri="{FF2B5EF4-FFF2-40B4-BE49-F238E27FC236}">
                  <a16:creationId xmlns:a16="http://schemas.microsoft.com/office/drawing/2014/main" id="{27938B3A-E147-BB47-A796-BBFBA73AF9A4}"/>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7;p39">
              <a:extLst>
                <a:ext uri="{FF2B5EF4-FFF2-40B4-BE49-F238E27FC236}">
                  <a16:creationId xmlns:a16="http://schemas.microsoft.com/office/drawing/2014/main" id="{7DC0D342-29F6-4545-B7CF-6474696A116B}"/>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8;p39">
              <a:extLst>
                <a:ext uri="{FF2B5EF4-FFF2-40B4-BE49-F238E27FC236}">
                  <a16:creationId xmlns:a16="http://schemas.microsoft.com/office/drawing/2014/main" id="{0DD2D850-5F8A-9845-A6E5-FA697621844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9;p39">
              <a:extLst>
                <a:ext uri="{FF2B5EF4-FFF2-40B4-BE49-F238E27FC236}">
                  <a16:creationId xmlns:a16="http://schemas.microsoft.com/office/drawing/2014/main" id="{8DB18CCE-3750-A64A-9C8B-DD82C4CB114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39">
              <a:extLst>
                <a:ext uri="{FF2B5EF4-FFF2-40B4-BE49-F238E27FC236}">
                  <a16:creationId xmlns:a16="http://schemas.microsoft.com/office/drawing/2014/main" id="{4DE210A0-C3D6-0F43-BF7C-C89DDCD5EA50}"/>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 name="Picture 26" descr="A picture containing drawing&#10;&#10;Description automatically generated">
            <a:extLst>
              <a:ext uri="{FF2B5EF4-FFF2-40B4-BE49-F238E27FC236}">
                <a16:creationId xmlns:a16="http://schemas.microsoft.com/office/drawing/2014/main" id="{BAA9B1D3-D351-443E-B63C-953A741BAB3B}"/>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8182596" y="1628444"/>
            <a:ext cx="415861" cy="415861"/>
          </a:xfrm>
          <a:prstGeom prst="rect">
            <a:avLst/>
          </a:prstGeom>
        </p:spPr>
      </p:pic>
      <p:sp>
        <p:nvSpPr>
          <p:cNvPr id="17" name="TextBox 16">
            <a:extLst>
              <a:ext uri="{FF2B5EF4-FFF2-40B4-BE49-F238E27FC236}">
                <a16:creationId xmlns:a16="http://schemas.microsoft.com/office/drawing/2014/main" id="{5E72F80B-4B12-4326-82AA-0B51025436A9}"/>
              </a:ext>
            </a:extLst>
          </p:cNvPr>
          <p:cNvSpPr txBox="1"/>
          <p:nvPr/>
        </p:nvSpPr>
        <p:spPr>
          <a:xfrm>
            <a:off x="204434" y="2225344"/>
            <a:ext cx="7784823" cy="646331"/>
          </a:xfrm>
          <a:prstGeom prst="rect">
            <a:avLst/>
          </a:prstGeom>
          <a:noFill/>
        </p:spPr>
        <p:txBody>
          <a:bodyPr wrap="square">
            <a:spAutoFit/>
          </a:bodyPr>
          <a:lstStyle/>
          <a:p>
            <a:r>
              <a:rPr lang="en-US" sz="1800" dirty="0">
                <a:hlinkClick r:id="rId4"/>
              </a:rPr>
              <a:t>The Game of Thrones effect – how the TV series changed how we travel</a:t>
            </a:r>
            <a:endParaRPr lang="en-US" sz="1800" dirty="0"/>
          </a:p>
          <a:p>
            <a:r>
              <a:rPr lang="en-US" sz="1800" dirty="0">
                <a:hlinkClick r:id="rId5"/>
              </a:rPr>
              <a:t>The Cosplay Economy: How Dressing Up Grew Up</a:t>
            </a:r>
            <a:endParaRPr lang="en-US" sz="1800" dirty="0"/>
          </a:p>
        </p:txBody>
      </p:sp>
    </p:spTree>
    <p:extLst>
      <p:ext uri="{BB962C8B-B14F-4D97-AF65-F5344CB8AC3E}">
        <p14:creationId xmlns:p14="http://schemas.microsoft.com/office/powerpoint/2010/main" val="1108207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standing in front of a brick building&#10;&#10;Description automatically generated">
            <a:extLst>
              <a:ext uri="{FF2B5EF4-FFF2-40B4-BE49-F238E27FC236}">
                <a16:creationId xmlns:a16="http://schemas.microsoft.com/office/drawing/2014/main" id="{F38AC280-EB25-4269-B253-7268FB9946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9837" y="2098307"/>
            <a:ext cx="2732569" cy="4085924"/>
          </a:xfrm>
          <a:prstGeom prst="rect">
            <a:avLst/>
          </a:prstGeom>
        </p:spPr>
      </p:pic>
      <p:pic>
        <p:nvPicPr>
          <p:cNvPr id="19" name="Picture 18" descr="A picture containing nature, tree, view, waterfall&#10;&#10;Description automatically generated">
            <a:extLst>
              <a:ext uri="{FF2B5EF4-FFF2-40B4-BE49-F238E27FC236}">
                <a16:creationId xmlns:a16="http://schemas.microsoft.com/office/drawing/2014/main" id="{15A57716-5E46-4040-BFF0-541F4AB121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6554" y="2098307"/>
            <a:ext cx="2722615" cy="4085925"/>
          </a:xfrm>
          <a:prstGeom prst="rect">
            <a:avLst/>
          </a:prstGeom>
        </p:spPr>
      </p:pic>
      <p:pic>
        <p:nvPicPr>
          <p:cNvPr id="17" name="Picture 16" descr="A picture containing building, indoor, train, walking&#10;&#10;Description automatically generated">
            <a:extLst>
              <a:ext uri="{FF2B5EF4-FFF2-40B4-BE49-F238E27FC236}">
                <a16:creationId xmlns:a16="http://schemas.microsoft.com/office/drawing/2014/main" id="{D167AFE4-9408-4B74-A0D0-7AE81669AB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3529" y="2098308"/>
            <a:ext cx="2739175" cy="4085924"/>
          </a:xfrm>
          <a:prstGeom prst="rect">
            <a:avLst/>
          </a:prstGeom>
        </p:spPr>
      </p:pic>
      <p:pic>
        <p:nvPicPr>
          <p:cNvPr id="13" name="Picture 12" descr="A person sitting next to a fireplace&#10;&#10;Description automatically generated">
            <a:extLst>
              <a:ext uri="{FF2B5EF4-FFF2-40B4-BE49-F238E27FC236}">
                <a16:creationId xmlns:a16="http://schemas.microsoft.com/office/drawing/2014/main" id="{3B2F86C9-2719-44FC-9154-F1DAB09E6B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36051" y="2151694"/>
            <a:ext cx="2739175" cy="4085925"/>
          </a:xfrm>
          <a:prstGeom prst="rect">
            <a:avLst/>
          </a:prstGeom>
        </p:spPr>
      </p:pic>
      <p:sp>
        <p:nvSpPr>
          <p:cNvPr id="2" name="Text Placeholder 1">
            <a:extLst>
              <a:ext uri="{FF2B5EF4-FFF2-40B4-BE49-F238E27FC236}">
                <a16:creationId xmlns:a16="http://schemas.microsoft.com/office/drawing/2014/main" id="{6BCEDB64-AE89-42A3-BB55-6CEBCC911D4D}"/>
              </a:ext>
            </a:extLst>
          </p:cNvPr>
          <p:cNvSpPr>
            <a:spLocks noGrp="1"/>
          </p:cNvSpPr>
          <p:nvPr>
            <p:ph type="body" sz="quarter" idx="13"/>
          </p:nvPr>
        </p:nvSpPr>
        <p:spPr/>
        <p:txBody>
          <a:bodyPr/>
          <a:lstStyle/>
          <a:p>
            <a:r>
              <a:rPr lang="en-IE" dirty="0"/>
              <a:t>POP CULTURE TOURISM OPPORTUNITIES</a:t>
            </a:r>
          </a:p>
        </p:txBody>
      </p:sp>
      <p:sp>
        <p:nvSpPr>
          <p:cNvPr id="3" name="Text Placeholder 2">
            <a:extLst>
              <a:ext uri="{FF2B5EF4-FFF2-40B4-BE49-F238E27FC236}">
                <a16:creationId xmlns:a16="http://schemas.microsoft.com/office/drawing/2014/main" id="{76986745-3EA5-4FF3-A1D7-D6B1283C493F}"/>
              </a:ext>
            </a:extLst>
          </p:cNvPr>
          <p:cNvSpPr>
            <a:spLocks noGrp="1"/>
          </p:cNvSpPr>
          <p:nvPr>
            <p:ph type="body" sz="quarter" idx="14"/>
          </p:nvPr>
        </p:nvSpPr>
        <p:spPr/>
        <p:txBody>
          <a:bodyPr/>
          <a:lstStyle/>
          <a:p>
            <a:r>
              <a:rPr lang="en-IE" dirty="0"/>
              <a:t>You can explore and use Pop Culture to..</a:t>
            </a:r>
          </a:p>
        </p:txBody>
      </p:sp>
      <p:sp>
        <p:nvSpPr>
          <p:cNvPr id="4" name="Text Placeholder 3">
            <a:extLst>
              <a:ext uri="{FF2B5EF4-FFF2-40B4-BE49-F238E27FC236}">
                <a16:creationId xmlns:a16="http://schemas.microsoft.com/office/drawing/2014/main" id="{7CB96FA5-C24E-48FB-BC02-CC83D51610FD}"/>
              </a:ext>
            </a:extLst>
          </p:cNvPr>
          <p:cNvSpPr>
            <a:spLocks noGrp="1"/>
          </p:cNvSpPr>
          <p:nvPr>
            <p:ph type="body" sz="quarter" idx="15"/>
          </p:nvPr>
        </p:nvSpPr>
        <p:spPr>
          <a:solidFill>
            <a:srgbClr val="1198D1"/>
          </a:solidFill>
        </p:spPr>
        <p:txBody>
          <a:bodyPr/>
          <a:lstStyle/>
          <a:p>
            <a:r>
              <a:rPr lang="en-IE" dirty="0"/>
              <a:t>MARKETING</a:t>
            </a:r>
          </a:p>
        </p:txBody>
      </p:sp>
      <p:sp>
        <p:nvSpPr>
          <p:cNvPr id="5" name="Text Placeholder 4">
            <a:extLst>
              <a:ext uri="{FF2B5EF4-FFF2-40B4-BE49-F238E27FC236}">
                <a16:creationId xmlns:a16="http://schemas.microsoft.com/office/drawing/2014/main" id="{9564C75C-595C-4695-8C4F-31032D3803F5}"/>
              </a:ext>
            </a:extLst>
          </p:cNvPr>
          <p:cNvSpPr>
            <a:spLocks noGrp="1"/>
          </p:cNvSpPr>
          <p:nvPr>
            <p:ph type="body" sz="quarter" idx="16"/>
          </p:nvPr>
        </p:nvSpPr>
        <p:spPr>
          <a:xfrm>
            <a:off x="382172" y="2282148"/>
            <a:ext cx="2724476" cy="716489"/>
          </a:xfrm>
          <a:solidFill>
            <a:srgbClr val="1198D1"/>
          </a:solidFill>
        </p:spPr>
        <p:txBody>
          <a:bodyPr/>
          <a:lstStyle/>
          <a:p>
            <a:r>
              <a:rPr lang="en-IE" dirty="0">
                <a:solidFill>
                  <a:schemeClr val="bg1"/>
                </a:solidFill>
              </a:rPr>
              <a:t>Attract new customers to your destination</a:t>
            </a:r>
          </a:p>
        </p:txBody>
      </p:sp>
      <p:sp>
        <p:nvSpPr>
          <p:cNvPr id="6" name="Text Placeholder 5">
            <a:extLst>
              <a:ext uri="{FF2B5EF4-FFF2-40B4-BE49-F238E27FC236}">
                <a16:creationId xmlns:a16="http://schemas.microsoft.com/office/drawing/2014/main" id="{72F500F5-96BD-4F69-9FEA-2DAFDB7B2AC5}"/>
              </a:ext>
            </a:extLst>
          </p:cNvPr>
          <p:cNvSpPr>
            <a:spLocks noGrp="1"/>
          </p:cNvSpPr>
          <p:nvPr>
            <p:ph type="body" sz="quarter" idx="17"/>
          </p:nvPr>
        </p:nvSpPr>
        <p:spPr>
          <a:solidFill>
            <a:srgbClr val="DD1B50"/>
          </a:solidFill>
        </p:spPr>
        <p:txBody>
          <a:bodyPr/>
          <a:lstStyle/>
          <a:p>
            <a:r>
              <a:rPr lang="en-IE" dirty="0"/>
              <a:t>INNOVATION</a:t>
            </a:r>
          </a:p>
        </p:txBody>
      </p:sp>
      <p:sp>
        <p:nvSpPr>
          <p:cNvPr id="7" name="Text Placeholder 6">
            <a:extLst>
              <a:ext uri="{FF2B5EF4-FFF2-40B4-BE49-F238E27FC236}">
                <a16:creationId xmlns:a16="http://schemas.microsoft.com/office/drawing/2014/main" id="{522AC89D-E4A1-412B-A993-5C97D69B68D9}"/>
              </a:ext>
            </a:extLst>
          </p:cNvPr>
          <p:cNvSpPr>
            <a:spLocks noGrp="1"/>
          </p:cNvSpPr>
          <p:nvPr>
            <p:ph type="body" sz="quarter" idx="18"/>
          </p:nvPr>
        </p:nvSpPr>
        <p:spPr>
          <a:xfrm>
            <a:off x="3298229" y="2282149"/>
            <a:ext cx="2724475" cy="716489"/>
          </a:xfrm>
          <a:solidFill>
            <a:srgbClr val="DD1B50"/>
          </a:solidFill>
        </p:spPr>
        <p:txBody>
          <a:bodyPr/>
          <a:lstStyle/>
          <a:p>
            <a:r>
              <a:rPr lang="en-IE" dirty="0">
                <a:solidFill>
                  <a:schemeClr val="bg1"/>
                </a:solidFill>
              </a:rPr>
              <a:t>Consolidate your existing tourism services</a:t>
            </a:r>
          </a:p>
        </p:txBody>
      </p:sp>
      <p:sp>
        <p:nvSpPr>
          <p:cNvPr id="8" name="Text Placeholder 7">
            <a:extLst>
              <a:ext uri="{FF2B5EF4-FFF2-40B4-BE49-F238E27FC236}">
                <a16:creationId xmlns:a16="http://schemas.microsoft.com/office/drawing/2014/main" id="{1281099C-13E3-40F5-A219-65711AB4B14B}"/>
              </a:ext>
            </a:extLst>
          </p:cNvPr>
          <p:cNvSpPr>
            <a:spLocks noGrp="1"/>
          </p:cNvSpPr>
          <p:nvPr>
            <p:ph type="body" sz="quarter" idx="19"/>
          </p:nvPr>
        </p:nvSpPr>
        <p:spPr>
          <a:solidFill>
            <a:srgbClr val="9A2E90"/>
          </a:solidFill>
        </p:spPr>
        <p:txBody>
          <a:bodyPr/>
          <a:lstStyle/>
          <a:p>
            <a:r>
              <a:rPr lang="en-IE" dirty="0"/>
              <a:t>PRODUCT DEVELOPMENT</a:t>
            </a:r>
          </a:p>
        </p:txBody>
      </p:sp>
      <p:sp>
        <p:nvSpPr>
          <p:cNvPr id="9" name="Text Placeholder 8">
            <a:extLst>
              <a:ext uri="{FF2B5EF4-FFF2-40B4-BE49-F238E27FC236}">
                <a16:creationId xmlns:a16="http://schemas.microsoft.com/office/drawing/2014/main" id="{15F22D2F-2274-47AD-8793-F242BDD2203C}"/>
              </a:ext>
            </a:extLst>
          </p:cNvPr>
          <p:cNvSpPr>
            <a:spLocks noGrp="1"/>
          </p:cNvSpPr>
          <p:nvPr>
            <p:ph type="body" sz="quarter" idx="20"/>
          </p:nvPr>
        </p:nvSpPr>
        <p:spPr>
          <a:xfrm>
            <a:off x="6168070" y="2282147"/>
            <a:ext cx="2659582" cy="716489"/>
          </a:xfrm>
          <a:solidFill>
            <a:srgbClr val="9A2E90"/>
          </a:solidFill>
        </p:spPr>
        <p:txBody>
          <a:bodyPr/>
          <a:lstStyle/>
          <a:p>
            <a:r>
              <a:rPr lang="en-IE" dirty="0">
                <a:solidFill>
                  <a:schemeClr val="bg1"/>
                </a:solidFill>
              </a:rPr>
              <a:t>Create new tourism products or services</a:t>
            </a:r>
          </a:p>
        </p:txBody>
      </p:sp>
      <p:sp>
        <p:nvSpPr>
          <p:cNvPr id="10" name="Text Placeholder 9">
            <a:extLst>
              <a:ext uri="{FF2B5EF4-FFF2-40B4-BE49-F238E27FC236}">
                <a16:creationId xmlns:a16="http://schemas.microsoft.com/office/drawing/2014/main" id="{D6B9C8E9-64C5-435E-91B4-57BB1F786DA6}"/>
              </a:ext>
            </a:extLst>
          </p:cNvPr>
          <p:cNvSpPr>
            <a:spLocks noGrp="1"/>
          </p:cNvSpPr>
          <p:nvPr>
            <p:ph type="body" sz="quarter" idx="21"/>
          </p:nvPr>
        </p:nvSpPr>
        <p:spPr>
          <a:solidFill>
            <a:srgbClr val="F5B020"/>
          </a:solidFill>
        </p:spPr>
        <p:txBody>
          <a:bodyPr/>
          <a:lstStyle/>
          <a:p>
            <a:r>
              <a:rPr lang="en-IE" dirty="0"/>
              <a:t>BUSINESS DEVELOPMENT</a:t>
            </a:r>
          </a:p>
        </p:txBody>
      </p:sp>
      <p:sp>
        <p:nvSpPr>
          <p:cNvPr id="11" name="Text Placeholder 10">
            <a:extLst>
              <a:ext uri="{FF2B5EF4-FFF2-40B4-BE49-F238E27FC236}">
                <a16:creationId xmlns:a16="http://schemas.microsoft.com/office/drawing/2014/main" id="{A4CC27BF-8F97-4C9E-BB4C-91AB6F7856E2}"/>
              </a:ext>
            </a:extLst>
          </p:cNvPr>
          <p:cNvSpPr>
            <a:spLocks noGrp="1"/>
          </p:cNvSpPr>
          <p:nvPr>
            <p:ph type="body" sz="quarter" idx="22"/>
          </p:nvPr>
        </p:nvSpPr>
        <p:spPr>
          <a:xfrm>
            <a:off x="9036051" y="2310191"/>
            <a:ext cx="2659582" cy="856521"/>
          </a:xfrm>
          <a:solidFill>
            <a:srgbClr val="F5B020"/>
          </a:solidFill>
        </p:spPr>
        <p:txBody>
          <a:bodyPr/>
          <a:lstStyle/>
          <a:p>
            <a:r>
              <a:rPr lang="en-IE" dirty="0">
                <a:solidFill>
                  <a:schemeClr val="bg1"/>
                </a:solidFill>
              </a:rPr>
              <a:t>Create a spin off or new pop culture tourism business</a:t>
            </a:r>
          </a:p>
        </p:txBody>
      </p:sp>
    </p:spTree>
    <p:extLst>
      <p:ext uri="{BB962C8B-B14F-4D97-AF65-F5344CB8AC3E}">
        <p14:creationId xmlns:p14="http://schemas.microsoft.com/office/powerpoint/2010/main" val="1956513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dirty="0">
                <a:solidFill>
                  <a:srgbClr val="9A2E90"/>
                </a:solidFill>
              </a:rPr>
              <a:t>WHY SHOULD YOU CONSIDER INNOVATING YOUR TOURISM BUSINESS THROUGH POP CULTURE?</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2124075"/>
            <a:ext cx="10284958" cy="3723689"/>
          </a:xfrm>
        </p:spPr>
        <p:txBody>
          <a:bodyPr/>
          <a:lstStyle/>
          <a:p>
            <a:pPr marL="342900" indent="-342900" algn="just">
              <a:buFont typeface="Arial" panose="020B0604020202020204" pitchFamily="34" charset="0"/>
              <a:buChar char="•"/>
            </a:pPr>
            <a:r>
              <a:rPr lang="en-US" dirty="0"/>
              <a:t>Pop culture tourism is a subset of cultural tourism which accounts for almost half of all international tourism trips according to the United Nations World Tourism Organization. </a:t>
            </a:r>
            <a:r>
              <a:rPr lang="en-US" b="1" dirty="0"/>
              <a:t>In the UK, over 2 million pop culture tourists visit annually, and they spend a whopping £1750 million!!</a:t>
            </a:r>
          </a:p>
          <a:p>
            <a:pPr marL="342900" indent="-342900" algn="just">
              <a:buFont typeface="Arial" panose="020B0604020202020204" pitchFamily="34" charset="0"/>
              <a:buChar char="•"/>
            </a:pPr>
            <a:r>
              <a:rPr lang="en-US" dirty="0"/>
              <a:t>Pop culture tourism is the gift that keeps on giving… Did you know that almost </a:t>
            </a:r>
            <a:r>
              <a:rPr lang="en-US" b="1" u="sng" dirty="0"/>
              <a:t>70 years </a:t>
            </a:r>
            <a:r>
              <a:rPr lang="en-US" b="1" dirty="0"/>
              <a:t>later tourists still flock to the quiet village of Cong </a:t>
            </a:r>
            <a:r>
              <a:rPr lang="en-US" dirty="0"/>
              <a:t>in Mayo where The Quiet Man was filmed?</a:t>
            </a:r>
          </a:p>
          <a:p>
            <a:pPr marL="342900" indent="-342900" algn="just">
              <a:buFont typeface="Arial" panose="020B0604020202020204" pitchFamily="34" charset="0"/>
              <a:buChar char="•"/>
            </a:pPr>
            <a:r>
              <a:rPr lang="en-US" dirty="0"/>
              <a:t>In many respects, pop culture tourism offers </a:t>
            </a:r>
            <a:r>
              <a:rPr lang="en-US" b="1" dirty="0"/>
              <a:t>a ready-made customer base of fans/fanatics</a:t>
            </a:r>
            <a:r>
              <a:rPr lang="en-US" dirty="0"/>
              <a:t> who are brand loyal and in search of authentic, immersive experiences that can bring them closer to the shows, characters, celebrities and places that they have come to love..</a:t>
            </a:r>
          </a:p>
        </p:txBody>
      </p:sp>
    </p:spTree>
    <p:extLst>
      <p:ext uri="{BB962C8B-B14F-4D97-AF65-F5344CB8AC3E}">
        <p14:creationId xmlns:p14="http://schemas.microsoft.com/office/powerpoint/2010/main" val="3124090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Graphical user interface, application, website&#10;&#10;Description automatically generated">
            <a:extLst>
              <a:ext uri="{FF2B5EF4-FFF2-40B4-BE49-F238E27FC236}">
                <a16:creationId xmlns:a16="http://schemas.microsoft.com/office/drawing/2014/main" id="{A61AC56C-7CC8-415A-AB2C-6B1EA19984F3}"/>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8802435" y="1223694"/>
            <a:ext cx="3389565" cy="4113850"/>
          </a:xfrm>
        </p:spPr>
      </p:pic>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fontScale="92500"/>
          </a:bodyPr>
          <a:lstStyle/>
          <a:p>
            <a:r>
              <a:rPr lang="en-IE" dirty="0">
                <a:solidFill>
                  <a:srgbClr val="9A2E90"/>
                </a:solidFill>
              </a:rPr>
              <a:t>POP CULTURE PRODUCTION/CONSUMPTION</a:t>
            </a:r>
          </a:p>
          <a:p>
            <a:endParaRPr lang="en-IE" dirty="0">
              <a:solidFill>
                <a:srgbClr val="9A2E90"/>
              </a:solidFill>
            </a:endParaRP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223694"/>
            <a:ext cx="7697972" cy="4975087"/>
          </a:xfrm>
        </p:spPr>
        <p:txBody>
          <a:bodyPr/>
          <a:lstStyle/>
          <a:p>
            <a:pPr algn="just"/>
            <a:r>
              <a:rPr lang="en-IE" sz="2400" dirty="0"/>
              <a:t>Taking a look at movie and tv production/consumption, it is easy to see how the </a:t>
            </a:r>
            <a:r>
              <a:rPr lang="en-US" sz="2400" dirty="0" err="1"/>
              <a:t>digitilisation</a:t>
            </a:r>
            <a:r>
              <a:rPr lang="en-US" sz="2400" dirty="0"/>
              <a:t> of the modern world has impacted the growth of online TV streaming. Now in the UK (and most of the rest of Europe) online TV and on demand streaming is far outpacing traditional cable. </a:t>
            </a:r>
          </a:p>
          <a:p>
            <a:pPr algn="just"/>
            <a:r>
              <a:rPr lang="en-US" sz="2400" b="1" dirty="0">
                <a:solidFill>
                  <a:srgbClr val="9A2E90"/>
                </a:solidFill>
              </a:rPr>
              <a:t>Why? </a:t>
            </a:r>
            <a:r>
              <a:rPr lang="en-US" sz="2400" dirty="0"/>
              <a:t>Being able to watch any of the movies, TV Shows, documentaries, news, and live events you like and watch them when you want on any smart device of choice is the best and only way to consume media. In the past, there was little choice in what you watched. You had limited terrestrial channels and limited choice. But now technology has made choice more accessible. On demand services allow you to watch your </a:t>
            </a:r>
            <a:r>
              <a:rPr lang="en-US" sz="2400" dirty="0" err="1"/>
              <a:t>favourite</a:t>
            </a:r>
            <a:r>
              <a:rPr lang="en-US" sz="2400" dirty="0"/>
              <a:t> tv show box set 10 times over if you want!</a:t>
            </a:r>
            <a:endParaRPr lang="en-IE" sz="2400" dirty="0"/>
          </a:p>
        </p:txBody>
      </p:sp>
      <p:sp>
        <p:nvSpPr>
          <p:cNvPr id="5" name="TextBox 4">
            <a:extLst>
              <a:ext uri="{FF2B5EF4-FFF2-40B4-BE49-F238E27FC236}">
                <a16:creationId xmlns:a16="http://schemas.microsoft.com/office/drawing/2014/main" id="{11FF5D46-05BA-43AD-A7D0-AAD660C92FFD}"/>
              </a:ext>
            </a:extLst>
          </p:cNvPr>
          <p:cNvSpPr txBox="1"/>
          <p:nvPr/>
        </p:nvSpPr>
        <p:spPr>
          <a:xfrm>
            <a:off x="8802434" y="6049926"/>
            <a:ext cx="3389565" cy="646331"/>
          </a:xfrm>
          <a:prstGeom prst="rect">
            <a:avLst/>
          </a:prstGeom>
          <a:solidFill>
            <a:srgbClr val="1D9647"/>
          </a:solidFill>
        </p:spPr>
        <p:txBody>
          <a:bodyPr wrap="square" rtlCol="0">
            <a:spAutoFit/>
          </a:bodyPr>
          <a:lstStyle/>
          <a:p>
            <a:pPr algn="ctr"/>
            <a:r>
              <a:rPr lang="en-IE" dirty="0">
                <a:solidFill>
                  <a:schemeClr val="bg1"/>
                </a:solidFill>
              </a:rPr>
              <a:t>Netflix spends circa $17 billion on content production each year!</a:t>
            </a:r>
          </a:p>
        </p:txBody>
      </p:sp>
      <p:pic>
        <p:nvPicPr>
          <p:cNvPr id="10" name="Graphic 9" descr="Dollar">
            <a:extLst>
              <a:ext uri="{FF2B5EF4-FFF2-40B4-BE49-F238E27FC236}">
                <a16:creationId xmlns:a16="http://schemas.microsoft.com/office/drawing/2014/main" id="{C51CE24C-5C0A-412E-AEB4-2AE68C1A5C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3656" y="5915891"/>
            <a:ext cx="914400" cy="914400"/>
          </a:xfrm>
          <a:prstGeom prst="rect">
            <a:avLst/>
          </a:prstGeom>
        </p:spPr>
      </p:pic>
    </p:spTree>
    <p:extLst>
      <p:ext uri="{BB962C8B-B14F-4D97-AF65-F5344CB8AC3E}">
        <p14:creationId xmlns:p14="http://schemas.microsoft.com/office/powerpoint/2010/main" val="1061811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1A479C4-0957-44CA-82AC-CA5D69EFF0E0}"/>
              </a:ext>
            </a:extLst>
          </p:cNvPr>
          <p:cNvGraphicFramePr/>
          <p:nvPr/>
        </p:nvGraphicFramePr>
        <p:xfrm>
          <a:off x="867508" y="124327"/>
          <a:ext cx="11479629" cy="7638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a:extLst>
              <a:ext uri="{FF2B5EF4-FFF2-40B4-BE49-F238E27FC236}">
                <a16:creationId xmlns:a16="http://schemas.microsoft.com/office/drawing/2014/main" id="{46E3E243-9EF7-4307-BC86-A480E4B75A5B}"/>
              </a:ext>
            </a:extLst>
          </p:cNvPr>
          <p:cNvSpPr>
            <a:spLocks noGrp="1"/>
          </p:cNvSpPr>
          <p:nvPr>
            <p:ph type="body" sz="quarter" idx="13"/>
          </p:nvPr>
        </p:nvSpPr>
        <p:spPr>
          <a:xfrm>
            <a:off x="1474981" y="626981"/>
            <a:ext cx="9649486" cy="697353"/>
          </a:xfrm>
        </p:spPr>
        <p:txBody>
          <a:bodyPr/>
          <a:lstStyle/>
          <a:p>
            <a:r>
              <a:rPr lang="en-IE" dirty="0">
                <a:solidFill>
                  <a:srgbClr val="9A2E90"/>
                </a:solidFill>
              </a:rPr>
              <a:t>RECENT GROWTH OF POP CULTURE TOURISM</a:t>
            </a:r>
          </a:p>
        </p:txBody>
      </p:sp>
    </p:spTree>
    <p:extLst>
      <p:ext uri="{BB962C8B-B14F-4D97-AF65-F5344CB8AC3E}">
        <p14:creationId xmlns:p14="http://schemas.microsoft.com/office/powerpoint/2010/main" val="3705857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THE GAME OF THRONES EFFECT</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en-US" dirty="0"/>
              <a:t>Games of Thrones has really brought pop culture tourism into focus in Europe and its ability to transform the tourism economies of its film locations which have now become pop culture tourism destinations. The show was primarily filmed in Northern Ireland, Croatia, Iceland and Spain.</a:t>
            </a:r>
          </a:p>
        </p:txBody>
      </p:sp>
      <p:pic>
        <p:nvPicPr>
          <p:cNvPr id="7" name="Picture Placeholder 6" descr="A person standing in front of a mountain&#10;&#10;Description automatically generated">
            <a:extLst>
              <a:ext uri="{FF2B5EF4-FFF2-40B4-BE49-F238E27FC236}">
                <a16:creationId xmlns:a16="http://schemas.microsoft.com/office/drawing/2014/main" id="{5A622B6B-9D4D-4195-8D22-5DE12DC6DC2C}"/>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3564835" y="-19051"/>
            <a:ext cx="8627164" cy="4540151"/>
          </a:xfrm>
        </p:spPr>
      </p:pic>
      <p:sp>
        <p:nvSpPr>
          <p:cNvPr id="8" name="TextBox 7">
            <a:extLst>
              <a:ext uri="{FF2B5EF4-FFF2-40B4-BE49-F238E27FC236}">
                <a16:creationId xmlns:a16="http://schemas.microsoft.com/office/drawing/2014/main" id="{AA765E79-7300-459A-B8A7-8FF415C8EF1C}"/>
              </a:ext>
            </a:extLst>
          </p:cNvPr>
          <p:cNvSpPr txBox="1"/>
          <p:nvPr/>
        </p:nvSpPr>
        <p:spPr>
          <a:xfrm>
            <a:off x="3564835" y="4328368"/>
            <a:ext cx="8627164" cy="169277"/>
          </a:xfrm>
          <a:prstGeom prst="rect">
            <a:avLst/>
          </a:prstGeom>
          <a:noFill/>
        </p:spPr>
        <p:txBody>
          <a:bodyPr wrap="square" rtlCol="0">
            <a:spAutoFit/>
          </a:bodyPr>
          <a:lstStyle/>
          <a:p>
            <a:pPr algn="r"/>
            <a:r>
              <a:rPr lang="en-IE" sz="500" dirty="0">
                <a:solidFill>
                  <a:schemeClr val="bg1"/>
                </a:solidFill>
                <a:hlinkClick r:id="rId3" tooltip="http://towerofbabblepodcast.com/game-of-thrones-tower-of-babble-breakdown/">
                  <a:extLst>
                    <a:ext uri="{A12FA001-AC4F-418D-AE19-62706E023703}">
                      <ahyp:hlinkClr xmlns:ahyp="http://schemas.microsoft.com/office/drawing/2018/hyperlinkcolor" val="tx"/>
                    </a:ext>
                  </a:extLst>
                </a:hlinkClick>
              </a:rPr>
              <a:t>This Photo</a:t>
            </a:r>
            <a:r>
              <a:rPr lang="en-IE" sz="500" dirty="0">
                <a:solidFill>
                  <a:schemeClr val="bg1"/>
                </a:solidFill>
              </a:rPr>
              <a:t> is licensed under </a:t>
            </a:r>
            <a:r>
              <a:rPr lang="en-IE" sz="500" dirty="0">
                <a:solidFill>
                  <a:schemeClr val="bg1"/>
                </a:solidFill>
                <a:hlinkClick r:id="rId4" tooltip="https://creativecommons.org/licenses/by-sa/3.0/">
                  <a:extLst>
                    <a:ext uri="{A12FA001-AC4F-418D-AE19-62706E023703}">
                      <ahyp:hlinkClr xmlns:ahyp="http://schemas.microsoft.com/office/drawing/2018/hyperlinkcolor" val="tx"/>
                    </a:ext>
                  </a:extLst>
                </a:hlinkClick>
              </a:rPr>
              <a:t>CC BY-SA</a:t>
            </a:r>
            <a:endParaRPr lang="en-IE" sz="500" dirty="0">
              <a:solidFill>
                <a:schemeClr val="bg1"/>
              </a:solidFill>
            </a:endParaRPr>
          </a:p>
        </p:txBody>
      </p:sp>
    </p:spTree>
    <p:extLst>
      <p:ext uri="{BB962C8B-B14F-4D97-AF65-F5344CB8AC3E}">
        <p14:creationId xmlns:p14="http://schemas.microsoft.com/office/powerpoint/2010/main" val="24726802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D918BA2-F65C-4A11-B383-697EC7C1E5D3}">
  <we:reference id="wa104379997" version="2.0.0.0" store="en-001"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4356</TotalTime>
  <Words>2146</Words>
  <Application>Microsoft Office PowerPoint</Application>
  <PresentationFormat>Widescreen</PresentationFormat>
  <Paragraphs>129</Paragraphs>
  <Slides>43</Slides>
  <Notes>0</Notes>
  <HiddenSlides>0</HiddenSlides>
  <MMClips>7</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4" baseType="lpstr">
      <vt:lpstr>Arial</vt:lpstr>
      <vt:lpstr>Austin News Text Roman</vt:lpstr>
      <vt:lpstr>Calibri</vt:lpstr>
      <vt:lpstr>Calibri Light</vt:lpstr>
      <vt:lpstr>Guardian Text Egyptian Web</vt:lpstr>
      <vt:lpstr>Quattrocento Sans</vt:lpstr>
      <vt:lpstr>Roboto Slab</vt:lpstr>
      <vt:lpstr>Times New Roman</vt:lpstr>
      <vt:lpstr>WF-026510-009147-001251</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Grace Lyons</cp:lastModifiedBy>
  <cp:revision>105</cp:revision>
  <dcterms:created xsi:type="dcterms:W3CDTF">2019-11-20T14:08:21Z</dcterms:created>
  <dcterms:modified xsi:type="dcterms:W3CDTF">2021-06-03T20:40:42Z</dcterms:modified>
</cp:coreProperties>
</file>