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94" r:id="rId2"/>
    <p:sldId id="295" r:id="rId3"/>
    <p:sldId id="315" r:id="rId4"/>
    <p:sldId id="279" r:id="rId5"/>
    <p:sldId id="291" r:id="rId6"/>
    <p:sldId id="314" r:id="rId7"/>
    <p:sldId id="299" r:id="rId8"/>
    <p:sldId id="333" r:id="rId9"/>
    <p:sldId id="316" r:id="rId10"/>
    <p:sldId id="296" r:id="rId11"/>
    <p:sldId id="297" r:id="rId12"/>
    <p:sldId id="329" r:id="rId13"/>
    <p:sldId id="309" r:id="rId14"/>
    <p:sldId id="307" r:id="rId15"/>
    <p:sldId id="334" r:id="rId16"/>
    <p:sldId id="335" r:id="rId17"/>
    <p:sldId id="336" r:id="rId18"/>
    <p:sldId id="337" r:id="rId19"/>
    <p:sldId id="338" r:id="rId20"/>
    <p:sldId id="341" r:id="rId21"/>
    <p:sldId id="342" r:id="rId22"/>
    <p:sldId id="343" r:id="rId23"/>
    <p:sldId id="317" r:id="rId24"/>
    <p:sldId id="300" r:id="rId25"/>
    <p:sldId id="344" r:id="rId26"/>
    <p:sldId id="345" r:id="rId27"/>
    <p:sldId id="346" r:id="rId28"/>
    <p:sldId id="349" r:id="rId29"/>
    <p:sldId id="347" r:id="rId30"/>
    <p:sldId id="348" r:id="rId31"/>
    <p:sldId id="351" r:id="rId32"/>
    <p:sldId id="350" r:id="rId33"/>
    <p:sldId id="318" r:id="rId34"/>
    <p:sldId id="340" r:id="rId35"/>
    <p:sldId id="353" r:id="rId36"/>
    <p:sldId id="352" r:id="rId37"/>
    <p:sldId id="319" r:id="rId38"/>
    <p:sldId id="354" r:id="rId39"/>
    <p:sldId id="308" r:id="rId40"/>
    <p:sldId id="355" r:id="rId41"/>
    <p:sldId id="357" r:id="rId42"/>
    <p:sldId id="358" r:id="rId43"/>
    <p:sldId id="359" r:id="rId44"/>
    <p:sldId id="285" r:id="rId45"/>
    <p:sldId id="29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BE46"/>
    <a:srgbClr val="003841"/>
    <a:srgbClr val="F5B020"/>
    <a:srgbClr val="9A2E90"/>
    <a:srgbClr val="DD1B50"/>
    <a:srgbClr val="1198D1"/>
    <a:srgbClr val="1D9647"/>
    <a:srgbClr val="E45E32"/>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767" autoAdjust="0"/>
    <p:restoredTop sz="94729"/>
  </p:normalViewPr>
  <p:slideViewPr>
    <p:cSldViewPr snapToGrid="0" snapToObjects="1">
      <p:cViewPr varScale="1">
        <p:scale>
          <a:sx n="66" d="100"/>
          <a:sy n="66" d="100"/>
        </p:scale>
        <p:origin x="64" y="80"/>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en-LT" sz="2000" dirty="0"/>
            <a:t>- around 5 per cent of the world’s travellers are inspired by movies when selecting their holiday destination</a:t>
          </a:r>
        </a:p>
        <a:p>
          <a:pPr algn="ctr"/>
          <a:r>
            <a:rPr lang="en-LT" sz="2000" dirty="0"/>
            <a:t>- 20 per cent of international travellers credit films as a source of information that had an impact on their decision to travel to Ireland </a:t>
          </a:r>
        </a:p>
        <a:p>
          <a:pPr algn="ctr"/>
          <a:r>
            <a:rPr lang="en-LT" sz="2000" dirty="0"/>
            <a:t>- 36 per cent of the surveyed international tourists and 12 per cent of all domestic tourists in UK can be defined as film location tourists</a:t>
          </a:r>
          <a:endParaRPr lang="en-IE" sz="2000" dirty="0"/>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en-LT" dirty="0"/>
            <a:t>Film and TV productions can put destinations on the map and increase tourism to screened locations</a:t>
          </a:r>
          <a:endParaRPr lang="en-IE" dirty="0"/>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6872" custScaleY="104178" custLinFactNeighborX="-39" custLinFactNeighborY="7188"/>
      <dgm:spPr/>
    </dgm:pt>
    <dgm:pt modelId="{71F0470F-C5BB-4B3E-A7E6-65F5BBC28D29}" type="pres">
      <dgm:prSet presAssocID="{FE2DFFC7-FD6E-4E29-B06A-DC9EDADC1CD3}" presName="c1" presStyleLbl="node1" presStyleIdx="0" presStyleCnt="19" custLinFactY="-100000" custLinFactNeighborX="35458" custLinFactNeighborY="-112746"/>
      <dgm:spPr/>
    </dgm:pt>
    <dgm:pt modelId="{2C91C065-8D65-40D9-998A-F7CAD4174277}" type="pres">
      <dgm:prSet presAssocID="{FE2DFFC7-FD6E-4E29-B06A-DC9EDADC1CD3}" presName="c2" presStyleLbl="node1" presStyleIdx="1" presStyleCnt="19" custLinFactY="-100000" custLinFactNeighborX="35458" custLinFactNeighborY="-112746"/>
      <dgm:spPr>
        <a:solidFill>
          <a:srgbClr val="E45E32"/>
        </a:solidFill>
      </dgm:spPr>
    </dgm:pt>
    <dgm:pt modelId="{14294C6D-F56D-4CF8-A39E-8699E3C0DE5D}" type="pres">
      <dgm:prSet presAssocID="{FE2DFFC7-FD6E-4E29-B06A-DC9EDADC1CD3}" presName="c3" presStyleLbl="node1" presStyleIdx="2" presStyleCnt="19" custLinFactY="-35384" custLinFactNeighborX="22564" custLinFactNeighborY="-100000"/>
      <dgm:spPr>
        <a:solidFill>
          <a:srgbClr val="91BE46"/>
        </a:solidFill>
      </dgm:spPr>
    </dgm:pt>
    <dgm:pt modelId="{B978F2DC-0EAE-4E22-95D1-F751026FB6A8}" type="pres">
      <dgm:prSet presAssocID="{FE2DFFC7-FD6E-4E29-B06A-DC9EDADC1CD3}" presName="c4" presStyleLbl="node1" presStyleIdx="3" presStyleCnt="19" custLinFactY="-100000" custLinFactNeighborX="35458" custLinFactNeighborY="-112746"/>
      <dgm:spPr/>
    </dgm:pt>
    <dgm:pt modelId="{570338F4-C7C2-487E-BB44-653AAB0A771A}" type="pres">
      <dgm:prSet presAssocID="{FE2DFFC7-FD6E-4E29-B06A-DC9EDADC1CD3}" presName="c5" presStyleLbl="node1" presStyleIdx="4" presStyleCnt="19" custLinFactY="-100000" custLinFactNeighborX="35458" custLinFactNeighborY="-112746"/>
      <dgm:spPr>
        <a:solidFill>
          <a:srgbClr val="F5B020"/>
        </a:solidFill>
      </dgm:spPr>
    </dgm:pt>
    <dgm:pt modelId="{E08E4F2B-7AB6-4763-A99E-3A15AD5504ED}" type="pres">
      <dgm:prSet presAssocID="{FE2DFFC7-FD6E-4E29-B06A-DC9EDADC1CD3}" presName="c6" presStyleLbl="node1" presStyleIdx="5" presStyleCnt="19" custLinFactY="-100000" custLinFactNeighborX="35458" custLinFactNeighborY="-112746"/>
      <dgm:spPr/>
    </dgm:pt>
    <dgm:pt modelId="{78C9B5DC-92A2-48C6-B577-53D094421583}" type="pres">
      <dgm:prSet presAssocID="{FE2DFFC7-FD6E-4E29-B06A-DC9EDADC1CD3}" presName="c7" presStyleLbl="node1" presStyleIdx="6" presStyleCnt="19" custLinFactY="-35384" custLinFactNeighborX="22564" custLinFactNeighborY="-100000"/>
      <dgm:spPr>
        <a:solidFill>
          <a:srgbClr val="9A2E90"/>
        </a:solidFill>
      </dgm:spPr>
    </dgm:pt>
    <dgm:pt modelId="{A523678B-C814-4F3E-9B11-B657F13BA3A9}" type="pres">
      <dgm:prSet presAssocID="{FE2DFFC7-FD6E-4E29-B06A-DC9EDADC1CD3}" presName="c8" presStyleLbl="node1" presStyleIdx="7" presStyleCnt="19" custLinFactY="-100000" custLinFactNeighborX="35458" custLinFactNeighborY="-112746"/>
      <dgm:spPr/>
    </dgm:pt>
    <dgm:pt modelId="{9C61900F-F763-48CF-BAAE-22A8168004A4}" type="pres">
      <dgm:prSet presAssocID="{FE2DFFC7-FD6E-4E29-B06A-DC9EDADC1CD3}" presName="c9" presStyleLbl="node1" presStyleIdx="8" presStyleCnt="19" custLinFactX="-500000" custLinFactY="300000" custLinFactNeighborX="-536009" custLinFactNeighborY="320810"/>
      <dgm:spPr>
        <a:solidFill>
          <a:srgbClr val="91BE46"/>
        </a:solidFill>
      </dgm:spPr>
    </dgm:pt>
    <dgm:pt modelId="{9249D64C-EECB-43F8-81C8-770398452B7B}" type="pres">
      <dgm:prSet presAssocID="{FE2DFFC7-FD6E-4E29-B06A-DC9EDADC1CD3}" presName="c10" presStyleLbl="node1" presStyleIdx="9" presStyleCnt="19" custScaleX="65899" custScaleY="70232" custLinFactY="-13030" custLinFactNeighborX="16314" custLinFactNeighborY="-100000"/>
      <dgm:spPr>
        <a:solidFill>
          <a:srgbClr val="DD1B50"/>
        </a:solidFill>
      </dgm:spPr>
    </dgm:pt>
    <dgm:pt modelId="{0AB048A4-FF4B-4FD8-A9AC-0698D97EFBA5}" type="pres">
      <dgm:prSet presAssocID="{FE2DFFC7-FD6E-4E29-B06A-DC9EDADC1CD3}" presName="c11" presStyleLbl="node1" presStyleIdx="10" presStyleCnt="19" custLinFactY="146810" custLinFactNeighborX="56666" custLinFactNeighborY="200000"/>
      <dgm:spPr>
        <a:solidFill>
          <a:srgbClr val="9A2E90"/>
        </a:solidFill>
      </dgm:spPr>
    </dgm:pt>
    <dgm:pt modelId="{609814A5-7E02-4928-9F2B-73AE6CE6E643}" type="pres">
      <dgm:prSet presAssocID="{FE2DFFC7-FD6E-4E29-B06A-DC9EDADC1CD3}" presName="c12" presStyleLbl="node1" presStyleIdx="11" presStyleCnt="19" custLinFactY="100000" custLinFactNeighborX="41639" custLinFactNeighborY="153733"/>
      <dgm:spPr/>
    </dgm:pt>
    <dgm:pt modelId="{82EAB85F-CE64-4CC0-A797-11EBF933C0F1}" type="pres">
      <dgm:prSet presAssocID="{FE2DFFC7-FD6E-4E29-B06A-DC9EDADC1CD3}" presName="c13" presStyleLbl="node1" presStyleIdx="12" presStyleCnt="19" custLinFactY="9816" custLinFactNeighborX="33611" custLinFactNeighborY="100000"/>
      <dgm:spPr>
        <a:solidFill>
          <a:srgbClr val="E45E32"/>
        </a:solidFill>
      </dgm:spPr>
    </dgm:pt>
    <dgm:pt modelId="{2A6CBC9A-1208-4D0B-8A0C-0BD5186C6B16}" type="pres">
      <dgm:prSet presAssocID="{FE2DFFC7-FD6E-4E29-B06A-DC9EDADC1CD3}" presName="c14" presStyleLbl="node1" presStyleIdx="13" presStyleCnt="19" custLinFactY="100000" custLinFactNeighborX="47612" custLinFactNeighborY="156498"/>
      <dgm:spPr>
        <a:solidFill>
          <a:srgbClr val="91BE46"/>
        </a:solidFill>
      </dgm:spPr>
    </dgm:pt>
    <dgm:pt modelId="{D119115F-B5C9-4F89-96A2-B5C62ABDA0E2}" type="pres">
      <dgm:prSet presAssocID="{FE2DFFC7-FD6E-4E29-B06A-DC9EDADC1CD3}" presName="c15" presStyleLbl="node1" presStyleIdx="14" presStyleCnt="19" custLinFactY="59515" custLinFactNeighborX="38560" custLinFactNeighborY="100000"/>
      <dgm:spPr>
        <a:solidFill>
          <a:srgbClr val="1D9647"/>
        </a:solidFill>
      </dgm:spPr>
    </dgm:pt>
    <dgm:pt modelId="{CA5C9B47-8004-4A43-809D-BC0FF38DE903}" type="pres">
      <dgm:prSet presAssocID="{FE2DFFC7-FD6E-4E29-B06A-DC9EDADC1CD3}" presName="c16" presStyleLbl="node1" presStyleIdx="15" presStyleCnt="19" custLinFactY="51431" custLinFactNeighborX="76825" custLinFactNeighborY="100000"/>
      <dgm:spPr/>
    </dgm:pt>
    <dgm:pt modelId="{EE356CFC-AD2B-46F4-A98D-5D5190F68BF7}" type="pres">
      <dgm:prSet presAssocID="{FE2DFFC7-FD6E-4E29-B06A-DC9EDADC1CD3}" presName="c17" presStyleLbl="node1" presStyleIdx="16" presStyleCnt="19" custLinFactY="9375" custLinFactNeighborX="49232" custLinFactNeighborY="100000"/>
      <dgm:spPr>
        <a:solidFill>
          <a:srgbClr val="F5B020"/>
        </a:solidFill>
      </dgm:spPr>
    </dgm:pt>
    <dgm:pt modelId="{F4BF9F17-FABE-4080-BFC7-39599C07258D}" type="pres">
      <dgm:prSet presAssocID="{FE2DFFC7-FD6E-4E29-B06A-DC9EDADC1CD3}" presName="c18" presStyleLbl="node1" presStyleIdx="17" presStyleCnt="19" custLinFactY="17885" custLinFactNeighborX="48888" custLinFactNeighborY="100000"/>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custLinFactNeighborX="-1072" custLinFactNeighborY="-4695"/>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custLinFactNeighborY="-4024"/>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custLinFactNeighborX="1703" custLinFactNeighborY="-6076"/>
      <dgm:spPr/>
    </dgm:pt>
    <dgm:pt modelId="{DCA5224E-215B-43EC-85AB-A7B39516F90D}" type="pres">
      <dgm:prSet presAssocID="{4BE2EBD4-FBFB-42D4-9FF0-C1EE4630E803}" presName="spN" presStyleCnt="0"/>
      <dgm:spPr/>
    </dgm:pt>
  </dgm:ptLst>
  <dgm:cxnLst>
    <dgm:cxn modelId="{ED114508-D56C-4445-A7AB-0B0D291A8AD1}" type="presOf" srcId="{4BE2EBD4-FBFB-42D4-9FF0-C1EE4630E803}" destId="{61F4A98E-BCBE-4199-AD03-FF64A940531E}" srcOrd="0" destOrd="0" presId="urn:microsoft.com/office/officeart/2009/3/layout/RandomtoResultProcess"/>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B4D5F26C-F9FE-457D-9BE5-2EA463763696}" type="presOf" srcId="{B136172A-77FE-483D-A530-6D7DCBD59C45}" destId="{CD1ECF54-C84C-4C93-967D-FBCB5DAD50DD}" srcOrd="0" destOrd="0" presId="urn:microsoft.com/office/officeart/2009/3/layout/RandomtoResultProcess"/>
    <dgm:cxn modelId="{3960468F-67DA-4F07-ADE9-397A890EC4AA}" type="presOf" srcId="{FE2DFFC7-FD6E-4E29-B06A-DC9EDADC1CD3}" destId="{C16B8174-807D-4AB2-AC34-1ECA6BE24F39}"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0" y="3307979"/>
          <a:ext cx="4848089" cy="142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LT" sz="2000" kern="1200" dirty="0"/>
            <a:t>- around 5 per cent of the world’s travellers are inspired by movies when selecting their holiday destination</a:t>
          </a:r>
        </a:p>
        <a:p>
          <a:pPr marL="0" lvl="0" indent="0" algn="ctr" defTabSz="889000">
            <a:lnSpc>
              <a:spcPct val="90000"/>
            </a:lnSpc>
            <a:spcBef>
              <a:spcPct val="0"/>
            </a:spcBef>
            <a:spcAft>
              <a:spcPct val="35000"/>
            </a:spcAft>
            <a:buNone/>
          </a:pPr>
          <a:r>
            <a:rPr lang="en-LT" sz="2000" kern="1200" dirty="0"/>
            <a:t>- 20 per cent of international travellers credit films as a source of information that had an impact on their decision to travel to Ireland </a:t>
          </a:r>
        </a:p>
        <a:p>
          <a:pPr marL="0" lvl="0" indent="0" algn="ctr" defTabSz="889000">
            <a:lnSpc>
              <a:spcPct val="90000"/>
            </a:lnSpc>
            <a:spcBef>
              <a:spcPct val="0"/>
            </a:spcBef>
            <a:spcAft>
              <a:spcPct val="35000"/>
            </a:spcAft>
            <a:buNone/>
          </a:pPr>
          <a:r>
            <a:rPr lang="en-LT" sz="2000" kern="1200" dirty="0"/>
            <a:t>- 36 per cent of the surveyed international tourists and 12 per cent of all domestic tourists in UK can be defined as film location tourists</a:t>
          </a:r>
          <a:endParaRPr lang="en-IE" sz="2000" kern="1200" dirty="0"/>
        </a:p>
      </dsp:txBody>
      <dsp:txXfrm>
        <a:off x="0" y="3307979"/>
        <a:ext cx="4848089" cy="1424136"/>
      </dsp:txXfrm>
    </dsp:sp>
    <dsp:sp modelId="{71F0470F-C5BB-4B3E-A7E6-65F5BBC28D29}">
      <dsp:nvSpPr>
        <dsp:cNvPr id="0" name=""/>
        <dsp:cNvSpPr/>
      </dsp:nvSpPr>
      <dsp:spPr>
        <a:xfrm>
          <a:off x="462371" y="2120512"/>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693350" y="1658552"/>
          <a:ext cx="329970" cy="329970"/>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247700" y="1750943"/>
          <a:ext cx="518525" cy="518525"/>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709660" y="1242789"/>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310207" y="1058006"/>
          <a:ext cx="329970" cy="329970"/>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3049342" y="1381377"/>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511300" y="1612356"/>
          <a:ext cx="518525" cy="518525"/>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158043" y="2120512"/>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899691" y="5379158"/>
          <a:ext cx="329970" cy="329970"/>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199127" y="1527787"/>
          <a:ext cx="559150" cy="595915"/>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301371" y="5260368"/>
          <a:ext cx="329970" cy="329970"/>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607474" y="5847430"/>
          <a:ext cx="518525" cy="5185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338005" y="5729580"/>
          <a:ext cx="754218" cy="754218"/>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2211724" y="6348243"/>
          <a:ext cx="329970" cy="329970"/>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439345" y="5728453"/>
          <a:ext cx="518525" cy="518525"/>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954861" y="6047748"/>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488441" y="5633862"/>
          <a:ext cx="754218" cy="754218"/>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386931" y="5235416"/>
          <a:ext cx="518525" cy="5185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31905" y="2315680"/>
          <a:ext cx="1522835" cy="290725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94187" y="2335187"/>
          <a:ext cx="1522835" cy="290725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843269" y="1997418"/>
          <a:ext cx="3530209" cy="3530209"/>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LT" sz="2500" kern="1200" dirty="0"/>
            <a:t>Film and TV productions can put destinations on the map and increase tourism to screened locations</a:t>
          </a:r>
          <a:endParaRPr lang="en-IE" sz="2500" kern="1200" dirty="0"/>
        </a:p>
      </dsp:txBody>
      <dsp:txXfrm>
        <a:off x="8360256" y="2514405"/>
        <a:ext cx="2496235" cy="2496235"/>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6/3/2021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133242"/>
            <a:ext cx="1219201" cy="1244869"/>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21885"/>
            <a:ext cx="11381134" cy="5597232"/>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35115" y="2987040"/>
            <a:ext cx="5197998" cy="3132575"/>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406517"/>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80545"/>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19251" y="-86627"/>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910" y="446349"/>
            <a:ext cx="1421418" cy="1522949"/>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6/3/2021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1BE46"/>
              </a:solidFill>
            </a:endParaRPr>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42147" y="643325"/>
            <a:ext cx="1423827" cy="152553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837130" y="4540164"/>
            <a:ext cx="1393371" cy="814718"/>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293009"/>
            <a:ext cx="11381134" cy="5687804"/>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6/3/2021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hyperlink" Target="https://www.insider.com/warning-signs-youre-about-to-visit-a-tourist-trap-2019-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mundana.com/2019/05/five-of-the-best-james-bond-film-locations/"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video" Target="https://www.youtube.com/embed/yePryf7e_0Q?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hyperlink" Target="https://mundana.com/2019/05/five-of-the-best-james-bond-film-location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travellerse.com/assets/upload/images/373/11-201509060929-Interstellar.jpg" TargetMode="External"/><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9968c6ef49dc043599a5-e151928c3d69a5a4a2d07a8bf3efa90a.ssl.cf2.rackcdn.com/1172069-2.jpg"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i.pinimg.com/736x/f9/8b/c0/f98bc0f9c2ed2ec01816665ccc0a9d1a.jpg" TargetMode="Externa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daytrippen.com/wp-content/uploads/2015/01/hollywood-forever-sign.jpg"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accenture.com/t20191204T171441Z__w__/hk-en/_acnmedia/Accenture/Redesign-Assets/DotCom/Images/Global/General/31/Accenture-Immersive-Media.jpg" TargetMode="External"/><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d302e0npexowb4.cloudfront.net/wp-content/uploads/2019/10/23091258/Joe-Pine-Experience-Economy-1024x682.jpg"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reenandturquoise.com/wp-content/uploads/2020/04/Ice-Cave-Iceland.jpg"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blooloop.com/museum/in-depth/immersive-experiences/" TargetMode="External"/><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video" Target="https://www.youtube.com/embed/-y346Sqj_PE?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blooloop.com/museum/in-depth/immersive-experiences/" TargetMode="External"/><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nytimes.com/2011/09/25/us/gps-puts-hollywood-sign-on-the-beaten-path.html" TargetMode="External"/><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video" Target="https://www.youtube.com/embed/UFQ0PQNp3_E?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ideo" Target="https://www.youtube.com/embed/DBXVKhu4sB0?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theconversation.com/tourist-attractions-are-being-transformed-by-immersive-experiences-some-lessons-from-scotland-110860"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image.cnbcfm.com/api/v1/image/106466254-1585562186918gettyimages-971053374.jpeg?v=1585562303&amp;w=1600&amp;h=900" TargetMode="External"/><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www.jbepnet.com/journals/Vol_3_No_3_September_2016/11.pdf" TargetMode="External"/><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hyperlink" Target="https://img.webmd.com/dtmcms/live/webmd/consumer_assets/site_images/article_thumbnails/other/santorini_other/1800x1200_santorini_other.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jbepnet.com/journals/Vol_3_No_3_September_2016/11.pdf" TargetMode="External"/><Relationship Id="rId1" Type="http://schemas.openxmlformats.org/officeDocument/2006/relationships/slideLayout" Target="../slideLayouts/slideLayout17.xml"/><Relationship Id="rId4" Type="http://schemas.openxmlformats.org/officeDocument/2006/relationships/hyperlink" Target="https://cdn.hotelmanagement.com.au/wp-content/uploads/2013/05/31131210/Surfers-at-Surfers-Paradise-Gold-Coast-EDITED.jpg"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www.researchgate.net/publication/273496161_The_Dimensions_of_Tour_Experience_Emotional_Arousal_and_Post-experience_Behaviors_A_Research_on_Pamukkale_in_Turkey"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visitphilly.com/wp-content/uploads/2018/05/wizard-world-comic-con-philly-2016-floor-2200x1237vp.jpg"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honolulumagazine.com/wp-content/uploads/data-import/7582751f/comic-con-honolulu-lego-super-heroes.jpg" TargetMode="External"/><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10.xml"/><Relationship Id="rId4" Type="http://schemas.openxmlformats.org/officeDocument/2006/relationships/hyperlink" Target="https://www.cnbc.com/2019/10/04/reedpop-the-company-behind-new-york-comic-con-has-big-plans.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super-news.info/wp-content/uploads/2019/06/Chernobyl-sees-a-spike-in-visitors-as-pop-culture-influences.jpg" TargetMode="External"/><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cdn.hotelmanagement.com.au/wp-content/uploads/2013/05/31131210/Surfers-at-Surfers-Paradise-Gold-Coast-EDITED.jpg" TargetMode="External"/><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17.xml"/><Relationship Id="rId5" Type="http://schemas.openxmlformats.org/officeDocument/2006/relationships/hyperlink" Target="https://i.redd.it/m9xgpjt9z7n51.jpg" TargetMode="Externa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ideo" Target="https://www.youtube.com/embed/EmuuOJms62s?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hyperlink" Target="https://www.researchgate.net/publication/273496161_The_Dimensions_of_Tour_Experience_Emotional_Arousal_and_Post-experience_Behaviors_A_Research_on_Pamukkale_in_Turkey" TargetMode="External"/><Relationship Id="rId4" Type="http://schemas.openxmlformats.org/officeDocument/2006/relationships/hyperlink" Target="https://www.routledge.com/The-Routledge-Handbook-of-Popular-Culture-and-Tourism/Lundberg-Ziakas/p/book/978113867835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jackrouse.com/wp-content/uploads/IP-Pirates-of-the-Caribbean.jpg" TargetMode="External"/><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insights.ehotelier.com/wp-content/uploads/sites/6/2019/12/film_tourism.jpg" TargetMode="External"/><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huffpost.com/entry/harry-potter-travel-destinations_l_5d813a5de4b05f8fb6eee509" TargetMode="External"/><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in front of a monument&#10;&#10;Description automatically generated">
            <a:extLst>
              <a:ext uri="{FF2B5EF4-FFF2-40B4-BE49-F238E27FC236}">
                <a16:creationId xmlns:a16="http://schemas.microsoft.com/office/drawing/2014/main" id="{FE82DD71-9C62-1C40-A4D1-D679F75E4E0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0" y="4335390"/>
            <a:ext cx="12192000" cy="775681"/>
          </a:xfrm>
          <a:solidFill>
            <a:srgbClr val="91BE46"/>
          </a:solidFill>
        </p:spPr>
        <p:txBody>
          <a:bodyPr/>
          <a:lstStyle/>
          <a:p>
            <a:r>
              <a:rPr lang="en-US" dirty="0"/>
              <a:t>What Do Pop Culture Tourists Want?</a:t>
            </a:r>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Module 2</a:t>
            </a:r>
          </a:p>
        </p:txBody>
      </p:sp>
      <p:sp>
        <p:nvSpPr>
          <p:cNvPr id="8" name="TextBox 7">
            <a:extLst>
              <a:ext uri="{FF2B5EF4-FFF2-40B4-BE49-F238E27FC236}">
                <a16:creationId xmlns:a16="http://schemas.microsoft.com/office/drawing/2014/main" id="{B1BE94C9-DF71-344B-A1EA-E9EEB900CA5F}"/>
              </a:ext>
            </a:extLst>
          </p:cNvPr>
          <p:cNvSpPr txBox="1"/>
          <p:nvPr/>
        </p:nvSpPr>
        <p:spPr>
          <a:xfrm>
            <a:off x="8607701" y="6443365"/>
            <a:ext cx="1003024" cy="369332"/>
          </a:xfrm>
          <a:prstGeom prst="rect">
            <a:avLst/>
          </a:prstGeom>
          <a:noFill/>
        </p:spPr>
        <p:txBody>
          <a:bodyPr wrap="square" rtlCol="0">
            <a:spAutoFit/>
          </a:bodyPr>
          <a:lstStyle/>
          <a:p>
            <a:r>
              <a:rPr lang="en-LT" dirty="0">
                <a:solidFill>
                  <a:schemeClr val="bg1"/>
                </a:solidFill>
                <a:hlinkClick r:id="rId4"/>
              </a:rPr>
              <a:t>Source</a:t>
            </a:r>
            <a:endParaRPr lang="en-LT" dirty="0">
              <a:solidFill>
                <a:schemeClr val="bg1"/>
              </a:solidFill>
            </a:endParaRPr>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LOCATION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1471938"/>
          </a:xfrm>
        </p:spPr>
        <p:txBody>
          <a:bodyPr/>
          <a:lstStyle/>
          <a:p>
            <a:pPr algn="just"/>
            <a:r>
              <a:rPr lang="en-US" sz="2800" dirty="0"/>
              <a:t>Popular culture tourism encompasses destinations featured in popular culture expressions (e.g., film, television, literature, music, fashion, sports) and the people who travel to these places because of their association to the expression.</a:t>
            </a:r>
          </a:p>
        </p:txBody>
      </p:sp>
      <p:pic>
        <p:nvPicPr>
          <p:cNvPr id="8" name="Picture Placeholder 7" descr="A picture containing snow, sky, outdoor, nature&#10;&#10;Description automatically generated">
            <a:extLst>
              <a:ext uri="{FF2B5EF4-FFF2-40B4-BE49-F238E27FC236}">
                <a16:creationId xmlns:a16="http://schemas.microsoft.com/office/drawing/2014/main" id="{E4C6F12A-B53E-CA43-BC26-9FB49954176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CF326AD0-A3EC-E743-9269-DB37148F29D0}"/>
              </a:ext>
            </a:extLst>
          </p:cNvPr>
          <p:cNvSpPr txBox="1"/>
          <p:nvPr/>
        </p:nvSpPr>
        <p:spPr>
          <a:xfrm>
            <a:off x="9442175" y="6272678"/>
            <a:ext cx="824265"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92250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extLst>
              <p:ext uri="{D42A27DB-BD31-4B8C-83A1-F6EECF244321}">
                <p14:modId xmlns:p14="http://schemas.microsoft.com/office/powerpoint/2010/main" val="3412743400"/>
              </p:ext>
            </p:extLst>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649486" cy="697353"/>
          </a:xfrm>
        </p:spPr>
        <p:txBody>
          <a:bodyPr/>
          <a:lstStyle/>
          <a:p>
            <a:r>
              <a:rPr lang="en-IE" dirty="0">
                <a:solidFill>
                  <a:srgbClr val="9A2E90"/>
                </a:solidFill>
              </a:rPr>
              <a:t>RECENT GROWTH OF POP CULTURE TOURISM</a:t>
            </a:r>
          </a:p>
        </p:txBody>
      </p:sp>
    </p:spTree>
    <p:extLst>
      <p:ext uri="{BB962C8B-B14F-4D97-AF65-F5344CB8AC3E}">
        <p14:creationId xmlns:p14="http://schemas.microsoft.com/office/powerpoint/2010/main" val="370585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79322"/>
            <a:ext cx="11675445" cy="461665"/>
          </a:xfrm>
          <a:prstGeom prst="rect">
            <a:avLst/>
          </a:prstGeom>
          <a:solidFill>
            <a:srgbClr val="91BE46"/>
          </a:solidFill>
        </p:spPr>
        <p:txBody>
          <a:bodyPr wrap="square" rtlCol="0">
            <a:spAutoFit/>
          </a:bodyPr>
          <a:lstStyle/>
          <a:p>
            <a:pPr algn="ctr"/>
            <a:r>
              <a:rPr lang="en-US" sz="2400" dirty="0">
                <a:solidFill>
                  <a:schemeClr val="bg1"/>
                </a:solidFill>
              </a:rPr>
              <a:t>In this video some tourist destinations made famous through pop culture are presented</a:t>
            </a:r>
            <a:endParaRPr lang="en-IE" sz="2400" dirty="0">
              <a:solidFill>
                <a:schemeClr val="bg1"/>
              </a:solidFill>
            </a:endParaRPr>
          </a:p>
        </p:txBody>
      </p:sp>
      <p:pic>
        <p:nvPicPr>
          <p:cNvPr id="3" name="Online Media 2" descr="Tourist Destinations Made Famous Through Pop Culture">
            <a:hlinkClick r:id="" action="ppaction://media"/>
            <a:extLst>
              <a:ext uri="{FF2B5EF4-FFF2-40B4-BE49-F238E27FC236}">
                <a16:creationId xmlns:a16="http://schemas.microsoft.com/office/drawing/2014/main" id="{2DE90B7F-3591-DC43-90D5-EE1E9CF2AF38}"/>
              </a:ext>
            </a:extLst>
          </p:cNvPr>
          <p:cNvPicPr>
            <a:picLocks noRot="1" noChangeAspect="1"/>
          </p:cNvPicPr>
          <p:nvPr>
            <a:videoFile r:link="rId1"/>
          </p:nvPr>
        </p:nvPicPr>
        <p:blipFill>
          <a:blip r:embed="rId3"/>
          <a:stretch>
            <a:fillRect/>
          </a:stretch>
        </p:blipFill>
        <p:spPr>
          <a:xfrm>
            <a:off x="1046922" y="264240"/>
            <a:ext cx="10098156" cy="5705457"/>
          </a:xfrm>
          <a:prstGeom prst="rect">
            <a:avLst/>
          </a:prstGeom>
        </p:spPr>
      </p:pic>
    </p:spTree>
    <p:extLst>
      <p:ext uri="{BB962C8B-B14F-4D97-AF65-F5344CB8AC3E}">
        <p14:creationId xmlns:p14="http://schemas.microsoft.com/office/powerpoint/2010/main" val="24553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85000" lnSpcReduction="20000"/>
          </a:bodyPr>
          <a:lstStyle/>
          <a:p>
            <a:r>
              <a:rPr lang="en-US" dirty="0"/>
              <a:t>Popular culture tourism destinations often experience a strong marketing push to cultivate niche products and experiences in the wake of being featured in a popular culture medium.</a:t>
            </a:r>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en-US" sz="2000" dirty="0"/>
              <a:t>One of the biggest challenges facing the tourism industry when investing in popular culture is building a cooperative relationship with the creative industries, e. g. tourism industry is built upon the dissemination of information about destinations and attractions to large target markets, while the film industry's logic is built upon limiting the spread of information about filming locations during preproduction and shooting.</a:t>
            </a:r>
          </a:p>
        </p:txBody>
      </p:sp>
      <p:pic>
        <p:nvPicPr>
          <p:cNvPr id="16" name="Picture Placeholder 15" descr="A picture containing sky, outdoor, tree, place of worship&#10;&#10;Description automatically generated">
            <a:extLst>
              <a:ext uri="{FF2B5EF4-FFF2-40B4-BE49-F238E27FC236}">
                <a16:creationId xmlns:a16="http://schemas.microsoft.com/office/drawing/2014/main" id="{AC990C35-708C-C949-9B23-B394FA4CA84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Placeholder 13" descr="A person wearing a mask&#10;&#10;Description automatically generated with medium confidence">
            <a:extLst>
              <a:ext uri="{FF2B5EF4-FFF2-40B4-BE49-F238E27FC236}">
                <a16:creationId xmlns:a16="http://schemas.microsoft.com/office/drawing/2014/main" id="{27E26AAD-E750-324B-A547-B6C57AB4CA14}"/>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E98AFD45-0832-3C49-8A92-EBCC25B82813}"/>
              </a:ext>
            </a:extLst>
          </p:cNvPr>
          <p:cNvSpPr txBox="1"/>
          <p:nvPr/>
        </p:nvSpPr>
        <p:spPr>
          <a:xfrm>
            <a:off x="3535800" y="6334426"/>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3625239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p:txBody>
          <a:bodyPr>
            <a:normAutofit fontScale="92500"/>
          </a:bodyPr>
          <a:lstStyle/>
          <a:p>
            <a:r>
              <a:rPr lang="en-GB" dirty="0"/>
              <a:t>The major challenge as regards popular culture sites is how to use them while maintaining them for tourism purposes. It is also about finding a balance between exploiting a place for the purposes of popular culture tourism and retaining the place's authenticity, such as its local history and identity</a:t>
            </a:r>
            <a:r>
              <a:rPr lang="en-LT" dirty="0"/>
              <a:t>.</a:t>
            </a:r>
            <a:endParaRPr lang="en-IE" dirty="0"/>
          </a:p>
        </p:txBody>
      </p:sp>
      <p:pic>
        <p:nvPicPr>
          <p:cNvPr id="7" name="Picture Placeholder 6" descr="A picture containing outdoor, nature, mountain, highland&#10;&#10;Description automatically generated">
            <a:extLst>
              <a:ext uri="{FF2B5EF4-FFF2-40B4-BE49-F238E27FC236}">
                <a16:creationId xmlns:a16="http://schemas.microsoft.com/office/drawing/2014/main" id="{1E961B63-FD77-E54F-B177-5AB62F3B817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B65FD1D-4028-BB47-A3FE-D293E7667698}"/>
              </a:ext>
            </a:extLst>
          </p:cNvPr>
          <p:cNvSpPr txBox="1"/>
          <p:nvPr/>
        </p:nvSpPr>
        <p:spPr>
          <a:xfrm>
            <a:off x="2351465" y="6135273"/>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76998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a:t>Case study 2.1</a:t>
            </a:r>
          </a:p>
          <a:p>
            <a:pPr algn="just"/>
            <a:endParaRPr lang="en-US" sz="2400" dirty="0"/>
          </a:p>
          <a:p>
            <a:pPr algn="just"/>
            <a:r>
              <a:rPr lang="en-US" sz="2400" dirty="0"/>
              <a:t>#</a:t>
            </a:r>
            <a:r>
              <a:rPr lang="en-US" sz="2400" dirty="0" err="1"/>
              <a:t>PaddingtonsBritain</a:t>
            </a:r>
            <a:endParaRPr lang="en-US" sz="2400" dirty="0"/>
          </a:p>
          <a:p>
            <a:pPr algn="just"/>
            <a:r>
              <a:rPr lang="en-GB" sz="2400" dirty="0"/>
              <a:t>‘If any of you ever make it to London, you can be sure of a very warm welcome’</a:t>
            </a:r>
            <a:endParaRPr lang="en-LT" sz="2400"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en-GB" dirty="0"/>
              <a:t>National British destination marketing organization VisitBritain and film studio STUDIOCANAL collaborated in order to create a joint promotion</a:t>
            </a:r>
            <a:r>
              <a:rPr lang="en-LT" dirty="0"/>
              <a:t>. </a:t>
            </a:r>
            <a:r>
              <a:rPr lang="en-GB" dirty="0"/>
              <a:t>The entire process from the initial script assessment to the campaign launch took about a year and helped to establish a trusting relationship so that a number of intellectual property assets were transferred to VisitBritain, including the use of film stills, the use of the trailer and getting statements from cast and crew about London as a tourist destination.</a:t>
            </a:r>
            <a:r>
              <a:rPr lang="en-LT" dirty="0"/>
              <a:t> </a:t>
            </a:r>
            <a:endParaRPr lang="en-US" dirty="0"/>
          </a:p>
        </p:txBody>
      </p:sp>
      <p:pic>
        <p:nvPicPr>
          <p:cNvPr id="11" name="Picture Placeholder 10" descr="A picture containing text, outdoor, sky&#10;&#10;Description automatically generated">
            <a:extLst>
              <a:ext uri="{FF2B5EF4-FFF2-40B4-BE49-F238E27FC236}">
                <a16:creationId xmlns:a16="http://schemas.microsoft.com/office/drawing/2014/main" id="{9ACE57C0-7A70-974F-8AF5-CB97345B002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492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a:t>Case study 2.2</a:t>
            </a:r>
          </a:p>
          <a:p>
            <a:pPr algn="just"/>
            <a:endParaRPr lang="en-US" sz="2400" dirty="0"/>
          </a:p>
          <a:p>
            <a:pPr algn="just"/>
            <a:r>
              <a:rPr lang="en-US" sz="3200" dirty="0" err="1"/>
              <a:t>Spectre</a:t>
            </a:r>
            <a:r>
              <a:rPr lang="en-US" sz="3200" dirty="0"/>
              <a:t> in Tyrol</a:t>
            </a:r>
            <a:endParaRPr lang="en-LT" sz="3200"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en-GB" dirty="0"/>
              <a:t>Production company’s strict copyright regulations prohibited the use of any film-related intellectual property, so Tyrol’s destination marketing organization Tirol </a:t>
            </a:r>
            <a:r>
              <a:rPr lang="en-GB" dirty="0" err="1"/>
              <a:t>Werbung</a:t>
            </a:r>
            <a:r>
              <a:rPr lang="en-LT" dirty="0"/>
              <a:t> </a:t>
            </a:r>
            <a:r>
              <a:rPr lang="en-GB" dirty="0"/>
              <a:t>implement a somewhat generic campaign headed by the slogan ‘Tirol, a great cinematic landscape’</a:t>
            </a:r>
            <a:r>
              <a:rPr lang="en-LT" dirty="0"/>
              <a:t>. Nevertheless, </a:t>
            </a:r>
            <a:r>
              <a:rPr lang="en-GB" dirty="0"/>
              <a:t>the overall advertising value equivalency (AVE) for the campaign amounted to 8.4 million euros, resulting in a return-on-investment AVE factor of 1 to 8.3</a:t>
            </a:r>
            <a:r>
              <a:rPr lang="en-LT" dirty="0"/>
              <a:t>.</a:t>
            </a:r>
            <a:endParaRPr lang="en-US" dirty="0"/>
          </a:p>
        </p:txBody>
      </p:sp>
      <p:pic>
        <p:nvPicPr>
          <p:cNvPr id="8" name="Picture Placeholder 7" descr="Graphical user interface, website&#10;&#10;Description automatically generated">
            <a:extLst>
              <a:ext uri="{FF2B5EF4-FFF2-40B4-BE49-F238E27FC236}">
                <a16:creationId xmlns:a16="http://schemas.microsoft.com/office/drawing/2014/main" id="{A516B411-903C-1A47-8793-01789514265D}"/>
              </a:ext>
            </a:extLst>
          </p:cNvPr>
          <p:cNvPicPr>
            <a:picLocks noGrp="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12115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a:t>Case study 2.3</a:t>
            </a:r>
            <a:endParaRPr lang="en-US" sz="2400" dirty="0"/>
          </a:p>
          <a:p>
            <a:endParaRPr lang="en-GB" dirty="0"/>
          </a:p>
          <a:p>
            <a:r>
              <a:rPr lang="en-GB" dirty="0"/>
              <a:t>Kakadu National Park in Australia</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en-GB" dirty="0"/>
              <a:t>In their function as tourist attractions, film locations can be categorized in different ways. Some locations represent natural or man-made features with a pre-existing attraction status. An example would be Kakadu National Park in Australia. The park profited enormously from its exposure in the feature film Crocodile Dundee (1986).</a:t>
            </a:r>
            <a:endParaRPr lang="en-US" dirty="0"/>
          </a:p>
        </p:txBody>
      </p:sp>
      <p:pic>
        <p:nvPicPr>
          <p:cNvPr id="11" name="Picture Placeholder 10" descr="A picture containing tree, outdoor, mountain, water&#10;&#10;Description automatically generated">
            <a:extLst>
              <a:ext uri="{FF2B5EF4-FFF2-40B4-BE49-F238E27FC236}">
                <a16:creationId xmlns:a16="http://schemas.microsoft.com/office/drawing/2014/main" id="{DCBF9091-226A-8945-B30F-BBD17C6C151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2207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normAutofit/>
          </a:bodyPr>
          <a:lstStyle/>
          <a:p>
            <a:r>
              <a:rPr lang="en-US" sz="2400" dirty="0"/>
              <a:t> </a:t>
            </a:r>
            <a:r>
              <a:rPr lang="en-GB" sz="2400" dirty="0"/>
              <a:t>In ’86, Australians hadn't even been to Kakadu, let alone Americans. Basically Kakadu was a mining area. Uranium was its biggest mineral. The government actually built a road from Darwin to Kakadu—not for tourism, but for mining.</a:t>
            </a:r>
          </a:p>
          <a:p>
            <a:endParaRPr lang="en-GB" sz="2400" dirty="0"/>
          </a:p>
          <a:p>
            <a:endParaRPr lang="en-IE" sz="2400"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en-US" dirty="0">
                <a:solidFill>
                  <a:schemeClr val="bg1"/>
                </a:solidFill>
                <a:latin typeface="Austin News Text Roman"/>
              </a:rPr>
              <a:t>Peter Hook</a:t>
            </a:r>
          </a:p>
          <a:p>
            <a:pPr algn="ctr"/>
            <a:r>
              <a:rPr lang="en-US" dirty="0">
                <a:solidFill>
                  <a:schemeClr val="bg1"/>
                </a:solidFill>
                <a:latin typeface="Austin News Text Roman"/>
              </a:rPr>
              <a:t>communications manager </a:t>
            </a:r>
          </a:p>
          <a:p>
            <a:pPr algn="ctr"/>
            <a:r>
              <a:rPr lang="en-US" dirty="0">
                <a:solidFill>
                  <a:schemeClr val="bg1"/>
                </a:solidFill>
                <a:latin typeface="Austin News Text Roman"/>
              </a:rPr>
              <a:t>at Kakadu Tourism </a:t>
            </a:r>
            <a:endParaRPr lang="en-US" b="0" i="0" dirty="0">
              <a:solidFill>
                <a:schemeClr val="bg1"/>
              </a:solidFill>
              <a:effectLst/>
              <a:latin typeface="Austin News Text Roman"/>
            </a:endParaRP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a:hlinkClick r:id="rId2"/>
              </a:rPr>
              <a:t>Source</a:t>
            </a:r>
            <a:endParaRPr lang="en-IE" sz="1000" dirty="0"/>
          </a:p>
        </p:txBody>
      </p:sp>
      <p:pic>
        <p:nvPicPr>
          <p:cNvPr id="9" name="Picture Placeholder 8" descr="A picture containing person, outdoor, tree&#10;&#10;Description automatically generated">
            <a:extLst>
              <a:ext uri="{FF2B5EF4-FFF2-40B4-BE49-F238E27FC236}">
                <a16:creationId xmlns:a16="http://schemas.microsoft.com/office/drawing/2014/main" id="{A5AEB5EE-E864-994C-BF08-DFB57CC0AD9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5726770" y="-1"/>
            <a:ext cx="5689601" cy="6858001"/>
          </a:xfrm>
        </p:spPr>
      </p:pic>
    </p:spTree>
    <p:extLst>
      <p:ext uri="{BB962C8B-B14F-4D97-AF65-F5344CB8AC3E}">
        <p14:creationId xmlns:p14="http://schemas.microsoft.com/office/powerpoint/2010/main" val="419631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a:t>Case study 2.4</a:t>
            </a:r>
            <a:endParaRPr lang="en-US" sz="2400" dirty="0"/>
          </a:p>
          <a:p>
            <a:endParaRPr lang="en-GB" dirty="0"/>
          </a:p>
          <a:p>
            <a:r>
              <a:rPr lang="en-GB" dirty="0"/>
              <a:t>Dark tourism</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2317849"/>
          </a:xfrm>
        </p:spPr>
        <p:txBody>
          <a:bodyPr/>
          <a:lstStyle/>
          <a:p>
            <a:pPr algn="just"/>
            <a:r>
              <a:rPr lang="en-GB" dirty="0"/>
              <a:t>With an IMDb rating of 9.5 out of 10, 120 awards and 197 award nominations, Breaking Bad (2008–2013) is one of the most critically acclaimed TV shows of all time. Despite the brutality of the show, fans loved it and flocked to the locations in their hundreds in order to follow main character’s footsteps, making Breaking </a:t>
            </a:r>
            <a:r>
              <a:rPr lang="en-GB" dirty="0" err="1"/>
              <a:t>Badlocation</a:t>
            </a:r>
            <a:r>
              <a:rPr lang="en-GB" dirty="0"/>
              <a:t> visits a prime example of dark tourism. Despite its gritty content, the tourism industry in Albuquerque has embraced the opportunity to showcase the city and the region on the back of the show.</a:t>
            </a:r>
            <a:r>
              <a:rPr lang="en-LT" dirty="0"/>
              <a:t> </a:t>
            </a:r>
            <a:endParaRPr lang="en-US" dirty="0"/>
          </a:p>
        </p:txBody>
      </p:sp>
      <p:pic>
        <p:nvPicPr>
          <p:cNvPr id="7" name="Picture Placeholder 6" descr="A picture containing text, person, outdoor, person&#10;&#10;Description automatically generated">
            <a:extLst>
              <a:ext uri="{FF2B5EF4-FFF2-40B4-BE49-F238E27FC236}">
                <a16:creationId xmlns:a16="http://schemas.microsoft.com/office/drawing/2014/main" id="{18662871-2D55-7146-AC04-A0576CFAE02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683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p:txBody>
          <a:bodyPr/>
          <a:lstStyle/>
          <a:p>
            <a:r>
              <a:rPr lang="en-IE" dirty="0"/>
              <a:t>IMMERSIVE/ACTIVE EXPERIENCES</a:t>
            </a:r>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p:txBody>
          <a:bodyPr/>
          <a:lstStyle/>
          <a:p>
            <a:r>
              <a:rPr lang="en-IE" dirty="0"/>
              <a:t>EMOTIONAL ESCAPES</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7" y="5832509"/>
            <a:ext cx="4902027" cy="968329"/>
          </a:xfrm>
        </p:spPr>
        <p:txBody>
          <a:bodyPr/>
          <a:lstStyle/>
          <a:p>
            <a:r>
              <a:rPr lang="en-IE" dirty="0"/>
              <a:t>FANDOM CONNECTIONS</a:t>
            </a:r>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p:txBody>
          <a:bodyPr/>
          <a:lstStyle/>
          <a:p>
            <a:r>
              <a:rPr lang="en-IE" dirty="0"/>
              <a:t>WHO ARE POP CULTURE TOURISTS AND WHAT DO THEY WANT</a:t>
            </a:r>
            <a:r>
              <a:rPr lang="en-LT" dirty="0"/>
              <a:t>?</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p:txBody>
          <a:bodyPr/>
          <a:lstStyle/>
          <a:p>
            <a:r>
              <a:rPr lang="en-IE" dirty="0"/>
              <a:t>LOCATION TOURISM</a:t>
            </a:r>
          </a:p>
        </p:txBody>
      </p:sp>
      <p:pic>
        <p:nvPicPr>
          <p:cNvPr id="21" name="Picture Placeholder 20" descr="A person wearing headphones and holding a microphone&#10;&#10;Description automatically generated with low confidence">
            <a:extLst>
              <a:ext uri="{FF2B5EF4-FFF2-40B4-BE49-F238E27FC236}">
                <a16:creationId xmlns:a16="http://schemas.microsoft.com/office/drawing/2014/main" id="{0D2FFF1C-BC4E-0244-9058-C284C1953D0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68746" y="260256"/>
            <a:ext cx="4951120" cy="5981700"/>
          </a:xfrm>
        </p:spPr>
      </p:pic>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159026" y="666750"/>
            <a:ext cx="5359720" cy="2102994"/>
          </a:xfrm>
          <a:solidFill>
            <a:srgbClr val="91BE46"/>
          </a:solidFill>
        </p:spPr>
        <p:txBody>
          <a:bodyPr/>
          <a:lstStyle/>
          <a:p>
            <a:endParaRPr lang="en-IE" dirty="0"/>
          </a:p>
          <a:p>
            <a:pPr algn="ctr"/>
            <a:r>
              <a:rPr lang="en-IE" dirty="0"/>
              <a:t>MODULE 2 CONTENTS</a:t>
            </a:r>
          </a:p>
        </p:txBody>
      </p:sp>
      <p:sp>
        <p:nvSpPr>
          <p:cNvPr id="14" name="TextBox 13">
            <a:extLst>
              <a:ext uri="{FF2B5EF4-FFF2-40B4-BE49-F238E27FC236}">
                <a16:creationId xmlns:a16="http://schemas.microsoft.com/office/drawing/2014/main" id="{91AE8D2C-6A19-4F37-B48A-1F8536EA2FCE}"/>
              </a:ext>
            </a:extLst>
          </p:cNvPr>
          <p:cNvSpPr txBox="1"/>
          <p:nvPr/>
        </p:nvSpPr>
        <p:spPr>
          <a:xfrm>
            <a:off x="248925" y="6311243"/>
            <a:ext cx="4970941" cy="461665"/>
          </a:xfrm>
          <a:prstGeom prst="rect">
            <a:avLst/>
          </a:prstGeom>
          <a:noFill/>
        </p:spPr>
        <p:txBody>
          <a:bodyPr wrap="square">
            <a:spAutoFit/>
          </a:bodyPr>
          <a:lstStyle/>
          <a:p>
            <a:r>
              <a:rPr lang="en-US" sz="800" b="0" i="0" dirty="0">
                <a:solidFill>
                  <a:srgbClr val="323338"/>
                </a:solidFill>
                <a:effectLst/>
              </a:rPr>
              <a:t>This project has been funded with support from the European Commission. This publication reflects the views only of the author(s), and the Commission cannot be held responsible for any use, which may be made of the information contained therein.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a:solidFill>
                  <a:srgbClr val="9A2E90"/>
                </a:solidFill>
              </a:rPr>
              <a:t>Music tourism and locations</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en-GB" dirty="0"/>
              <a:t>Because of its abstract nature, music differs from other art forms in the way it evokes ideas of place. Linkages between music and place are called ‘detours’ : categories of associations between music and place:</a:t>
            </a:r>
          </a:p>
          <a:p>
            <a:pPr marL="800100" lvl="1" indent="-342900" algn="just">
              <a:buFont typeface="Arial" panose="020B0604020202020204" pitchFamily="34" charset="0"/>
              <a:buChar char="•"/>
            </a:pPr>
            <a:r>
              <a:rPr lang="en-GB" dirty="0"/>
              <a:t>music can be connected to place through instrumentation or musical structure</a:t>
            </a:r>
          </a:p>
          <a:p>
            <a:pPr marL="800100" lvl="1" indent="-342900" algn="just">
              <a:buFont typeface="Arial" panose="020B0604020202020204" pitchFamily="34" charset="0"/>
              <a:buChar char="•"/>
            </a:pPr>
            <a:r>
              <a:rPr lang="en-GB" dirty="0"/>
              <a:t>music can be connected to place through non-sonic aspects of music</a:t>
            </a:r>
          </a:p>
          <a:p>
            <a:pPr marL="800100" lvl="1" indent="-342900" algn="just">
              <a:buFont typeface="Arial" panose="020B0604020202020204" pitchFamily="34" charset="0"/>
              <a:buChar char="•"/>
            </a:pPr>
            <a:r>
              <a:rPr lang="en-GB" dirty="0"/>
              <a:t>biography of the composer or artist</a:t>
            </a:r>
          </a:p>
          <a:p>
            <a:pPr marL="800100" lvl="1" indent="-342900" algn="just">
              <a:buFont typeface="Arial" panose="020B0604020202020204" pitchFamily="34" charset="0"/>
              <a:buChar char="•"/>
            </a:pPr>
            <a:r>
              <a:rPr lang="en-GB" dirty="0"/>
              <a:t>specific places can become associated with music because they are the stage of its production, distribution or consumption</a:t>
            </a:r>
            <a:endParaRPr lang="en-IE" sz="1800" dirty="0"/>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24265" cy="369332"/>
          </a:xfrm>
          <a:prstGeom prst="rect">
            <a:avLst/>
          </a:prstGeom>
          <a:noFill/>
        </p:spPr>
        <p:txBody>
          <a:bodyPr wrap="none" rtlCol="0">
            <a:spAutoFit/>
          </a:bodyPr>
          <a:lstStyle/>
          <a:p>
            <a:r>
              <a:rPr lang="en-LT" dirty="0">
                <a:hlinkClick r:id="rId2"/>
              </a:rPr>
              <a:t>Source</a:t>
            </a:r>
            <a:endParaRPr lang="en-LT" dirty="0"/>
          </a:p>
        </p:txBody>
      </p:sp>
      <p:pic>
        <p:nvPicPr>
          <p:cNvPr id="7" name="Picture Placeholder 6" descr="A picture containing indoor, ceiling, hall, several&#10;&#10;Description automatically generated">
            <a:extLst>
              <a:ext uri="{FF2B5EF4-FFF2-40B4-BE49-F238E27FC236}">
                <a16:creationId xmlns:a16="http://schemas.microsoft.com/office/drawing/2014/main" id="{02E744F2-D31B-D945-89E3-87B9F57E8A00}"/>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75483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194582"/>
          </a:xfrm>
        </p:spPr>
        <p:txBody>
          <a:bodyPr>
            <a:normAutofit/>
          </a:bodyPr>
          <a:lstStyle/>
          <a:p>
            <a:r>
              <a:rPr lang="en-GB" dirty="0"/>
              <a:t>Music tourism attracts audiences from different ages</a:t>
            </a:r>
            <a:endParaRPr lang="en-US"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2882348"/>
            <a:ext cx="4445267" cy="3328447"/>
          </a:xfrm>
        </p:spPr>
        <p:txBody>
          <a:bodyPr/>
          <a:lstStyle/>
          <a:p>
            <a:r>
              <a:rPr lang="en-GB" dirty="0"/>
              <a:t>Example: the ABBA walking tour in Stockholm is designed to attract tourists in their twenties and thirties. In reality, the tour attracts parents of around 40 years old and their tween children. This is because the parents were ABBA fans in their youth, and their children know ABBA from the MAMMA MIA! musical and movie.</a:t>
            </a:r>
            <a:endParaRPr lang="en-US" sz="2000" dirty="0"/>
          </a:p>
        </p:txBody>
      </p:sp>
      <p:sp>
        <p:nvSpPr>
          <p:cNvPr id="12" name="TextBox 11">
            <a:extLst>
              <a:ext uri="{FF2B5EF4-FFF2-40B4-BE49-F238E27FC236}">
                <a16:creationId xmlns:a16="http://schemas.microsoft.com/office/drawing/2014/main" id="{E98AFD45-0832-3C49-8A92-EBCC25B82813}"/>
              </a:ext>
            </a:extLst>
          </p:cNvPr>
          <p:cNvSpPr txBox="1"/>
          <p:nvPr/>
        </p:nvSpPr>
        <p:spPr>
          <a:xfrm>
            <a:off x="3535800" y="6334426"/>
            <a:ext cx="824072" cy="369332"/>
          </a:xfrm>
          <a:prstGeom prst="rect">
            <a:avLst/>
          </a:prstGeom>
          <a:noFill/>
        </p:spPr>
        <p:txBody>
          <a:bodyPr wrap="none" rtlCol="0">
            <a:spAutoFit/>
          </a:bodyPr>
          <a:lstStyle/>
          <a:p>
            <a:r>
              <a:rPr lang="en-LT" dirty="0">
                <a:hlinkClick r:id="rId2"/>
              </a:rPr>
              <a:t>Source</a:t>
            </a:r>
            <a:endParaRPr lang="en-LT" dirty="0"/>
          </a:p>
        </p:txBody>
      </p:sp>
      <p:pic>
        <p:nvPicPr>
          <p:cNvPr id="9" name="Picture Placeholder 8" descr="A group of people smiling&#10;&#10;Description automatically generated with medium confidence">
            <a:extLst>
              <a:ext uri="{FF2B5EF4-FFF2-40B4-BE49-F238E27FC236}">
                <a16:creationId xmlns:a16="http://schemas.microsoft.com/office/drawing/2014/main" id="{65EC8C0B-951F-7E47-8C46-EF719D79585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A magazine cover with two women posing for a picture&#10;&#10;Description automatically generated with low confidence">
            <a:extLst>
              <a:ext uri="{FF2B5EF4-FFF2-40B4-BE49-F238E27FC236}">
                <a16:creationId xmlns:a16="http://schemas.microsoft.com/office/drawing/2014/main" id="{209A2260-EC64-5642-B438-95EF4279A5B7}"/>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4710113" y="2882900"/>
            <a:ext cx="2771775" cy="3678238"/>
          </a:xfrm>
        </p:spPr>
      </p:pic>
    </p:spTree>
    <p:extLst>
      <p:ext uri="{BB962C8B-B14F-4D97-AF65-F5344CB8AC3E}">
        <p14:creationId xmlns:p14="http://schemas.microsoft.com/office/powerpoint/2010/main" val="28205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a:t>Celebrity cemetery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2138945"/>
          </a:xfrm>
        </p:spPr>
        <p:txBody>
          <a:bodyPr/>
          <a:lstStyle/>
          <a:p>
            <a:pPr algn="just"/>
            <a:r>
              <a:rPr lang="en-GB" dirty="0"/>
              <a:t>Many cemeteries have worked to develop tourism programs that undo negative preconceptions and encourage a focus on heritage, architecture, or celebrity to draw visitors to their sites. Hollywood Forever Cemetery in Los Angeles is a forerunner in creating social events on the cemetery grounds. Visitors are invited to bring a picnic dinner and spread blankets on the lawn. Feature films are projected on the exterior wall of the Cathedral Mausoleum.</a:t>
            </a:r>
            <a:endParaRPr lang="en-US" dirty="0"/>
          </a:p>
        </p:txBody>
      </p:sp>
      <p:sp>
        <p:nvSpPr>
          <p:cNvPr id="8" name="TextBox 7">
            <a:extLst>
              <a:ext uri="{FF2B5EF4-FFF2-40B4-BE49-F238E27FC236}">
                <a16:creationId xmlns:a16="http://schemas.microsoft.com/office/drawing/2014/main" id="{86D2AF2E-D321-8D49-8ED0-E60F3CE0E6EE}"/>
              </a:ext>
            </a:extLst>
          </p:cNvPr>
          <p:cNvSpPr txBox="1"/>
          <p:nvPr/>
        </p:nvSpPr>
        <p:spPr>
          <a:xfrm>
            <a:off x="11282809" y="5446644"/>
            <a:ext cx="824072" cy="369332"/>
          </a:xfrm>
          <a:prstGeom prst="rect">
            <a:avLst/>
          </a:prstGeom>
          <a:noFill/>
        </p:spPr>
        <p:txBody>
          <a:bodyPr wrap="none" rtlCol="0">
            <a:spAutoFit/>
          </a:bodyPr>
          <a:lstStyle/>
          <a:p>
            <a:r>
              <a:rPr lang="en-LT" dirty="0">
                <a:hlinkClick r:id="rId2"/>
              </a:rPr>
              <a:t>Source</a:t>
            </a:r>
            <a:endParaRPr lang="en-LT" dirty="0"/>
          </a:p>
        </p:txBody>
      </p:sp>
      <p:pic>
        <p:nvPicPr>
          <p:cNvPr id="13" name="Picture Placeholder 12" descr="A picture containing text, sky, outdoor, tree&#10;&#10;Description automatically generated">
            <a:extLst>
              <a:ext uri="{FF2B5EF4-FFF2-40B4-BE49-F238E27FC236}">
                <a16:creationId xmlns:a16="http://schemas.microsoft.com/office/drawing/2014/main" id="{A600FFB4-F97A-CF47-AA82-DFA8A7911DB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25974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an raising hands in concert">
            <a:extLst>
              <a:ext uri="{FF2B5EF4-FFF2-40B4-BE49-F238E27FC236}">
                <a16:creationId xmlns:a16="http://schemas.microsoft.com/office/drawing/2014/main" id="{51DFC5A8-0230-497E-9277-D18BE545A11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681E8FF-66EC-418E-A169-8E9343AF51A4}"/>
              </a:ext>
            </a:extLst>
          </p:cNvPr>
          <p:cNvSpPr>
            <a:spLocks noGrp="1"/>
          </p:cNvSpPr>
          <p:nvPr>
            <p:ph type="body" sz="quarter" idx="13"/>
          </p:nvPr>
        </p:nvSpPr>
        <p:spPr/>
        <p:txBody>
          <a:bodyPr/>
          <a:lstStyle/>
          <a:p>
            <a:r>
              <a:rPr lang="en-IE" dirty="0"/>
              <a:t>SECTION 3</a:t>
            </a:r>
          </a:p>
          <a:p>
            <a:r>
              <a:rPr lang="en-IE" dirty="0"/>
              <a:t>IMMERSIVE/ACTIVE EXPERIENCES</a:t>
            </a:r>
          </a:p>
        </p:txBody>
      </p:sp>
    </p:spTree>
    <p:extLst>
      <p:ext uri="{BB962C8B-B14F-4D97-AF65-F5344CB8AC3E}">
        <p14:creationId xmlns:p14="http://schemas.microsoft.com/office/powerpoint/2010/main" val="1442747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IMMERSIVE/ ACTIVE EXPERIENCES</a:t>
            </a:r>
          </a:p>
          <a:p>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en-GB" dirty="0"/>
              <a:t>More immersive, interactional, personalized, meaningful and engaging experiences are required that allow for community building that does not remain spatially and temporally restricted but extends beyond the space and place of the respective activity. The search for meaning, self and belonging will become increasingly relevant to popular culture tourists, and experiences need to be adapted to allow for this to happen.</a:t>
            </a:r>
            <a:endParaRPr lang="en-US" dirty="0"/>
          </a:p>
        </p:txBody>
      </p:sp>
      <p:pic>
        <p:nvPicPr>
          <p:cNvPr id="9" name="Picture Placeholder 8" descr="A picture containing person, blue&#10;&#10;Description automatically generated">
            <a:extLst>
              <a:ext uri="{FF2B5EF4-FFF2-40B4-BE49-F238E27FC236}">
                <a16:creationId xmlns:a16="http://schemas.microsoft.com/office/drawing/2014/main" id="{7FB0C70D-AFD8-4547-95F0-67931EBBFEE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17DBE232-A499-474E-AF01-850C2C7E68E7}"/>
              </a:ext>
            </a:extLst>
          </p:cNvPr>
          <p:cNvSpPr txBox="1"/>
          <p:nvPr/>
        </p:nvSpPr>
        <p:spPr>
          <a:xfrm>
            <a:off x="11282809" y="557955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2014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a:xfrm>
            <a:off x="829401" y="486200"/>
            <a:ext cx="4369392" cy="4493975"/>
          </a:xfrm>
        </p:spPr>
        <p:txBody>
          <a:bodyPr/>
          <a:lstStyle/>
          <a:p>
            <a:r>
              <a:rPr lang="en-US" dirty="0"/>
              <a:t> </a:t>
            </a:r>
            <a:r>
              <a:rPr lang="en-GB" i="0" dirty="0"/>
              <a:t>In a modern society where time is a precious resource, a truly good experience is time well-spent.</a:t>
            </a:r>
            <a:r>
              <a:rPr lang="en-US" dirty="0"/>
              <a:t> </a:t>
            </a:r>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en-US" dirty="0">
                <a:solidFill>
                  <a:schemeClr val="bg1"/>
                </a:solidFill>
                <a:latin typeface="Austin News Text Roman"/>
              </a:rPr>
              <a:t>Joe Pine, </a:t>
            </a:r>
          </a:p>
          <a:p>
            <a:pPr algn="ctr"/>
            <a:r>
              <a:rPr lang="en-US" dirty="0">
                <a:solidFill>
                  <a:schemeClr val="bg1"/>
                </a:solidFill>
                <a:latin typeface="Austin News Text Roman"/>
              </a:rPr>
              <a:t>the co-author of </a:t>
            </a:r>
          </a:p>
          <a:p>
            <a:pPr algn="ctr"/>
            <a:r>
              <a:rPr lang="en-US" dirty="0">
                <a:solidFill>
                  <a:schemeClr val="bg1"/>
                </a:solidFill>
                <a:latin typeface="Austin News Text Roman"/>
              </a:rPr>
              <a:t>The Experience Economy</a:t>
            </a:r>
            <a:endParaRPr lang="en-US" b="0" i="0" dirty="0">
              <a:solidFill>
                <a:schemeClr val="bg1"/>
              </a:solidFill>
              <a:effectLst/>
              <a:latin typeface="Austin News Text Roman"/>
            </a:endParaRP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a:hlinkClick r:id="rId2"/>
              </a:rPr>
              <a:t>Source</a:t>
            </a:r>
            <a:endParaRPr lang="en-IE" sz="1000" dirty="0"/>
          </a:p>
        </p:txBody>
      </p:sp>
      <p:pic>
        <p:nvPicPr>
          <p:cNvPr id="9" name="Picture Placeholder 8" descr="A person sitting in a theater&#10;&#10;Description automatically generated with medium confidence">
            <a:extLst>
              <a:ext uri="{FF2B5EF4-FFF2-40B4-BE49-F238E27FC236}">
                <a16:creationId xmlns:a16="http://schemas.microsoft.com/office/drawing/2014/main" id="{D6CF2BBD-D846-3C44-8AD4-780A2B7DB28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214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Active experiences</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en-US" dirty="0"/>
              <a:t>Active Tourism is responsible travel to foreign areas requiring physical and mental participation from the tourist and following the maxims of sustainability, protection of Biodiversity and conservation of culture. Important elements are recreation and education, respect and contemplation, action, exercise and active involvement in company of an expert local friend, an academically competent tour guide.</a:t>
            </a:r>
          </a:p>
        </p:txBody>
      </p:sp>
      <p:sp>
        <p:nvSpPr>
          <p:cNvPr id="2" name="TextBox 1">
            <a:extLst>
              <a:ext uri="{FF2B5EF4-FFF2-40B4-BE49-F238E27FC236}">
                <a16:creationId xmlns:a16="http://schemas.microsoft.com/office/drawing/2014/main" id="{4EE7335F-3794-CF4B-A0AA-D226850D8DFA}"/>
              </a:ext>
            </a:extLst>
          </p:cNvPr>
          <p:cNvSpPr txBox="1"/>
          <p:nvPr/>
        </p:nvSpPr>
        <p:spPr>
          <a:xfrm>
            <a:off x="11131826" y="5394889"/>
            <a:ext cx="824072" cy="369332"/>
          </a:xfrm>
          <a:prstGeom prst="rect">
            <a:avLst/>
          </a:prstGeom>
          <a:noFill/>
        </p:spPr>
        <p:txBody>
          <a:bodyPr wrap="none" rtlCol="0">
            <a:spAutoFit/>
          </a:bodyPr>
          <a:lstStyle/>
          <a:p>
            <a:r>
              <a:rPr lang="en-LT" dirty="0">
                <a:hlinkClick r:id="rId2"/>
              </a:rPr>
              <a:t>Source</a:t>
            </a:r>
            <a:endParaRPr lang="en-LT" dirty="0"/>
          </a:p>
        </p:txBody>
      </p:sp>
      <p:pic>
        <p:nvPicPr>
          <p:cNvPr id="15" name="Picture Placeholder 14" descr="A picture containing snow, outdoor, nature, ice&#10;&#10;Description automatically generated">
            <a:extLst>
              <a:ext uri="{FF2B5EF4-FFF2-40B4-BE49-F238E27FC236}">
                <a16:creationId xmlns:a16="http://schemas.microsoft.com/office/drawing/2014/main" id="{5104183D-7ED6-5241-8FFC-355F418E5E9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09623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a:t>Virtual reality</a:t>
            </a:r>
          </a:p>
          <a:p>
            <a:r>
              <a:rPr lang="en-US" dirty="0"/>
              <a:t>Augmented reality</a:t>
            </a:r>
          </a:p>
          <a:p>
            <a:r>
              <a:rPr lang="en-US" dirty="0"/>
              <a:t>Mixed reality</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en-US" dirty="0"/>
              <a:t>With virtual reality, augmented reality and mixed reality becoming major growth stories, they are likely to enhance tourists’ desire for immersive experiences in future. Virtual reality headsets are already creeping into tourism – the British Museum used them for a temporary exhibition on Bronze Age roundhouses, for instance. </a:t>
            </a:r>
          </a:p>
        </p:txBody>
      </p:sp>
      <p:pic>
        <p:nvPicPr>
          <p:cNvPr id="4" name="Picture Placeholder 3" descr="A picture containing indoor, raft&#10;&#10;Description automatically generated">
            <a:extLst>
              <a:ext uri="{FF2B5EF4-FFF2-40B4-BE49-F238E27FC236}">
                <a16:creationId xmlns:a16="http://schemas.microsoft.com/office/drawing/2014/main" id="{82A5C801-D288-B64F-BFA9-DAF0EF645DA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A5608035-F377-C74B-9F02-CECF88AC4560}"/>
              </a:ext>
            </a:extLst>
          </p:cNvPr>
          <p:cNvSpPr txBox="1"/>
          <p:nvPr/>
        </p:nvSpPr>
        <p:spPr>
          <a:xfrm>
            <a:off x="11282809" y="539488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117010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830997"/>
          </a:xfrm>
          <a:prstGeom prst="rect">
            <a:avLst/>
          </a:prstGeom>
          <a:solidFill>
            <a:srgbClr val="91BE46"/>
          </a:solidFill>
        </p:spPr>
        <p:txBody>
          <a:bodyPr wrap="square" rtlCol="0">
            <a:spAutoFit/>
          </a:bodyPr>
          <a:lstStyle/>
          <a:p>
            <a:r>
              <a:rPr lang="en-US" sz="2400" dirty="0">
                <a:solidFill>
                  <a:schemeClr val="bg1"/>
                </a:solidFill>
                <a:latin typeface="WF-026510-009147-001251"/>
              </a:rPr>
              <a:t>Thomas Cook, started the “Try Before You Fly” campaign in 2017. The brand offers their customers the opportunity to choose their next destination through virtual reality.</a:t>
            </a:r>
            <a:endParaRPr lang="en-US" sz="2400" b="0" i="0" dirty="0">
              <a:solidFill>
                <a:schemeClr val="bg1"/>
              </a:solidFill>
              <a:effectLst/>
              <a:latin typeface="WF-026510-009147-001251"/>
            </a:endParaRPr>
          </a:p>
        </p:txBody>
      </p:sp>
      <p:pic>
        <p:nvPicPr>
          <p:cNvPr id="3" name="Online Media 2" descr="Thomas Cook, Try Before You Fly - New York">
            <a:hlinkClick r:id="" action="ppaction://media"/>
            <a:extLst>
              <a:ext uri="{FF2B5EF4-FFF2-40B4-BE49-F238E27FC236}">
                <a16:creationId xmlns:a16="http://schemas.microsoft.com/office/drawing/2014/main" id="{548E1F34-F2B3-A24A-AB26-532DAABAEB76}"/>
              </a:ext>
            </a:extLst>
          </p:cNvPr>
          <p:cNvPicPr>
            <a:picLocks noRot="1" noChangeAspect="1"/>
          </p:cNvPicPr>
          <p:nvPr>
            <a:videoFile r:link="rId1"/>
          </p:nvPr>
        </p:nvPicPr>
        <p:blipFill>
          <a:blip r:embed="rId3"/>
          <a:stretch>
            <a:fillRect/>
          </a:stretch>
        </p:blipFill>
        <p:spPr>
          <a:xfrm>
            <a:off x="1188923" y="9939"/>
            <a:ext cx="9814152" cy="5544996"/>
          </a:xfrm>
          <a:prstGeom prst="rect">
            <a:avLst/>
          </a:prstGeom>
        </p:spPr>
      </p:pic>
    </p:spTree>
    <p:extLst>
      <p:ext uri="{BB962C8B-B14F-4D97-AF65-F5344CB8AC3E}">
        <p14:creationId xmlns:p14="http://schemas.microsoft.com/office/powerpoint/2010/main" val="1087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10;&#10;Description automatically generated">
            <a:extLst>
              <a:ext uri="{FF2B5EF4-FFF2-40B4-BE49-F238E27FC236}">
                <a16:creationId xmlns:a16="http://schemas.microsoft.com/office/drawing/2014/main" id="{82FB3214-D342-FA43-A909-5C299E53C2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0" y="308008"/>
            <a:ext cx="4716379" cy="1569660"/>
          </a:xfrm>
          <a:prstGeom prst="rect">
            <a:avLst/>
          </a:prstGeom>
          <a:solidFill>
            <a:srgbClr val="91BE46"/>
          </a:solidFill>
        </p:spPr>
        <p:txBody>
          <a:bodyPr wrap="square" rtlCol="0">
            <a:spAutoFit/>
          </a:bodyPr>
          <a:lstStyle/>
          <a:p>
            <a:r>
              <a:rPr lang="en-IE" sz="2400" dirty="0" err="1">
                <a:solidFill>
                  <a:schemeClr val="bg1"/>
                </a:solidFill>
              </a:rPr>
              <a:t>L’Atelier</a:t>
            </a:r>
            <a:r>
              <a:rPr lang="en-IE" sz="2400" dirty="0">
                <a:solidFill>
                  <a:schemeClr val="bg1"/>
                </a:solidFill>
              </a:rPr>
              <a:t> des </a:t>
            </a:r>
            <a:r>
              <a:rPr lang="en-IE" sz="2400" dirty="0" err="1">
                <a:solidFill>
                  <a:schemeClr val="bg1"/>
                </a:solidFill>
              </a:rPr>
              <a:t>lumières</a:t>
            </a:r>
            <a:r>
              <a:rPr lang="en-IE" sz="2400" dirty="0">
                <a:solidFill>
                  <a:schemeClr val="bg1"/>
                </a:solidFill>
              </a:rPr>
              <a:t> in Paris offers an “immersive show”: visitors discover the artworks projected on the floor and the walls.</a:t>
            </a:r>
          </a:p>
        </p:txBody>
      </p:sp>
      <p:sp>
        <p:nvSpPr>
          <p:cNvPr id="7" name="TextBox 6">
            <a:extLst>
              <a:ext uri="{FF2B5EF4-FFF2-40B4-BE49-F238E27FC236}">
                <a16:creationId xmlns:a16="http://schemas.microsoft.com/office/drawing/2014/main" id="{936342E0-1353-BB48-927B-8A4BD0D2889D}"/>
              </a:ext>
            </a:extLst>
          </p:cNvPr>
          <p:cNvSpPr txBox="1"/>
          <p:nvPr/>
        </p:nvSpPr>
        <p:spPr>
          <a:xfrm>
            <a:off x="10793896" y="618213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26103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SECTION 1</a:t>
            </a:r>
          </a:p>
          <a:p>
            <a:r>
              <a:rPr lang="en-IE" dirty="0"/>
              <a:t>WHO ARE POP CULTURE TOURISTS AND WHAT DO THEY WANT</a:t>
            </a:r>
            <a:r>
              <a:rPr lang="en-LT" dirty="0"/>
              <a:t>?</a:t>
            </a:r>
            <a:endParaRPr lang="en-IE" dirty="0"/>
          </a:p>
        </p:txBody>
      </p:sp>
      <p:pic>
        <p:nvPicPr>
          <p:cNvPr id="11" name="Picture Placeholder 10" descr="A picture containing outdoor, sky, person&#10;&#10;Description automatically generated">
            <a:extLst>
              <a:ext uri="{FF2B5EF4-FFF2-40B4-BE49-F238E27FC236}">
                <a16:creationId xmlns:a16="http://schemas.microsoft.com/office/drawing/2014/main" id="{5D20DE6C-DD48-5542-A664-E3538716883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38" y="0"/>
            <a:ext cx="12198238" cy="6858000"/>
          </a:xfrm>
        </p:spPr>
      </p:pic>
      <p:sp>
        <p:nvSpPr>
          <p:cNvPr id="12" name="TextBox 11">
            <a:extLst>
              <a:ext uri="{FF2B5EF4-FFF2-40B4-BE49-F238E27FC236}">
                <a16:creationId xmlns:a16="http://schemas.microsoft.com/office/drawing/2014/main" id="{FDDA4DD4-2F31-524D-8C10-7B5ECA1D432C}"/>
              </a:ext>
            </a:extLst>
          </p:cNvPr>
          <p:cNvSpPr txBox="1"/>
          <p:nvPr/>
        </p:nvSpPr>
        <p:spPr>
          <a:xfrm>
            <a:off x="11224592" y="6488668"/>
            <a:ext cx="967408" cy="369332"/>
          </a:xfrm>
          <a:prstGeom prst="rect">
            <a:avLst/>
          </a:prstGeom>
          <a:noFill/>
        </p:spPr>
        <p:txBody>
          <a:bodyPr wrap="square" rtlCol="0">
            <a:spAutoFit/>
          </a:bodyPr>
          <a:lstStyle/>
          <a:p>
            <a:r>
              <a:rPr lang="en-LT" dirty="0">
                <a:solidFill>
                  <a:schemeClr val="bg1"/>
                </a:solidFill>
                <a:hlinkClick r:id="rId3"/>
              </a:rPr>
              <a:t>Source</a:t>
            </a:r>
            <a:endParaRPr lang="en-LT" dirty="0">
              <a:solidFill>
                <a:schemeClr val="bg1"/>
              </a:solidFill>
            </a:endParaRPr>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830997"/>
          </a:xfrm>
          <a:prstGeom prst="rect">
            <a:avLst/>
          </a:prstGeom>
          <a:solidFill>
            <a:srgbClr val="91BE46"/>
          </a:solidFill>
        </p:spPr>
        <p:txBody>
          <a:bodyPr wrap="square" rtlCol="0">
            <a:spAutoFit/>
          </a:bodyPr>
          <a:lstStyle/>
          <a:p>
            <a:r>
              <a:rPr lang="en-US" sz="2400" dirty="0">
                <a:solidFill>
                  <a:schemeClr val="bg1"/>
                </a:solidFill>
                <a:latin typeface="WF-026510-009147-001251"/>
              </a:rPr>
              <a:t>Museums are offering more and more immersive exhibitions, for example with this exposition on Claude Monet at the Horta gallery in Brussels.</a:t>
            </a:r>
            <a:endParaRPr lang="en-US" sz="2400" b="0" i="0" dirty="0">
              <a:solidFill>
                <a:schemeClr val="bg1"/>
              </a:solidFill>
              <a:effectLst/>
              <a:latin typeface="WF-026510-009147-001251"/>
            </a:endParaRPr>
          </a:p>
        </p:txBody>
      </p:sp>
      <p:pic>
        <p:nvPicPr>
          <p:cNvPr id="2" name="Online Media 1" descr="Monet Bruxelles">
            <a:hlinkClick r:id="" action="ppaction://media"/>
            <a:extLst>
              <a:ext uri="{FF2B5EF4-FFF2-40B4-BE49-F238E27FC236}">
                <a16:creationId xmlns:a16="http://schemas.microsoft.com/office/drawing/2014/main" id="{EE72F249-AFA5-F64A-A9A5-3853A059D98F}"/>
              </a:ext>
            </a:extLst>
          </p:cNvPr>
          <p:cNvPicPr>
            <a:picLocks noRot="1" noChangeAspect="1"/>
          </p:cNvPicPr>
          <p:nvPr>
            <a:videoFile r:link="rId1"/>
          </p:nvPr>
        </p:nvPicPr>
        <p:blipFill>
          <a:blip r:embed="rId3"/>
          <a:stretch>
            <a:fillRect/>
          </a:stretch>
        </p:blipFill>
        <p:spPr>
          <a:xfrm>
            <a:off x="1188924" y="0"/>
            <a:ext cx="9814151" cy="5544996"/>
          </a:xfrm>
          <a:prstGeom prst="rect">
            <a:avLst/>
          </a:prstGeom>
        </p:spPr>
      </p:pic>
    </p:spTree>
    <p:extLst>
      <p:ext uri="{BB962C8B-B14F-4D97-AF65-F5344CB8AC3E}">
        <p14:creationId xmlns:p14="http://schemas.microsoft.com/office/powerpoint/2010/main" val="18369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8" y="5544996"/>
            <a:ext cx="11668680" cy="1200329"/>
          </a:xfrm>
          <a:prstGeom prst="rect">
            <a:avLst/>
          </a:prstGeom>
          <a:solidFill>
            <a:srgbClr val="91BE46"/>
          </a:solidFill>
        </p:spPr>
        <p:txBody>
          <a:bodyPr wrap="square" rtlCol="0">
            <a:spAutoFit/>
          </a:bodyPr>
          <a:lstStyle/>
          <a:p>
            <a:r>
              <a:rPr lang="en-US" sz="2400" dirty="0">
                <a:solidFill>
                  <a:schemeClr val="bg1"/>
                </a:solidFill>
                <a:latin typeface="WF-026510-009147-001251"/>
              </a:rPr>
              <a:t>A tourist attraction site in Fujian Province, China is giving visitors a chance to experience flying kung fu: it lets its customers waltz through the air and perform mesmerizing stunts like in the old kung fu soap operas of Chinese entertainment.</a:t>
            </a:r>
          </a:p>
        </p:txBody>
      </p:sp>
      <p:pic>
        <p:nvPicPr>
          <p:cNvPr id="3" name="Online Media 2" descr="‘I can do this all day,’ says ‘flying’ visitor to Chinese kung fu attraction">
            <a:hlinkClick r:id="" action="ppaction://media"/>
            <a:extLst>
              <a:ext uri="{FF2B5EF4-FFF2-40B4-BE49-F238E27FC236}">
                <a16:creationId xmlns:a16="http://schemas.microsoft.com/office/drawing/2014/main" id="{CA628E5E-979C-0348-9933-E4DC8EBC16AF}"/>
              </a:ext>
            </a:extLst>
          </p:cNvPr>
          <p:cNvPicPr>
            <a:picLocks noRot="1" noChangeAspect="1"/>
          </p:cNvPicPr>
          <p:nvPr>
            <a:videoFile r:link="rId1"/>
          </p:nvPr>
        </p:nvPicPr>
        <p:blipFill>
          <a:blip r:embed="rId3"/>
          <a:stretch>
            <a:fillRect/>
          </a:stretch>
        </p:blipFill>
        <p:spPr>
          <a:xfrm>
            <a:off x="1188922" y="0"/>
            <a:ext cx="9814153" cy="5544996"/>
          </a:xfrm>
          <a:prstGeom prst="rect">
            <a:avLst/>
          </a:prstGeom>
        </p:spPr>
      </p:pic>
    </p:spTree>
    <p:extLst>
      <p:ext uri="{BB962C8B-B14F-4D97-AF65-F5344CB8AC3E}">
        <p14:creationId xmlns:p14="http://schemas.microsoft.com/office/powerpoint/2010/main" val="21344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Visitor Preferences</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en-US" dirty="0"/>
              <a:t>While audiences like immersive visitor attractions, they particularly like the ones that </a:t>
            </a:r>
            <a:r>
              <a:rPr lang="en-US" b="1" dirty="0"/>
              <a:t>combine virtual and physical experiences </a:t>
            </a:r>
            <a:r>
              <a:rPr lang="en-US" dirty="0"/>
              <a:t>with a strong storyline.</a:t>
            </a:r>
          </a:p>
          <a:p>
            <a:pPr marL="342900" indent="-342900" algn="just">
              <a:buFont typeface="Arial" panose="020B0604020202020204" pitchFamily="34" charset="0"/>
              <a:buChar char="•"/>
            </a:pPr>
            <a:r>
              <a:rPr lang="en-US" dirty="0"/>
              <a:t>When the experience is purely a simulation, </a:t>
            </a:r>
            <a:r>
              <a:rPr lang="en-US" b="1" dirty="0"/>
              <a:t>audiences like to be able to handle objects at the same time</a:t>
            </a:r>
            <a:r>
              <a:rPr lang="en-US" dirty="0"/>
              <a:t>. While people prefer physical objects, even being able to handle virtual objects is better than nothing.</a:t>
            </a:r>
          </a:p>
          <a:p>
            <a:pPr marL="342900" indent="-342900" algn="just">
              <a:buFont typeface="Arial" panose="020B0604020202020204" pitchFamily="34" charset="0"/>
              <a:buChar char="•"/>
            </a:pPr>
            <a:r>
              <a:rPr lang="en-US" dirty="0"/>
              <a:t>Digital simulations are good for getting visitors </a:t>
            </a:r>
            <a:r>
              <a:rPr lang="en-US" b="1" dirty="0"/>
              <a:t>to stay longer in a small space</a:t>
            </a:r>
            <a:r>
              <a:rPr lang="en-US" dirty="0"/>
              <a:t>. This can either </a:t>
            </a:r>
            <a:r>
              <a:rPr lang="en-US" dirty="0" err="1"/>
              <a:t>maximise</a:t>
            </a:r>
            <a:r>
              <a:rPr lang="en-US" dirty="0"/>
              <a:t> the use of space or cause congestion, depending on the popularity of the experience.</a:t>
            </a:r>
          </a:p>
          <a:p>
            <a:pPr marL="342900" indent="-342900" algn="just">
              <a:buFont typeface="Arial" panose="020B0604020202020204" pitchFamily="34" charset="0"/>
              <a:buChar char="•"/>
            </a:pPr>
            <a:r>
              <a:rPr lang="en-US" dirty="0"/>
              <a:t>People </a:t>
            </a:r>
            <a:r>
              <a:rPr lang="en-US" b="1" dirty="0"/>
              <a:t>under 35s </a:t>
            </a:r>
            <a:r>
              <a:rPr lang="en-US" dirty="0"/>
              <a:t>are the </a:t>
            </a:r>
            <a:r>
              <a:rPr lang="en-US" b="1" dirty="0"/>
              <a:t>most comfortable with digital and virtual reality </a:t>
            </a:r>
            <a:r>
              <a:rPr lang="en-US" dirty="0"/>
              <a:t>simulations, and also much more likely to want to experience them remotely.</a:t>
            </a:r>
          </a:p>
        </p:txBody>
      </p:sp>
      <p:sp>
        <p:nvSpPr>
          <p:cNvPr id="2" name="TextBox 1">
            <a:extLst>
              <a:ext uri="{FF2B5EF4-FFF2-40B4-BE49-F238E27FC236}">
                <a16:creationId xmlns:a16="http://schemas.microsoft.com/office/drawing/2014/main" id="{5CBCF50E-00C8-2B45-B659-6CFB84EC1F79}"/>
              </a:ext>
            </a:extLst>
          </p:cNvPr>
          <p:cNvSpPr txBox="1"/>
          <p:nvPr/>
        </p:nvSpPr>
        <p:spPr>
          <a:xfrm>
            <a:off x="437322" y="6162261"/>
            <a:ext cx="824072" cy="369332"/>
          </a:xfrm>
          <a:prstGeom prst="rect">
            <a:avLst/>
          </a:prstGeom>
          <a:noFill/>
        </p:spPr>
        <p:txBody>
          <a:bodyPr wrap="none" rtlCol="0">
            <a:spAutoFit/>
          </a:bodyPr>
          <a:lstStyle/>
          <a:p>
            <a:r>
              <a:rPr lang="en-LT" dirty="0">
                <a:hlinkClick r:id="rId2"/>
              </a:rPr>
              <a:t>Source</a:t>
            </a:r>
            <a:endParaRPr lang="en-LT" dirty="0"/>
          </a:p>
        </p:txBody>
      </p:sp>
    </p:spTree>
    <p:extLst>
      <p:ext uri="{BB962C8B-B14F-4D97-AF65-F5344CB8AC3E}">
        <p14:creationId xmlns:p14="http://schemas.microsoft.com/office/powerpoint/2010/main" val="1618647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6E6C49-AD90-4E00-B8CC-7BFADC4C103C}"/>
              </a:ext>
            </a:extLst>
          </p:cNvPr>
          <p:cNvSpPr>
            <a:spLocks noGrp="1"/>
          </p:cNvSpPr>
          <p:nvPr>
            <p:ph type="body" sz="quarter" idx="13"/>
          </p:nvPr>
        </p:nvSpPr>
        <p:spPr/>
        <p:txBody>
          <a:bodyPr/>
          <a:lstStyle/>
          <a:p>
            <a:r>
              <a:rPr lang="en-IE" dirty="0"/>
              <a:t>SECTION 4</a:t>
            </a:r>
          </a:p>
          <a:p>
            <a:r>
              <a:rPr lang="en-IE" dirty="0"/>
              <a:t>EMOTIONAL ESCAPES</a:t>
            </a:r>
          </a:p>
        </p:txBody>
      </p:sp>
      <p:pic>
        <p:nvPicPr>
          <p:cNvPr id="11" name="Picture Placeholder 10" descr="A person paddle boarding on a lake&#10;&#10;Description automatically generated with low confidence">
            <a:extLst>
              <a:ext uri="{FF2B5EF4-FFF2-40B4-BE49-F238E27FC236}">
                <a16:creationId xmlns:a16="http://schemas.microsoft.com/office/drawing/2014/main" id="{B23CE94F-F9A3-9644-AE16-017EBD6F015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4231" y="0"/>
            <a:ext cx="12198238" cy="6858000"/>
          </a:xfrm>
        </p:spPr>
      </p:pic>
      <p:sp>
        <p:nvSpPr>
          <p:cNvPr id="12" name="TextBox 11">
            <a:extLst>
              <a:ext uri="{FF2B5EF4-FFF2-40B4-BE49-F238E27FC236}">
                <a16:creationId xmlns:a16="http://schemas.microsoft.com/office/drawing/2014/main" id="{D8D2F5DA-7638-8544-9147-97B46E542880}"/>
              </a:ext>
            </a:extLst>
          </p:cNvPr>
          <p:cNvSpPr txBox="1"/>
          <p:nvPr/>
        </p:nvSpPr>
        <p:spPr>
          <a:xfrm>
            <a:off x="11151705" y="6321287"/>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279842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EMOTIONAL ESCAPES</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048407"/>
          </a:xfrm>
        </p:spPr>
        <p:txBody>
          <a:bodyPr/>
          <a:lstStyle/>
          <a:p>
            <a:pPr algn="just"/>
            <a:r>
              <a:rPr lang="en-US" dirty="0"/>
              <a:t>Multiple motivations lead tourists to choose a destination. It is relative to irresistible desire to move back in time, to learn new things, to change ideas, to forget a daily loaded too much, to have a good time and to enjoy the pleasure of the emotion and the discovery. In this perspective, emotion is more representative of travel experience. It plays a central role in defining memorable experience.</a:t>
            </a:r>
          </a:p>
        </p:txBody>
      </p:sp>
      <p:pic>
        <p:nvPicPr>
          <p:cNvPr id="7" name="Picture Placeholder 6" descr="A picture containing sky, outdoor&#10;&#10;Description automatically generated">
            <a:extLst>
              <a:ext uri="{FF2B5EF4-FFF2-40B4-BE49-F238E27FC236}">
                <a16:creationId xmlns:a16="http://schemas.microsoft.com/office/drawing/2014/main" id="{BB552A49-31B1-134B-9D39-D99AEA5296D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B06108E8-C7DF-EB4F-BC3D-E3E831957C2C}"/>
              </a:ext>
            </a:extLst>
          </p:cNvPr>
          <p:cNvSpPr txBox="1"/>
          <p:nvPr/>
        </p:nvSpPr>
        <p:spPr>
          <a:xfrm>
            <a:off x="11282809" y="5509981"/>
            <a:ext cx="824072" cy="369332"/>
          </a:xfrm>
          <a:prstGeom prst="rect">
            <a:avLst/>
          </a:prstGeom>
          <a:noFill/>
        </p:spPr>
        <p:txBody>
          <a:bodyPr wrap="none" rtlCol="0">
            <a:spAutoFit/>
          </a:bodyPr>
          <a:lstStyle/>
          <a:p>
            <a:r>
              <a:rPr lang="en-LT" dirty="0">
                <a:hlinkClick r:id="rId3"/>
              </a:rPr>
              <a:t>Source</a:t>
            </a:r>
            <a:endParaRPr lang="en-LT" dirty="0"/>
          </a:p>
        </p:txBody>
      </p:sp>
      <p:sp>
        <p:nvSpPr>
          <p:cNvPr id="9" name="TextBox 8">
            <a:extLst>
              <a:ext uri="{FF2B5EF4-FFF2-40B4-BE49-F238E27FC236}">
                <a16:creationId xmlns:a16="http://schemas.microsoft.com/office/drawing/2014/main" id="{7F04D2CB-151B-6D44-8DF8-CD3D674FA3C3}"/>
              </a:ext>
            </a:extLst>
          </p:cNvPr>
          <p:cNvSpPr txBox="1"/>
          <p:nvPr/>
        </p:nvSpPr>
        <p:spPr>
          <a:xfrm>
            <a:off x="11282809" y="4051604"/>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4266317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a:solidFill>
                  <a:srgbClr val="9A2E90"/>
                </a:solidFill>
              </a:rPr>
              <a:t>Tourism and emotions</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lvl="0" indent="-342900" algn="just">
              <a:buFont typeface="Arial" panose="020B0604020202020204" pitchFamily="34" charset="0"/>
              <a:buChar char="•"/>
            </a:pPr>
            <a:r>
              <a:rPr lang="en-US" sz="2400" dirty="0"/>
              <a:t>Tourists today are more </a:t>
            </a:r>
            <a:r>
              <a:rPr lang="en-US" sz="2400" b="1" dirty="0"/>
              <a:t>in search of positive emotions </a:t>
            </a:r>
            <a:r>
              <a:rPr lang="en-US" sz="2400" dirty="0"/>
              <a:t>when they choice their vacation destinations. It is not enough to ensure and to offer a quality service that fits the standards, it is also important to consider this willingness among the </a:t>
            </a:r>
            <a:r>
              <a:rPr lang="en-US" sz="2400" b="1" dirty="0"/>
              <a:t>tourist to live experience and feel emotion </a:t>
            </a:r>
            <a:r>
              <a:rPr lang="en-US" sz="2400" dirty="0"/>
              <a:t>which contribute to maximizing satisfaction and creating a durable link. </a:t>
            </a:r>
          </a:p>
          <a:p>
            <a:pPr marL="342900" lvl="0" indent="-342900" algn="just">
              <a:buFont typeface="Arial" panose="020B0604020202020204" pitchFamily="34" charset="0"/>
              <a:buChar char="•"/>
            </a:pPr>
            <a:r>
              <a:rPr lang="en-US" sz="2400" dirty="0"/>
              <a:t>Researchers set out the vision for a new economic era called the ‘experience economy’. According to this new concept consumers are looking for extraordinary, unique, individual and memorable experiences. And the </a:t>
            </a:r>
            <a:r>
              <a:rPr lang="en-US" sz="2400" b="1" dirty="0"/>
              <a:t>emotions are set in the center of the experiences</a:t>
            </a:r>
            <a:r>
              <a:rPr lang="en-US" sz="2400" dirty="0"/>
              <a:t>.</a:t>
            </a:r>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24265" cy="369332"/>
          </a:xfrm>
          <a:prstGeom prst="rect">
            <a:avLst/>
          </a:prstGeom>
          <a:noFill/>
        </p:spPr>
        <p:txBody>
          <a:bodyPr wrap="none" rtlCol="0">
            <a:spAutoFit/>
          </a:bodyPr>
          <a:lstStyle/>
          <a:p>
            <a:r>
              <a:rPr lang="en-LT" dirty="0">
                <a:hlinkClick r:id="rId2"/>
              </a:rPr>
              <a:t>Source</a:t>
            </a:r>
            <a:endParaRPr lang="en-LT" dirty="0"/>
          </a:p>
        </p:txBody>
      </p:sp>
      <p:pic>
        <p:nvPicPr>
          <p:cNvPr id="8" name="Picture Placeholder 7" descr="A person carrying a surfboard on a beach&#10;&#10;Description automatically generated with medium confidence">
            <a:extLst>
              <a:ext uri="{FF2B5EF4-FFF2-40B4-BE49-F238E27FC236}">
                <a16:creationId xmlns:a16="http://schemas.microsoft.com/office/drawing/2014/main" id="{FF678B4F-EAA0-B344-853C-8AD756A783D9}"/>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16128A74-DFFA-C441-B2BD-FA8AA7329BFC}"/>
              </a:ext>
            </a:extLst>
          </p:cNvPr>
          <p:cNvSpPr txBox="1"/>
          <p:nvPr/>
        </p:nvSpPr>
        <p:spPr>
          <a:xfrm>
            <a:off x="11284215" y="4888015"/>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637990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Tourists post experience </a:t>
            </a:r>
            <a:r>
              <a:rPr lang="en-US" dirty="0" err="1">
                <a:solidFill>
                  <a:srgbClr val="9A2E90"/>
                </a:solidFill>
              </a:rPr>
              <a:t>behaviours</a:t>
            </a:r>
            <a:r>
              <a:rPr lang="en-US" dirty="0">
                <a:solidFill>
                  <a:srgbClr val="9A2E90"/>
                </a:solidFill>
              </a:rPr>
              <a:t> (re-visit/recommend)</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en-US" dirty="0"/>
              <a:t>According to researches the </a:t>
            </a:r>
            <a:r>
              <a:rPr lang="en-US" b="1" dirty="0"/>
              <a:t>entertainment, esthetics and escape dimensions </a:t>
            </a:r>
            <a:r>
              <a:rPr lang="en-US" dirty="0"/>
              <a:t>are much more important predictor rather than education dimension in creating emotional arousal. </a:t>
            </a:r>
          </a:p>
          <a:p>
            <a:pPr marL="342900" indent="-342900" algn="just">
              <a:buFont typeface="Arial" panose="020B0604020202020204" pitchFamily="34" charset="0"/>
              <a:buChar char="•"/>
            </a:pPr>
            <a:r>
              <a:rPr lang="en-US" dirty="0"/>
              <a:t>It could be said that tourist </a:t>
            </a:r>
            <a:r>
              <a:rPr lang="en-US" b="1" dirty="0"/>
              <a:t>emotional reactions are fundamental determinants </a:t>
            </a:r>
            <a:r>
              <a:rPr lang="en-US" dirty="0"/>
              <a:t>of post-experience </a:t>
            </a:r>
            <a:r>
              <a:rPr lang="en-US" dirty="0" err="1"/>
              <a:t>behaviours</a:t>
            </a:r>
            <a:r>
              <a:rPr lang="en-US" dirty="0"/>
              <a:t> and emotional arousal could be identified as antecedent of satisfaction and post experience intentions.</a:t>
            </a:r>
          </a:p>
          <a:p>
            <a:pPr marL="342900" indent="-342900" algn="just">
              <a:buFont typeface="Arial" panose="020B0604020202020204" pitchFamily="34" charset="0"/>
              <a:buChar char="•"/>
            </a:pPr>
            <a:r>
              <a:rPr lang="en-US" dirty="0"/>
              <a:t>Emotional arousal has a positive effect on the post experience </a:t>
            </a:r>
            <a:r>
              <a:rPr lang="en-US" dirty="0" err="1"/>
              <a:t>behaviours</a:t>
            </a:r>
            <a:r>
              <a:rPr lang="en-US" dirty="0"/>
              <a:t> (re-visit/recommend). So, it is important for manager of the destination/hotel and travel agency to give the message to the tourist </a:t>
            </a:r>
            <a:r>
              <a:rPr lang="en-US" b="1" dirty="0"/>
              <a:t>supplying the holistic emotional creation/arousal</a:t>
            </a:r>
            <a:r>
              <a:rPr lang="en-US" dirty="0"/>
              <a:t>. </a:t>
            </a:r>
          </a:p>
        </p:txBody>
      </p:sp>
      <p:sp>
        <p:nvSpPr>
          <p:cNvPr id="2" name="TextBox 1">
            <a:extLst>
              <a:ext uri="{FF2B5EF4-FFF2-40B4-BE49-F238E27FC236}">
                <a16:creationId xmlns:a16="http://schemas.microsoft.com/office/drawing/2014/main" id="{5CBCF50E-00C8-2B45-B659-6CFB84EC1F79}"/>
              </a:ext>
            </a:extLst>
          </p:cNvPr>
          <p:cNvSpPr txBox="1"/>
          <p:nvPr/>
        </p:nvSpPr>
        <p:spPr>
          <a:xfrm>
            <a:off x="437322" y="6162261"/>
            <a:ext cx="824072" cy="369332"/>
          </a:xfrm>
          <a:prstGeom prst="rect">
            <a:avLst/>
          </a:prstGeom>
          <a:noFill/>
        </p:spPr>
        <p:txBody>
          <a:bodyPr wrap="none" rtlCol="0">
            <a:spAutoFit/>
          </a:bodyPr>
          <a:lstStyle/>
          <a:p>
            <a:r>
              <a:rPr lang="en-LT" dirty="0">
                <a:hlinkClick r:id="rId2"/>
              </a:rPr>
              <a:t>Source</a:t>
            </a:r>
            <a:endParaRPr lang="en-LT" dirty="0"/>
          </a:p>
        </p:txBody>
      </p:sp>
    </p:spTree>
    <p:extLst>
      <p:ext uri="{BB962C8B-B14F-4D97-AF65-F5344CB8AC3E}">
        <p14:creationId xmlns:p14="http://schemas.microsoft.com/office/powerpoint/2010/main" val="2873247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8D658A-2A92-4450-A6D6-51E1F2B25038}"/>
              </a:ext>
            </a:extLst>
          </p:cNvPr>
          <p:cNvSpPr>
            <a:spLocks noGrp="1"/>
          </p:cNvSpPr>
          <p:nvPr>
            <p:ph type="body" sz="quarter" idx="13"/>
          </p:nvPr>
        </p:nvSpPr>
        <p:spPr/>
        <p:txBody>
          <a:bodyPr/>
          <a:lstStyle/>
          <a:p>
            <a:r>
              <a:rPr lang="en-IE" dirty="0"/>
              <a:t>SECTION 5 </a:t>
            </a:r>
          </a:p>
          <a:p>
            <a:r>
              <a:rPr lang="en-IE" dirty="0"/>
              <a:t>FANDOM CONNECTIONS</a:t>
            </a:r>
          </a:p>
        </p:txBody>
      </p:sp>
      <p:sp>
        <p:nvSpPr>
          <p:cNvPr id="7" name="TextBox 6">
            <a:extLst>
              <a:ext uri="{FF2B5EF4-FFF2-40B4-BE49-F238E27FC236}">
                <a16:creationId xmlns:a16="http://schemas.microsoft.com/office/drawing/2014/main" id="{8081D260-4C65-F945-9702-2E6A07F6F53A}"/>
              </a:ext>
            </a:extLst>
          </p:cNvPr>
          <p:cNvSpPr txBox="1"/>
          <p:nvPr/>
        </p:nvSpPr>
        <p:spPr>
          <a:xfrm>
            <a:off x="11118574" y="6374296"/>
            <a:ext cx="824072" cy="369332"/>
          </a:xfrm>
          <a:prstGeom prst="rect">
            <a:avLst/>
          </a:prstGeom>
          <a:noFill/>
        </p:spPr>
        <p:txBody>
          <a:bodyPr wrap="none" rtlCol="0">
            <a:spAutoFit/>
          </a:bodyPr>
          <a:lstStyle/>
          <a:p>
            <a:r>
              <a:rPr lang="en-LT" dirty="0">
                <a:hlinkClick r:id="rId2"/>
              </a:rPr>
              <a:t>Source</a:t>
            </a:r>
            <a:endParaRPr lang="en-LT" dirty="0"/>
          </a:p>
        </p:txBody>
      </p:sp>
      <p:pic>
        <p:nvPicPr>
          <p:cNvPr id="13" name="Picture Placeholder 12" descr="A large group of people in a room with a large crowd of people&#10;&#10;Description automatically generated with low confidence">
            <a:extLst>
              <a:ext uri="{FF2B5EF4-FFF2-40B4-BE49-F238E27FC236}">
                <a16:creationId xmlns:a16="http://schemas.microsoft.com/office/drawing/2014/main" id="{035C5F1E-6B0A-A843-BD2A-61FE7744A3A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34343" y="0"/>
            <a:ext cx="12198350" cy="6858000"/>
          </a:xfrm>
        </p:spPr>
      </p:pic>
      <p:sp>
        <p:nvSpPr>
          <p:cNvPr id="15" name="TextBox 14">
            <a:extLst>
              <a:ext uri="{FF2B5EF4-FFF2-40B4-BE49-F238E27FC236}">
                <a16:creationId xmlns:a16="http://schemas.microsoft.com/office/drawing/2014/main" id="{D01DB7A5-D465-834E-9424-0A1C30E8B426}"/>
              </a:ext>
            </a:extLst>
          </p:cNvPr>
          <p:cNvSpPr txBox="1"/>
          <p:nvPr/>
        </p:nvSpPr>
        <p:spPr>
          <a:xfrm>
            <a:off x="11118574" y="6374296"/>
            <a:ext cx="824072" cy="369332"/>
          </a:xfrm>
          <a:prstGeom prst="rect">
            <a:avLst/>
          </a:prstGeom>
          <a:noFill/>
        </p:spPr>
        <p:txBody>
          <a:bodyPr wrap="none" rtlCol="0">
            <a:spAutoFit/>
          </a:bodyPr>
          <a:lstStyle/>
          <a:p>
            <a:r>
              <a:rPr lang="en-LT" dirty="0">
                <a:hlinkClick r:id="rId2"/>
              </a:rPr>
              <a:t>Source</a:t>
            </a:r>
            <a:endParaRPr lang="en-LT" dirty="0"/>
          </a:p>
        </p:txBody>
      </p:sp>
    </p:spTree>
    <p:extLst>
      <p:ext uri="{BB962C8B-B14F-4D97-AF65-F5344CB8AC3E}">
        <p14:creationId xmlns:p14="http://schemas.microsoft.com/office/powerpoint/2010/main" val="3461749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FANDOM CONNECTIONS</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en-US" dirty="0"/>
              <a:t>Fandoms – subcultures of people “typified by a feeling of closeness to others with the shared interest”.</a:t>
            </a:r>
          </a:p>
          <a:p>
            <a:pPr algn="just"/>
            <a:r>
              <a:rPr lang="en-US" dirty="0"/>
              <a:t>Modern fan culture originated with Star Trek fandom in the 1960s. At the time, fans generally spread their creations through fanzines or conventions. </a:t>
            </a:r>
            <a:r>
              <a:rPr lang="en-GB" dirty="0"/>
              <a:t>The Internet has allowed fan culture to become more widespread and more accessible. </a:t>
            </a:r>
            <a:endParaRPr lang="en-US" dirty="0"/>
          </a:p>
        </p:txBody>
      </p:sp>
      <p:pic>
        <p:nvPicPr>
          <p:cNvPr id="4" name="Picture Placeholder 3" descr="A picture containing floor, indoor, person&#10;&#10;Description automatically generated">
            <a:extLst>
              <a:ext uri="{FF2B5EF4-FFF2-40B4-BE49-F238E27FC236}">
                <a16:creationId xmlns:a16="http://schemas.microsoft.com/office/drawing/2014/main" id="{BD5A76E7-0E32-2744-9614-0DFA5E40B58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F195F54D-3F21-3442-8742-D0CFC4F14AD1}"/>
              </a:ext>
            </a:extLst>
          </p:cNvPr>
          <p:cNvSpPr txBox="1"/>
          <p:nvPr/>
        </p:nvSpPr>
        <p:spPr>
          <a:xfrm>
            <a:off x="11282809" y="539488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685131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normAutofit/>
          </a:bodyPr>
          <a:lstStyle/>
          <a:p>
            <a:r>
              <a:rPr lang="en-US" dirty="0"/>
              <a:t>“One of the problems for the modern </a:t>
            </a:r>
            <a:r>
              <a:rPr lang="en-US" dirty="0" err="1"/>
              <a:t>traveller</a:t>
            </a:r>
            <a:r>
              <a:rPr lang="en-US" dirty="0"/>
              <a:t> [...] is to establish identity and a sense of personal individuality in the face of the anomic forces of a technological world”</a:t>
            </a:r>
          </a:p>
        </p:txBody>
      </p:sp>
      <p:sp>
        <p:nvSpPr>
          <p:cNvPr id="2" name="TextBox 1">
            <a:extLst>
              <a:ext uri="{FF2B5EF4-FFF2-40B4-BE49-F238E27FC236}">
                <a16:creationId xmlns:a16="http://schemas.microsoft.com/office/drawing/2014/main" id="{F8A83836-A256-FF40-ACB2-1C3414E551D5}"/>
              </a:ext>
            </a:extLst>
          </p:cNvPr>
          <p:cNvSpPr txBox="1"/>
          <p:nvPr/>
        </p:nvSpPr>
        <p:spPr>
          <a:xfrm>
            <a:off x="10599990" y="1594220"/>
            <a:ext cx="824072" cy="369332"/>
          </a:xfrm>
          <a:prstGeom prst="rect">
            <a:avLst/>
          </a:prstGeom>
          <a:noFill/>
        </p:spPr>
        <p:txBody>
          <a:bodyPr wrap="none" rtlCol="0">
            <a:spAutoFit/>
          </a:bodyPr>
          <a:lstStyle/>
          <a:p>
            <a:r>
              <a:rPr lang="en-LT" dirty="0">
                <a:hlinkClick r:id="rId2"/>
              </a:rPr>
              <a:t>Source</a:t>
            </a:r>
            <a:endParaRPr lang="en-LT" dirty="0"/>
          </a:p>
        </p:txBody>
      </p:sp>
      <p:pic>
        <p:nvPicPr>
          <p:cNvPr id="8" name="Picture Placeholder 7" descr="A picture containing person, suit&#10;&#10;Description automatically generated">
            <a:extLst>
              <a:ext uri="{FF2B5EF4-FFF2-40B4-BE49-F238E27FC236}">
                <a16:creationId xmlns:a16="http://schemas.microsoft.com/office/drawing/2014/main" id="{58360AC3-0094-F649-AEDE-3C176B54E80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5A21D19A-FB1F-D840-A875-218F9A52E3E9}"/>
              </a:ext>
            </a:extLst>
          </p:cNvPr>
          <p:cNvSpPr txBox="1"/>
          <p:nvPr/>
        </p:nvSpPr>
        <p:spPr>
          <a:xfrm>
            <a:off x="8984974" y="6241151"/>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186463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WHO ARE POP CULTURE TOURISTS?</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en-US" sz="2200" dirty="0"/>
              <a:t>Pop Culture tourists exhibit somewhat more complex motivations than traditional tourists’ travel motives to visit the destinations. Some have a passionate interest (i.e., fans) in a particular popular culture phenomenon, while for others the popular culture association of the place attracts them to visit for added value. For fans, the drama, entertainment, social interaction, and community connections are central to the experience</a:t>
            </a:r>
            <a:r>
              <a:rPr lang="en-LT" sz="2200" dirty="0"/>
              <a:t>.</a:t>
            </a:r>
            <a:endParaRPr lang="en-US" sz="2200" dirty="0">
              <a:solidFill>
                <a:srgbClr val="FF0000"/>
              </a:solidFill>
            </a:endParaRPr>
          </a:p>
        </p:txBody>
      </p:sp>
      <p:pic>
        <p:nvPicPr>
          <p:cNvPr id="11" name="Picture Placeholder 10" descr="A picture containing text, tree, outdoor, person&#10;&#10;Description automatically generated">
            <a:extLst>
              <a:ext uri="{FF2B5EF4-FFF2-40B4-BE49-F238E27FC236}">
                <a16:creationId xmlns:a16="http://schemas.microsoft.com/office/drawing/2014/main" id="{FBEA1EA7-DA24-4143-B11D-D76249919C7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B438FFE5-7668-9D4B-A8DF-A186BF3AB53F}"/>
              </a:ext>
            </a:extLst>
          </p:cNvPr>
          <p:cNvSpPr txBox="1"/>
          <p:nvPr/>
        </p:nvSpPr>
        <p:spPr>
          <a:xfrm>
            <a:off x="11282809" y="5475641"/>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310117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a:solidFill>
                  <a:srgbClr val="9A2E90"/>
                </a:solidFill>
              </a:rPr>
              <a:t>Tourists vs fans</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en-US" sz="2400" dirty="0"/>
              <a:t>Pop culture tourists are attracted by the different aspects of a destination that offer the potential to fulfill wishes and bring them closer to their favorite popular culture pastimes. However, fans are also driven by </a:t>
            </a:r>
            <a:r>
              <a:rPr lang="en-US" sz="2400" b="1" dirty="0"/>
              <a:t>psychological and sociocultural motives</a:t>
            </a:r>
            <a:r>
              <a:rPr lang="en-US" sz="2400" dirty="0"/>
              <a:t> that are more emotionally charged, seeking aesthetic pleasure, drama, interaction with icons and symbols, and fellowship in a group which shares routines, rituals, and a common fan language.</a:t>
            </a:r>
          </a:p>
          <a:p>
            <a:pPr marL="342900" indent="-342900" algn="just">
              <a:buFont typeface="Arial" panose="020B0604020202020204" pitchFamily="34" charset="0"/>
              <a:buChar char="•"/>
            </a:pPr>
            <a:r>
              <a:rPr lang="en-US" sz="2400" dirty="0"/>
              <a:t>Groups of fans create shared meanings for each other; media networks, both online and offline, make it possible for them to </a:t>
            </a:r>
            <a:r>
              <a:rPr lang="en-US" sz="2400" b="1" dirty="0"/>
              <a:t>exchange experiences and stories </a:t>
            </a:r>
            <a:r>
              <a:rPr lang="en-US" sz="2400" dirty="0"/>
              <a:t>before, during, and after visiting tourist spaces.</a:t>
            </a:r>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24265" cy="369332"/>
          </a:xfrm>
          <a:prstGeom prst="rect">
            <a:avLst/>
          </a:prstGeom>
          <a:noFill/>
        </p:spPr>
        <p:txBody>
          <a:bodyPr wrap="none" rtlCol="0">
            <a:spAutoFit/>
          </a:bodyPr>
          <a:lstStyle/>
          <a:p>
            <a:r>
              <a:rPr lang="en-LT" dirty="0">
                <a:hlinkClick r:id="rId2"/>
              </a:rPr>
              <a:t>Source</a:t>
            </a:r>
            <a:endParaRPr lang="en-LT" dirty="0"/>
          </a:p>
        </p:txBody>
      </p:sp>
      <p:sp>
        <p:nvSpPr>
          <p:cNvPr id="9" name="TextBox 8">
            <a:extLst>
              <a:ext uri="{FF2B5EF4-FFF2-40B4-BE49-F238E27FC236}">
                <a16:creationId xmlns:a16="http://schemas.microsoft.com/office/drawing/2014/main" id="{16128A74-DFFA-C441-B2BD-FA8AA7329BFC}"/>
              </a:ext>
            </a:extLst>
          </p:cNvPr>
          <p:cNvSpPr txBox="1"/>
          <p:nvPr/>
        </p:nvSpPr>
        <p:spPr>
          <a:xfrm>
            <a:off x="11284215" y="4888015"/>
            <a:ext cx="824072" cy="369332"/>
          </a:xfrm>
          <a:prstGeom prst="rect">
            <a:avLst/>
          </a:prstGeom>
          <a:noFill/>
        </p:spPr>
        <p:txBody>
          <a:bodyPr wrap="none" rtlCol="0">
            <a:spAutoFit/>
          </a:bodyPr>
          <a:lstStyle/>
          <a:p>
            <a:r>
              <a:rPr lang="en-LT" dirty="0">
                <a:hlinkClick r:id="rId3"/>
              </a:rPr>
              <a:t>Source</a:t>
            </a:r>
            <a:endParaRPr lang="en-LT" dirty="0"/>
          </a:p>
        </p:txBody>
      </p:sp>
      <p:pic>
        <p:nvPicPr>
          <p:cNvPr id="14" name="Picture Placeholder 13" descr="A picture containing outdoor, light, lit&#10;&#10;Description automatically generated">
            <a:extLst>
              <a:ext uri="{FF2B5EF4-FFF2-40B4-BE49-F238E27FC236}">
                <a16:creationId xmlns:a16="http://schemas.microsoft.com/office/drawing/2014/main" id="{BEA81B95-8085-954D-BE22-C751AEB347B1}"/>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77D73C8C-C2DD-6141-8077-C4D95302F436}"/>
              </a:ext>
            </a:extLst>
          </p:cNvPr>
          <p:cNvSpPr txBox="1"/>
          <p:nvPr/>
        </p:nvSpPr>
        <p:spPr>
          <a:xfrm>
            <a:off x="11200502" y="4885978"/>
            <a:ext cx="824072" cy="369332"/>
          </a:xfrm>
          <a:prstGeom prst="rect">
            <a:avLst/>
          </a:prstGeom>
          <a:noFill/>
        </p:spPr>
        <p:txBody>
          <a:bodyPr wrap="none" rtlCol="0">
            <a:spAutoFit/>
          </a:bodyPr>
          <a:lstStyle/>
          <a:p>
            <a:r>
              <a:rPr lang="en-LT" dirty="0">
                <a:hlinkClick r:id="rId5"/>
              </a:rPr>
              <a:t>Source</a:t>
            </a:r>
            <a:endParaRPr lang="en-LT" dirty="0"/>
          </a:p>
        </p:txBody>
      </p:sp>
    </p:spTree>
    <p:extLst>
      <p:ext uri="{BB962C8B-B14F-4D97-AF65-F5344CB8AC3E}">
        <p14:creationId xmlns:p14="http://schemas.microsoft.com/office/powerpoint/2010/main" val="1720111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8" y="5544996"/>
            <a:ext cx="11668680" cy="830997"/>
          </a:xfrm>
          <a:prstGeom prst="rect">
            <a:avLst/>
          </a:prstGeom>
          <a:solidFill>
            <a:srgbClr val="91BE46"/>
          </a:solidFill>
        </p:spPr>
        <p:txBody>
          <a:bodyPr wrap="square" rtlCol="0">
            <a:spAutoFit/>
          </a:bodyPr>
          <a:lstStyle/>
          <a:p>
            <a:r>
              <a:rPr lang="en-US" sz="2400" dirty="0">
                <a:solidFill>
                  <a:schemeClr val="bg1"/>
                </a:solidFill>
                <a:latin typeface="WF-026510-009147-001251"/>
              </a:rPr>
              <a:t>What do we have to know about fandoms?</a:t>
            </a:r>
          </a:p>
          <a:p>
            <a:r>
              <a:rPr lang="en-US" sz="2400" dirty="0">
                <a:solidFill>
                  <a:schemeClr val="bg1"/>
                </a:solidFill>
                <a:latin typeface="WF-026510-009147-001251"/>
              </a:rPr>
              <a:t>Why do fans form active communities that extend their media influence?​</a:t>
            </a:r>
          </a:p>
        </p:txBody>
      </p:sp>
      <p:pic>
        <p:nvPicPr>
          <p:cNvPr id="2" name="Online Media 1" descr="How Does Fandom Work?">
            <a:hlinkClick r:id="" action="ppaction://media"/>
            <a:extLst>
              <a:ext uri="{FF2B5EF4-FFF2-40B4-BE49-F238E27FC236}">
                <a16:creationId xmlns:a16="http://schemas.microsoft.com/office/drawing/2014/main" id="{867C1CA4-9194-2347-8660-D276D6AF02A6}"/>
              </a:ext>
            </a:extLst>
          </p:cNvPr>
          <p:cNvPicPr>
            <a:picLocks noRot="1" noChangeAspect="1"/>
          </p:cNvPicPr>
          <p:nvPr>
            <a:videoFile r:link="rId1"/>
          </p:nvPr>
        </p:nvPicPr>
        <p:blipFill>
          <a:blip r:embed="rId3"/>
          <a:stretch>
            <a:fillRect/>
          </a:stretch>
        </p:blipFill>
        <p:spPr>
          <a:xfrm>
            <a:off x="1172055" y="0"/>
            <a:ext cx="9841126" cy="5560236"/>
          </a:xfrm>
          <a:prstGeom prst="rect">
            <a:avLst/>
          </a:prstGeom>
        </p:spPr>
      </p:pic>
    </p:spTree>
    <p:extLst>
      <p:ext uri="{BB962C8B-B14F-4D97-AF65-F5344CB8AC3E}">
        <p14:creationId xmlns:p14="http://schemas.microsoft.com/office/powerpoint/2010/main" val="21829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F9F6F-C2FF-40D7-9DA4-FCEED3B7E0EB}"/>
              </a:ext>
            </a:extLst>
          </p:cNvPr>
          <p:cNvSpPr>
            <a:spLocks noGrp="1"/>
          </p:cNvSpPr>
          <p:nvPr>
            <p:ph type="body" sz="quarter" idx="13"/>
          </p:nvPr>
        </p:nvSpPr>
        <p:spPr>
          <a:xfrm>
            <a:off x="682390" y="1074656"/>
            <a:ext cx="6667930" cy="1845826"/>
          </a:xfrm>
        </p:spPr>
        <p:txBody>
          <a:bodyPr>
            <a:noAutofit/>
          </a:bodyPr>
          <a:lstStyle/>
          <a:p>
            <a:r>
              <a:rPr lang="en-IE" dirty="0"/>
              <a:t>MODULE 2 EXERCISE 1:</a:t>
            </a:r>
          </a:p>
          <a:p>
            <a:r>
              <a:rPr lang="en-IE" dirty="0"/>
              <a:t>THINK ABOUT THE MOTIVATIONS OF POP CULTURE TOURISTS</a:t>
            </a:r>
          </a:p>
        </p:txBody>
      </p:sp>
      <p:sp>
        <p:nvSpPr>
          <p:cNvPr id="4" name="Text Placeholder 3">
            <a:extLst>
              <a:ext uri="{FF2B5EF4-FFF2-40B4-BE49-F238E27FC236}">
                <a16:creationId xmlns:a16="http://schemas.microsoft.com/office/drawing/2014/main" id="{92FDF262-2462-4C9F-A359-84F5943FED57}"/>
              </a:ext>
            </a:extLst>
          </p:cNvPr>
          <p:cNvSpPr>
            <a:spLocks noGrp="1"/>
          </p:cNvSpPr>
          <p:nvPr>
            <p:ph type="body" sz="quarter" idx="14"/>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Describe the typical visitor to your region. Then, looking at your virtual scrapbook (see Module 1), consider what type of tourists might be attracted by your local Pop Culture Tourism sites.  Can you categorise them into different groups (families, couples, seniors, Millennials, fans etc)? What do you think are the motivations of these different Pop Culture Tourist groups?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8" name="Picture Placeholder 7">
            <a:extLst>
              <a:ext uri="{FF2B5EF4-FFF2-40B4-BE49-F238E27FC236}">
                <a16:creationId xmlns:a16="http://schemas.microsoft.com/office/drawing/2014/main" id="{9A4BC5A2-85DD-4877-9A88-B7B768140D2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81947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F9F6F-C2FF-40D7-9DA4-FCEED3B7E0EB}"/>
              </a:ext>
            </a:extLst>
          </p:cNvPr>
          <p:cNvSpPr>
            <a:spLocks noGrp="1"/>
          </p:cNvSpPr>
          <p:nvPr>
            <p:ph type="body" sz="quarter" idx="13"/>
          </p:nvPr>
        </p:nvSpPr>
        <p:spPr/>
        <p:txBody>
          <a:bodyPr>
            <a:normAutofit lnSpcReduction="10000"/>
          </a:bodyPr>
          <a:lstStyle/>
          <a:p>
            <a:r>
              <a:rPr lang="en-IE" dirty="0"/>
              <a:t>MODULE 2 EXERCISE 2:</a:t>
            </a:r>
          </a:p>
          <a:p>
            <a:r>
              <a:rPr lang="en-IE" dirty="0"/>
              <a:t>EXPLORING WHAT POP CULTURE TOURISTS WANT</a:t>
            </a:r>
          </a:p>
          <a:p>
            <a:endParaRPr lang="en-IE" dirty="0"/>
          </a:p>
        </p:txBody>
      </p:sp>
      <p:sp>
        <p:nvSpPr>
          <p:cNvPr id="4" name="Text Placeholder 3">
            <a:extLst>
              <a:ext uri="{FF2B5EF4-FFF2-40B4-BE49-F238E27FC236}">
                <a16:creationId xmlns:a16="http://schemas.microsoft.com/office/drawing/2014/main" id="{92FDF262-2462-4C9F-A359-84F5943FED57}"/>
              </a:ext>
            </a:extLst>
          </p:cNvPr>
          <p:cNvSpPr>
            <a:spLocks noGrp="1"/>
          </p:cNvSpPr>
          <p:nvPr>
            <p:ph type="body" sz="quarter" idx="14"/>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Find out if you have any Pop Culture Tourism sites in your region which have a strong fan base. Carry out some research on online fan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forae</a:t>
            </a:r>
            <a:r>
              <a:rPr lang="en-GB" sz="1800" dirty="0">
                <a:effectLst/>
                <a:latin typeface="Calibri" panose="020F0502020204030204" pitchFamily="34" charset="0"/>
                <a:ea typeface="Calibri" panose="020F0502020204030204" pitchFamily="34" charset="0"/>
                <a:cs typeface="Times New Roman" panose="02020603050405020304" pitchFamily="18" charset="0"/>
              </a:rPr>
              <a:t>/discussion groups/ fan club sites etc. – what are these fans looking to get out of a visit to the sites? How can Pop Culture Tourism sites cater to these fan visitors?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dirty="0"/>
          </a:p>
        </p:txBody>
      </p:sp>
      <p:pic>
        <p:nvPicPr>
          <p:cNvPr id="6" name="Picture Placeholder 5">
            <a:extLst>
              <a:ext uri="{FF2B5EF4-FFF2-40B4-BE49-F238E27FC236}">
                <a16:creationId xmlns:a16="http://schemas.microsoft.com/office/drawing/2014/main" id="{0DB92E77-D71F-4731-93AD-855A6290E76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8447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a:bodyPr>
          <a:lstStyle/>
          <a:p>
            <a:pPr algn="ctr"/>
            <a:r>
              <a:rPr lang="en-US" dirty="0"/>
              <a:t>UP NEXT: Module 3 Creating Pop Culture Tourism Experiences and Products </a:t>
            </a:r>
          </a:p>
          <a:p>
            <a:pPr algn="ctr"/>
            <a:endParaRPr lang="en-US" dirty="0"/>
          </a:p>
          <a:p>
            <a:endParaRPr lang="en-US" sz="2300" dirty="0"/>
          </a:p>
          <a:p>
            <a:pPr algn="r"/>
            <a:endParaRPr lang="en-US" sz="2300" dirty="0"/>
          </a:p>
        </p:txBody>
      </p:sp>
      <p:sp>
        <p:nvSpPr>
          <p:cNvPr id="4" name="Picture Placeholder 3">
            <a:extLst>
              <a:ext uri="{FF2B5EF4-FFF2-40B4-BE49-F238E27FC236}">
                <a16:creationId xmlns:a16="http://schemas.microsoft.com/office/drawing/2014/main" id="{7A0ECC9C-E148-48E0-8EE2-8816A1F52A73}"/>
              </a:ext>
            </a:extLst>
          </p:cNvPr>
          <p:cNvSpPr>
            <a:spLocks noGrp="1"/>
          </p:cNvSpPr>
          <p:nvPr>
            <p:ph type="pic" sz="quarter" idx="10"/>
          </p:nvPr>
        </p:nvSpPr>
        <p:spPr/>
      </p:sp>
      <p:pic>
        <p:nvPicPr>
          <p:cNvPr id="6" name="Picture Placeholder 6" descr="A statue in a garden&#10;&#10;Description automatically generated with low confidence">
            <a:extLst>
              <a:ext uri="{FF2B5EF4-FFF2-40B4-BE49-F238E27FC236}">
                <a16:creationId xmlns:a16="http://schemas.microsoft.com/office/drawing/2014/main" id="{8F6FFB98-AC57-4A44-8527-1749155AEBF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6655" y="-53488"/>
            <a:ext cx="12192000"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pic>
    </p:spTree>
    <p:extLst>
      <p:ext uri="{BB962C8B-B14F-4D97-AF65-F5344CB8AC3E}">
        <p14:creationId xmlns:p14="http://schemas.microsoft.com/office/powerpoint/2010/main" val="2016313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a:t>Key Sources/Resources in Module 2</a:t>
            </a:r>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182596" y="1628444"/>
            <a:ext cx="415861" cy="415861"/>
          </a:xfrm>
          <a:prstGeom prst="rect">
            <a:avLst/>
          </a:prstGeom>
        </p:spPr>
      </p:pic>
      <p:sp>
        <p:nvSpPr>
          <p:cNvPr id="17" name="TextBox 16">
            <a:extLst>
              <a:ext uri="{FF2B5EF4-FFF2-40B4-BE49-F238E27FC236}">
                <a16:creationId xmlns:a16="http://schemas.microsoft.com/office/drawing/2014/main" id="{5E72F80B-4B12-4326-82AA-0B51025436A9}"/>
              </a:ext>
            </a:extLst>
          </p:cNvPr>
          <p:cNvSpPr txBox="1"/>
          <p:nvPr/>
        </p:nvSpPr>
        <p:spPr>
          <a:xfrm>
            <a:off x="204434" y="2225344"/>
            <a:ext cx="7784823" cy="1754326"/>
          </a:xfrm>
          <a:prstGeom prst="rect">
            <a:avLst/>
          </a:prstGeom>
          <a:noFill/>
        </p:spPr>
        <p:txBody>
          <a:bodyPr wrap="square">
            <a:spAutoFit/>
          </a:bodyPr>
          <a:lstStyle/>
          <a:p>
            <a:r>
              <a:rPr lang="en-GB" dirty="0">
                <a:hlinkClick r:id="rId4"/>
              </a:rPr>
              <a:t>Lundberg, C, Ziakas, V. 2018. The Routledge Handbook of Popular Culture and Tourism, 526 p.</a:t>
            </a:r>
            <a:endParaRPr lang="en-GB" dirty="0"/>
          </a:p>
          <a:p>
            <a:r>
              <a:rPr lang="en-GB" dirty="0">
                <a:hlinkClick r:id="rId5"/>
              </a:rPr>
              <a:t>Özlem Güzel, F. 2014. The dimensions of tour experience, emotional arousal, and post-experience behaviors: a research on Pamukkale in Turkey</a:t>
            </a:r>
            <a:endParaRPr lang="en-GB" dirty="0"/>
          </a:p>
          <a:p>
            <a:endParaRPr lang="en-GB" dirty="0"/>
          </a:p>
          <a:p>
            <a:endParaRPr lang="en-GB" dirty="0"/>
          </a:p>
          <a:p>
            <a:endParaRPr lang="en-US" sz="1800" dirty="0">
              <a:solidFill>
                <a:srgbClr val="FF0000"/>
              </a:solidFill>
            </a:endParaRPr>
          </a:p>
        </p:txBody>
      </p:sp>
    </p:spTree>
    <p:extLst>
      <p:ext uri="{BB962C8B-B14F-4D97-AF65-F5344CB8AC3E}">
        <p14:creationId xmlns:p14="http://schemas.microsoft.com/office/powerpoint/2010/main" val="110820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TOURISM THEN AND NOW</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en-LT" dirty="0"/>
              <a:t>With the rise of modernity in the early twentieth century and the growth of popular culture </a:t>
            </a:r>
            <a:r>
              <a:rPr lang="en-LT" b="1" dirty="0"/>
              <a:t>since the 1950s </a:t>
            </a:r>
            <a:r>
              <a:rPr lang="en-LT" dirty="0"/>
              <a:t>people have looked to their favorite sports teams, musicians, films, TV series, books, comics, games, and celebrities </a:t>
            </a:r>
            <a:r>
              <a:rPr lang="en-LT" b="1" dirty="0"/>
              <a:t>to build a sense of identity and form social relationships with others.</a:t>
            </a:r>
          </a:p>
          <a:p>
            <a:pPr marL="342900" indent="-342900" algn="just">
              <a:buFont typeface="Arial" panose="020B0604020202020204" pitchFamily="34" charset="0"/>
              <a:buChar char="•"/>
            </a:pPr>
            <a:r>
              <a:rPr lang="en-LT" dirty="0"/>
              <a:t>Increases in the standard of living and leisure time have meant the tourist industry has also changed </a:t>
            </a:r>
            <a:r>
              <a:rPr lang="en-LT" b="1" dirty="0"/>
              <a:t>growing exponentially </a:t>
            </a:r>
            <a:r>
              <a:rPr lang="en-LT" dirty="0"/>
              <a:t>as new technologies and methods of travel open up every corner of the globe at relatively low cost.</a:t>
            </a:r>
          </a:p>
          <a:p>
            <a:pPr marL="342900" indent="-342900" algn="just">
              <a:buFont typeface="Arial" panose="020B0604020202020204" pitchFamily="34" charset="0"/>
              <a:buChar char="•"/>
            </a:pPr>
            <a:r>
              <a:rPr lang="en-LT" dirty="0"/>
              <a:t>What has become apparent in contemporary tourism is that fans of popular texts are </a:t>
            </a:r>
            <a:r>
              <a:rPr lang="en-LT" b="1" dirty="0"/>
              <a:t>more visible, willing to spend the money, and able to travel further </a:t>
            </a:r>
            <a:r>
              <a:rPr lang="en-LT" dirty="0"/>
              <a:t>in order to get close to and interact with their favorite film, TV show, or book.</a:t>
            </a:r>
            <a:endParaRPr lang="en-US" dirty="0"/>
          </a:p>
        </p:txBody>
      </p:sp>
    </p:spTree>
    <p:extLst>
      <p:ext uri="{BB962C8B-B14F-4D97-AF65-F5344CB8AC3E}">
        <p14:creationId xmlns:p14="http://schemas.microsoft.com/office/powerpoint/2010/main" val="312409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WHAT DO POP CULTURE TOURISTS WANT</a:t>
            </a:r>
            <a:r>
              <a:rPr lang="en-LT" dirty="0"/>
              <a:t>?</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217228" cy="1413729"/>
          </a:xfrm>
        </p:spPr>
        <p:txBody>
          <a:bodyPr/>
          <a:lstStyle/>
          <a:p>
            <a:pPr algn="just"/>
            <a:r>
              <a:rPr lang="en-US" dirty="0"/>
              <a:t>Pop culture tourists make up a target group that builds on people's deep involvement with various films, television shows, books, sport, or music. For many pop culture tourists, this involvement permeates several aspects of their lives, such as fashion, personal relationships, blogging, education, and travel. Besides this, it is often an involvement that remains for a long time, making them a type of loyal customer who is happy to spread their interest to others.</a:t>
            </a:r>
          </a:p>
        </p:txBody>
      </p:sp>
      <p:pic>
        <p:nvPicPr>
          <p:cNvPr id="9" name="Picture Placeholder 8" descr="A picture containing outdoor, sky, road, people&#10;&#10;Description automatically generated">
            <a:extLst>
              <a:ext uri="{FF2B5EF4-FFF2-40B4-BE49-F238E27FC236}">
                <a16:creationId xmlns:a16="http://schemas.microsoft.com/office/drawing/2014/main" id="{44D8BF25-C10C-BE47-88A0-17C1E428CC7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16322848-2E24-644A-BED1-0A639C8ECB96}"/>
              </a:ext>
            </a:extLst>
          </p:cNvPr>
          <p:cNvSpPr txBox="1"/>
          <p:nvPr/>
        </p:nvSpPr>
        <p:spPr>
          <a:xfrm>
            <a:off x="11282809" y="536667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47268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en-IE" dirty="0">
                <a:solidFill>
                  <a:srgbClr val="9A2E90"/>
                </a:solidFill>
              </a:rPr>
              <a:t>POP CULTURE TOURISTS: FILM TOURISM CASE STUDY</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en-IE" sz="2400" dirty="0"/>
              <a:t>Fan consumption and demand for popular culture tourism can take a variety of forms, one of the most well known – film tourism</a:t>
            </a:r>
          </a:p>
          <a:p>
            <a:pPr marL="342900" indent="-342900" algn="just">
              <a:buFont typeface="Arial" panose="020B0604020202020204" pitchFamily="34" charset="0"/>
              <a:buChar char="•"/>
            </a:pPr>
            <a:r>
              <a:rPr lang="en-IE" sz="2400" dirty="0"/>
              <a:t>Film tourism is an increasingly complex phenomenon – it depends on a combination of personal characteristics of the viewer, such as emotional responsiveness, education, and cultural background, which makes film tourism a highly personalized experience.</a:t>
            </a:r>
          </a:p>
          <a:p>
            <a:pPr marL="342900" indent="-342900" algn="just">
              <a:buFont typeface="Arial" panose="020B0604020202020204" pitchFamily="34" charset="0"/>
              <a:buChar char="•"/>
            </a:pPr>
            <a:r>
              <a:rPr lang="en-IE" sz="2400" dirty="0"/>
              <a:t>Form of popular culture tourism is described as a modern form of pilgrimage in which the tourist walks in his/her favourite character's footsteps, sees what the character saw, does what the character did, and feels what the character felt at that specific place.</a:t>
            </a:r>
          </a:p>
        </p:txBody>
      </p:sp>
      <p:pic>
        <p:nvPicPr>
          <p:cNvPr id="9" name="Picture Placeholder 8" descr="A picture containing text, clapperboard&#10;&#10;Description automatically generated">
            <a:extLst>
              <a:ext uri="{FF2B5EF4-FFF2-40B4-BE49-F238E27FC236}">
                <a16:creationId xmlns:a16="http://schemas.microsoft.com/office/drawing/2014/main" id="{4C64DF3C-7876-7345-B39E-C3F5E0582F30}"/>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24265"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06181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lstStyle/>
          <a:p>
            <a:r>
              <a:rPr lang="en-LT" dirty="0"/>
              <a:t>Films begin to influence the possible demand of film tourists when they encounter the information about the film</a:t>
            </a:r>
            <a:endParaRPr lang="en-IE" dirty="0"/>
          </a:p>
        </p:txBody>
      </p:sp>
      <p:sp>
        <p:nvSpPr>
          <p:cNvPr id="6" name="Picture Placeholder 5">
            <a:extLst>
              <a:ext uri="{FF2B5EF4-FFF2-40B4-BE49-F238E27FC236}">
                <a16:creationId xmlns:a16="http://schemas.microsoft.com/office/drawing/2014/main" id="{D8B467F0-96FB-4B41-9776-F2CC32298361}"/>
              </a:ext>
            </a:extLst>
          </p:cNvPr>
          <p:cNvSpPr>
            <a:spLocks noGrp="1"/>
          </p:cNvSpPr>
          <p:nvPr>
            <p:ph type="pic" sz="quarter" idx="19"/>
          </p:nvPr>
        </p:nvSpPr>
        <p:spPr/>
      </p:sp>
      <p:pic>
        <p:nvPicPr>
          <p:cNvPr id="12" name="Picture 11" descr="Diagram&#10;&#10;Description automatically generated">
            <a:extLst>
              <a:ext uri="{FF2B5EF4-FFF2-40B4-BE49-F238E27FC236}">
                <a16:creationId xmlns:a16="http://schemas.microsoft.com/office/drawing/2014/main" id="{3538D17E-47EB-064D-BF0D-0CD7DA42936F}"/>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536251" y="25563"/>
            <a:ext cx="4357037" cy="6832436"/>
          </a:xfrm>
          <a:prstGeom prst="rect">
            <a:avLst/>
          </a:prstGeom>
        </p:spPr>
      </p:pic>
    </p:spTree>
    <p:extLst>
      <p:ext uri="{BB962C8B-B14F-4D97-AF65-F5344CB8AC3E}">
        <p14:creationId xmlns:p14="http://schemas.microsoft.com/office/powerpoint/2010/main" val="2228455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39B671-013A-4386-AF77-44409538E301}"/>
              </a:ext>
            </a:extLst>
          </p:cNvPr>
          <p:cNvSpPr>
            <a:spLocks noGrp="1"/>
          </p:cNvSpPr>
          <p:nvPr>
            <p:ph type="body" sz="quarter" idx="13"/>
          </p:nvPr>
        </p:nvSpPr>
        <p:spPr/>
        <p:txBody>
          <a:bodyPr/>
          <a:lstStyle/>
          <a:p>
            <a:r>
              <a:rPr lang="en-IE" dirty="0"/>
              <a:t>SECTION 2</a:t>
            </a:r>
          </a:p>
          <a:p>
            <a:r>
              <a:rPr lang="en-IE" dirty="0"/>
              <a:t>LOCATION TOURISM</a:t>
            </a:r>
          </a:p>
        </p:txBody>
      </p:sp>
      <p:pic>
        <p:nvPicPr>
          <p:cNvPr id="16" name="Picture Placeholder 15" descr="A picture containing grass, mountain, outdoor, green&#10;&#10;Description automatically generated">
            <a:extLst>
              <a:ext uri="{FF2B5EF4-FFF2-40B4-BE49-F238E27FC236}">
                <a16:creationId xmlns:a16="http://schemas.microsoft.com/office/drawing/2014/main" id="{619D3BBF-8C58-4A45-9D00-4A7F19F8981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847" r="2847"/>
          <a:stretch>
            <a:fillRect/>
          </a:stretch>
        </p:blipFill>
        <p:spPr/>
      </p:pic>
      <p:sp>
        <p:nvSpPr>
          <p:cNvPr id="12" name="TextBox 11">
            <a:extLst>
              <a:ext uri="{FF2B5EF4-FFF2-40B4-BE49-F238E27FC236}">
                <a16:creationId xmlns:a16="http://schemas.microsoft.com/office/drawing/2014/main" id="{E038D467-C508-414B-9BA0-97920CA0C018}"/>
              </a:ext>
            </a:extLst>
          </p:cNvPr>
          <p:cNvSpPr txBox="1"/>
          <p:nvPr/>
        </p:nvSpPr>
        <p:spPr>
          <a:xfrm>
            <a:off x="11171582" y="618213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436246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904C5CD-E8AC-4B98-B993-9C2B2B15CF5E}">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12604</TotalTime>
  <Words>2791</Words>
  <Application>Microsoft Office PowerPoint</Application>
  <PresentationFormat>Widescreen</PresentationFormat>
  <Paragraphs>170</Paragraphs>
  <Slides>45</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Austin News Text Roman</vt:lpstr>
      <vt:lpstr>Calibri</vt:lpstr>
      <vt:lpstr>Calibri Light</vt:lpstr>
      <vt:lpstr>Quattrocento Sans</vt:lpstr>
      <vt:lpstr>Times New Roman</vt:lpstr>
      <vt:lpstr>WF-026510-009147-001251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Grace Lyons</cp:lastModifiedBy>
  <cp:revision>170</cp:revision>
  <dcterms:created xsi:type="dcterms:W3CDTF">2019-11-20T14:08:21Z</dcterms:created>
  <dcterms:modified xsi:type="dcterms:W3CDTF">2021-06-03T20:41:09Z</dcterms:modified>
</cp:coreProperties>
</file>