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4"/>
  </p:notesMasterIdLst>
  <p:sldIdLst>
    <p:sldId id="294" r:id="rId2"/>
    <p:sldId id="295" r:id="rId3"/>
    <p:sldId id="315" r:id="rId4"/>
    <p:sldId id="337" r:id="rId5"/>
    <p:sldId id="339" r:id="rId6"/>
    <p:sldId id="340" r:id="rId7"/>
    <p:sldId id="341" r:id="rId8"/>
    <p:sldId id="354" r:id="rId9"/>
    <p:sldId id="343" r:id="rId10"/>
    <p:sldId id="338" r:id="rId11"/>
    <p:sldId id="344" r:id="rId12"/>
    <p:sldId id="345" r:id="rId13"/>
    <p:sldId id="346" r:id="rId14"/>
    <p:sldId id="347" r:id="rId15"/>
    <p:sldId id="333" r:id="rId16"/>
    <p:sldId id="279" r:id="rId17"/>
    <p:sldId id="376" r:id="rId18"/>
    <p:sldId id="348" r:id="rId19"/>
    <p:sldId id="375" r:id="rId20"/>
    <p:sldId id="392" r:id="rId21"/>
    <p:sldId id="384" r:id="rId22"/>
    <p:sldId id="385" r:id="rId23"/>
    <p:sldId id="352" r:id="rId24"/>
    <p:sldId id="353" r:id="rId25"/>
    <p:sldId id="355" r:id="rId26"/>
    <p:sldId id="388" r:id="rId27"/>
    <p:sldId id="387" r:id="rId28"/>
    <p:sldId id="391" r:id="rId29"/>
    <p:sldId id="390" r:id="rId30"/>
    <p:sldId id="389" r:id="rId31"/>
    <p:sldId id="334" r:id="rId32"/>
    <p:sldId id="378" r:id="rId33"/>
    <p:sldId id="379" r:id="rId34"/>
    <p:sldId id="380" r:id="rId35"/>
    <p:sldId id="382" r:id="rId36"/>
    <p:sldId id="381" r:id="rId37"/>
    <p:sldId id="335" r:id="rId38"/>
    <p:sldId id="377" r:id="rId39"/>
    <p:sldId id="367" r:id="rId40"/>
    <p:sldId id="336" r:id="rId41"/>
    <p:sldId id="365" r:id="rId42"/>
    <p:sldId id="366" r:id="rId43"/>
    <p:sldId id="356" r:id="rId44"/>
    <p:sldId id="362" r:id="rId45"/>
    <p:sldId id="374" r:id="rId46"/>
    <p:sldId id="364" r:id="rId47"/>
    <p:sldId id="393" r:id="rId48"/>
    <p:sldId id="394" r:id="rId49"/>
    <p:sldId id="395" r:id="rId50"/>
    <p:sldId id="396" r:id="rId51"/>
    <p:sldId id="349" r:id="rId52"/>
    <p:sldId id="350"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ace Roche" initials="GR" lastIdx="1" clrIdx="0">
    <p:extLst>
      <p:ext uri="{19B8F6BF-5375-455C-9EA6-DF929625EA0E}">
        <p15:presenceInfo xmlns:p15="http://schemas.microsoft.com/office/powerpoint/2012/main" userId="Grace Roch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5B020"/>
    <a:srgbClr val="91BE46"/>
    <a:srgbClr val="1198D1"/>
    <a:srgbClr val="9A2E90"/>
    <a:srgbClr val="DD1B50"/>
    <a:srgbClr val="E45E32"/>
    <a:srgbClr val="003841"/>
    <a:srgbClr val="1D9647"/>
    <a:srgbClr val="000000"/>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534" autoAdjust="0"/>
    <p:restoredTop sz="94729"/>
  </p:normalViewPr>
  <p:slideViewPr>
    <p:cSldViewPr snapToGrid="0" snapToObjects="1">
      <p:cViewPr varScale="1">
        <p:scale>
          <a:sx n="67" d="100"/>
          <a:sy n="67" d="100"/>
        </p:scale>
        <p:origin x="200" y="32"/>
      </p:cViewPr>
      <p:guideLst/>
    </p:cSldViewPr>
  </p:slideViewPr>
  <p:notesTextViewPr>
    <p:cViewPr>
      <p:scale>
        <a:sx n="1" d="1"/>
        <a:sy n="1" d="1"/>
      </p:scale>
      <p:origin x="0" y="0"/>
    </p:cViewPr>
  </p:notesTextViewPr>
  <p:sorterViewPr>
    <p:cViewPr>
      <p:scale>
        <a:sx n="66" d="100"/>
        <a:sy n="66" d="100"/>
      </p:scale>
      <p:origin x="0" y="-230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36172A-77FE-483D-A530-6D7DCBD59C45}" type="doc">
      <dgm:prSet loTypeId="urn:microsoft.com/office/officeart/2009/3/layout/RandomtoResultProcess" loCatId="process" qsTypeId="urn:microsoft.com/office/officeart/2005/8/quickstyle/simple1" qsCatId="simple" csTypeId="urn:microsoft.com/office/officeart/2005/8/colors/accent1_2" csCatId="accent1" phldr="1"/>
      <dgm:spPr/>
      <dgm:t>
        <a:bodyPr/>
        <a:lstStyle/>
        <a:p>
          <a:endParaRPr lang="en-IE"/>
        </a:p>
      </dgm:t>
    </dgm:pt>
    <dgm:pt modelId="{FE2DFFC7-FD6E-4E29-B06A-DC9EDADC1CD3}">
      <dgm:prSet phldrT="[Text]" custT="1"/>
      <dgm:spPr/>
      <dgm:t>
        <a:bodyPr/>
        <a:lstStyle/>
        <a:p>
          <a:pPr algn="ctr"/>
          <a:r>
            <a:rPr lang="en-US" sz="3200" b="0" i="0" dirty="0"/>
            <a:t>+ government</a:t>
          </a:r>
        </a:p>
        <a:p>
          <a:pPr algn="ctr"/>
          <a:r>
            <a:rPr lang="en-US" sz="3200" b="0" i="0" dirty="0"/>
            <a:t>+ private sector</a:t>
          </a:r>
        </a:p>
        <a:p>
          <a:pPr algn="ctr"/>
          <a:r>
            <a:rPr lang="en-US" sz="3200" b="0" i="0" dirty="0"/>
            <a:t>+ public support</a:t>
          </a:r>
        </a:p>
      </dgm:t>
    </dgm:pt>
    <dgm:pt modelId="{EBF38EA2-7638-4AE2-9EE0-D6BF7F7D42F3}" type="parTrans" cxnId="{CEAD4320-7B81-4FA7-A450-5CD76AAAC015}">
      <dgm:prSet/>
      <dgm:spPr/>
      <dgm:t>
        <a:bodyPr/>
        <a:lstStyle/>
        <a:p>
          <a:endParaRPr lang="en-IE"/>
        </a:p>
      </dgm:t>
    </dgm:pt>
    <dgm:pt modelId="{9B96E44D-01FE-4929-B85D-911D00D72958}" type="sibTrans" cxnId="{CEAD4320-7B81-4FA7-A450-5CD76AAAC015}">
      <dgm:prSet/>
      <dgm:spPr/>
      <dgm:t>
        <a:bodyPr/>
        <a:lstStyle/>
        <a:p>
          <a:endParaRPr lang="en-IE"/>
        </a:p>
      </dgm:t>
    </dgm:pt>
    <dgm:pt modelId="{4BE2EBD4-FBFB-42D4-9FF0-C1EE4630E803}">
      <dgm:prSet phldrT="[Text]"/>
      <dgm:spPr>
        <a:solidFill>
          <a:srgbClr val="9A2E90"/>
        </a:solidFill>
      </dgm:spPr>
      <dgm:t>
        <a:bodyPr/>
        <a:lstStyle/>
        <a:p>
          <a:r>
            <a:rPr lang="en-IE" dirty="0"/>
            <a:t>Collaboration, authentic elements and information flow are the key elements</a:t>
          </a:r>
        </a:p>
      </dgm:t>
    </dgm:pt>
    <dgm:pt modelId="{86BE3997-523B-4C25-B6BC-868BBEBC29BC}" type="parTrans" cxnId="{A17E0E5D-AA21-4F2D-9F81-D1283A2A6B44}">
      <dgm:prSet/>
      <dgm:spPr/>
      <dgm:t>
        <a:bodyPr/>
        <a:lstStyle/>
        <a:p>
          <a:endParaRPr lang="en-IE"/>
        </a:p>
      </dgm:t>
    </dgm:pt>
    <dgm:pt modelId="{3758A60C-A760-4003-B2A1-0A3EED7F258E}" type="sibTrans" cxnId="{A17E0E5D-AA21-4F2D-9F81-D1283A2A6B44}">
      <dgm:prSet/>
      <dgm:spPr/>
      <dgm:t>
        <a:bodyPr/>
        <a:lstStyle/>
        <a:p>
          <a:endParaRPr lang="en-IE"/>
        </a:p>
      </dgm:t>
    </dgm:pt>
    <dgm:pt modelId="{CD1ECF54-C84C-4C93-967D-FBCB5DAD50DD}" type="pres">
      <dgm:prSet presAssocID="{B136172A-77FE-483D-A530-6D7DCBD59C45}" presName="Name0" presStyleCnt="0">
        <dgm:presLayoutVars>
          <dgm:dir/>
          <dgm:animOne val="branch"/>
          <dgm:animLvl val="lvl"/>
        </dgm:presLayoutVars>
      </dgm:prSet>
      <dgm:spPr/>
    </dgm:pt>
    <dgm:pt modelId="{506E5788-0DEF-4D91-A32C-377D8C33EB51}" type="pres">
      <dgm:prSet presAssocID="{FE2DFFC7-FD6E-4E29-B06A-DC9EDADC1CD3}" presName="chaos" presStyleCnt="0"/>
      <dgm:spPr/>
    </dgm:pt>
    <dgm:pt modelId="{C16B8174-807D-4AB2-AC34-1ECA6BE24F39}" type="pres">
      <dgm:prSet presAssocID="{FE2DFFC7-FD6E-4E29-B06A-DC9EDADC1CD3}" presName="parTx1" presStyleLbl="revTx" presStyleIdx="0" presStyleCnt="1" custScaleX="115023" custScaleY="150793" custLinFactNeighborX="-39" custLinFactNeighborY="9174"/>
      <dgm:spPr/>
    </dgm:pt>
    <dgm:pt modelId="{71F0470F-C5BB-4B3E-A7E6-65F5BBC28D29}" type="pres">
      <dgm:prSet presAssocID="{FE2DFFC7-FD6E-4E29-B06A-DC9EDADC1CD3}" presName="c1" presStyleLbl="node1" presStyleIdx="0" presStyleCnt="19"/>
      <dgm:spPr/>
    </dgm:pt>
    <dgm:pt modelId="{2C91C065-8D65-40D9-998A-F7CAD4174277}" type="pres">
      <dgm:prSet presAssocID="{FE2DFFC7-FD6E-4E29-B06A-DC9EDADC1CD3}" presName="c2" presStyleLbl="node1" presStyleIdx="1" presStyleCnt="19"/>
      <dgm:spPr>
        <a:solidFill>
          <a:srgbClr val="E45E32"/>
        </a:solidFill>
      </dgm:spPr>
    </dgm:pt>
    <dgm:pt modelId="{14294C6D-F56D-4CF8-A39E-8699E3C0DE5D}" type="pres">
      <dgm:prSet presAssocID="{FE2DFFC7-FD6E-4E29-B06A-DC9EDADC1CD3}" presName="c3" presStyleLbl="node1" presStyleIdx="2" presStyleCnt="19"/>
      <dgm:spPr>
        <a:solidFill>
          <a:srgbClr val="91BE46"/>
        </a:solidFill>
      </dgm:spPr>
    </dgm:pt>
    <dgm:pt modelId="{B978F2DC-0EAE-4E22-95D1-F751026FB6A8}" type="pres">
      <dgm:prSet presAssocID="{FE2DFFC7-FD6E-4E29-B06A-DC9EDADC1CD3}" presName="c4" presStyleLbl="node1" presStyleIdx="3" presStyleCnt="19"/>
      <dgm:spPr/>
    </dgm:pt>
    <dgm:pt modelId="{570338F4-C7C2-487E-BB44-653AAB0A771A}" type="pres">
      <dgm:prSet presAssocID="{FE2DFFC7-FD6E-4E29-B06A-DC9EDADC1CD3}" presName="c5" presStyleLbl="node1" presStyleIdx="4" presStyleCnt="19"/>
      <dgm:spPr>
        <a:solidFill>
          <a:srgbClr val="F5B020"/>
        </a:solidFill>
      </dgm:spPr>
    </dgm:pt>
    <dgm:pt modelId="{E08E4F2B-7AB6-4763-A99E-3A15AD5504ED}" type="pres">
      <dgm:prSet presAssocID="{FE2DFFC7-FD6E-4E29-B06A-DC9EDADC1CD3}" presName="c6" presStyleLbl="node1" presStyleIdx="5" presStyleCnt="19"/>
      <dgm:spPr/>
    </dgm:pt>
    <dgm:pt modelId="{78C9B5DC-92A2-48C6-B577-53D094421583}" type="pres">
      <dgm:prSet presAssocID="{FE2DFFC7-FD6E-4E29-B06A-DC9EDADC1CD3}" presName="c7" presStyleLbl="node1" presStyleIdx="6" presStyleCnt="19"/>
      <dgm:spPr>
        <a:solidFill>
          <a:srgbClr val="9A2E90"/>
        </a:solidFill>
      </dgm:spPr>
    </dgm:pt>
    <dgm:pt modelId="{A523678B-C814-4F3E-9B11-B657F13BA3A9}" type="pres">
      <dgm:prSet presAssocID="{FE2DFFC7-FD6E-4E29-B06A-DC9EDADC1CD3}" presName="c8" presStyleLbl="node1" presStyleIdx="7" presStyleCnt="19"/>
      <dgm:spPr/>
    </dgm:pt>
    <dgm:pt modelId="{9C61900F-F763-48CF-BAAE-22A8168004A4}" type="pres">
      <dgm:prSet presAssocID="{FE2DFFC7-FD6E-4E29-B06A-DC9EDADC1CD3}" presName="c9" presStyleLbl="node1" presStyleIdx="8" presStyleCnt="19" custLinFactNeighborX="57960"/>
      <dgm:spPr>
        <a:solidFill>
          <a:srgbClr val="91BE46"/>
        </a:solidFill>
      </dgm:spPr>
    </dgm:pt>
    <dgm:pt modelId="{9249D64C-EECB-43F8-81C8-770398452B7B}" type="pres">
      <dgm:prSet presAssocID="{FE2DFFC7-FD6E-4E29-B06A-DC9EDADC1CD3}" presName="c10" presStyleLbl="node1" presStyleIdx="9" presStyleCnt="19" custScaleX="65899" custScaleY="70232" custLinFactNeighborX="2525" custLinFactNeighborY="-30295"/>
      <dgm:spPr>
        <a:solidFill>
          <a:srgbClr val="DD1B50"/>
        </a:solidFill>
      </dgm:spPr>
    </dgm:pt>
    <dgm:pt modelId="{0AB048A4-FF4B-4FD8-A9AC-0698D97EFBA5}" type="pres">
      <dgm:prSet presAssocID="{FE2DFFC7-FD6E-4E29-B06A-DC9EDADC1CD3}" presName="c11" presStyleLbl="node1" presStyleIdx="10" presStyleCnt="19" custLinFactY="11092" custLinFactNeighborY="100000"/>
      <dgm:spPr>
        <a:solidFill>
          <a:srgbClr val="9A2E90"/>
        </a:solidFill>
      </dgm:spPr>
    </dgm:pt>
    <dgm:pt modelId="{609814A5-7E02-4928-9F2B-73AE6CE6E643}" type="pres">
      <dgm:prSet presAssocID="{FE2DFFC7-FD6E-4E29-B06A-DC9EDADC1CD3}" presName="c12" presStyleLbl="node1" presStyleIdx="11" presStyleCnt="19" custLinFactNeighborY="43036"/>
      <dgm:spPr/>
    </dgm:pt>
    <dgm:pt modelId="{82EAB85F-CE64-4CC0-A797-11EBF933C0F1}" type="pres">
      <dgm:prSet presAssocID="{FE2DFFC7-FD6E-4E29-B06A-DC9EDADC1CD3}" presName="c13" presStyleLbl="node1" presStyleIdx="12" presStyleCnt="19" custLinFactNeighborY="28350"/>
      <dgm:spPr>
        <a:solidFill>
          <a:srgbClr val="E45E32"/>
        </a:solidFill>
      </dgm:spPr>
    </dgm:pt>
    <dgm:pt modelId="{2A6CBC9A-1208-4D0B-8A0C-0BD5186C6B16}" type="pres">
      <dgm:prSet presAssocID="{FE2DFFC7-FD6E-4E29-B06A-DC9EDADC1CD3}" presName="c14" presStyleLbl="node1" presStyleIdx="13" presStyleCnt="19" custLinFactY="29217" custLinFactNeighborX="-29213" custLinFactNeighborY="100000"/>
      <dgm:spPr>
        <a:solidFill>
          <a:srgbClr val="91BE46"/>
        </a:solidFill>
      </dgm:spPr>
    </dgm:pt>
    <dgm:pt modelId="{D119115F-B5C9-4F89-96A2-B5C62ABDA0E2}" type="pres">
      <dgm:prSet presAssocID="{FE2DFFC7-FD6E-4E29-B06A-DC9EDADC1CD3}" presName="c15" presStyleLbl="node1" presStyleIdx="14" presStyleCnt="19" custLinFactNeighborX="-10328" custLinFactNeighborY="78518"/>
      <dgm:spPr>
        <a:solidFill>
          <a:srgbClr val="1D9647"/>
        </a:solidFill>
      </dgm:spPr>
    </dgm:pt>
    <dgm:pt modelId="{CA5C9B47-8004-4A43-809D-BC0FF38DE903}" type="pres">
      <dgm:prSet presAssocID="{FE2DFFC7-FD6E-4E29-B06A-DC9EDADC1CD3}" presName="c16" presStyleLbl="node1" presStyleIdx="15" presStyleCnt="19" custLinFactNeighborY="24150"/>
      <dgm:spPr/>
    </dgm:pt>
    <dgm:pt modelId="{EE356CFC-AD2B-46F4-A98D-5D5190F68BF7}" type="pres">
      <dgm:prSet presAssocID="{FE2DFFC7-FD6E-4E29-B06A-DC9EDADC1CD3}" presName="c17" presStyleLbl="node1" presStyleIdx="16" presStyleCnt="19" custLinFactNeighborX="15621" custLinFactNeighborY="53689"/>
      <dgm:spPr>
        <a:solidFill>
          <a:srgbClr val="F5B020"/>
        </a:solidFill>
      </dgm:spPr>
    </dgm:pt>
    <dgm:pt modelId="{F4BF9F17-FABE-4080-BFC7-39599C07258D}" type="pres">
      <dgm:prSet presAssocID="{FE2DFFC7-FD6E-4E29-B06A-DC9EDADC1CD3}" presName="c18" presStyleLbl="node1" presStyleIdx="17" presStyleCnt="19" custLinFactNeighborY="36888"/>
      <dgm:spPr/>
    </dgm:pt>
    <dgm:pt modelId="{5EDBEE56-EA1D-4B76-BC34-C10BB0E257EB}" type="pres">
      <dgm:prSet presAssocID="{9B96E44D-01FE-4929-B85D-911D00D72958}" presName="chevronComposite1" presStyleCnt="0"/>
      <dgm:spPr/>
    </dgm:pt>
    <dgm:pt modelId="{F347819D-ED19-406A-91B1-40D24CF4FFEC}" type="pres">
      <dgm:prSet presAssocID="{9B96E44D-01FE-4929-B85D-911D00D72958}" presName="chevron1" presStyleLbl="sibTrans2D1" presStyleIdx="0" presStyleCnt="2"/>
      <dgm:spPr/>
    </dgm:pt>
    <dgm:pt modelId="{2CF57059-8319-4947-BD60-48B8952E6DC4}" type="pres">
      <dgm:prSet presAssocID="{9B96E44D-01FE-4929-B85D-911D00D72958}" presName="spChevron1" presStyleCnt="0"/>
      <dgm:spPr/>
    </dgm:pt>
    <dgm:pt modelId="{CC13C669-495D-4A42-9152-C23593A8E0A6}" type="pres">
      <dgm:prSet presAssocID="{9B96E44D-01FE-4929-B85D-911D00D72958}" presName="overlap" presStyleCnt="0"/>
      <dgm:spPr/>
    </dgm:pt>
    <dgm:pt modelId="{3465E5F6-E0D3-4E63-B35C-DE236BEBCAA6}" type="pres">
      <dgm:prSet presAssocID="{9B96E44D-01FE-4929-B85D-911D00D72958}" presName="chevronComposite2" presStyleCnt="0"/>
      <dgm:spPr/>
    </dgm:pt>
    <dgm:pt modelId="{D54A3F4D-CA34-4339-B9C6-8370218E415C}" type="pres">
      <dgm:prSet presAssocID="{9B96E44D-01FE-4929-B85D-911D00D72958}" presName="chevron2" presStyleLbl="sibTrans2D1" presStyleIdx="1" presStyleCnt="2"/>
      <dgm:spPr/>
    </dgm:pt>
    <dgm:pt modelId="{0AFAA3BA-592D-4E73-9256-3238E0E131B0}" type="pres">
      <dgm:prSet presAssocID="{9B96E44D-01FE-4929-B85D-911D00D72958}" presName="spChevron2" presStyleCnt="0"/>
      <dgm:spPr/>
    </dgm:pt>
    <dgm:pt modelId="{9BEEB66D-884B-4161-9CE8-D93E24A15822}" type="pres">
      <dgm:prSet presAssocID="{4BE2EBD4-FBFB-42D4-9FF0-C1EE4630E803}" presName="last" presStyleCnt="0"/>
      <dgm:spPr/>
    </dgm:pt>
    <dgm:pt modelId="{61F4A98E-BCBE-4199-AD03-FF64A940531E}" type="pres">
      <dgm:prSet presAssocID="{4BE2EBD4-FBFB-42D4-9FF0-C1EE4630E803}" presName="circleTx" presStyleLbl="node1" presStyleIdx="18" presStyleCnt="19"/>
      <dgm:spPr/>
    </dgm:pt>
    <dgm:pt modelId="{DCA5224E-215B-43EC-85AB-A7B39516F90D}" type="pres">
      <dgm:prSet presAssocID="{4BE2EBD4-FBFB-42D4-9FF0-C1EE4630E803}" presName="spN" presStyleCnt="0"/>
      <dgm:spPr/>
    </dgm:pt>
  </dgm:ptLst>
  <dgm:cxnLst>
    <dgm:cxn modelId="{ED114508-D56C-4445-A7AB-0B0D291A8AD1}" type="presOf" srcId="{4BE2EBD4-FBFB-42D4-9FF0-C1EE4630E803}" destId="{61F4A98E-BCBE-4199-AD03-FF64A940531E}" srcOrd="0" destOrd="0" presId="urn:microsoft.com/office/officeart/2009/3/layout/RandomtoResultProcess"/>
    <dgm:cxn modelId="{CEAD4320-7B81-4FA7-A450-5CD76AAAC015}" srcId="{B136172A-77FE-483D-A530-6D7DCBD59C45}" destId="{FE2DFFC7-FD6E-4E29-B06A-DC9EDADC1CD3}" srcOrd="0" destOrd="0" parTransId="{EBF38EA2-7638-4AE2-9EE0-D6BF7F7D42F3}" sibTransId="{9B96E44D-01FE-4929-B85D-911D00D72958}"/>
    <dgm:cxn modelId="{A17E0E5D-AA21-4F2D-9F81-D1283A2A6B44}" srcId="{B136172A-77FE-483D-A530-6D7DCBD59C45}" destId="{4BE2EBD4-FBFB-42D4-9FF0-C1EE4630E803}" srcOrd="1" destOrd="0" parTransId="{86BE3997-523B-4C25-B6BC-868BBEBC29BC}" sibTransId="{3758A60C-A760-4003-B2A1-0A3EED7F258E}"/>
    <dgm:cxn modelId="{B4D5F26C-F9FE-457D-9BE5-2EA463763696}" type="presOf" srcId="{B136172A-77FE-483D-A530-6D7DCBD59C45}" destId="{CD1ECF54-C84C-4C93-967D-FBCB5DAD50DD}" srcOrd="0" destOrd="0" presId="urn:microsoft.com/office/officeart/2009/3/layout/RandomtoResultProcess"/>
    <dgm:cxn modelId="{3960468F-67DA-4F07-ADE9-397A890EC4AA}" type="presOf" srcId="{FE2DFFC7-FD6E-4E29-B06A-DC9EDADC1CD3}" destId="{C16B8174-807D-4AB2-AC34-1ECA6BE24F39}" srcOrd="0" destOrd="0" presId="urn:microsoft.com/office/officeart/2009/3/layout/RandomtoResultProcess"/>
    <dgm:cxn modelId="{D7C36DD5-1431-4BBB-A576-649BC7D033CC}" type="presParOf" srcId="{CD1ECF54-C84C-4C93-967D-FBCB5DAD50DD}" destId="{506E5788-0DEF-4D91-A32C-377D8C33EB51}" srcOrd="0" destOrd="0" presId="urn:microsoft.com/office/officeart/2009/3/layout/RandomtoResultProcess"/>
    <dgm:cxn modelId="{825AA4B8-9E2B-424E-A99B-0C5ADAFE2060}" type="presParOf" srcId="{506E5788-0DEF-4D91-A32C-377D8C33EB51}" destId="{C16B8174-807D-4AB2-AC34-1ECA6BE24F39}" srcOrd="0" destOrd="0" presId="urn:microsoft.com/office/officeart/2009/3/layout/RandomtoResultProcess"/>
    <dgm:cxn modelId="{5B853841-33B3-40AC-8EC4-D6C6E4BBF8E8}" type="presParOf" srcId="{506E5788-0DEF-4D91-A32C-377D8C33EB51}" destId="{71F0470F-C5BB-4B3E-A7E6-65F5BBC28D29}" srcOrd="1" destOrd="0" presId="urn:microsoft.com/office/officeart/2009/3/layout/RandomtoResultProcess"/>
    <dgm:cxn modelId="{E5F62DF6-3C7C-40B6-B8DC-3D8176BE78E8}" type="presParOf" srcId="{506E5788-0DEF-4D91-A32C-377D8C33EB51}" destId="{2C91C065-8D65-40D9-998A-F7CAD4174277}" srcOrd="2" destOrd="0" presId="urn:microsoft.com/office/officeart/2009/3/layout/RandomtoResultProcess"/>
    <dgm:cxn modelId="{7C91AA15-9D4E-441B-BCF4-254556459432}" type="presParOf" srcId="{506E5788-0DEF-4D91-A32C-377D8C33EB51}" destId="{14294C6D-F56D-4CF8-A39E-8699E3C0DE5D}" srcOrd="3" destOrd="0" presId="urn:microsoft.com/office/officeart/2009/3/layout/RandomtoResultProcess"/>
    <dgm:cxn modelId="{FD2A3291-4B2C-4722-A8A4-49612646BDC8}" type="presParOf" srcId="{506E5788-0DEF-4D91-A32C-377D8C33EB51}" destId="{B978F2DC-0EAE-4E22-95D1-F751026FB6A8}" srcOrd="4" destOrd="0" presId="urn:microsoft.com/office/officeart/2009/3/layout/RandomtoResultProcess"/>
    <dgm:cxn modelId="{D83E38DC-D862-4933-A90E-F4677D750628}" type="presParOf" srcId="{506E5788-0DEF-4D91-A32C-377D8C33EB51}" destId="{570338F4-C7C2-487E-BB44-653AAB0A771A}" srcOrd="5" destOrd="0" presId="urn:microsoft.com/office/officeart/2009/3/layout/RandomtoResultProcess"/>
    <dgm:cxn modelId="{75594B65-EA77-42AF-8E9D-04FA9C795CF4}" type="presParOf" srcId="{506E5788-0DEF-4D91-A32C-377D8C33EB51}" destId="{E08E4F2B-7AB6-4763-A99E-3A15AD5504ED}" srcOrd="6" destOrd="0" presId="urn:microsoft.com/office/officeart/2009/3/layout/RandomtoResultProcess"/>
    <dgm:cxn modelId="{B70CEF2F-6F30-46F2-A261-ED4734D50D04}" type="presParOf" srcId="{506E5788-0DEF-4D91-A32C-377D8C33EB51}" destId="{78C9B5DC-92A2-48C6-B577-53D094421583}" srcOrd="7" destOrd="0" presId="urn:microsoft.com/office/officeart/2009/3/layout/RandomtoResultProcess"/>
    <dgm:cxn modelId="{8271F235-E076-4359-91C5-C63D1F729495}" type="presParOf" srcId="{506E5788-0DEF-4D91-A32C-377D8C33EB51}" destId="{A523678B-C814-4F3E-9B11-B657F13BA3A9}" srcOrd="8" destOrd="0" presId="urn:microsoft.com/office/officeart/2009/3/layout/RandomtoResultProcess"/>
    <dgm:cxn modelId="{5FCAEBA7-3457-4602-9A62-EBDF2B0AF5B7}" type="presParOf" srcId="{506E5788-0DEF-4D91-A32C-377D8C33EB51}" destId="{9C61900F-F763-48CF-BAAE-22A8168004A4}" srcOrd="9" destOrd="0" presId="urn:microsoft.com/office/officeart/2009/3/layout/RandomtoResultProcess"/>
    <dgm:cxn modelId="{FAFEFCBD-FEC3-4D5C-8024-CBFC7B60262F}" type="presParOf" srcId="{506E5788-0DEF-4D91-A32C-377D8C33EB51}" destId="{9249D64C-EECB-43F8-81C8-770398452B7B}" srcOrd="10" destOrd="0" presId="urn:microsoft.com/office/officeart/2009/3/layout/RandomtoResultProcess"/>
    <dgm:cxn modelId="{3076E614-E070-4ABD-86ED-14B1F246519B}" type="presParOf" srcId="{506E5788-0DEF-4D91-A32C-377D8C33EB51}" destId="{0AB048A4-FF4B-4FD8-A9AC-0698D97EFBA5}" srcOrd="11" destOrd="0" presId="urn:microsoft.com/office/officeart/2009/3/layout/RandomtoResultProcess"/>
    <dgm:cxn modelId="{D77F2F99-36C9-432A-BC69-D96713D189FA}" type="presParOf" srcId="{506E5788-0DEF-4D91-A32C-377D8C33EB51}" destId="{609814A5-7E02-4928-9F2B-73AE6CE6E643}" srcOrd="12" destOrd="0" presId="urn:microsoft.com/office/officeart/2009/3/layout/RandomtoResultProcess"/>
    <dgm:cxn modelId="{5048F171-3F00-4104-A285-D1DF17046470}" type="presParOf" srcId="{506E5788-0DEF-4D91-A32C-377D8C33EB51}" destId="{82EAB85F-CE64-4CC0-A797-11EBF933C0F1}" srcOrd="13" destOrd="0" presId="urn:microsoft.com/office/officeart/2009/3/layout/RandomtoResultProcess"/>
    <dgm:cxn modelId="{63E90856-EF60-4AB8-9531-3029669EAEA5}" type="presParOf" srcId="{506E5788-0DEF-4D91-A32C-377D8C33EB51}" destId="{2A6CBC9A-1208-4D0B-8A0C-0BD5186C6B16}" srcOrd="14" destOrd="0" presId="urn:microsoft.com/office/officeart/2009/3/layout/RandomtoResultProcess"/>
    <dgm:cxn modelId="{79DBB28F-9DAC-4C2E-A8F3-564989BF94D2}" type="presParOf" srcId="{506E5788-0DEF-4D91-A32C-377D8C33EB51}" destId="{D119115F-B5C9-4F89-96A2-B5C62ABDA0E2}" srcOrd="15" destOrd="0" presId="urn:microsoft.com/office/officeart/2009/3/layout/RandomtoResultProcess"/>
    <dgm:cxn modelId="{92E125D2-94F4-4310-9A65-CC8BA4C49FF3}" type="presParOf" srcId="{506E5788-0DEF-4D91-A32C-377D8C33EB51}" destId="{CA5C9B47-8004-4A43-809D-BC0FF38DE903}" srcOrd="16" destOrd="0" presId="urn:microsoft.com/office/officeart/2009/3/layout/RandomtoResultProcess"/>
    <dgm:cxn modelId="{66CE3FD7-2DCD-4F50-AE7E-433C229CEAD5}" type="presParOf" srcId="{506E5788-0DEF-4D91-A32C-377D8C33EB51}" destId="{EE356CFC-AD2B-46F4-A98D-5D5190F68BF7}" srcOrd="17" destOrd="0" presId="urn:microsoft.com/office/officeart/2009/3/layout/RandomtoResultProcess"/>
    <dgm:cxn modelId="{E95E58CD-F630-434A-A7E0-236E16E927F8}" type="presParOf" srcId="{506E5788-0DEF-4D91-A32C-377D8C33EB51}" destId="{F4BF9F17-FABE-4080-BFC7-39599C07258D}" srcOrd="18" destOrd="0" presId="urn:microsoft.com/office/officeart/2009/3/layout/RandomtoResultProcess"/>
    <dgm:cxn modelId="{6D2E4E6B-136D-441E-BDF5-E4572771A39E}" type="presParOf" srcId="{CD1ECF54-C84C-4C93-967D-FBCB5DAD50DD}" destId="{5EDBEE56-EA1D-4B76-BC34-C10BB0E257EB}" srcOrd="1" destOrd="0" presId="urn:microsoft.com/office/officeart/2009/3/layout/RandomtoResultProcess"/>
    <dgm:cxn modelId="{1FE9EA03-28BF-4578-823E-BAB28C4A1AA0}" type="presParOf" srcId="{5EDBEE56-EA1D-4B76-BC34-C10BB0E257EB}" destId="{F347819D-ED19-406A-91B1-40D24CF4FFEC}" srcOrd="0" destOrd="0" presId="urn:microsoft.com/office/officeart/2009/3/layout/RandomtoResultProcess"/>
    <dgm:cxn modelId="{00CF99B7-2703-4C05-8144-065411AEA11E}" type="presParOf" srcId="{5EDBEE56-EA1D-4B76-BC34-C10BB0E257EB}" destId="{2CF57059-8319-4947-BD60-48B8952E6DC4}" srcOrd="1" destOrd="0" presId="urn:microsoft.com/office/officeart/2009/3/layout/RandomtoResultProcess"/>
    <dgm:cxn modelId="{6F80589D-586D-401B-9B4A-D390804B8D89}" type="presParOf" srcId="{CD1ECF54-C84C-4C93-967D-FBCB5DAD50DD}" destId="{CC13C669-495D-4A42-9152-C23593A8E0A6}" srcOrd="2" destOrd="0" presId="urn:microsoft.com/office/officeart/2009/3/layout/RandomtoResultProcess"/>
    <dgm:cxn modelId="{A6917D8E-0787-44C2-9217-9C00A56A5633}" type="presParOf" srcId="{CD1ECF54-C84C-4C93-967D-FBCB5DAD50DD}" destId="{3465E5F6-E0D3-4E63-B35C-DE236BEBCAA6}" srcOrd="3" destOrd="0" presId="urn:microsoft.com/office/officeart/2009/3/layout/RandomtoResultProcess"/>
    <dgm:cxn modelId="{0B2917A0-C20B-40A1-B2CB-BF29FD1DBDF5}" type="presParOf" srcId="{3465E5F6-E0D3-4E63-B35C-DE236BEBCAA6}" destId="{D54A3F4D-CA34-4339-B9C6-8370218E415C}" srcOrd="0" destOrd="0" presId="urn:microsoft.com/office/officeart/2009/3/layout/RandomtoResultProcess"/>
    <dgm:cxn modelId="{C62641C5-8472-40FD-A202-A119969D648A}" type="presParOf" srcId="{3465E5F6-E0D3-4E63-B35C-DE236BEBCAA6}" destId="{0AFAA3BA-592D-4E73-9256-3238E0E131B0}" srcOrd="1" destOrd="0" presId="urn:microsoft.com/office/officeart/2009/3/layout/RandomtoResultProcess"/>
    <dgm:cxn modelId="{630DF582-8C2C-4087-A371-1634DA39BFCA}" type="presParOf" srcId="{CD1ECF54-C84C-4C93-967D-FBCB5DAD50DD}" destId="{9BEEB66D-884B-4161-9CE8-D93E24A15822}" srcOrd="4" destOrd="0" presId="urn:microsoft.com/office/officeart/2009/3/layout/RandomtoResultProcess"/>
    <dgm:cxn modelId="{241611A7-57C0-49EF-AEC7-328CD49A7D5E}" type="presParOf" srcId="{9BEEB66D-884B-4161-9CE8-D93E24A15822}" destId="{61F4A98E-BCBE-4199-AD03-FF64A940531E}" srcOrd="0" destOrd="0" presId="urn:microsoft.com/office/officeart/2009/3/layout/RandomtoResultProcess"/>
    <dgm:cxn modelId="{C36DFD7E-3179-41A0-9145-C6775628E061}" type="presParOf" srcId="{9BEEB66D-884B-4161-9CE8-D93E24A15822}" destId="{DCA5224E-215B-43EC-85AB-A7B39516F90D}" srcOrd="1" destOrd="0" presId="urn:microsoft.com/office/officeart/2009/3/layout/RandomtoResul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6B8174-807D-4AB2-AC34-1ECA6BE24F39}">
      <dsp:nvSpPr>
        <dsp:cNvPr id="0" name=""/>
        <dsp:cNvSpPr/>
      </dsp:nvSpPr>
      <dsp:spPr>
        <a:xfrm>
          <a:off x="1" y="3011321"/>
          <a:ext cx="4802238" cy="2074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0" i="0" kern="1200" dirty="0"/>
            <a:t>+ government</a:t>
          </a:r>
        </a:p>
        <a:p>
          <a:pPr marL="0" lvl="0" indent="0" algn="ctr" defTabSz="1422400">
            <a:lnSpc>
              <a:spcPct val="90000"/>
            </a:lnSpc>
            <a:spcBef>
              <a:spcPct val="0"/>
            </a:spcBef>
            <a:spcAft>
              <a:spcPct val="35000"/>
            </a:spcAft>
            <a:buNone/>
          </a:pPr>
          <a:r>
            <a:rPr lang="en-US" sz="3200" b="0" i="0" kern="1200" dirty="0"/>
            <a:t>+ private sector</a:t>
          </a:r>
        </a:p>
        <a:p>
          <a:pPr marL="0" lvl="0" indent="0" algn="ctr" defTabSz="1422400">
            <a:lnSpc>
              <a:spcPct val="90000"/>
            </a:lnSpc>
            <a:spcBef>
              <a:spcPct val="0"/>
            </a:spcBef>
            <a:spcAft>
              <a:spcPct val="35000"/>
            </a:spcAft>
            <a:buNone/>
          </a:pPr>
          <a:r>
            <a:rPr lang="en-US" sz="3200" b="0" i="0" kern="1200" dirty="0"/>
            <a:t>+ public support</a:t>
          </a:r>
        </a:p>
      </dsp:txBody>
      <dsp:txXfrm>
        <a:off x="1" y="3011321"/>
        <a:ext cx="4802238" cy="2074701"/>
      </dsp:txXfrm>
    </dsp:sp>
    <dsp:sp modelId="{71F0470F-C5BB-4B3E-A7E6-65F5BBC28D29}">
      <dsp:nvSpPr>
        <dsp:cNvPr id="0" name=""/>
        <dsp:cNvSpPr/>
      </dsp:nvSpPr>
      <dsp:spPr>
        <a:xfrm>
          <a:off x="310492" y="2816068"/>
          <a:ext cx="332104" cy="33210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91C065-8D65-40D9-998A-F7CAD4174277}">
      <dsp:nvSpPr>
        <dsp:cNvPr id="0" name=""/>
        <dsp:cNvSpPr/>
      </dsp:nvSpPr>
      <dsp:spPr>
        <a:xfrm>
          <a:off x="542965" y="2351122"/>
          <a:ext cx="332104" cy="332104"/>
        </a:xfrm>
        <a:prstGeom prst="ellipse">
          <a:avLst/>
        </a:prstGeom>
        <a:solidFill>
          <a:srgbClr val="E45E3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294C6D-F56D-4CF8-A39E-8699E3C0DE5D}">
      <dsp:nvSpPr>
        <dsp:cNvPr id="0" name=""/>
        <dsp:cNvSpPr/>
      </dsp:nvSpPr>
      <dsp:spPr>
        <a:xfrm>
          <a:off x="1100900" y="2444112"/>
          <a:ext cx="521878" cy="521878"/>
        </a:xfrm>
        <a:prstGeom prst="ellipse">
          <a:avLst/>
        </a:prstGeom>
        <a:solidFill>
          <a:srgbClr val="91BE4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78F2DC-0EAE-4E22-95D1-F751026FB6A8}">
      <dsp:nvSpPr>
        <dsp:cNvPr id="0" name=""/>
        <dsp:cNvSpPr/>
      </dsp:nvSpPr>
      <dsp:spPr>
        <a:xfrm>
          <a:off x="1565846" y="1932671"/>
          <a:ext cx="332104" cy="33210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0338F4-C7C2-487E-BB44-653AAB0A771A}">
      <dsp:nvSpPr>
        <dsp:cNvPr id="0" name=""/>
        <dsp:cNvSpPr/>
      </dsp:nvSpPr>
      <dsp:spPr>
        <a:xfrm>
          <a:off x="2170275" y="1746693"/>
          <a:ext cx="332104" cy="332104"/>
        </a:xfrm>
        <a:prstGeom prst="ellipse">
          <a:avLst/>
        </a:prstGeom>
        <a:solidFill>
          <a:srgbClr val="F5B02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8E4F2B-7AB6-4763-A99E-3A15AD5504ED}">
      <dsp:nvSpPr>
        <dsp:cNvPr id="0" name=""/>
        <dsp:cNvSpPr/>
      </dsp:nvSpPr>
      <dsp:spPr>
        <a:xfrm>
          <a:off x="2914189" y="2072155"/>
          <a:ext cx="332104" cy="33210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C9B5DC-92A2-48C6-B577-53D094421583}">
      <dsp:nvSpPr>
        <dsp:cNvPr id="0" name=""/>
        <dsp:cNvSpPr/>
      </dsp:nvSpPr>
      <dsp:spPr>
        <a:xfrm>
          <a:off x="3379135" y="2304628"/>
          <a:ext cx="521878" cy="521878"/>
        </a:xfrm>
        <a:prstGeom prst="ellipse">
          <a:avLst/>
        </a:prstGeom>
        <a:solidFill>
          <a:srgbClr val="9A2E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23678B-C814-4F3E-9B11-B657F13BA3A9}">
      <dsp:nvSpPr>
        <dsp:cNvPr id="0" name=""/>
        <dsp:cNvSpPr/>
      </dsp:nvSpPr>
      <dsp:spPr>
        <a:xfrm>
          <a:off x="4030059" y="2816068"/>
          <a:ext cx="332104" cy="33210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61900F-F763-48CF-BAAE-22A8168004A4}">
      <dsp:nvSpPr>
        <dsp:cNvPr id="0" name=""/>
        <dsp:cNvSpPr/>
      </dsp:nvSpPr>
      <dsp:spPr>
        <a:xfrm>
          <a:off x="4501514" y="3327509"/>
          <a:ext cx="332104" cy="332104"/>
        </a:xfrm>
        <a:prstGeom prst="ellipse">
          <a:avLst/>
        </a:prstGeom>
        <a:solidFill>
          <a:srgbClr val="91BE4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49D64C-EECB-43F8-81C8-770398452B7B}">
      <dsp:nvSpPr>
        <dsp:cNvPr id="0" name=""/>
        <dsp:cNvSpPr/>
      </dsp:nvSpPr>
      <dsp:spPr>
        <a:xfrm>
          <a:off x="2058479" y="2219515"/>
          <a:ext cx="562765" cy="599768"/>
        </a:xfrm>
        <a:prstGeom prst="ellipse">
          <a:avLst/>
        </a:prstGeom>
        <a:solidFill>
          <a:srgbClr val="DD1B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B048A4-FF4B-4FD8-A9AC-0698D97EFBA5}">
      <dsp:nvSpPr>
        <dsp:cNvPr id="0" name=""/>
        <dsp:cNvSpPr/>
      </dsp:nvSpPr>
      <dsp:spPr>
        <a:xfrm>
          <a:off x="78019" y="4486858"/>
          <a:ext cx="332104" cy="332104"/>
        </a:xfrm>
        <a:prstGeom prst="ellipse">
          <a:avLst/>
        </a:prstGeom>
        <a:solidFill>
          <a:srgbClr val="9A2E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9814A5-7E02-4928-9F2B-73AE6CE6E643}">
      <dsp:nvSpPr>
        <dsp:cNvPr id="0" name=""/>
        <dsp:cNvSpPr/>
      </dsp:nvSpPr>
      <dsp:spPr>
        <a:xfrm>
          <a:off x="356986" y="4760964"/>
          <a:ext cx="521878" cy="52187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EAB85F-CE64-4CC0-A797-11EBF933C0F1}">
      <dsp:nvSpPr>
        <dsp:cNvPr id="0" name=""/>
        <dsp:cNvSpPr/>
      </dsp:nvSpPr>
      <dsp:spPr>
        <a:xfrm>
          <a:off x="1054405" y="5123528"/>
          <a:ext cx="759095" cy="759095"/>
        </a:xfrm>
        <a:prstGeom prst="ellipse">
          <a:avLst/>
        </a:prstGeom>
        <a:solidFill>
          <a:srgbClr val="E45E3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6CBC9A-1208-4D0B-8A0C-0BD5186C6B16}">
      <dsp:nvSpPr>
        <dsp:cNvPr id="0" name=""/>
        <dsp:cNvSpPr/>
      </dsp:nvSpPr>
      <dsp:spPr>
        <a:xfrm>
          <a:off x="1933774" y="5941890"/>
          <a:ext cx="332104" cy="332104"/>
        </a:xfrm>
        <a:prstGeom prst="ellipse">
          <a:avLst/>
        </a:prstGeom>
        <a:solidFill>
          <a:srgbClr val="91BE4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19115F-B5C9-4F89-96A2-B5C62ABDA0E2}">
      <dsp:nvSpPr>
        <dsp:cNvPr id="0" name=""/>
        <dsp:cNvSpPr/>
      </dsp:nvSpPr>
      <dsp:spPr>
        <a:xfrm>
          <a:off x="2162870" y="5318093"/>
          <a:ext cx="521878" cy="521878"/>
        </a:xfrm>
        <a:prstGeom prst="ellipse">
          <a:avLst/>
        </a:prstGeom>
        <a:solidFill>
          <a:srgbClr val="1D96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5C9B47-8004-4A43-809D-BC0FF38DE903}">
      <dsp:nvSpPr>
        <dsp:cNvPr id="0" name=""/>
        <dsp:cNvSpPr/>
      </dsp:nvSpPr>
      <dsp:spPr>
        <a:xfrm>
          <a:off x="2681716" y="5639452"/>
          <a:ext cx="332104" cy="33210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356CFC-AD2B-46F4-A98D-5D5190F68BF7}">
      <dsp:nvSpPr>
        <dsp:cNvPr id="0" name=""/>
        <dsp:cNvSpPr/>
      </dsp:nvSpPr>
      <dsp:spPr>
        <a:xfrm>
          <a:off x="3218745" y="5222886"/>
          <a:ext cx="759095" cy="759095"/>
        </a:xfrm>
        <a:prstGeom prst="ellipse">
          <a:avLst/>
        </a:prstGeom>
        <a:solidFill>
          <a:srgbClr val="F5B02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BF9F17-FABE-4080-BFC7-39599C07258D}">
      <dsp:nvSpPr>
        <dsp:cNvPr id="0" name=""/>
        <dsp:cNvSpPr/>
      </dsp:nvSpPr>
      <dsp:spPr>
        <a:xfrm>
          <a:off x="4123048" y="4821868"/>
          <a:ext cx="521878" cy="52187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47819D-ED19-406A-91B1-40D24CF4FFEC}">
      <dsp:nvSpPr>
        <dsp:cNvPr id="0" name=""/>
        <dsp:cNvSpPr/>
      </dsp:nvSpPr>
      <dsp:spPr>
        <a:xfrm>
          <a:off x="4803868" y="2443338"/>
          <a:ext cx="1532681" cy="2926056"/>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54A3F4D-CA34-4339-B9C6-8370218E415C}">
      <dsp:nvSpPr>
        <dsp:cNvPr id="0" name=""/>
        <dsp:cNvSpPr/>
      </dsp:nvSpPr>
      <dsp:spPr>
        <a:xfrm>
          <a:off x="6057880" y="2443338"/>
          <a:ext cx="1532681" cy="2926056"/>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1F4A98E-BCBE-4199-AD03-FF64A940531E}">
      <dsp:nvSpPr>
        <dsp:cNvPr id="0" name=""/>
        <dsp:cNvSpPr/>
      </dsp:nvSpPr>
      <dsp:spPr>
        <a:xfrm>
          <a:off x="7757763" y="2201523"/>
          <a:ext cx="3553034" cy="3553034"/>
        </a:xfrm>
        <a:prstGeom prst="ellipse">
          <a:avLst/>
        </a:prstGeom>
        <a:solidFill>
          <a:srgbClr val="9A2E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r>
            <a:rPr lang="en-IE" sz="3000" kern="1200" dirty="0"/>
            <a:t>Collaboration, authentic elements and information flow are the key elements</a:t>
          </a:r>
        </a:p>
      </dsp:txBody>
      <dsp:txXfrm>
        <a:off x="8278093" y="2721853"/>
        <a:ext cx="2512374" cy="2512374"/>
      </dsp:txXfrm>
    </dsp:sp>
  </dsp:spTree>
</dsp:drawing>
</file>

<file path=ppt/diagrams/layout1.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2BBE5-951B-7448-9280-3E5E86F1213F}" type="datetimeFigureOut">
              <a:rPr lang="en-US" smtClean="0"/>
              <a:t>6/3/2021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4A299-DD6E-4F4E-AAAF-972CE464E941}" type="slidenum">
              <a:rPr lang="en-US" smtClean="0"/>
              <a:t>‹#›</a:t>
            </a:fld>
            <a:endParaRPr lang="en-US" dirty="0"/>
          </a:p>
        </p:txBody>
      </p:sp>
    </p:spTree>
    <p:extLst>
      <p:ext uri="{BB962C8B-B14F-4D97-AF65-F5344CB8AC3E}">
        <p14:creationId xmlns:p14="http://schemas.microsoft.com/office/powerpoint/2010/main" val="103506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7848AD-6592-B642-AC77-A3318D8B851F}" type="datetimeFigureOut">
              <a:rPr lang="en-US" smtClean="0"/>
              <a:t>6/3/2021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dirty="0"/>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slide with photo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E08CF4-3792-6045-B757-F76FFDBE9F88}"/>
              </a:ext>
            </a:extLst>
          </p:cNvPr>
          <p:cNvSpPr/>
          <p:nvPr userDrawn="1"/>
        </p:nvSpPr>
        <p:spPr>
          <a:xfrm>
            <a:off x="2921000" y="342900"/>
            <a:ext cx="8864600" cy="2838450"/>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Rectangle 11">
            <a:extLst>
              <a:ext uri="{FF2B5EF4-FFF2-40B4-BE49-F238E27FC236}">
                <a16:creationId xmlns:a16="http://schemas.microsoft.com/office/drawing/2014/main" id="{1353CFCD-2703-C64F-A780-92441DA7ACC2}"/>
              </a:ext>
            </a:extLst>
          </p:cNvPr>
          <p:cNvSpPr/>
          <p:nvPr userDrawn="1"/>
        </p:nvSpPr>
        <p:spPr>
          <a:xfrm>
            <a:off x="390978" y="4841874"/>
            <a:ext cx="1935844" cy="1644650"/>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Picture Placeholder 5">
            <a:extLst>
              <a:ext uri="{FF2B5EF4-FFF2-40B4-BE49-F238E27FC236}">
                <a16:creationId xmlns:a16="http://schemas.microsoft.com/office/drawing/2014/main" id="{09F7D135-1563-AE4B-81C1-4E2B1B946478}"/>
              </a:ext>
            </a:extLst>
          </p:cNvPr>
          <p:cNvSpPr>
            <a:spLocks noGrp="1"/>
          </p:cNvSpPr>
          <p:nvPr>
            <p:ph type="pic" sz="quarter" idx="10"/>
          </p:nvPr>
        </p:nvSpPr>
        <p:spPr>
          <a:xfrm>
            <a:off x="1358900" y="2069433"/>
            <a:ext cx="8991600" cy="3773228"/>
          </a:xfrm>
        </p:spPr>
        <p:txBody>
          <a:bodyPr/>
          <a:lstStyle>
            <a:lvl1pPr marL="0" indent="0" algn="ctr">
              <a:buNone/>
              <a:defRPr sz="2400" i="1"/>
            </a:lvl1pPr>
          </a:lstStyle>
          <a:p>
            <a:endParaRPr lang="en-US" dirty="0"/>
          </a:p>
          <a:p>
            <a:endParaRPr lang="en-US" dirty="0"/>
          </a:p>
          <a:p>
            <a:endParaRPr lang="en-US" dirty="0"/>
          </a:p>
          <a:p>
            <a:endParaRPr lang="en-US" dirty="0"/>
          </a:p>
          <a:p>
            <a:endParaRPr lang="en-US" dirty="0"/>
          </a:p>
          <a:p>
            <a:r>
              <a:rPr lang="en-US" dirty="0"/>
              <a:t>Click to add photo</a:t>
            </a:r>
          </a:p>
        </p:txBody>
      </p:sp>
      <p:sp>
        <p:nvSpPr>
          <p:cNvPr id="16" name="Text Placeholder 23">
            <a:extLst>
              <a:ext uri="{FF2B5EF4-FFF2-40B4-BE49-F238E27FC236}">
                <a16:creationId xmlns:a16="http://schemas.microsoft.com/office/drawing/2014/main" id="{BA0149BF-683F-8D45-AFD6-207264B018E9}"/>
              </a:ext>
            </a:extLst>
          </p:cNvPr>
          <p:cNvSpPr>
            <a:spLocks noGrp="1"/>
          </p:cNvSpPr>
          <p:nvPr>
            <p:ph type="body" sz="quarter" idx="15" hasCustomPrompt="1"/>
          </p:nvPr>
        </p:nvSpPr>
        <p:spPr>
          <a:xfrm>
            <a:off x="3175537" y="722727"/>
            <a:ext cx="8248525" cy="1346703"/>
          </a:xfrm>
          <a:noFill/>
        </p:spPr>
        <p:txBody>
          <a:bodyPr>
            <a:normAutofit/>
          </a:bodyPr>
          <a:lstStyle>
            <a:lvl1pPr marL="0" indent="0" algn="l">
              <a:buNone/>
              <a:defRPr sz="2200" b="0">
                <a:solidFill>
                  <a:schemeClr val="bg1"/>
                </a:solidFill>
                <a:latin typeface="+mn-lt"/>
              </a:defRPr>
            </a:lvl1pPr>
          </a:lstStyle>
          <a:p>
            <a:pPr lvl="0"/>
            <a:r>
              <a:rPr lang="en-US" dirty="0"/>
              <a:t>Main Body Text</a:t>
            </a:r>
          </a:p>
        </p:txBody>
      </p:sp>
      <p:pic>
        <p:nvPicPr>
          <p:cNvPr id="17" name="Picture 16" descr="A close up of a sign&#10;&#10;Description automatically generated">
            <a:extLst>
              <a:ext uri="{FF2B5EF4-FFF2-40B4-BE49-F238E27FC236}">
                <a16:creationId xmlns:a16="http://schemas.microsoft.com/office/drawing/2014/main" id="{8C4AA226-2938-6F41-8288-DD9770C2C60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26479" y="6149728"/>
            <a:ext cx="1539688" cy="375052"/>
          </a:xfrm>
          <a:prstGeom prst="rect">
            <a:avLst/>
          </a:prstGeom>
        </p:spPr>
      </p:pic>
    </p:spTree>
    <p:extLst>
      <p:ext uri="{BB962C8B-B14F-4D97-AF65-F5344CB8AC3E}">
        <p14:creationId xmlns:p14="http://schemas.microsoft.com/office/powerpoint/2010/main" val="3509760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slide with photo 4">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F26EA75-D55F-D04A-BF8D-0291E9DC5EFA}"/>
              </a:ext>
            </a:extLst>
          </p:cNvPr>
          <p:cNvSpPr/>
          <p:nvPr userDrawn="1"/>
        </p:nvSpPr>
        <p:spPr>
          <a:xfrm>
            <a:off x="2415442" y="297595"/>
            <a:ext cx="4439557" cy="994230"/>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89D0881-36CB-7649-A7E8-5F14C25F4676}"/>
              </a:ext>
            </a:extLst>
          </p:cNvPr>
          <p:cNvSpPr/>
          <p:nvPr userDrawn="1"/>
        </p:nvSpPr>
        <p:spPr>
          <a:xfrm>
            <a:off x="3025255" y="4046615"/>
            <a:ext cx="1219201" cy="1244869"/>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00A0A225-0F55-F641-B8B5-2BE6B2129688}"/>
              </a:ext>
            </a:extLst>
          </p:cNvPr>
          <p:cNvSpPr>
            <a:spLocks noGrp="1"/>
          </p:cNvSpPr>
          <p:nvPr>
            <p:ph type="pic" sz="quarter" idx="10"/>
          </p:nvPr>
        </p:nvSpPr>
        <p:spPr>
          <a:xfrm>
            <a:off x="445569" y="523574"/>
            <a:ext cx="3798887" cy="4222750"/>
          </a:xfrm>
        </p:spPr>
        <p:txBody>
          <a:bodyPr/>
          <a:lstStyle>
            <a:lvl1pPr marL="0" indent="0" algn="ctr">
              <a:buNone/>
              <a:defRPr sz="2000"/>
            </a:lvl1pPr>
          </a:lstStyle>
          <a:p>
            <a:endParaRPr lang="en-US" dirty="0"/>
          </a:p>
          <a:p>
            <a:endParaRPr lang="en-US" dirty="0"/>
          </a:p>
          <a:p>
            <a:r>
              <a:rPr lang="en-US" dirty="0"/>
              <a:t>Click to add a photo</a:t>
            </a:r>
          </a:p>
        </p:txBody>
      </p:sp>
      <p:sp>
        <p:nvSpPr>
          <p:cNvPr id="20" name="Picture Placeholder 2">
            <a:extLst>
              <a:ext uri="{FF2B5EF4-FFF2-40B4-BE49-F238E27FC236}">
                <a16:creationId xmlns:a16="http://schemas.microsoft.com/office/drawing/2014/main" id="{DAA584C7-BD3C-8844-AD84-8513CEFC5002}"/>
              </a:ext>
            </a:extLst>
          </p:cNvPr>
          <p:cNvSpPr>
            <a:spLocks noGrp="1"/>
          </p:cNvSpPr>
          <p:nvPr>
            <p:ph type="pic" sz="quarter" idx="11"/>
          </p:nvPr>
        </p:nvSpPr>
        <p:spPr>
          <a:xfrm>
            <a:off x="4709884" y="3546595"/>
            <a:ext cx="2771571" cy="3013810"/>
          </a:xfrm>
        </p:spPr>
        <p:txBody>
          <a:bodyPr>
            <a:normAutofit/>
          </a:bodyPr>
          <a:lstStyle>
            <a:lvl1pPr marL="0" indent="0" algn="ctr">
              <a:buNone/>
              <a:defRPr sz="1800"/>
            </a:lvl1pPr>
          </a:lstStyle>
          <a:p>
            <a:endParaRPr lang="en-US" dirty="0"/>
          </a:p>
          <a:p>
            <a:r>
              <a:rPr lang="en-US" dirty="0"/>
              <a:t>Click to add a photo</a:t>
            </a:r>
          </a:p>
        </p:txBody>
      </p:sp>
      <p:sp>
        <p:nvSpPr>
          <p:cNvPr id="21" name="Text Placeholder 23">
            <a:extLst>
              <a:ext uri="{FF2B5EF4-FFF2-40B4-BE49-F238E27FC236}">
                <a16:creationId xmlns:a16="http://schemas.microsoft.com/office/drawing/2014/main" id="{6F20DF54-2E46-6F4D-86D8-14F6B589B636}"/>
              </a:ext>
            </a:extLst>
          </p:cNvPr>
          <p:cNvSpPr>
            <a:spLocks noGrp="1"/>
          </p:cNvSpPr>
          <p:nvPr>
            <p:ph type="body" sz="quarter" idx="13" hasCustomPrompt="1"/>
          </p:nvPr>
        </p:nvSpPr>
        <p:spPr>
          <a:xfrm>
            <a:off x="4635221" y="1508861"/>
            <a:ext cx="3999055" cy="1791502"/>
          </a:xfrm>
        </p:spPr>
        <p:txBody>
          <a:bodyPr>
            <a:normAutofit/>
          </a:bodyPr>
          <a:lstStyle>
            <a:lvl1pPr marL="0" indent="0" algn="l">
              <a:buNone/>
              <a:defRPr sz="3600" b="1">
                <a:solidFill>
                  <a:srgbClr val="003841"/>
                </a:solidFill>
                <a:latin typeface="+mn-lt"/>
              </a:defRPr>
            </a:lvl1pPr>
          </a:lstStyle>
          <a:p>
            <a:pPr lvl="0"/>
            <a:r>
              <a:rPr lang="en-US" dirty="0"/>
              <a:t>TITLE</a:t>
            </a:r>
          </a:p>
        </p:txBody>
      </p:sp>
      <p:sp>
        <p:nvSpPr>
          <p:cNvPr id="22" name="Text Placeholder 25">
            <a:extLst>
              <a:ext uri="{FF2B5EF4-FFF2-40B4-BE49-F238E27FC236}">
                <a16:creationId xmlns:a16="http://schemas.microsoft.com/office/drawing/2014/main" id="{474C6A3D-1373-F247-AC68-6AE232ADE7BB}"/>
              </a:ext>
            </a:extLst>
          </p:cNvPr>
          <p:cNvSpPr>
            <a:spLocks noGrp="1"/>
          </p:cNvSpPr>
          <p:nvPr>
            <p:ph type="body" sz="quarter" idx="14" hasCustomPrompt="1"/>
          </p:nvPr>
        </p:nvSpPr>
        <p:spPr>
          <a:xfrm>
            <a:off x="7814127" y="4046615"/>
            <a:ext cx="3932304" cy="2164180"/>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23" name="Picture 22" descr="A close up of a sign&#10;&#10;Description automatically generated">
            <a:extLst>
              <a:ext uri="{FF2B5EF4-FFF2-40B4-BE49-F238E27FC236}">
                <a16:creationId xmlns:a16="http://schemas.microsoft.com/office/drawing/2014/main" id="{BE2774BD-5BCF-704B-97DA-8BFC95F10FD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5833" y="6185353"/>
            <a:ext cx="1539688" cy="375052"/>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slide with photo 5">
    <p:spTree>
      <p:nvGrpSpPr>
        <p:cNvPr id="1" name=""/>
        <p:cNvGrpSpPr/>
        <p:nvPr/>
      </p:nvGrpSpPr>
      <p:grpSpPr>
        <a:xfrm>
          <a:off x="0" y="0"/>
          <a:ext cx="0" cy="0"/>
          <a:chOff x="0" y="0"/>
          <a:chExt cx="0" cy="0"/>
        </a:xfrm>
      </p:grpSpPr>
      <p:pic>
        <p:nvPicPr>
          <p:cNvPr id="10" name="Picture 9" descr="A close up of a sign&#10;&#10;Description automatically generated">
            <a:extLst>
              <a:ext uri="{FF2B5EF4-FFF2-40B4-BE49-F238E27FC236}">
                <a16:creationId xmlns:a16="http://schemas.microsoft.com/office/drawing/2014/main" id="{AFC46528-25B4-2F48-AA77-04A105677A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5833" y="6185353"/>
            <a:ext cx="1539688" cy="375052"/>
          </a:xfrm>
          <a:prstGeom prst="rect">
            <a:avLst/>
          </a:prstGeom>
        </p:spPr>
      </p:pic>
      <p:sp>
        <p:nvSpPr>
          <p:cNvPr id="6" name="Rectangle 5">
            <a:extLst>
              <a:ext uri="{FF2B5EF4-FFF2-40B4-BE49-F238E27FC236}">
                <a16:creationId xmlns:a16="http://schemas.microsoft.com/office/drawing/2014/main" id="{E44500FC-7EC6-DC4E-8C11-0020987E093C}"/>
              </a:ext>
            </a:extLst>
          </p:cNvPr>
          <p:cNvSpPr/>
          <p:nvPr userDrawn="1"/>
        </p:nvSpPr>
        <p:spPr>
          <a:xfrm>
            <a:off x="405433" y="370011"/>
            <a:ext cx="11381134" cy="5597232"/>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Picture Placeholder 14">
            <a:extLst>
              <a:ext uri="{FF2B5EF4-FFF2-40B4-BE49-F238E27FC236}">
                <a16:creationId xmlns:a16="http://schemas.microsoft.com/office/drawing/2014/main" id="{D4A7241C-0A1C-8E47-AB22-CA50160A444E}"/>
              </a:ext>
            </a:extLst>
          </p:cNvPr>
          <p:cNvSpPr>
            <a:spLocks noGrp="1"/>
          </p:cNvSpPr>
          <p:nvPr>
            <p:ph type="pic" sz="quarter" idx="10" hasCustomPrompt="1"/>
          </p:nvPr>
        </p:nvSpPr>
        <p:spPr>
          <a:xfrm>
            <a:off x="5834298" y="0"/>
            <a:ext cx="5675313" cy="6858000"/>
          </a:xfrm>
          <a:custGeom>
            <a:avLst/>
            <a:gdLst>
              <a:gd name="connsiteX0" fmla="*/ 0 w 5675313"/>
              <a:gd name="connsiteY0" fmla="*/ 0 h 6858000"/>
              <a:gd name="connsiteX1" fmla="*/ 5675313 w 5675313"/>
              <a:gd name="connsiteY1" fmla="*/ 0 h 6858000"/>
              <a:gd name="connsiteX2" fmla="*/ 5675313 w 5675313"/>
              <a:gd name="connsiteY2" fmla="*/ 6858000 h 6858000"/>
              <a:gd name="connsiteX3" fmla="*/ 0 w 5675313"/>
              <a:gd name="connsiteY3" fmla="*/ 6858000 h 6858000"/>
              <a:gd name="connsiteX4" fmla="*/ 0 w 5675313"/>
              <a:gd name="connsiteY4" fmla="*/ 3082177 h 6858000"/>
              <a:gd name="connsiteX5" fmla="*/ 1808066 w 5675313"/>
              <a:gd name="connsiteY5" fmla="*/ 3082177 h 6858000"/>
              <a:gd name="connsiteX6" fmla="*/ 1808066 w 5675313"/>
              <a:gd name="connsiteY6" fmla="*/ 874591 h 6858000"/>
              <a:gd name="connsiteX7" fmla="*/ 0 w 5675313"/>
              <a:gd name="connsiteY7" fmla="*/ 8745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75313" h="6858000">
                <a:moveTo>
                  <a:pt x="0" y="0"/>
                </a:moveTo>
                <a:lnTo>
                  <a:pt x="5675313" y="0"/>
                </a:lnTo>
                <a:lnTo>
                  <a:pt x="5675313" y="6858000"/>
                </a:lnTo>
                <a:lnTo>
                  <a:pt x="0" y="6858000"/>
                </a:lnTo>
                <a:lnTo>
                  <a:pt x="0" y="3082177"/>
                </a:lnTo>
                <a:lnTo>
                  <a:pt x="1808066" y="3082177"/>
                </a:lnTo>
                <a:lnTo>
                  <a:pt x="1808066" y="874591"/>
                </a:lnTo>
                <a:lnTo>
                  <a:pt x="0" y="874591"/>
                </a:lnTo>
                <a:close/>
              </a:path>
            </a:pathLst>
          </a:custGeom>
        </p:spPr>
        <p:txBody>
          <a:bodyPr wrap="square">
            <a:noAutofit/>
          </a:bodyPr>
          <a:lstStyle>
            <a:lvl1pPr marL="0" indent="0" algn="ctr">
              <a:buNone/>
              <a:defRPr/>
            </a:lvl1pPr>
          </a:lstStyle>
          <a:p>
            <a:r>
              <a:rPr lang="en-US" dirty="0"/>
              <a:t>Click to add photo</a:t>
            </a:r>
          </a:p>
        </p:txBody>
      </p:sp>
      <p:sp>
        <p:nvSpPr>
          <p:cNvPr id="18" name="Text Placeholder 23">
            <a:extLst>
              <a:ext uri="{FF2B5EF4-FFF2-40B4-BE49-F238E27FC236}">
                <a16:creationId xmlns:a16="http://schemas.microsoft.com/office/drawing/2014/main" id="{EA37CBD0-16C2-3C4E-BA65-C4A3C2754789}"/>
              </a:ext>
            </a:extLst>
          </p:cNvPr>
          <p:cNvSpPr>
            <a:spLocks noGrp="1"/>
          </p:cNvSpPr>
          <p:nvPr>
            <p:ph type="body" sz="quarter" idx="13" hasCustomPrompt="1"/>
          </p:nvPr>
        </p:nvSpPr>
        <p:spPr>
          <a:xfrm>
            <a:off x="1675006" y="1074656"/>
            <a:ext cx="5675313" cy="1690335"/>
          </a:xfrm>
        </p:spPr>
        <p:txBody>
          <a:bodyPr>
            <a:normAutofit/>
          </a:bodyPr>
          <a:lstStyle>
            <a:lvl1pPr marL="0" indent="0" algn="r">
              <a:buNone/>
              <a:defRPr sz="3600" b="1">
                <a:solidFill>
                  <a:schemeClr val="bg1"/>
                </a:solidFill>
                <a:latin typeface="+mn-lt"/>
              </a:defRPr>
            </a:lvl1pPr>
          </a:lstStyle>
          <a:p>
            <a:pPr lvl="0"/>
            <a:r>
              <a:rPr lang="en-US" dirty="0"/>
              <a:t>TITLE</a:t>
            </a:r>
          </a:p>
        </p:txBody>
      </p:sp>
      <p:sp>
        <p:nvSpPr>
          <p:cNvPr id="19" name="Text Placeholder 25">
            <a:extLst>
              <a:ext uri="{FF2B5EF4-FFF2-40B4-BE49-F238E27FC236}">
                <a16:creationId xmlns:a16="http://schemas.microsoft.com/office/drawing/2014/main" id="{659C82FC-7246-E14D-A9E5-1C151EBADF2A}"/>
              </a:ext>
            </a:extLst>
          </p:cNvPr>
          <p:cNvSpPr>
            <a:spLocks noGrp="1"/>
          </p:cNvSpPr>
          <p:nvPr>
            <p:ph type="body" sz="quarter" idx="14" hasCustomPrompt="1"/>
          </p:nvPr>
        </p:nvSpPr>
        <p:spPr>
          <a:xfrm>
            <a:off x="682390" y="3336966"/>
            <a:ext cx="5005892" cy="2090057"/>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9998909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photo slide with 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E396E02-8FBF-A446-9643-E01AE0E11DF3}"/>
              </a:ext>
            </a:extLst>
          </p:cNvPr>
          <p:cNvSpPr/>
          <p:nvPr userDrawn="1"/>
        </p:nvSpPr>
        <p:spPr>
          <a:xfrm>
            <a:off x="0" y="0"/>
            <a:ext cx="3526971" cy="255371"/>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Text Placeholder 23">
            <a:extLst>
              <a:ext uri="{FF2B5EF4-FFF2-40B4-BE49-F238E27FC236}">
                <a16:creationId xmlns:a16="http://schemas.microsoft.com/office/drawing/2014/main" id="{0ED9A6FB-AAFA-524E-9310-2891429DBDBB}"/>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rgbClr val="003841"/>
                </a:solidFill>
                <a:latin typeface="+mn-lt"/>
              </a:defRPr>
            </a:lvl1pPr>
          </a:lstStyle>
          <a:p>
            <a:pPr lvl="0"/>
            <a:r>
              <a:rPr lang="en-US" dirty="0"/>
              <a:t>TITLE</a:t>
            </a:r>
          </a:p>
        </p:txBody>
      </p:sp>
      <p:sp>
        <p:nvSpPr>
          <p:cNvPr id="8" name="Text Placeholder 25">
            <a:extLst>
              <a:ext uri="{FF2B5EF4-FFF2-40B4-BE49-F238E27FC236}">
                <a16:creationId xmlns:a16="http://schemas.microsoft.com/office/drawing/2014/main" id="{E50C6166-5703-B44C-9DAE-3A351D82DD01}"/>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4" name="Picture Placeholder 2">
            <a:extLst>
              <a:ext uri="{FF2B5EF4-FFF2-40B4-BE49-F238E27FC236}">
                <a16:creationId xmlns:a16="http://schemas.microsoft.com/office/drawing/2014/main" id="{3DADBF15-2FCA-A342-BB7E-6CED0C683C72}"/>
              </a:ext>
            </a:extLst>
          </p:cNvPr>
          <p:cNvSpPr>
            <a:spLocks noGrp="1"/>
          </p:cNvSpPr>
          <p:nvPr>
            <p:ph type="pic" sz="quarter" idx="19"/>
          </p:nvPr>
        </p:nvSpPr>
        <p:spPr>
          <a:xfrm>
            <a:off x="571500" y="266679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16" name="Picture Placeholder 2">
            <a:extLst>
              <a:ext uri="{FF2B5EF4-FFF2-40B4-BE49-F238E27FC236}">
                <a16:creationId xmlns:a16="http://schemas.microsoft.com/office/drawing/2014/main" id="{19744109-D362-8D45-8D31-6DE47BA66FE2}"/>
              </a:ext>
            </a:extLst>
          </p:cNvPr>
          <p:cNvSpPr>
            <a:spLocks noGrp="1"/>
          </p:cNvSpPr>
          <p:nvPr>
            <p:ph type="pic" sz="quarter" idx="25"/>
          </p:nvPr>
        </p:nvSpPr>
        <p:spPr>
          <a:xfrm>
            <a:off x="8285775" y="266679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pic>
        <p:nvPicPr>
          <p:cNvPr id="17" name="Picture 16" descr="A close up of a sign&#10;&#10;Description automatically generated">
            <a:extLst>
              <a:ext uri="{FF2B5EF4-FFF2-40B4-BE49-F238E27FC236}">
                <a16:creationId xmlns:a16="http://schemas.microsoft.com/office/drawing/2014/main" id="{9256D7B6-A0A6-7440-B736-77923A095C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26156" y="6118685"/>
            <a:ext cx="1539688" cy="375052"/>
          </a:xfrm>
          <a:prstGeom prst="rect">
            <a:avLst/>
          </a:prstGeom>
        </p:spPr>
      </p:pic>
      <p:sp>
        <p:nvSpPr>
          <p:cNvPr id="21" name="Picture Placeholder 2">
            <a:extLst>
              <a:ext uri="{FF2B5EF4-FFF2-40B4-BE49-F238E27FC236}">
                <a16:creationId xmlns:a16="http://schemas.microsoft.com/office/drawing/2014/main" id="{AFACD075-9FAC-BD4A-B8F8-DC74C5B3FD9E}"/>
              </a:ext>
            </a:extLst>
          </p:cNvPr>
          <p:cNvSpPr>
            <a:spLocks noGrp="1"/>
          </p:cNvSpPr>
          <p:nvPr>
            <p:ph type="pic" sz="quarter" idx="26"/>
          </p:nvPr>
        </p:nvSpPr>
        <p:spPr>
          <a:xfrm>
            <a:off x="4464050" y="266679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Tree>
    <p:extLst>
      <p:ext uri="{BB962C8B-B14F-4D97-AF65-F5344CB8AC3E}">
        <p14:creationId xmlns:p14="http://schemas.microsoft.com/office/powerpoint/2010/main" val="11078437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with titl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5A07560-3848-C44E-89C5-7B8AA02F539E}"/>
              </a:ext>
            </a:extLst>
          </p:cNvPr>
          <p:cNvSpPr>
            <a:spLocks noGrp="1"/>
          </p:cNvSpPr>
          <p:nvPr>
            <p:ph type="pic" sz="quarter" idx="10"/>
          </p:nvPr>
        </p:nvSpPr>
        <p:spPr>
          <a:xfrm>
            <a:off x="-6238" y="0"/>
            <a:ext cx="12198238" cy="6858000"/>
          </a:xfrm>
          <a:custGeom>
            <a:avLst/>
            <a:gdLst>
              <a:gd name="connsiteX0" fmla="*/ 0 w 12198238"/>
              <a:gd name="connsiteY0" fmla="*/ 0 h 6858000"/>
              <a:gd name="connsiteX1" fmla="*/ 12198238 w 12198238"/>
              <a:gd name="connsiteY1" fmla="*/ 0 h 6858000"/>
              <a:gd name="connsiteX2" fmla="*/ 12198238 w 12198238"/>
              <a:gd name="connsiteY2" fmla="*/ 6858000 h 6858000"/>
              <a:gd name="connsiteX3" fmla="*/ 0 w 12198238"/>
              <a:gd name="connsiteY3" fmla="*/ 6858000 h 6858000"/>
              <a:gd name="connsiteX4" fmla="*/ 0 w 12198238"/>
              <a:gd name="connsiteY4" fmla="*/ 6078975 h 6858000"/>
              <a:gd name="connsiteX5" fmla="*/ 5197998 w 12198238"/>
              <a:gd name="connsiteY5" fmla="*/ 6078975 h 6858000"/>
              <a:gd name="connsiteX6" fmla="*/ 5197998 w 12198238"/>
              <a:gd name="connsiteY6" fmla="*/ 3048000 h 6858000"/>
              <a:gd name="connsiteX7" fmla="*/ 0 w 12198238"/>
              <a:gd name="connsiteY7" fmla="*/ 304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8238" h="6858000">
                <a:moveTo>
                  <a:pt x="0" y="0"/>
                </a:moveTo>
                <a:lnTo>
                  <a:pt x="12198238" y="0"/>
                </a:lnTo>
                <a:lnTo>
                  <a:pt x="12198238" y="6858000"/>
                </a:lnTo>
                <a:lnTo>
                  <a:pt x="0" y="6858000"/>
                </a:lnTo>
                <a:lnTo>
                  <a:pt x="0" y="6078975"/>
                </a:lnTo>
                <a:lnTo>
                  <a:pt x="5197998" y="6078975"/>
                </a:lnTo>
                <a:lnTo>
                  <a:pt x="5197998" y="3048000"/>
                </a:lnTo>
                <a:lnTo>
                  <a:pt x="0" y="3048000"/>
                </a:lnTo>
                <a:close/>
              </a:path>
            </a:pathLst>
          </a:custGeom>
          <a:ln>
            <a:noFill/>
          </a:ln>
        </p:spPr>
        <p:txBody>
          <a:bodyPr wrap="square" anchor="t">
            <a:noAutofit/>
          </a:bodyPr>
          <a:lstStyle>
            <a:lvl1pPr marL="0" indent="0" algn="ctr">
              <a:buNone/>
              <a:defRPr sz="1800" i="1" baseline="0">
                <a:solidFill>
                  <a:srgbClr val="142D55"/>
                </a:solidFill>
              </a:defRPr>
            </a:lvl1pPr>
          </a:lstStyle>
          <a:p>
            <a:endParaRPr lang="en-US" dirty="0"/>
          </a:p>
          <a:p>
            <a:endParaRPr lang="en-US" dirty="0"/>
          </a:p>
          <a:p>
            <a:endParaRPr lang="en-US" dirty="0"/>
          </a:p>
          <a:p>
            <a:endParaRPr lang="en-US" dirty="0"/>
          </a:p>
          <a:p>
            <a:endParaRPr lang="en-US" dirty="0"/>
          </a:p>
          <a:p>
            <a:endParaRPr lang="en-US" dirty="0"/>
          </a:p>
          <a:p>
            <a:r>
              <a:rPr lang="en-US" dirty="0"/>
              <a:t>Click to add photo </a:t>
            </a:r>
          </a:p>
        </p:txBody>
      </p:sp>
      <p:sp>
        <p:nvSpPr>
          <p:cNvPr id="5" name="Rectangle 4">
            <a:extLst>
              <a:ext uri="{FF2B5EF4-FFF2-40B4-BE49-F238E27FC236}">
                <a16:creationId xmlns:a16="http://schemas.microsoft.com/office/drawing/2014/main" id="{B33CFD9A-7D20-6341-9296-700BED885CC8}"/>
              </a:ext>
            </a:extLst>
          </p:cNvPr>
          <p:cNvSpPr/>
          <p:nvPr userDrawn="1"/>
        </p:nvSpPr>
        <p:spPr>
          <a:xfrm>
            <a:off x="-6239" y="2987040"/>
            <a:ext cx="5197998" cy="3132575"/>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23">
            <a:extLst>
              <a:ext uri="{FF2B5EF4-FFF2-40B4-BE49-F238E27FC236}">
                <a16:creationId xmlns:a16="http://schemas.microsoft.com/office/drawing/2014/main" id="{1E72DBEE-1A4C-3D40-8EE0-FA63872FE217}"/>
              </a:ext>
            </a:extLst>
          </p:cNvPr>
          <p:cNvSpPr>
            <a:spLocks noGrp="1"/>
          </p:cNvSpPr>
          <p:nvPr>
            <p:ph type="body" sz="quarter" idx="13" hasCustomPrompt="1"/>
          </p:nvPr>
        </p:nvSpPr>
        <p:spPr>
          <a:xfrm>
            <a:off x="388093" y="3428999"/>
            <a:ext cx="4338286" cy="2389910"/>
          </a:xfrm>
        </p:spPr>
        <p:txBody>
          <a:bodyPr>
            <a:normAutofit/>
          </a:bodyPr>
          <a:lstStyle>
            <a:lvl1pPr marL="0" indent="0" algn="l">
              <a:buNone/>
              <a:defRPr sz="3600" b="1">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20448077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bullet slide">
    <p:spTree>
      <p:nvGrpSpPr>
        <p:cNvPr id="1" name=""/>
        <p:cNvGrpSpPr/>
        <p:nvPr/>
      </p:nvGrpSpPr>
      <p:grpSpPr>
        <a:xfrm>
          <a:off x="0" y="0"/>
          <a:ext cx="0" cy="0"/>
          <a:chOff x="0" y="0"/>
          <a:chExt cx="0" cy="0"/>
        </a:xfrm>
      </p:grpSpPr>
      <p:sp>
        <p:nvSpPr>
          <p:cNvPr id="17" name="Oval 16">
            <a:extLst>
              <a:ext uri="{FF2B5EF4-FFF2-40B4-BE49-F238E27FC236}">
                <a16:creationId xmlns:a16="http://schemas.microsoft.com/office/drawing/2014/main" id="{6D46ED09-CB54-A245-9876-42BFB2A98AF6}"/>
              </a:ext>
            </a:extLst>
          </p:cNvPr>
          <p:cNvSpPr/>
          <p:nvPr userDrawn="1"/>
        </p:nvSpPr>
        <p:spPr>
          <a:xfrm>
            <a:off x="820023" y="2319890"/>
            <a:ext cx="1248295" cy="1248295"/>
          </a:xfrm>
          <a:prstGeom prst="ellipse">
            <a:avLst/>
          </a:prstGeom>
          <a:solidFill>
            <a:srgbClr val="1198D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48945943-17E4-DB44-9E22-02692DE164EF}"/>
              </a:ext>
            </a:extLst>
          </p:cNvPr>
          <p:cNvSpPr/>
          <p:nvPr userDrawn="1"/>
        </p:nvSpPr>
        <p:spPr>
          <a:xfrm>
            <a:off x="1" y="0"/>
            <a:ext cx="12191999" cy="226360"/>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23">
            <a:extLst>
              <a:ext uri="{FF2B5EF4-FFF2-40B4-BE49-F238E27FC236}">
                <a16:creationId xmlns:a16="http://schemas.microsoft.com/office/drawing/2014/main" id="{E9A8ED48-74EB-6E4F-AE21-ACF6A681F971}"/>
              </a:ext>
            </a:extLst>
          </p:cNvPr>
          <p:cNvSpPr>
            <a:spLocks noGrp="1"/>
          </p:cNvSpPr>
          <p:nvPr>
            <p:ph type="body" sz="quarter" idx="13" hasCustomPrompt="1"/>
          </p:nvPr>
        </p:nvSpPr>
        <p:spPr>
          <a:xfrm>
            <a:off x="0" y="609472"/>
            <a:ext cx="12191999" cy="1358487"/>
          </a:xfrm>
          <a:noFill/>
        </p:spPr>
        <p:txBody>
          <a:bodyPr>
            <a:normAutofit/>
          </a:bodyPr>
          <a:lstStyle>
            <a:lvl1pPr marL="0" indent="0" algn="ctr">
              <a:buNone/>
              <a:defRPr sz="3600" b="1">
                <a:solidFill>
                  <a:srgbClr val="003841"/>
                </a:solidFill>
                <a:latin typeface="Calibri" panose="020F0502020204030204" pitchFamily="34" charset="0"/>
                <a:cs typeface="Calibri" panose="020F0502020204030204" pitchFamily="34" charset="0"/>
              </a:defRPr>
            </a:lvl1pPr>
          </a:lstStyle>
          <a:p>
            <a:pPr lvl="0"/>
            <a:r>
              <a:rPr lang="en-US" dirty="0"/>
              <a:t>TITLE</a:t>
            </a:r>
          </a:p>
        </p:txBody>
      </p:sp>
      <p:sp>
        <p:nvSpPr>
          <p:cNvPr id="27" name="Text Placeholder 23">
            <a:extLst>
              <a:ext uri="{FF2B5EF4-FFF2-40B4-BE49-F238E27FC236}">
                <a16:creationId xmlns:a16="http://schemas.microsoft.com/office/drawing/2014/main" id="{9FAFDBDA-8C47-E344-A385-E727A051BB86}"/>
              </a:ext>
            </a:extLst>
          </p:cNvPr>
          <p:cNvSpPr>
            <a:spLocks noGrp="1"/>
          </p:cNvSpPr>
          <p:nvPr>
            <p:ph type="body" sz="quarter" idx="14" hasCustomPrompt="1"/>
          </p:nvPr>
        </p:nvSpPr>
        <p:spPr>
          <a:xfrm>
            <a:off x="2275755" y="2349579"/>
            <a:ext cx="3182275" cy="616776"/>
          </a:xfrm>
          <a:noFill/>
        </p:spPr>
        <p:txBody>
          <a:bodyPr>
            <a:normAutofit/>
          </a:bodyPr>
          <a:lstStyle>
            <a:lvl1pPr marL="0" indent="0" algn="l">
              <a:buNone/>
              <a:defRPr sz="2200" b="1">
                <a:solidFill>
                  <a:srgbClr val="003841"/>
                </a:solidFill>
                <a:latin typeface="+mn-lt"/>
              </a:defRPr>
            </a:lvl1pPr>
          </a:lstStyle>
          <a:p>
            <a:pPr lvl="0"/>
            <a:r>
              <a:rPr lang="en-US" dirty="0"/>
              <a:t>Sub-Heading</a:t>
            </a:r>
          </a:p>
        </p:txBody>
      </p:sp>
      <p:sp>
        <p:nvSpPr>
          <p:cNvPr id="28" name="Text Placeholder 23">
            <a:extLst>
              <a:ext uri="{FF2B5EF4-FFF2-40B4-BE49-F238E27FC236}">
                <a16:creationId xmlns:a16="http://schemas.microsoft.com/office/drawing/2014/main" id="{9949F2D9-52ED-654A-8561-47EBBFF5DFB9}"/>
              </a:ext>
            </a:extLst>
          </p:cNvPr>
          <p:cNvSpPr>
            <a:spLocks noGrp="1"/>
          </p:cNvSpPr>
          <p:nvPr>
            <p:ph type="body" sz="quarter" idx="15" hasCustomPrompt="1"/>
          </p:nvPr>
        </p:nvSpPr>
        <p:spPr>
          <a:xfrm>
            <a:off x="2275755" y="3036035"/>
            <a:ext cx="3182275" cy="731204"/>
          </a:xfrm>
          <a:noFill/>
        </p:spPr>
        <p:txBody>
          <a:bodyPr>
            <a:normAutofit/>
          </a:bodyPr>
          <a:lstStyle>
            <a:lvl1pPr marL="0" indent="0" algn="l">
              <a:buNone/>
              <a:defRPr sz="2200" b="0">
                <a:solidFill>
                  <a:srgbClr val="003841"/>
                </a:solidFill>
                <a:latin typeface="+mn-lt"/>
              </a:defRPr>
            </a:lvl1pPr>
          </a:lstStyle>
          <a:p>
            <a:pPr lvl="0"/>
            <a:r>
              <a:rPr lang="en-US" dirty="0"/>
              <a:t>Main Body Text</a:t>
            </a:r>
          </a:p>
        </p:txBody>
      </p:sp>
      <p:sp>
        <p:nvSpPr>
          <p:cNvPr id="31" name="Oval 30">
            <a:extLst>
              <a:ext uri="{FF2B5EF4-FFF2-40B4-BE49-F238E27FC236}">
                <a16:creationId xmlns:a16="http://schemas.microsoft.com/office/drawing/2014/main" id="{C334C265-B0F7-CC4B-BF91-E524F7704899}"/>
              </a:ext>
            </a:extLst>
          </p:cNvPr>
          <p:cNvSpPr/>
          <p:nvPr userDrawn="1"/>
        </p:nvSpPr>
        <p:spPr>
          <a:xfrm>
            <a:off x="6767581" y="2306582"/>
            <a:ext cx="1248295" cy="1248295"/>
          </a:xfrm>
          <a:prstGeom prst="ellipse">
            <a:avLst/>
          </a:prstGeom>
          <a:solidFill>
            <a:srgbClr val="1198D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 Placeholder 23">
            <a:extLst>
              <a:ext uri="{FF2B5EF4-FFF2-40B4-BE49-F238E27FC236}">
                <a16:creationId xmlns:a16="http://schemas.microsoft.com/office/drawing/2014/main" id="{2B89F862-F0A9-9C48-8ACD-0930BC972AE0}"/>
              </a:ext>
            </a:extLst>
          </p:cNvPr>
          <p:cNvSpPr>
            <a:spLocks noGrp="1"/>
          </p:cNvSpPr>
          <p:nvPr>
            <p:ph type="body" sz="quarter" idx="16" hasCustomPrompt="1"/>
          </p:nvPr>
        </p:nvSpPr>
        <p:spPr>
          <a:xfrm>
            <a:off x="8223313" y="2336271"/>
            <a:ext cx="3182275" cy="616776"/>
          </a:xfrm>
          <a:noFill/>
        </p:spPr>
        <p:txBody>
          <a:bodyPr>
            <a:normAutofit/>
          </a:bodyPr>
          <a:lstStyle>
            <a:lvl1pPr marL="0" indent="0" algn="l">
              <a:buNone/>
              <a:defRPr sz="2200" b="1">
                <a:solidFill>
                  <a:srgbClr val="003841"/>
                </a:solidFill>
                <a:latin typeface="+mn-lt"/>
              </a:defRPr>
            </a:lvl1pPr>
          </a:lstStyle>
          <a:p>
            <a:pPr lvl="0"/>
            <a:r>
              <a:rPr lang="en-US" dirty="0"/>
              <a:t>Sub-Heading</a:t>
            </a:r>
          </a:p>
        </p:txBody>
      </p:sp>
      <p:sp>
        <p:nvSpPr>
          <p:cNvPr id="33" name="Text Placeholder 23">
            <a:extLst>
              <a:ext uri="{FF2B5EF4-FFF2-40B4-BE49-F238E27FC236}">
                <a16:creationId xmlns:a16="http://schemas.microsoft.com/office/drawing/2014/main" id="{1056BA68-E841-0749-A8C6-B0D2CC0CBB4C}"/>
              </a:ext>
            </a:extLst>
          </p:cNvPr>
          <p:cNvSpPr>
            <a:spLocks noGrp="1"/>
          </p:cNvSpPr>
          <p:nvPr>
            <p:ph type="body" sz="quarter" idx="17" hasCustomPrompt="1"/>
          </p:nvPr>
        </p:nvSpPr>
        <p:spPr>
          <a:xfrm>
            <a:off x="8223313" y="3022727"/>
            <a:ext cx="3182275" cy="731204"/>
          </a:xfrm>
          <a:noFill/>
        </p:spPr>
        <p:txBody>
          <a:bodyPr>
            <a:normAutofit/>
          </a:bodyPr>
          <a:lstStyle>
            <a:lvl1pPr marL="0" indent="0" algn="l">
              <a:buNone/>
              <a:defRPr sz="2200" b="0">
                <a:solidFill>
                  <a:srgbClr val="003841"/>
                </a:solidFill>
                <a:latin typeface="+mn-lt"/>
              </a:defRPr>
            </a:lvl1pPr>
          </a:lstStyle>
          <a:p>
            <a:pPr lvl="0"/>
            <a:r>
              <a:rPr lang="en-US" dirty="0"/>
              <a:t>Main Body Text</a:t>
            </a:r>
          </a:p>
        </p:txBody>
      </p:sp>
      <p:sp>
        <p:nvSpPr>
          <p:cNvPr id="34" name="Oval 33">
            <a:extLst>
              <a:ext uri="{FF2B5EF4-FFF2-40B4-BE49-F238E27FC236}">
                <a16:creationId xmlns:a16="http://schemas.microsoft.com/office/drawing/2014/main" id="{1A59965A-F117-7249-B7B6-86B0DFB6DBE1}"/>
              </a:ext>
            </a:extLst>
          </p:cNvPr>
          <p:cNvSpPr/>
          <p:nvPr userDrawn="1"/>
        </p:nvSpPr>
        <p:spPr>
          <a:xfrm>
            <a:off x="820023" y="4491095"/>
            <a:ext cx="1248295" cy="1248295"/>
          </a:xfrm>
          <a:prstGeom prst="ellipse">
            <a:avLst/>
          </a:prstGeom>
          <a:solidFill>
            <a:srgbClr val="1198D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 Placeholder 23">
            <a:extLst>
              <a:ext uri="{FF2B5EF4-FFF2-40B4-BE49-F238E27FC236}">
                <a16:creationId xmlns:a16="http://schemas.microsoft.com/office/drawing/2014/main" id="{D0F712A0-88EE-F248-B7F5-E303D82BF0BE}"/>
              </a:ext>
            </a:extLst>
          </p:cNvPr>
          <p:cNvSpPr>
            <a:spLocks noGrp="1"/>
          </p:cNvSpPr>
          <p:nvPr>
            <p:ph type="body" sz="quarter" idx="18" hasCustomPrompt="1"/>
          </p:nvPr>
        </p:nvSpPr>
        <p:spPr>
          <a:xfrm>
            <a:off x="2275755" y="4520784"/>
            <a:ext cx="3182275" cy="616776"/>
          </a:xfrm>
          <a:noFill/>
        </p:spPr>
        <p:txBody>
          <a:bodyPr>
            <a:normAutofit/>
          </a:bodyPr>
          <a:lstStyle>
            <a:lvl1pPr marL="0" indent="0" algn="l">
              <a:buNone/>
              <a:defRPr sz="2200" b="1">
                <a:solidFill>
                  <a:srgbClr val="003841"/>
                </a:solidFill>
                <a:latin typeface="+mn-lt"/>
              </a:defRPr>
            </a:lvl1pPr>
          </a:lstStyle>
          <a:p>
            <a:pPr lvl="0"/>
            <a:r>
              <a:rPr lang="en-US" dirty="0"/>
              <a:t>Sub-Heading</a:t>
            </a:r>
          </a:p>
        </p:txBody>
      </p:sp>
      <p:sp>
        <p:nvSpPr>
          <p:cNvPr id="36" name="Text Placeholder 23">
            <a:extLst>
              <a:ext uri="{FF2B5EF4-FFF2-40B4-BE49-F238E27FC236}">
                <a16:creationId xmlns:a16="http://schemas.microsoft.com/office/drawing/2014/main" id="{91A53127-7A05-2046-86CB-4E7841931E92}"/>
              </a:ext>
            </a:extLst>
          </p:cNvPr>
          <p:cNvSpPr>
            <a:spLocks noGrp="1"/>
          </p:cNvSpPr>
          <p:nvPr>
            <p:ph type="body" sz="quarter" idx="19" hasCustomPrompt="1"/>
          </p:nvPr>
        </p:nvSpPr>
        <p:spPr>
          <a:xfrm>
            <a:off x="2275755" y="5207240"/>
            <a:ext cx="3182275" cy="731204"/>
          </a:xfrm>
          <a:noFill/>
        </p:spPr>
        <p:txBody>
          <a:bodyPr>
            <a:normAutofit/>
          </a:bodyPr>
          <a:lstStyle>
            <a:lvl1pPr marL="0" indent="0" algn="l">
              <a:buNone/>
              <a:defRPr sz="2200" b="0">
                <a:solidFill>
                  <a:srgbClr val="003841"/>
                </a:solidFill>
                <a:latin typeface="+mn-lt"/>
              </a:defRPr>
            </a:lvl1pPr>
          </a:lstStyle>
          <a:p>
            <a:pPr lvl="0"/>
            <a:r>
              <a:rPr lang="en-US" dirty="0"/>
              <a:t>Main Body Text</a:t>
            </a:r>
          </a:p>
        </p:txBody>
      </p:sp>
      <p:sp>
        <p:nvSpPr>
          <p:cNvPr id="37" name="Oval 36">
            <a:extLst>
              <a:ext uri="{FF2B5EF4-FFF2-40B4-BE49-F238E27FC236}">
                <a16:creationId xmlns:a16="http://schemas.microsoft.com/office/drawing/2014/main" id="{523918FE-0F30-B04D-8532-14CA4F825B34}"/>
              </a:ext>
            </a:extLst>
          </p:cNvPr>
          <p:cNvSpPr/>
          <p:nvPr userDrawn="1"/>
        </p:nvSpPr>
        <p:spPr>
          <a:xfrm>
            <a:off x="6767581" y="4477787"/>
            <a:ext cx="1248295" cy="1248295"/>
          </a:xfrm>
          <a:prstGeom prst="ellipse">
            <a:avLst/>
          </a:prstGeom>
          <a:solidFill>
            <a:srgbClr val="1198D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 Placeholder 23">
            <a:extLst>
              <a:ext uri="{FF2B5EF4-FFF2-40B4-BE49-F238E27FC236}">
                <a16:creationId xmlns:a16="http://schemas.microsoft.com/office/drawing/2014/main" id="{11D2E5F6-37C2-6C46-839B-F8B0F3D2F503}"/>
              </a:ext>
            </a:extLst>
          </p:cNvPr>
          <p:cNvSpPr>
            <a:spLocks noGrp="1"/>
          </p:cNvSpPr>
          <p:nvPr>
            <p:ph type="body" sz="quarter" idx="20" hasCustomPrompt="1"/>
          </p:nvPr>
        </p:nvSpPr>
        <p:spPr>
          <a:xfrm>
            <a:off x="8223313" y="4507476"/>
            <a:ext cx="3182275" cy="616776"/>
          </a:xfrm>
          <a:noFill/>
        </p:spPr>
        <p:txBody>
          <a:bodyPr>
            <a:normAutofit/>
          </a:bodyPr>
          <a:lstStyle>
            <a:lvl1pPr marL="0" indent="0" algn="l">
              <a:buNone/>
              <a:defRPr sz="2200" b="1">
                <a:solidFill>
                  <a:srgbClr val="003841"/>
                </a:solidFill>
                <a:latin typeface="+mn-lt"/>
              </a:defRPr>
            </a:lvl1pPr>
          </a:lstStyle>
          <a:p>
            <a:pPr lvl="0"/>
            <a:r>
              <a:rPr lang="en-US" dirty="0"/>
              <a:t>Sub-Heading</a:t>
            </a:r>
          </a:p>
        </p:txBody>
      </p:sp>
      <p:sp>
        <p:nvSpPr>
          <p:cNvPr id="39" name="Text Placeholder 23">
            <a:extLst>
              <a:ext uri="{FF2B5EF4-FFF2-40B4-BE49-F238E27FC236}">
                <a16:creationId xmlns:a16="http://schemas.microsoft.com/office/drawing/2014/main" id="{22227995-303C-AF4A-8DC9-8E1BBC9E562F}"/>
              </a:ext>
            </a:extLst>
          </p:cNvPr>
          <p:cNvSpPr>
            <a:spLocks noGrp="1"/>
          </p:cNvSpPr>
          <p:nvPr>
            <p:ph type="body" sz="quarter" idx="21" hasCustomPrompt="1"/>
          </p:nvPr>
        </p:nvSpPr>
        <p:spPr>
          <a:xfrm>
            <a:off x="8223313" y="5193932"/>
            <a:ext cx="3182275" cy="731204"/>
          </a:xfrm>
          <a:noFill/>
        </p:spPr>
        <p:txBody>
          <a:bodyPr>
            <a:normAutofit/>
          </a:bodyPr>
          <a:lstStyle>
            <a:lvl1pPr marL="0" indent="0" algn="l">
              <a:buNone/>
              <a:defRPr sz="2200" b="0">
                <a:solidFill>
                  <a:srgbClr val="003841"/>
                </a:solidFill>
                <a:latin typeface="+mn-lt"/>
              </a:defRPr>
            </a:lvl1pPr>
          </a:lstStyle>
          <a:p>
            <a:pPr lvl="0"/>
            <a:r>
              <a:rPr lang="en-US" dirty="0"/>
              <a:t>Main Body Text</a:t>
            </a:r>
          </a:p>
        </p:txBody>
      </p:sp>
    </p:spTree>
    <p:extLst>
      <p:ext uri="{BB962C8B-B14F-4D97-AF65-F5344CB8AC3E}">
        <p14:creationId xmlns:p14="http://schemas.microsoft.com/office/powerpoint/2010/main" val="10738604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F58DA4-6F4C-C248-A4A3-EF7FD4F700E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666" t="-1339"/>
          <a:stretch/>
        </p:blipFill>
        <p:spPr>
          <a:xfrm>
            <a:off x="2449287" y="1355271"/>
            <a:ext cx="9742714" cy="5502729"/>
          </a:xfrm>
          <a:prstGeom prst="rect">
            <a:avLst/>
          </a:prstGeom>
        </p:spPr>
      </p:pic>
      <p:sp>
        <p:nvSpPr>
          <p:cNvPr id="9" name="Picture Placeholder 5">
            <a:extLst>
              <a:ext uri="{FF2B5EF4-FFF2-40B4-BE49-F238E27FC236}">
                <a16:creationId xmlns:a16="http://schemas.microsoft.com/office/drawing/2014/main" id="{5D0EA656-2748-104A-823B-754E7C1E1A8D}"/>
              </a:ext>
            </a:extLst>
          </p:cNvPr>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13" name="Text Placeholder 23">
            <a:extLst>
              <a:ext uri="{FF2B5EF4-FFF2-40B4-BE49-F238E27FC236}">
                <a16:creationId xmlns:a16="http://schemas.microsoft.com/office/drawing/2014/main" id="{215D66F8-C87E-3D47-8626-DA3321900A41}"/>
              </a:ext>
            </a:extLst>
          </p:cNvPr>
          <p:cNvSpPr>
            <a:spLocks noGrp="1"/>
          </p:cNvSpPr>
          <p:nvPr>
            <p:ph type="body" sz="quarter" idx="13" hasCustomPrompt="1"/>
          </p:nvPr>
        </p:nvSpPr>
        <p:spPr>
          <a:xfrm>
            <a:off x="0" y="430522"/>
            <a:ext cx="12192000" cy="1358487"/>
          </a:xfrm>
          <a:noFill/>
        </p:spPr>
        <p:txBody>
          <a:bodyPr>
            <a:normAutofit/>
          </a:bodyPr>
          <a:lstStyle>
            <a:lvl1pPr marL="0" indent="0" algn="ctr">
              <a:buNone/>
              <a:defRPr sz="3600" b="1">
                <a:solidFill>
                  <a:srgbClr val="003841"/>
                </a:solidFill>
                <a:latin typeface="+mn-lt"/>
              </a:defRPr>
            </a:lvl1pPr>
          </a:lstStyle>
          <a:p>
            <a:pPr lvl="0"/>
            <a:r>
              <a:rPr lang="en-US" dirty="0"/>
              <a:t>TITLE</a:t>
            </a:r>
          </a:p>
        </p:txBody>
      </p:sp>
      <p:sp>
        <p:nvSpPr>
          <p:cNvPr id="19" name="Rectangle 18">
            <a:extLst>
              <a:ext uri="{FF2B5EF4-FFF2-40B4-BE49-F238E27FC236}">
                <a16:creationId xmlns:a16="http://schemas.microsoft.com/office/drawing/2014/main" id="{A1C7DDB6-A55D-D045-BE6E-EF7342686E01}"/>
              </a:ext>
            </a:extLst>
          </p:cNvPr>
          <p:cNvSpPr/>
          <p:nvPr userDrawn="1"/>
        </p:nvSpPr>
        <p:spPr>
          <a:xfrm>
            <a:off x="4332514" y="6083"/>
            <a:ext cx="3526971" cy="255371"/>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22" name="Picture 21" descr="A close up of a sign&#10;&#10;Description automatically generated">
            <a:extLst>
              <a:ext uri="{FF2B5EF4-FFF2-40B4-BE49-F238E27FC236}">
                <a16:creationId xmlns:a16="http://schemas.microsoft.com/office/drawing/2014/main" id="{B48BCD59-E666-1440-BF88-53DB9B76360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26156" y="6118685"/>
            <a:ext cx="1539688" cy="375052"/>
          </a:xfrm>
          <a:prstGeom prst="rect">
            <a:avLst/>
          </a:prstGeom>
        </p:spPr>
      </p:pic>
    </p:spTree>
    <p:extLst>
      <p:ext uri="{BB962C8B-B14F-4D97-AF65-F5344CB8AC3E}">
        <p14:creationId xmlns:p14="http://schemas.microsoft.com/office/powerpoint/2010/main" val="42368622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ptop 1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FB9AC9F-F7D4-2B48-A2A6-1220F98D1C5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429500" y="740153"/>
            <a:ext cx="4762500" cy="5612853"/>
          </a:xfrm>
          <a:prstGeom prst="rect">
            <a:avLst/>
          </a:prstGeom>
        </p:spPr>
      </p:pic>
      <p:sp>
        <p:nvSpPr>
          <p:cNvPr id="11" name="Picture Placeholder 7">
            <a:extLst>
              <a:ext uri="{FF2B5EF4-FFF2-40B4-BE49-F238E27FC236}">
                <a16:creationId xmlns:a16="http://schemas.microsoft.com/office/drawing/2014/main" id="{A38EB24A-DF03-3741-890D-3264884BD437}"/>
              </a:ext>
            </a:extLst>
          </p:cNvPr>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12" name="Text Placeholder 23">
            <a:extLst>
              <a:ext uri="{FF2B5EF4-FFF2-40B4-BE49-F238E27FC236}">
                <a16:creationId xmlns:a16="http://schemas.microsoft.com/office/drawing/2014/main" id="{B1614870-2699-AC4B-9675-D56CF42F2F94}"/>
              </a:ext>
            </a:extLst>
          </p:cNvPr>
          <p:cNvSpPr>
            <a:spLocks noGrp="1"/>
          </p:cNvSpPr>
          <p:nvPr>
            <p:ph type="body" sz="quarter" idx="16" hasCustomPrompt="1"/>
          </p:nvPr>
        </p:nvSpPr>
        <p:spPr>
          <a:xfrm>
            <a:off x="643223" y="1079254"/>
            <a:ext cx="6361734" cy="697353"/>
          </a:xfrm>
        </p:spPr>
        <p:txBody>
          <a:bodyPr>
            <a:normAutofit/>
          </a:bodyPr>
          <a:lstStyle>
            <a:lvl1pPr marL="0" indent="0" algn="l">
              <a:buNone/>
              <a:defRPr sz="3600" b="1">
                <a:solidFill>
                  <a:srgbClr val="003841"/>
                </a:solidFill>
                <a:latin typeface="+mn-lt"/>
              </a:defRPr>
            </a:lvl1pPr>
          </a:lstStyle>
          <a:p>
            <a:pPr lvl="0"/>
            <a:r>
              <a:rPr lang="en-US" dirty="0"/>
              <a:t>TITLE</a:t>
            </a:r>
          </a:p>
        </p:txBody>
      </p:sp>
      <p:sp>
        <p:nvSpPr>
          <p:cNvPr id="13" name="Text Placeholder 25">
            <a:extLst>
              <a:ext uri="{FF2B5EF4-FFF2-40B4-BE49-F238E27FC236}">
                <a16:creationId xmlns:a16="http://schemas.microsoft.com/office/drawing/2014/main" id="{4086C8BB-F443-6448-B205-A90D012DBB75}"/>
              </a:ext>
            </a:extLst>
          </p:cNvPr>
          <p:cNvSpPr>
            <a:spLocks noGrp="1"/>
          </p:cNvSpPr>
          <p:nvPr>
            <p:ph type="body" sz="quarter" idx="17" hasCustomPrompt="1"/>
          </p:nvPr>
        </p:nvSpPr>
        <p:spPr>
          <a:xfrm>
            <a:off x="643223" y="2087287"/>
            <a:ext cx="6361734" cy="3642009"/>
          </a:xfrm>
        </p:spPr>
        <p:txBody>
          <a:bodyPr>
            <a:noAutofit/>
          </a:bodyPr>
          <a:lstStyle>
            <a:lvl1pPr marL="0" indent="0" algn="l">
              <a:buNone/>
              <a:defRPr sz="300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16" name="Rectangle 15">
            <a:extLst>
              <a:ext uri="{FF2B5EF4-FFF2-40B4-BE49-F238E27FC236}">
                <a16:creationId xmlns:a16="http://schemas.microsoft.com/office/drawing/2014/main" id="{C86F4CB9-C803-1348-8107-B17B255B771A}"/>
              </a:ext>
            </a:extLst>
          </p:cNvPr>
          <p:cNvSpPr/>
          <p:nvPr userDrawn="1"/>
        </p:nvSpPr>
        <p:spPr>
          <a:xfrm>
            <a:off x="0" y="0"/>
            <a:ext cx="3526971" cy="255371"/>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22" name="Picture 21" descr="A close up of a sign&#10;&#10;Description automatically generated">
            <a:extLst>
              <a:ext uri="{FF2B5EF4-FFF2-40B4-BE49-F238E27FC236}">
                <a16:creationId xmlns:a16="http://schemas.microsoft.com/office/drawing/2014/main" id="{1E398702-E431-DC4F-851A-087EB70441C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5833" y="6185353"/>
            <a:ext cx="1539688" cy="375052"/>
          </a:xfrm>
          <a:prstGeom prst="rect">
            <a:avLst/>
          </a:prstGeom>
        </p:spPr>
      </p:pic>
    </p:spTree>
    <p:extLst>
      <p:ext uri="{BB962C8B-B14F-4D97-AF65-F5344CB8AC3E}">
        <p14:creationId xmlns:p14="http://schemas.microsoft.com/office/powerpoint/2010/main" val="16629498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ptop 2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0535753-0DCC-D144-BD05-E0AE8543D1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00190" y="1447737"/>
            <a:ext cx="7941283" cy="4839954"/>
          </a:xfrm>
          <a:prstGeom prst="rect">
            <a:avLst/>
          </a:prstGeom>
        </p:spPr>
      </p:pic>
      <p:sp>
        <p:nvSpPr>
          <p:cNvPr id="7" name="Picture Placeholder 7">
            <a:extLst>
              <a:ext uri="{FF2B5EF4-FFF2-40B4-BE49-F238E27FC236}">
                <a16:creationId xmlns:a16="http://schemas.microsoft.com/office/drawing/2014/main" id="{117DA62C-E9DF-7F4D-A6C4-E879D8339543}"/>
              </a:ext>
            </a:extLst>
          </p:cNvPr>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8" name="Text Placeholder 23">
            <a:extLst>
              <a:ext uri="{FF2B5EF4-FFF2-40B4-BE49-F238E27FC236}">
                <a16:creationId xmlns:a16="http://schemas.microsoft.com/office/drawing/2014/main" id="{DF0274FC-8EE0-B448-8BAF-1A0661398AC4}"/>
              </a:ext>
            </a:extLst>
          </p:cNvPr>
          <p:cNvSpPr>
            <a:spLocks noGrp="1"/>
          </p:cNvSpPr>
          <p:nvPr>
            <p:ph type="body" sz="quarter" idx="13" hasCustomPrompt="1"/>
          </p:nvPr>
        </p:nvSpPr>
        <p:spPr>
          <a:xfrm>
            <a:off x="0" y="430522"/>
            <a:ext cx="12192000" cy="1358487"/>
          </a:xfrm>
          <a:noFill/>
        </p:spPr>
        <p:txBody>
          <a:bodyPr>
            <a:normAutofit/>
          </a:bodyPr>
          <a:lstStyle>
            <a:lvl1pPr marL="0" indent="0" algn="ctr">
              <a:buNone/>
              <a:defRPr sz="3600" b="1">
                <a:solidFill>
                  <a:srgbClr val="003841"/>
                </a:solidFill>
                <a:latin typeface="+mn-lt"/>
              </a:defRPr>
            </a:lvl1pPr>
          </a:lstStyle>
          <a:p>
            <a:pPr lvl="0"/>
            <a:r>
              <a:rPr lang="en-US" dirty="0"/>
              <a:t>TITLE</a:t>
            </a:r>
          </a:p>
        </p:txBody>
      </p:sp>
      <p:sp>
        <p:nvSpPr>
          <p:cNvPr id="16" name="Rectangle 15">
            <a:extLst>
              <a:ext uri="{FF2B5EF4-FFF2-40B4-BE49-F238E27FC236}">
                <a16:creationId xmlns:a16="http://schemas.microsoft.com/office/drawing/2014/main" id="{CADF9F0D-4EDB-2E4C-9739-03C50C8AE7D0}"/>
              </a:ext>
            </a:extLst>
          </p:cNvPr>
          <p:cNvSpPr/>
          <p:nvPr userDrawn="1"/>
        </p:nvSpPr>
        <p:spPr>
          <a:xfrm>
            <a:off x="4332514" y="-5792"/>
            <a:ext cx="3526971" cy="255371"/>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7" name="Picture 16" descr="A close up of a sign&#10;&#10;Description automatically generated">
            <a:extLst>
              <a:ext uri="{FF2B5EF4-FFF2-40B4-BE49-F238E27FC236}">
                <a16:creationId xmlns:a16="http://schemas.microsoft.com/office/drawing/2014/main" id="{963678D3-0478-1B45-8655-4E66CE0878B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26156" y="6118685"/>
            <a:ext cx="1539688" cy="375052"/>
          </a:xfrm>
          <a:prstGeom prst="rect">
            <a:avLst/>
          </a:prstGeom>
        </p:spPr>
      </p:pic>
    </p:spTree>
    <p:extLst>
      <p:ext uri="{BB962C8B-B14F-4D97-AF65-F5344CB8AC3E}">
        <p14:creationId xmlns:p14="http://schemas.microsoft.com/office/powerpoint/2010/main" val="18004446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0" name="Rectangle 9"/>
          <p:cNvSpPr/>
          <p:nvPr userDrawn="1"/>
        </p:nvSpPr>
        <p:spPr>
          <a:xfrm>
            <a:off x="7772399" y="0"/>
            <a:ext cx="4412886" cy="6858000"/>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6715" y="504100"/>
            <a:ext cx="1421418" cy="1522949"/>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23"/>
          <p:cNvSpPr>
            <a:spLocks noGrp="1"/>
          </p:cNvSpPr>
          <p:nvPr>
            <p:ph type="body" sz="quarter" idx="19" hasCustomPrompt="1"/>
          </p:nvPr>
        </p:nvSpPr>
        <p:spPr>
          <a:xfrm>
            <a:off x="1688281" y="1313676"/>
            <a:ext cx="3195486" cy="731140"/>
          </a:xfrm>
        </p:spPr>
        <p:txBody>
          <a:bodyPr anchor="ctr">
            <a:normAutofit/>
          </a:bodyPr>
          <a:lstStyle>
            <a:lvl1pPr marL="0" indent="0" algn="l">
              <a:buNone/>
              <a:defRPr sz="2800" baseline="0">
                <a:solidFill>
                  <a:srgbClr val="003841"/>
                </a:solidFill>
                <a:latin typeface="+mn-lt"/>
              </a:defRPr>
            </a:lvl1pPr>
          </a:lstStyle>
          <a:p>
            <a:pPr lvl="0"/>
            <a:r>
              <a:rPr lang="en-US" dirty="0"/>
              <a:t>Any Questions?</a:t>
            </a:r>
          </a:p>
        </p:txBody>
      </p:sp>
      <p:sp>
        <p:nvSpPr>
          <p:cNvPr id="19" name="Text Placeholder 23"/>
          <p:cNvSpPr>
            <a:spLocks noGrp="1"/>
          </p:cNvSpPr>
          <p:nvPr>
            <p:ph type="body" sz="quarter" idx="20" hasCustomPrompt="1"/>
          </p:nvPr>
        </p:nvSpPr>
        <p:spPr>
          <a:xfrm>
            <a:off x="1688281" y="504100"/>
            <a:ext cx="3195485" cy="837258"/>
          </a:xfrm>
        </p:spPr>
        <p:txBody>
          <a:bodyPr anchor="ctr">
            <a:normAutofit/>
          </a:bodyPr>
          <a:lstStyle>
            <a:lvl1pPr marL="0" indent="0" algn="l">
              <a:buNone/>
              <a:defRPr sz="5000" baseline="0">
                <a:solidFill>
                  <a:srgbClr val="003841"/>
                </a:solidFill>
                <a:latin typeface="+mn-lt"/>
              </a:defRPr>
            </a:lvl1pPr>
          </a:lstStyle>
          <a:p>
            <a:pPr lvl="0"/>
            <a:r>
              <a:rPr lang="en-US" dirty="0"/>
              <a:t>Thank You</a:t>
            </a:r>
          </a:p>
        </p:txBody>
      </p:sp>
      <p:pic>
        <p:nvPicPr>
          <p:cNvPr id="9" name="Picture 8" descr="A close up of a sign&#10;&#10;Description automatically generated">
            <a:extLst>
              <a:ext uri="{FF2B5EF4-FFF2-40B4-BE49-F238E27FC236}">
                <a16:creationId xmlns:a16="http://schemas.microsoft.com/office/drawing/2014/main" id="{A395B351-9006-234D-9A1B-79B5405C42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0111" y="4944200"/>
            <a:ext cx="5517971" cy="1409700"/>
          </a:xfrm>
          <a:prstGeom prst="rect">
            <a:avLst/>
          </a:prstGeom>
        </p:spPr>
      </p:pic>
      <p:sp>
        <p:nvSpPr>
          <p:cNvPr id="11" name="Text Placeholder 2">
            <a:extLst>
              <a:ext uri="{FF2B5EF4-FFF2-40B4-BE49-F238E27FC236}">
                <a16:creationId xmlns:a16="http://schemas.microsoft.com/office/drawing/2014/main" id="{CF539CD9-60CE-714B-8A84-7C0BE1DC9217}"/>
              </a:ext>
            </a:extLst>
          </p:cNvPr>
          <p:cNvSpPr>
            <a:spLocks noGrp="1"/>
          </p:cNvSpPr>
          <p:nvPr>
            <p:ph type="body" sz="quarter" idx="15" hasCustomPrompt="1"/>
          </p:nvPr>
        </p:nvSpPr>
        <p:spPr>
          <a:xfrm>
            <a:off x="8878502" y="796464"/>
            <a:ext cx="2812464" cy="323455"/>
          </a:xfrm>
        </p:spPr>
        <p:txBody>
          <a:bodyPr anchor="t">
            <a:normAutofit/>
          </a:bodyPr>
          <a:lstStyle>
            <a:lvl1pPr marL="0" indent="0">
              <a:buNone/>
              <a:defRPr sz="1600">
                <a:solidFill>
                  <a:schemeClr val="bg1"/>
                </a:solidFill>
              </a:defRPr>
            </a:lvl1pPr>
          </a:lstStyle>
          <a:p>
            <a:pPr lvl="0"/>
            <a:r>
              <a:rPr lang="en-US" dirty="0"/>
              <a:t>Text 1</a:t>
            </a:r>
          </a:p>
        </p:txBody>
      </p:sp>
      <p:sp>
        <p:nvSpPr>
          <p:cNvPr id="12" name="Text Placeholder 2">
            <a:extLst>
              <a:ext uri="{FF2B5EF4-FFF2-40B4-BE49-F238E27FC236}">
                <a16:creationId xmlns:a16="http://schemas.microsoft.com/office/drawing/2014/main" id="{64A8B731-16EB-AE46-A71B-A1C8CAFF7E14}"/>
              </a:ext>
            </a:extLst>
          </p:cNvPr>
          <p:cNvSpPr>
            <a:spLocks noGrp="1"/>
          </p:cNvSpPr>
          <p:nvPr>
            <p:ph type="body" sz="quarter" idx="16" hasCustomPrompt="1"/>
          </p:nvPr>
        </p:nvSpPr>
        <p:spPr>
          <a:xfrm>
            <a:off x="8878502" y="1460860"/>
            <a:ext cx="2812464" cy="323455"/>
          </a:xfrm>
        </p:spPr>
        <p:txBody>
          <a:bodyPr anchor="t">
            <a:normAutofit/>
          </a:bodyPr>
          <a:lstStyle>
            <a:lvl1pPr marL="0" indent="0">
              <a:buNone/>
              <a:defRPr sz="1600">
                <a:solidFill>
                  <a:schemeClr val="bg1"/>
                </a:solidFill>
              </a:defRPr>
            </a:lvl1pPr>
          </a:lstStyle>
          <a:p>
            <a:pPr lvl="0"/>
            <a:r>
              <a:rPr lang="en-US" dirty="0"/>
              <a:t>Text 1</a:t>
            </a:r>
          </a:p>
        </p:txBody>
      </p:sp>
      <p:sp>
        <p:nvSpPr>
          <p:cNvPr id="13" name="Text Placeholder 2">
            <a:extLst>
              <a:ext uri="{FF2B5EF4-FFF2-40B4-BE49-F238E27FC236}">
                <a16:creationId xmlns:a16="http://schemas.microsoft.com/office/drawing/2014/main" id="{21760F33-1862-4647-B6AD-A5A4D0E9396A}"/>
              </a:ext>
            </a:extLst>
          </p:cNvPr>
          <p:cNvSpPr>
            <a:spLocks noGrp="1"/>
          </p:cNvSpPr>
          <p:nvPr>
            <p:ph type="body" sz="quarter" idx="17" hasCustomPrompt="1"/>
          </p:nvPr>
        </p:nvSpPr>
        <p:spPr>
          <a:xfrm>
            <a:off x="8878502" y="2160311"/>
            <a:ext cx="2812464" cy="323455"/>
          </a:xfrm>
        </p:spPr>
        <p:txBody>
          <a:bodyPr anchor="t">
            <a:normAutofit/>
          </a:bodyPr>
          <a:lstStyle>
            <a:lvl1pPr marL="0" indent="0">
              <a:buNone/>
              <a:defRPr sz="1600">
                <a:solidFill>
                  <a:schemeClr val="bg1"/>
                </a:solidFill>
              </a:defRPr>
            </a:lvl1pPr>
          </a:lstStyle>
          <a:p>
            <a:pPr lvl="0"/>
            <a:r>
              <a:rPr lang="en-US" dirty="0"/>
              <a:t>Text 1</a:t>
            </a:r>
          </a:p>
        </p:txBody>
      </p:sp>
      <p:grpSp>
        <p:nvGrpSpPr>
          <p:cNvPr id="14" name="Group 13">
            <a:extLst>
              <a:ext uri="{FF2B5EF4-FFF2-40B4-BE49-F238E27FC236}">
                <a16:creationId xmlns:a16="http://schemas.microsoft.com/office/drawing/2014/main" id="{C86B65C5-E9E8-604C-A40B-B208684F96E4}"/>
              </a:ext>
            </a:extLst>
          </p:cNvPr>
          <p:cNvGrpSpPr/>
          <p:nvPr userDrawn="1"/>
        </p:nvGrpSpPr>
        <p:grpSpPr>
          <a:xfrm>
            <a:off x="9449292" y="5674555"/>
            <a:ext cx="2735993" cy="679345"/>
            <a:chOff x="0" y="0"/>
            <a:chExt cx="2301694" cy="571500"/>
          </a:xfrm>
        </p:grpSpPr>
        <p:sp>
          <p:nvSpPr>
            <p:cNvPr id="15" name="Rectangle 14">
              <a:extLst>
                <a:ext uri="{FF2B5EF4-FFF2-40B4-BE49-F238E27FC236}">
                  <a16:creationId xmlns:a16="http://schemas.microsoft.com/office/drawing/2014/main" id="{3B3A7937-47A6-7846-B54D-34A59BB8A10A}"/>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pic>
          <p:nvPicPr>
            <p:cNvPr id="16" name="Picture 15">
              <a:extLst>
                <a:ext uri="{FF2B5EF4-FFF2-40B4-BE49-F238E27FC236}">
                  <a16:creationId xmlns:a16="http://schemas.microsoft.com/office/drawing/2014/main" id="{415C7CBF-B3C1-654E-BFD1-8490C94E5B1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813256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OUTPACE</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883583"/>
            <a:ext cx="5489434"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OUTPACE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6807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6/3/2021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dirty="0"/>
          </a:p>
        </p:txBody>
      </p:sp>
    </p:spTree>
    <p:extLst>
      <p:ext uri="{BB962C8B-B14F-4D97-AF65-F5344CB8AC3E}">
        <p14:creationId xmlns:p14="http://schemas.microsoft.com/office/powerpoint/2010/main" val="115299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6/3/2021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dirty="0"/>
          </a:p>
        </p:txBody>
      </p:sp>
    </p:spTree>
    <p:extLst>
      <p:ext uri="{BB962C8B-B14F-4D97-AF65-F5344CB8AC3E}">
        <p14:creationId xmlns:p14="http://schemas.microsoft.com/office/powerpoint/2010/main" val="5097531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7848AD-6592-B642-AC77-A3318D8B851F}" type="datetimeFigureOut">
              <a:rPr lang="en-US" smtClean="0"/>
              <a:t>6/3/2021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dirty="0"/>
          </a:p>
        </p:txBody>
      </p:sp>
    </p:spTree>
    <p:extLst>
      <p:ext uri="{BB962C8B-B14F-4D97-AF65-F5344CB8AC3E}">
        <p14:creationId xmlns:p14="http://schemas.microsoft.com/office/powerpoint/2010/main" val="1109344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1"/>
            <a:ext cx="12192000" cy="6858001"/>
          </a:xfrm>
          <a:prstGeom prst="rect">
            <a:avLst/>
          </a:prstGeom>
          <a:solidFill>
            <a:srgbClr val="E45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OUTPACE</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54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 Large Photo">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E9C78EDF-0002-D243-BE14-4DB2F759C0BE}"/>
              </a:ext>
            </a:extLst>
          </p:cNvPr>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5830784 h 6858000"/>
              <a:gd name="connsiteX3" fmla="*/ 9724425 w 12192000"/>
              <a:gd name="connsiteY3" fmla="*/ 5830784 h 6858000"/>
              <a:gd name="connsiteX4" fmla="*/ 9724425 w 12192000"/>
              <a:gd name="connsiteY4" fmla="*/ 6858000 h 6858000"/>
              <a:gd name="connsiteX5" fmla="*/ 0 w 12192000"/>
              <a:gd name="connsiteY5" fmla="*/ 6858000 h 6858000"/>
              <a:gd name="connsiteX6" fmla="*/ 0 w 12192000"/>
              <a:gd name="connsiteY6" fmla="*/ 6412675 h 6858000"/>
              <a:gd name="connsiteX7" fmla="*/ 2303813 w 12192000"/>
              <a:gd name="connsiteY7" fmla="*/ 6412675 h 6858000"/>
              <a:gd name="connsiteX8" fmla="*/ 2303813 w 12192000"/>
              <a:gd name="connsiteY8" fmla="*/ 5760582 h 6858000"/>
              <a:gd name="connsiteX9" fmla="*/ 0 w 12192000"/>
              <a:gd name="connsiteY9" fmla="*/ 57605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12192000" y="0"/>
                </a:lnTo>
                <a:lnTo>
                  <a:pt x="12192000" y="5830784"/>
                </a:lnTo>
                <a:lnTo>
                  <a:pt x="9724425" y="5830784"/>
                </a:lnTo>
                <a:lnTo>
                  <a:pt x="9724425" y="6858000"/>
                </a:lnTo>
                <a:lnTo>
                  <a:pt x="0" y="6858000"/>
                </a:lnTo>
                <a:lnTo>
                  <a:pt x="0" y="6412675"/>
                </a:lnTo>
                <a:lnTo>
                  <a:pt x="2303813" y="6412675"/>
                </a:lnTo>
                <a:lnTo>
                  <a:pt x="2303813" y="5760582"/>
                </a:lnTo>
                <a:lnTo>
                  <a:pt x="0" y="5760582"/>
                </a:lnTo>
                <a:close/>
              </a:path>
            </a:pathLst>
          </a:custGeom>
        </p:spPr>
        <p:txBody>
          <a:bodyPr wrap="square">
            <a:noAutofit/>
          </a:bodyPr>
          <a:lstStyle>
            <a:lvl1pPr marL="0" indent="0" algn="ctr">
              <a:buNone/>
              <a:defRPr/>
            </a:lvl1pPr>
          </a:lstStyle>
          <a:p>
            <a:endParaRPr lang="en-US" dirty="0"/>
          </a:p>
          <a:p>
            <a:endParaRPr lang="en-US" dirty="0"/>
          </a:p>
          <a:p>
            <a:r>
              <a:rPr lang="en-US" dirty="0"/>
              <a:t>Click to add photo</a:t>
            </a:r>
          </a:p>
        </p:txBody>
      </p:sp>
      <p:sp>
        <p:nvSpPr>
          <p:cNvPr id="14" name="Rectangle 13">
            <a:extLst>
              <a:ext uri="{FF2B5EF4-FFF2-40B4-BE49-F238E27FC236}">
                <a16:creationId xmlns:a16="http://schemas.microsoft.com/office/drawing/2014/main" id="{808FF2F0-510E-0C49-A3B3-E3FDE6A2905B}"/>
              </a:ext>
            </a:extLst>
          </p:cNvPr>
          <p:cNvSpPr/>
          <p:nvPr userDrawn="1"/>
        </p:nvSpPr>
        <p:spPr>
          <a:xfrm>
            <a:off x="9353576" y="5676405"/>
            <a:ext cx="2838424" cy="1181595"/>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3">
            <a:extLst>
              <a:ext uri="{FF2B5EF4-FFF2-40B4-BE49-F238E27FC236}">
                <a16:creationId xmlns:a16="http://schemas.microsoft.com/office/drawing/2014/main" id="{EE368355-9CC1-B44C-83A8-360C611577C6}"/>
              </a:ext>
            </a:extLst>
          </p:cNvPr>
          <p:cNvSpPr>
            <a:spLocks noGrp="1"/>
          </p:cNvSpPr>
          <p:nvPr>
            <p:ph type="body" sz="quarter" idx="15" hasCustomPrompt="1"/>
          </p:nvPr>
        </p:nvSpPr>
        <p:spPr>
          <a:xfrm>
            <a:off x="0" y="3485497"/>
            <a:ext cx="12192000" cy="775681"/>
          </a:xfrm>
        </p:spPr>
        <p:txBody>
          <a:bodyPr>
            <a:noAutofit/>
          </a:bodyPr>
          <a:lstStyle>
            <a:lvl1pPr marL="0" indent="0" algn="ctr">
              <a:buNone/>
              <a:defRPr sz="5400" b="1" baseline="0">
                <a:solidFill>
                  <a:schemeClr val="bg1"/>
                </a:solidFill>
                <a:latin typeface="+mn-lt"/>
              </a:defRPr>
            </a:lvl1pPr>
          </a:lstStyle>
          <a:p>
            <a:pPr lvl="0"/>
            <a:r>
              <a:rPr lang="en-US" dirty="0"/>
              <a:t>HEADING</a:t>
            </a:r>
          </a:p>
        </p:txBody>
      </p:sp>
      <p:sp>
        <p:nvSpPr>
          <p:cNvPr id="18" name="Text Placeholder 23">
            <a:extLst>
              <a:ext uri="{FF2B5EF4-FFF2-40B4-BE49-F238E27FC236}">
                <a16:creationId xmlns:a16="http://schemas.microsoft.com/office/drawing/2014/main" id="{14AAB772-A3C1-D54B-A986-AC045470D107}"/>
              </a:ext>
            </a:extLst>
          </p:cNvPr>
          <p:cNvSpPr>
            <a:spLocks noGrp="1"/>
          </p:cNvSpPr>
          <p:nvPr>
            <p:ph type="body" sz="quarter" idx="16" hasCustomPrompt="1"/>
          </p:nvPr>
        </p:nvSpPr>
        <p:spPr>
          <a:xfrm>
            <a:off x="0" y="4191990"/>
            <a:ext cx="12192000" cy="775681"/>
          </a:xfrm>
        </p:spPr>
        <p:txBody>
          <a:bodyPr>
            <a:normAutofit/>
          </a:bodyPr>
          <a:lstStyle>
            <a:lvl1pPr marL="0" indent="0" algn="ctr">
              <a:buNone/>
              <a:defRPr sz="3600">
                <a:solidFill>
                  <a:schemeClr val="bg1"/>
                </a:solidFill>
                <a:latin typeface="+mn-lt"/>
              </a:defRPr>
            </a:lvl1pPr>
          </a:lstStyle>
          <a:p>
            <a:pPr lvl="0"/>
            <a:r>
              <a:rPr lang="en-US" dirty="0"/>
              <a:t>Sub-Heading</a:t>
            </a:r>
          </a:p>
        </p:txBody>
      </p:sp>
      <p:pic>
        <p:nvPicPr>
          <p:cNvPr id="19" name="Picture 18">
            <a:extLst>
              <a:ext uri="{FF2B5EF4-FFF2-40B4-BE49-F238E27FC236}">
                <a16:creationId xmlns:a16="http://schemas.microsoft.com/office/drawing/2014/main" id="{CE5713AF-C60E-944E-9727-1251D60620F7}"/>
              </a:ext>
            </a:extLst>
          </p:cNvPr>
          <p:cNvPicPr>
            <a:picLocks noChangeAspect="1"/>
          </p:cNvPicPr>
          <p:nvPr userDrawn="1"/>
        </p:nvPicPr>
        <p:blipFill>
          <a:blip r:embed="rId2"/>
          <a:stretch>
            <a:fillRect/>
          </a:stretch>
        </p:blipFill>
        <p:spPr>
          <a:xfrm>
            <a:off x="113312" y="5834567"/>
            <a:ext cx="2095500" cy="558800"/>
          </a:xfrm>
          <a:prstGeom prst="rect">
            <a:avLst/>
          </a:prstGeom>
        </p:spPr>
      </p:pic>
    </p:spTree>
    <p:extLst>
      <p:ext uri="{BB962C8B-B14F-4D97-AF65-F5344CB8AC3E}">
        <p14:creationId xmlns:p14="http://schemas.microsoft.com/office/powerpoint/2010/main" val="1041523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 with 3 bullets">
    <p:spTree>
      <p:nvGrpSpPr>
        <p:cNvPr id="1" name=""/>
        <p:cNvGrpSpPr/>
        <p:nvPr/>
      </p:nvGrpSpPr>
      <p:grpSpPr>
        <a:xfrm>
          <a:off x="0" y="0"/>
          <a:ext cx="0" cy="0"/>
          <a:chOff x="0" y="0"/>
          <a:chExt cx="0" cy="0"/>
        </a:xfrm>
      </p:grpSpPr>
      <p:sp>
        <p:nvSpPr>
          <p:cNvPr id="38" name="Picture Placeholder 37">
            <a:extLst>
              <a:ext uri="{FF2B5EF4-FFF2-40B4-BE49-F238E27FC236}">
                <a16:creationId xmlns:a16="http://schemas.microsoft.com/office/drawing/2014/main" id="{9664B8B6-B324-3D46-96E0-88D7AF282F56}"/>
              </a:ext>
            </a:extLst>
          </p:cNvPr>
          <p:cNvSpPr>
            <a:spLocks noGrp="1"/>
          </p:cNvSpPr>
          <p:nvPr>
            <p:ph type="pic" sz="quarter" idx="10"/>
          </p:nvPr>
        </p:nvSpPr>
        <p:spPr>
          <a:xfrm>
            <a:off x="333749" y="242444"/>
            <a:ext cx="4951120" cy="5981700"/>
          </a:xfrm>
          <a:prstGeom prst="rect">
            <a:avLst/>
          </a:prstGeom>
        </p:spPr>
        <p:txBody>
          <a:bodyPr wrap="square">
            <a:noAutofit/>
          </a:bodyPr>
          <a:lstStyle>
            <a:lvl1pPr marL="0" indent="0" algn="ctr">
              <a:buNone/>
              <a:defRPr sz="2000"/>
            </a:lvl1pPr>
          </a:lstStyle>
          <a:p>
            <a:endParaRPr lang="en-US" dirty="0"/>
          </a:p>
          <a:p>
            <a:endParaRPr lang="en-US" dirty="0"/>
          </a:p>
          <a:p>
            <a:r>
              <a:rPr lang="en-US" dirty="0"/>
              <a:t>Click to add a photo</a:t>
            </a:r>
          </a:p>
        </p:txBody>
      </p:sp>
      <p:sp>
        <p:nvSpPr>
          <p:cNvPr id="30" name="Text Placeholder 25">
            <a:extLst>
              <a:ext uri="{FF2B5EF4-FFF2-40B4-BE49-F238E27FC236}">
                <a16:creationId xmlns:a16="http://schemas.microsoft.com/office/drawing/2014/main" id="{00264E86-7968-674A-99D3-31FAF4C0ECAE}"/>
              </a:ext>
            </a:extLst>
          </p:cNvPr>
          <p:cNvSpPr>
            <a:spLocks noGrp="1"/>
          </p:cNvSpPr>
          <p:nvPr>
            <p:ph type="body" sz="quarter" idx="14" hasCustomPrompt="1"/>
          </p:nvPr>
        </p:nvSpPr>
        <p:spPr>
          <a:xfrm>
            <a:off x="6843009" y="3101553"/>
            <a:ext cx="4902027"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1" name="Text Placeholder 25">
            <a:extLst>
              <a:ext uri="{FF2B5EF4-FFF2-40B4-BE49-F238E27FC236}">
                <a16:creationId xmlns:a16="http://schemas.microsoft.com/office/drawing/2014/main" id="{0C931F30-B6FE-9943-B951-E2DED9B0D238}"/>
              </a:ext>
            </a:extLst>
          </p:cNvPr>
          <p:cNvSpPr>
            <a:spLocks noGrp="1"/>
          </p:cNvSpPr>
          <p:nvPr>
            <p:ph type="body" sz="quarter" idx="15" hasCustomPrompt="1"/>
          </p:nvPr>
        </p:nvSpPr>
        <p:spPr>
          <a:xfrm>
            <a:off x="5848098" y="3430144"/>
            <a:ext cx="685799" cy="635000"/>
          </a:xfrm>
          <a:solidFill>
            <a:srgbClr val="1198D1"/>
          </a:solidFill>
        </p:spPr>
        <p:txBody>
          <a:bodyPr anchor="ctr">
            <a:noAutofit/>
          </a:bodyPr>
          <a:lstStyle>
            <a:lvl1pPr marL="0" indent="0" algn="ctr">
              <a:buNone/>
              <a:defRPr sz="28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32" name="Text Placeholder 25">
            <a:extLst>
              <a:ext uri="{FF2B5EF4-FFF2-40B4-BE49-F238E27FC236}">
                <a16:creationId xmlns:a16="http://schemas.microsoft.com/office/drawing/2014/main" id="{08038425-9264-1F4E-88D1-3EBC1D8EC002}"/>
              </a:ext>
            </a:extLst>
          </p:cNvPr>
          <p:cNvSpPr>
            <a:spLocks noGrp="1"/>
          </p:cNvSpPr>
          <p:nvPr>
            <p:ph type="body" sz="quarter" idx="16" hasCustomPrompt="1"/>
          </p:nvPr>
        </p:nvSpPr>
        <p:spPr>
          <a:xfrm>
            <a:off x="6843009" y="4351307"/>
            <a:ext cx="4902027"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Text Placeholder 25">
            <a:extLst>
              <a:ext uri="{FF2B5EF4-FFF2-40B4-BE49-F238E27FC236}">
                <a16:creationId xmlns:a16="http://schemas.microsoft.com/office/drawing/2014/main" id="{45893CFC-8396-4D40-901D-100173AF1E57}"/>
              </a:ext>
            </a:extLst>
          </p:cNvPr>
          <p:cNvSpPr>
            <a:spLocks noGrp="1"/>
          </p:cNvSpPr>
          <p:nvPr>
            <p:ph type="body" sz="quarter" idx="17" hasCustomPrompt="1"/>
          </p:nvPr>
        </p:nvSpPr>
        <p:spPr>
          <a:xfrm>
            <a:off x="5848098" y="4679898"/>
            <a:ext cx="685799" cy="635000"/>
          </a:xfrm>
          <a:solidFill>
            <a:srgbClr val="1198D1"/>
          </a:solidFill>
        </p:spPr>
        <p:txBody>
          <a:bodyPr anchor="ctr">
            <a:noAutofit/>
          </a:bodyPr>
          <a:lstStyle>
            <a:lvl1pPr marL="0" indent="0" algn="ctr">
              <a:buNone/>
              <a:defRPr sz="28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sp>
        <p:nvSpPr>
          <p:cNvPr id="34" name="Text Placeholder 25">
            <a:extLst>
              <a:ext uri="{FF2B5EF4-FFF2-40B4-BE49-F238E27FC236}">
                <a16:creationId xmlns:a16="http://schemas.microsoft.com/office/drawing/2014/main" id="{4D7757DD-E2E7-9040-BCA6-26552F8FD55A}"/>
              </a:ext>
            </a:extLst>
          </p:cNvPr>
          <p:cNvSpPr>
            <a:spLocks noGrp="1"/>
          </p:cNvSpPr>
          <p:nvPr>
            <p:ph type="body" sz="quarter" idx="18" hasCustomPrompt="1"/>
          </p:nvPr>
        </p:nvSpPr>
        <p:spPr>
          <a:xfrm>
            <a:off x="6804738" y="5559667"/>
            <a:ext cx="4902027"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Text Placeholder 25">
            <a:extLst>
              <a:ext uri="{FF2B5EF4-FFF2-40B4-BE49-F238E27FC236}">
                <a16:creationId xmlns:a16="http://schemas.microsoft.com/office/drawing/2014/main" id="{684551EA-8CF7-824A-988E-9EBE2A6FFE43}"/>
              </a:ext>
            </a:extLst>
          </p:cNvPr>
          <p:cNvSpPr>
            <a:spLocks noGrp="1"/>
          </p:cNvSpPr>
          <p:nvPr>
            <p:ph type="body" sz="quarter" idx="19" hasCustomPrompt="1"/>
          </p:nvPr>
        </p:nvSpPr>
        <p:spPr>
          <a:xfrm>
            <a:off x="5857452" y="5907308"/>
            <a:ext cx="685799" cy="635000"/>
          </a:xfrm>
          <a:solidFill>
            <a:srgbClr val="1198D1"/>
          </a:solidFill>
        </p:spPr>
        <p:txBody>
          <a:bodyPr anchor="ctr">
            <a:noAutofit/>
          </a:bodyPr>
          <a:lstStyle>
            <a:lvl1pPr marL="0" indent="0" algn="ctr">
              <a:buNone/>
              <a:defRPr sz="28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sp>
        <p:nvSpPr>
          <p:cNvPr id="11" name="Text Placeholder 25">
            <a:extLst>
              <a:ext uri="{FF2B5EF4-FFF2-40B4-BE49-F238E27FC236}">
                <a16:creationId xmlns:a16="http://schemas.microsoft.com/office/drawing/2014/main" id="{CF130524-0B6F-4ABC-B60A-56D10CD5B7D2}"/>
              </a:ext>
            </a:extLst>
          </p:cNvPr>
          <p:cNvSpPr>
            <a:spLocks noGrp="1"/>
          </p:cNvSpPr>
          <p:nvPr>
            <p:ph type="body" sz="quarter" idx="20" hasCustomPrompt="1"/>
          </p:nvPr>
        </p:nvSpPr>
        <p:spPr>
          <a:xfrm>
            <a:off x="5837978" y="2134744"/>
            <a:ext cx="685799" cy="635000"/>
          </a:xfrm>
          <a:solidFill>
            <a:srgbClr val="1198D1"/>
          </a:solidFill>
        </p:spPr>
        <p:txBody>
          <a:bodyPr anchor="ctr">
            <a:noAutofit/>
          </a:bodyPr>
          <a:lstStyle>
            <a:lvl1pPr marL="0" indent="0" algn="ctr">
              <a:buNone/>
              <a:defRPr sz="28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12" name="Text Placeholder 25">
            <a:extLst>
              <a:ext uri="{FF2B5EF4-FFF2-40B4-BE49-F238E27FC236}">
                <a16:creationId xmlns:a16="http://schemas.microsoft.com/office/drawing/2014/main" id="{56144275-CBA6-4567-9D76-6868B01C311D}"/>
              </a:ext>
            </a:extLst>
          </p:cNvPr>
          <p:cNvSpPr>
            <a:spLocks noGrp="1"/>
          </p:cNvSpPr>
          <p:nvPr>
            <p:ph type="body" sz="quarter" idx="21" hasCustomPrompt="1"/>
          </p:nvPr>
        </p:nvSpPr>
        <p:spPr>
          <a:xfrm>
            <a:off x="5837978" y="906831"/>
            <a:ext cx="685799" cy="635000"/>
          </a:xfrm>
          <a:solidFill>
            <a:srgbClr val="1198D1"/>
          </a:solidFill>
        </p:spPr>
        <p:txBody>
          <a:bodyPr anchor="ctr">
            <a:noAutofit/>
          </a:bodyPr>
          <a:lstStyle>
            <a:lvl1pPr marL="0" indent="0" algn="ctr">
              <a:buNone/>
              <a:defRPr sz="28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13" name="Text Placeholder 25">
            <a:extLst>
              <a:ext uri="{FF2B5EF4-FFF2-40B4-BE49-F238E27FC236}">
                <a16:creationId xmlns:a16="http://schemas.microsoft.com/office/drawing/2014/main" id="{1383A843-1802-42B0-ACA6-EBA812612F47}"/>
              </a:ext>
            </a:extLst>
          </p:cNvPr>
          <p:cNvSpPr>
            <a:spLocks noGrp="1"/>
          </p:cNvSpPr>
          <p:nvPr>
            <p:ph type="body" sz="quarter" idx="22" hasCustomPrompt="1"/>
          </p:nvPr>
        </p:nvSpPr>
        <p:spPr>
          <a:xfrm>
            <a:off x="6793918" y="586221"/>
            <a:ext cx="4902027"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4" name="Text Placeholder 25">
            <a:extLst>
              <a:ext uri="{FF2B5EF4-FFF2-40B4-BE49-F238E27FC236}">
                <a16:creationId xmlns:a16="http://schemas.microsoft.com/office/drawing/2014/main" id="{E7A34E27-E4CC-4262-8634-1A5DB1D34556}"/>
              </a:ext>
            </a:extLst>
          </p:cNvPr>
          <p:cNvSpPr>
            <a:spLocks noGrp="1"/>
          </p:cNvSpPr>
          <p:nvPr>
            <p:ph type="body" sz="quarter" idx="23" hasCustomPrompt="1"/>
          </p:nvPr>
        </p:nvSpPr>
        <p:spPr>
          <a:xfrm>
            <a:off x="6843009" y="1758033"/>
            <a:ext cx="4902027"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0" name="Text Placeholder 23">
            <a:extLst>
              <a:ext uri="{FF2B5EF4-FFF2-40B4-BE49-F238E27FC236}">
                <a16:creationId xmlns:a16="http://schemas.microsoft.com/office/drawing/2014/main" id="{1D95DCFA-7244-DC46-94F1-472953A5C4BC}"/>
              </a:ext>
            </a:extLst>
          </p:cNvPr>
          <p:cNvSpPr>
            <a:spLocks noGrp="1"/>
          </p:cNvSpPr>
          <p:nvPr>
            <p:ph type="body" sz="quarter" idx="13" hasCustomPrompt="1"/>
          </p:nvPr>
        </p:nvSpPr>
        <p:spPr>
          <a:xfrm>
            <a:off x="446964" y="911924"/>
            <a:ext cx="4563524" cy="1540320"/>
          </a:xfrm>
          <a:noFill/>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27" name="Rectangle 26">
            <a:extLst>
              <a:ext uri="{FF2B5EF4-FFF2-40B4-BE49-F238E27FC236}">
                <a16:creationId xmlns:a16="http://schemas.microsoft.com/office/drawing/2014/main" id="{7AEBD82E-F0BC-AB42-9736-66DF3CA36D1F}"/>
              </a:ext>
            </a:extLst>
          </p:cNvPr>
          <p:cNvSpPr/>
          <p:nvPr userDrawn="1"/>
        </p:nvSpPr>
        <p:spPr>
          <a:xfrm>
            <a:off x="126035" y="680118"/>
            <a:ext cx="5366548" cy="2089626"/>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 bullet point slide">
    <p:spTree>
      <p:nvGrpSpPr>
        <p:cNvPr id="1" name=""/>
        <p:cNvGrpSpPr/>
        <p:nvPr/>
      </p:nvGrpSpPr>
      <p:grpSpPr>
        <a:xfrm>
          <a:off x="0" y="0"/>
          <a:ext cx="0" cy="0"/>
          <a:chOff x="0" y="0"/>
          <a:chExt cx="0" cy="0"/>
        </a:xfrm>
      </p:grpSpPr>
      <p:sp>
        <p:nvSpPr>
          <p:cNvPr id="17" name="Rectangle 16"/>
          <p:cNvSpPr/>
          <p:nvPr userDrawn="1"/>
        </p:nvSpPr>
        <p:spPr>
          <a:xfrm>
            <a:off x="447066" y="2335033"/>
            <a:ext cx="2659582" cy="3331335"/>
          </a:xfrm>
          <a:prstGeom prst="rect">
            <a:avLst/>
          </a:prstGeom>
          <a:noFill/>
          <a:ln w="19050">
            <a:solidFill>
              <a:srgbClr val="E45E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3306311" y="2335033"/>
            <a:ext cx="2659582" cy="3331335"/>
          </a:xfrm>
          <a:prstGeom prst="rect">
            <a:avLst/>
          </a:prstGeom>
          <a:noFill/>
          <a:ln w="19050">
            <a:solidFill>
              <a:srgbClr val="1198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a:off x="6165555" y="2335033"/>
            <a:ext cx="2659582" cy="3331335"/>
          </a:xfrm>
          <a:prstGeom prst="rect">
            <a:avLst/>
          </a:prstGeom>
          <a:noFill/>
          <a:ln w="19050">
            <a:solidFill>
              <a:srgbClr val="9A2E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userDrawn="1"/>
        </p:nvSpPr>
        <p:spPr>
          <a:xfrm>
            <a:off x="9024798" y="2335033"/>
            <a:ext cx="2659582" cy="3331335"/>
          </a:xfrm>
          <a:prstGeom prst="rect">
            <a:avLst/>
          </a:prstGeom>
          <a:noFill/>
          <a:ln w="19050">
            <a:solidFill>
              <a:srgbClr val="F5B0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ounded Rectangle 20"/>
          <p:cNvSpPr/>
          <p:nvPr userDrawn="1"/>
        </p:nvSpPr>
        <p:spPr>
          <a:xfrm>
            <a:off x="892881" y="5378747"/>
            <a:ext cx="1811454" cy="432170"/>
          </a:xfrm>
          <a:prstGeom prst="roundRect">
            <a:avLst/>
          </a:prstGeom>
          <a:solidFill>
            <a:srgbClr val="E45E32"/>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ext Placeholder 23"/>
          <p:cNvSpPr>
            <a:spLocks noGrp="1"/>
          </p:cNvSpPr>
          <p:nvPr>
            <p:ph type="body" sz="quarter" idx="13" hasCustomPrompt="1"/>
          </p:nvPr>
        </p:nvSpPr>
        <p:spPr>
          <a:xfrm>
            <a:off x="447066" y="211017"/>
            <a:ext cx="11222614" cy="836066"/>
          </a:xfrm>
          <a:noFill/>
        </p:spPr>
        <p:txBody>
          <a:bodyPr>
            <a:normAutofit/>
          </a:bodyPr>
          <a:lstStyle>
            <a:lvl1pPr marL="0" indent="0" algn="ctr">
              <a:buNone/>
              <a:defRPr sz="3600" b="1">
                <a:solidFill>
                  <a:srgbClr val="003841"/>
                </a:solidFill>
                <a:latin typeface="+mn-lt"/>
              </a:defRPr>
            </a:lvl1pPr>
          </a:lstStyle>
          <a:p>
            <a:pPr lvl="0"/>
            <a:r>
              <a:rPr lang="en-US" dirty="0"/>
              <a:t>TITLE</a:t>
            </a:r>
          </a:p>
        </p:txBody>
      </p:sp>
      <p:sp>
        <p:nvSpPr>
          <p:cNvPr id="53" name="Text Placeholder 25"/>
          <p:cNvSpPr>
            <a:spLocks noGrp="1"/>
          </p:cNvSpPr>
          <p:nvPr>
            <p:ph type="body" sz="quarter" idx="14" hasCustomPrompt="1"/>
          </p:nvPr>
        </p:nvSpPr>
        <p:spPr>
          <a:xfrm>
            <a:off x="447067" y="1047083"/>
            <a:ext cx="11222614" cy="900332"/>
          </a:xfrm>
          <a:noFill/>
        </p:spPr>
        <p:txBody>
          <a:bodyPr>
            <a:noAutofit/>
          </a:bodyPr>
          <a:lstStyle>
            <a:lvl1pPr marL="0" indent="0" algn="ctr">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54" name="Text Placeholder 25"/>
          <p:cNvSpPr>
            <a:spLocks noGrp="1"/>
          </p:cNvSpPr>
          <p:nvPr>
            <p:ph type="body" sz="quarter" idx="15" hasCustomPrompt="1"/>
          </p:nvPr>
        </p:nvSpPr>
        <p:spPr>
          <a:xfrm>
            <a:off x="461765" y="5387782"/>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5" name="Text Placeholder 25"/>
          <p:cNvSpPr>
            <a:spLocks noGrp="1"/>
          </p:cNvSpPr>
          <p:nvPr>
            <p:ph type="body" sz="quarter" idx="16" hasCustomPrompt="1"/>
          </p:nvPr>
        </p:nvSpPr>
        <p:spPr>
          <a:xfrm>
            <a:off x="461765" y="2877120"/>
            <a:ext cx="2659582" cy="716489"/>
          </a:xfrm>
          <a:noFill/>
        </p:spPr>
        <p:txBody>
          <a:bodyPr>
            <a:noAutofit/>
          </a:bodyPr>
          <a:lstStyle>
            <a:lvl1pPr marL="0" indent="0" algn="ctr">
              <a:buNone/>
              <a:defRPr sz="18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6" name="Rounded Rectangle 55"/>
          <p:cNvSpPr/>
          <p:nvPr userDrawn="1"/>
        </p:nvSpPr>
        <p:spPr>
          <a:xfrm>
            <a:off x="3733731" y="5378747"/>
            <a:ext cx="1811454" cy="432170"/>
          </a:xfrm>
          <a:prstGeom prst="roundRect">
            <a:avLst/>
          </a:prstGeom>
          <a:solidFill>
            <a:srgbClr val="1198D1"/>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 Placeholder 25"/>
          <p:cNvSpPr>
            <a:spLocks noGrp="1"/>
          </p:cNvSpPr>
          <p:nvPr>
            <p:ph type="body" sz="quarter" idx="17" hasCustomPrompt="1"/>
          </p:nvPr>
        </p:nvSpPr>
        <p:spPr>
          <a:xfrm>
            <a:off x="3302615" y="5387782"/>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8" name="Text Placeholder 25"/>
          <p:cNvSpPr>
            <a:spLocks noGrp="1"/>
          </p:cNvSpPr>
          <p:nvPr>
            <p:ph type="body" sz="quarter" idx="18" hasCustomPrompt="1"/>
          </p:nvPr>
        </p:nvSpPr>
        <p:spPr>
          <a:xfrm>
            <a:off x="3302615" y="2877120"/>
            <a:ext cx="2659582" cy="716489"/>
          </a:xfrm>
          <a:noFill/>
        </p:spPr>
        <p:txBody>
          <a:bodyPr>
            <a:noAutofit/>
          </a:bodyPr>
          <a:lstStyle>
            <a:lvl1pPr marL="0" indent="0" algn="ctr">
              <a:buNone/>
              <a:defRPr sz="18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9" name="Rounded Rectangle 58"/>
          <p:cNvSpPr/>
          <p:nvPr userDrawn="1"/>
        </p:nvSpPr>
        <p:spPr>
          <a:xfrm>
            <a:off x="6630703" y="5378747"/>
            <a:ext cx="1811454" cy="432170"/>
          </a:xfrm>
          <a:prstGeom prst="roundRect">
            <a:avLst/>
          </a:prstGeom>
          <a:solidFill>
            <a:srgbClr val="9A2E90"/>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Text Placeholder 25"/>
          <p:cNvSpPr>
            <a:spLocks noGrp="1"/>
          </p:cNvSpPr>
          <p:nvPr>
            <p:ph type="body" sz="quarter" idx="19" hasCustomPrompt="1"/>
          </p:nvPr>
        </p:nvSpPr>
        <p:spPr>
          <a:xfrm>
            <a:off x="6199587" y="5387782"/>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1" name="Text Placeholder 25"/>
          <p:cNvSpPr>
            <a:spLocks noGrp="1"/>
          </p:cNvSpPr>
          <p:nvPr>
            <p:ph type="body" sz="quarter" idx="20" hasCustomPrompt="1"/>
          </p:nvPr>
        </p:nvSpPr>
        <p:spPr>
          <a:xfrm>
            <a:off x="6199587" y="2877120"/>
            <a:ext cx="2659582" cy="716489"/>
          </a:xfrm>
          <a:noFill/>
        </p:spPr>
        <p:txBody>
          <a:bodyPr>
            <a:noAutofit/>
          </a:bodyPr>
          <a:lstStyle>
            <a:lvl1pPr marL="0" indent="0" algn="ctr">
              <a:buNone/>
              <a:defRPr sz="18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62" name="Rounded Rectangle 61"/>
          <p:cNvSpPr/>
          <p:nvPr userDrawn="1"/>
        </p:nvSpPr>
        <p:spPr>
          <a:xfrm>
            <a:off x="9467167" y="5378747"/>
            <a:ext cx="1811454" cy="432170"/>
          </a:xfrm>
          <a:prstGeom prst="roundRect">
            <a:avLst/>
          </a:prstGeom>
          <a:solidFill>
            <a:srgbClr val="F5B020"/>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 Placeholder 25"/>
          <p:cNvSpPr>
            <a:spLocks noGrp="1"/>
          </p:cNvSpPr>
          <p:nvPr>
            <p:ph type="body" sz="quarter" idx="21" hasCustomPrompt="1"/>
          </p:nvPr>
        </p:nvSpPr>
        <p:spPr>
          <a:xfrm>
            <a:off x="9036051" y="5387782"/>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4" name="Text Placeholder 25"/>
          <p:cNvSpPr>
            <a:spLocks noGrp="1"/>
          </p:cNvSpPr>
          <p:nvPr>
            <p:ph type="body" sz="quarter" idx="22" hasCustomPrompt="1"/>
          </p:nvPr>
        </p:nvSpPr>
        <p:spPr>
          <a:xfrm>
            <a:off x="9036051" y="2877120"/>
            <a:ext cx="2659582" cy="716489"/>
          </a:xfrm>
          <a:noFill/>
        </p:spPr>
        <p:txBody>
          <a:bodyPr>
            <a:noAutofit/>
          </a:bodyPr>
          <a:lstStyle>
            <a:lvl1pPr marL="0" indent="0" algn="ctr">
              <a:buNone/>
              <a:defRPr sz="18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pic>
        <p:nvPicPr>
          <p:cNvPr id="29" name="Picture 28" descr="A close up of a sign&#10;&#10;Description automatically generated">
            <a:extLst>
              <a:ext uri="{FF2B5EF4-FFF2-40B4-BE49-F238E27FC236}">
                <a16:creationId xmlns:a16="http://schemas.microsoft.com/office/drawing/2014/main" id="{1DD5BB67-19D4-464E-A704-5598375375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88529" y="6271931"/>
            <a:ext cx="1539688" cy="375052"/>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Slide ">
    <p:spTree>
      <p:nvGrpSpPr>
        <p:cNvPr id="1" name=""/>
        <p:cNvGrpSpPr/>
        <p:nvPr/>
      </p:nvGrpSpPr>
      <p:grpSpPr>
        <a:xfrm>
          <a:off x="0" y="0"/>
          <a:ext cx="0" cy="0"/>
          <a:chOff x="0" y="0"/>
          <a:chExt cx="0" cy="0"/>
        </a:xfrm>
      </p:grpSpPr>
      <p:sp>
        <p:nvSpPr>
          <p:cNvPr id="11" name="Rectangle 10"/>
          <p:cNvSpPr/>
          <p:nvPr userDrawn="1"/>
        </p:nvSpPr>
        <p:spPr>
          <a:xfrm>
            <a:off x="-13271" y="643325"/>
            <a:ext cx="1423827" cy="1525530"/>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23"/>
          <p:cNvSpPr>
            <a:spLocks noGrp="1"/>
          </p:cNvSpPr>
          <p:nvPr>
            <p:ph type="body" sz="quarter" idx="13" hasCustomPrompt="1"/>
          </p:nvPr>
        </p:nvSpPr>
        <p:spPr>
          <a:xfrm>
            <a:off x="1675006" y="1074656"/>
            <a:ext cx="9649486" cy="697353"/>
          </a:xfrm>
        </p:spPr>
        <p:txBody>
          <a:bodyPr>
            <a:normAutofit/>
          </a:bodyPr>
          <a:lstStyle>
            <a:lvl1pPr marL="0" indent="0" algn="l">
              <a:buNone/>
              <a:defRPr sz="3600" b="1">
                <a:solidFill>
                  <a:srgbClr val="003841"/>
                </a:solidFill>
                <a:latin typeface="+mn-lt"/>
              </a:defRPr>
            </a:lvl1pPr>
          </a:lstStyle>
          <a:p>
            <a:pPr lvl="0"/>
            <a:r>
              <a:rPr lang="en-US" dirty="0"/>
              <a:t>TITLE</a:t>
            </a:r>
          </a:p>
        </p:txBody>
      </p:sp>
      <p:sp>
        <p:nvSpPr>
          <p:cNvPr id="17" name="Text Placeholder 25"/>
          <p:cNvSpPr>
            <a:spLocks noGrp="1"/>
          </p:cNvSpPr>
          <p:nvPr>
            <p:ph type="body" sz="quarter" idx="14" hasCustomPrompt="1"/>
          </p:nvPr>
        </p:nvSpPr>
        <p:spPr>
          <a:xfrm>
            <a:off x="1687302" y="2602523"/>
            <a:ext cx="9637190" cy="3245241"/>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8" name="Picture 7" descr="A close up of a sign&#10;&#10;Description automatically generated">
            <a:extLst>
              <a:ext uri="{FF2B5EF4-FFF2-40B4-BE49-F238E27FC236}">
                <a16:creationId xmlns:a16="http://schemas.microsoft.com/office/drawing/2014/main" id="{7B04A69D-E8D7-C346-9FB0-BC70B601A3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26479" y="6149728"/>
            <a:ext cx="1539688" cy="375052"/>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with photo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BAFAE3B-FF71-824B-8CB0-7CCD27032815}"/>
              </a:ext>
            </a:extLst>
          </p:cNvPr>
          <p:cNvSpPr/>
          <p:nvPr userDrawn="1"/>
        </p:nvSpPr>
        <p:spPr>
          <a:xfrm>
            <a:off x="1" y="573972"/>
            <a:ext cx="3657600" cy="3966192"/>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7" name="Rectangle 6">
            <a:extLst>
              <a:ext uri="{FF2B5EF4-FFF2-40B4-BE49-F238E27FC236}">
                <a16:creationId xmlns:a16="http://schemas.microsoft.com/office/drawing/2014/main" id="{77E5691C-2052-114E-856B-680D845C8C20}"/>
              </a:ext>
            </a:extLst>
          </p:cNvPr>
          <p:cNvSpPr/>
          <p:nvPr userDrawn="1"/>
        </p:nvSpPr>
        <p:spPr>
          <a:xfrm>
            <a:off x="10798629" y="4540164"/>
            <a:ext cx="1393371" cy="814718"/>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8" name="Text Placeholder 23">
            <a:extLst>
              <a:ext uri="{FF2B5EF4-FFF2-40B4-BE49-F238E27FC236}">
                <a16:creationId xmlns:a16="http://schemas.microsoft.com/office/drawing/2014/main" id="{BFB9A59F-FDA9-2844-8C32-A323E886B259}"/>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17C90649-0499-D74D-8596-D5BB30845642}"/>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8" name="Picture Placeholder 2">
            <a:extLst>
              <a:ext uri="{FF2B5EF4-FFF2-40B4-BE49-F238E27FC236}">
                <a16:creationId xmlns:a16="http://schemas.microsoft.com/office/drawing/2014/main" id="{B9C7CB3E-60A5-E949-87DB-726699ECB3D6}"/>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pic>
        <p:nvPicPr>
          <p:cNvPr id="21" name="Picture 20" descr="A close up of a sign&#10;&#10;Description automatically generated">
            <a:extLst>
              <a:ext uri="{FF2B5EF4-FFF2-40B4-BE49-F238E27FC236}">
                <a16:creationId xmlns:a16="http://schemas.microsoft.com/office/drawing/2014/main" id="{50641B7D-7439-6543-A65A-E49D8626EA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49990" y="6226730"/>
            <a:ext cx="1539688" cy="375052"/>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slide with photo 2">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33B2DC8-500A-3A4F-B251-CD2EF8833B4D}"/>
              </a:ext>
            </a:extLst>
          </p:cNvPr>
          <p:cNvSpPr/>
          <p:nvPr userDrawn="1"/>
        </p:nvSpPr>
        <p:spPr>
          <a:xfrm>
            <a:off x="405433" y="370011"/>
            <a:ext cx="11381134" cy="5687804"/>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 Placeholder 23">
            <a:extLst>
              <a:ext uri="{FF2B5EF4-FFF2-40B4-BE49-F238E27FC236}">
                <a16:creationId xmlns:a16="http://schemas.microsoft.com/office/drawing/2014/main" id="{4C2E4610-81E2-D244-8987-5FA2ACDEDDB5}"/>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5" name="Text Placeholder 23">
            <a:extLst>
              <a:ext uri="{FF2B5EF4-FFF2-40B4-BE49-F238E27FC236}">
                <a16:creationId xmlns:a16="http://schemas.microsoft.com/office/drawing/2014/main" id="{706C063A-7C23-4A43-9162-4E4477076049}"/>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26" name="Text Placeholder 23">
            <a:extLst>
              <a:ext uri="{FF2B5EF4-FFF2-40B4-BE49-F238E27FC236}">
                <a16:creationId xmlns:a16="http://schemas.microsoft.com/office/drawing/2014/main" id="{4DC726BF-C822-2542-BFBC-F344ABCACEF1}"/>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1" name="Picture Placeholder 2">
            <a:extLst>
              <a:ext uri="{FF2B5EF4-FFF2-40B4-BE49-F238E27FC236}">
                <a16:creationId xmlns:a16="http://schemas.microsoft.com/office/drawing/2014/main" id="{46F4AE76-94D8-0A4B-8769-FD0E3C670864}"/>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pic>
        <p:nvPicPr>
          <p:cNvPr id="32" name="Picture 31" descr="A close up of a sign&#10;&#10;Description automatically generated">
            <a:extLst>
              <a:ext uri="{FF2B5EF4-FFF2-40B4-BE49-F238E27FC236}">
                <a16:creationId xmlns:a16="http://schemas.microsoft.com/office/drawing/2014/main" id="{7EF35BAF-552E-1041-B6E8-F766989E80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5833" y="6185353"/>
            <a:ext cx="1539688" cy="375052"/>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6/3/2021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a:t>
            </a:fld>
            <a:endParaRPr lang="en-US" dirty="0"/>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72" r:id="rId4"/>
    <p:sldLayoutId id="2147483665" r:id="rId5"/>
    <p:sldLayoutId id="2147483666" r:id="rId6"/>
    <p:sldLayoutId id="2147483662" r:id="rId7"/>
    <p:sldLayoutId id="2147483661" r:id="rId8"/>
    <p:sldLayoutId id="2147483667" r:id="rId9"/>
    <p:sldLayoutId id="2147483679" r:id="rId10"/>
    <p:sldLayoutId id="2147483660" r:id="rId11"/>
    <p:sldLayoutId id="2147483651" r:id="rId12"/>
    <p:sldLayoutId id="2147483652" r:id="rId13"/>
    <p:sldLayoutId id="2147483673" r:id="rId14"/>
    <p:sldLayoutId id="2147483678" r:id="rId15"/>
    <p:sldLayoutId id="2147483677" r:id="rId16"/>
    <p:sldLayoutId id="2147483670" r:id="rId17"/>
    <p:sldLayoutId id="2147483676" r:id="rId18"/>
    <p:sldLayoutId id="2147483669" r:id="rId19"/>
    <p:sldLayoutId id="2147483656" r:id="rId20"/>
    <p:sldLayoutId id="2147483657" r:id="rId21"/>
    <p:sldLayoutId id="2147483658"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4.xml"/><Relationship Id="rId4" Type="http://schemas.openxmlformats.org/officeDocument/2006/relationships/hyperlink" Target="https://thetripguru.com/tour/eat-pray-love-bali-small-group-tour-full-day"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6.xml"/><Relationship Id="rId5" Type="http://schemas.openxmlformats.org/officeDocument/2006/relationships/image" Target="../media/image25.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www.exploreminnesota.com/article/great-gatsby-more-literary-tourism-minnesota" TargetMode="External"/><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www.bbc.com/storyworks/specials/hotels-in-film/fifty-shades-of-grey/" TargetMode="External"/><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s://www.heyiceland.is/blog/nanar/5196/top-12-movies-shot-in-iceland" TargetMode="Externa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s://super-news.info/wp-content/uploads/2019/06/Chernobyl-sees-a-spike-in-visitors-as-pop-culture-influences.jpg" TargetMode="Externa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iberdrola.com/culture/what-is-cultural-tourism-and-importance" TargetMode="External"/><Relationship Id="rId1" Type="http://schemas.openxmlformats.org/officeDocument/2006/relationships/slideLayout" Target="../slideLayouts/slideLayout7.xml"/><Relationship Id="rId4" Type="http://schemas.openxmlformats.org/officeDocument/2006/relationships/image" Target="../media/image31.svg"/></Relationships>
</file>

<file path=ppt/slides/_rels/slide18.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www.venuereport.com/roundups/22-celebrations-of-culture-from-around-the-world/" TargetMode="External"/><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hyperlink" Target="https://www.tiketa.lt/LT/comic_con_baltics_20442" TargetMode="External"/><Relationship Id="rId2" Type="http://schemas.openxmlformats.org/officeDocument/2006/relationships/slideLayout" Target="../slideLayouts/slideLayout8.xml"/><Relationship Id="rId1" Type="http://schemas.openxmlformats.org/officeDocument/2006/relationships/video" Target="https://www.youtube.com/embed/C0b2PS40Fgg?feature=oembed" TargetMode="External"/><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2" Type="http://schemas.openxmlformats.org/officeDocument/2006/relationships/hyperlink" Target="https://adventures.com/blog/movies-filmed-in-iceland/"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www.lrytas.lt/verslas/rinkos-pulsas/2021/04/15/news/-akropoliuose-atsidaro-parduotuves-skelbia-svarbiausia-informacija-lankytojams-19033648/" TargetMode="External"/><Relationship Id="rId2" Type="http://schemas.openxmlformats.org/officeDocument/2006/relationships/image" Target="../media/image34.jpe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hyperlink" Target="https://www.govilnius.lt/media-news/stranger-things-season-4-filming-wraps-in-vilnius-lithuania" TargetMode="External"/><Relationship Id="rId2" Type="http://schemas.openxmlformats.org/officeDocument/2006/relationships/image" Target="../media/image35.jpeg"/><Relationship Id="rId1" Type="http://schemas.openxmlformats.org/officeDocument/2006/relationships/slideLayout" Target="../slideLayouts/slideLayout11.xml"/><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1.xml"/><Relationship Id="rId1" Type="http://schemas.openxmlformats.org/officeDocument/2006/relationships/video" Target="https://www.youtube.com/embed/Qk_rlVlw5-g?feature=oembed"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s://www.lrytas.lt/verslas/rinkos-pulsas/2021/04/15/news/-akropoliuose-atsidaro-parduotuves-skelbia-svarbiausia-informacija-lankytojams-19033648/" TargetMode="Externa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hyperlink" Target="https://www.globalexperiences.com/blog/london-film-locations" TargetMode="External"/><Relationship Id="rId2" Type="http://schemas.openxmlformats.org/officeDocument/2006/relationships/image" Target="../media/image39.jpe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1.xml"/><Relationship Id="rId1" Type="http://schemas.openxmlformats.org/officeDocument/2006/relationships/video" Target="https://www.youtube.com/embed/3gbVXz0wDQA?feature=oembed"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s://www.globalexperiences.com/blog/london-film-locations" TargetMode="Externa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hyperlink" Target="https://www.earthtrekkers.com/loch-ness-urquhart-castle-worth-visiting/" TargetMode="External"/><Relationship Id="rId2" Type="http://schemas.openxmlformats.org/officeDocument/2006/relationships/image" Target="../media/image11.jpe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s://abbathemuseum.com/en/" TargetMode="Externa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hyperlink" Target="https://partner.booking.com/en-gb/click-magazine/rise-pop-culture-tourism" TargetMode="External"/><Relationship Id="rId2" Type="http://schemas.openxmlformats.org/officeDocument/2006/relationships/image" Target="../media/image43.jpe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s://www.visitcalifornia.com/experience/studio-tour/" TargetMode="Externa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1.xml"/><Relationship Id="rId1" Type="http://schemas.openxmlformats.org/officeDocument/2006/relationships/video" Target="https://www.youtube.com/embed/2Cb7s2U93pg?feature=oembed"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en.wikipedia.org/wiki/Madame_Tussauds" TargetMode="External"/><Relationship Id="rId2" Type="http://schemas.openxmlformats.org/officeDocument/2006/relationships/image" Target="../media/image46.jpe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1.xml"/><Relationship Id="rId1" Type="http://schemas.openxmlformats.org/officeDocument/2006/relationships/video" Target="https://www.youtube.com/embed/5fZy-WFaNIk?start=24&amp;feature=oembed"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s://www.designboom.com/design/game-on-exhibition-smartandgreendesign-video-game-expo-madrid-spain-06-09-2020/" TargetMode="Externa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hyperlink" Target="https://www.getyourguide.com/saxe-theater-l110252/" TargetMode="External"/><Relationship Id="rId2" Type="http://schemas.openxmlformats.org/officeDocument/2006/relationships/image" Target="../media/image49.jpe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hyperlink" Target="https://en.wikipedia.org/wiki/U.S._Route_66#In_popular_culture" TargetMode="Externa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hyperlink" Target="https://www.visitbritain.com/us/en/campaigns/travel-offers/england/family-pop-culture-tour-england" TargetMode="External"/><Relationship Id="rId2" Type="http://schemas.openxmlformats.org/officeDocument/2006/relationships/image" Target="../media/image51.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6.xml"/><Relationship Id="rId5" Type="http://schemas.openxmlformats.org/officeDocument/2006/relationships/image" Target="../media/image15.jpeg"/><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3" Type="http://schemas.openxmlformats.org/officeDocument/2006/relationships/hyperlink" Target="https://www.indesignlive.sg/happenings/decade-singapore-night-festival" TargetMode="External"/><Relationship Id="rId2" Type="http://schemas.openxmlformats.org/officeDocument/2006/relationships/image" Target="../media/image52.jpe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hyperlink" Target="https://www.timeout.com/london/music/the-50-best-music-festivals-in-the-world" TargetMode="External"/><Relationship Id="rId2" Type="http://schemas.openxmlformats.org/officeDocument/2006/relationships/image" Target="../media/image53.jpe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hyperlink" Target="https://www.travelmedford.org/oregon-shakespeare-festival" TargetMode="External"/><Relationship Id="rId2" Type="http://schemas.openxmlformats.org/officeDocument/2006/relationships/image" Target="../media/image54.jpe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hyperlink" Target="https://www.tiketa.lt/LT/comic_con_baltics_20442" TargetMode="External"/><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1.xml"/><Relationship Id="rId4" Type="http://schemas.openxmlformats.org/officeDocument/2006/relationships/hyperlink" Target="https://bollywoodbio.se/bts-members-look-heavenly-in-head-to-toe-prada-collection-on-the-august-cover-of-vogue-japan/"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s://en.wikipedia.org/wiki/Burning_Man" TargetMode="Externa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hyperlink" Target="https://ggn00b.com/for-noobs/what-is-evo/" TargetMode="Externa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hyperlink" Target="https://toggl.com/blog/elevator-pitch-examples" TargetMode="Externa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hyperlink" Target="https://articles.bplans.com/the-7-key-components-of-a-perfect-elevator-pitch" TargetMode="Externa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hyperlink" Target="http://belovedbyall.com/about/" TargetMode="External"/><Relationship Id="rId2" Type="http://schemas.openxmlformats.org/officeDocument/2006/relationships/image" Target="../media/image63.png"/><Relationship Id="rId1" Type="http://schemas.openxmlformats.org/officeDocument/2006/relationships/slideLayout" Target="../slideLayouts/slideLayout19.xml"/><Relationship Id="rId6" Type="http://schemas.openxmlformats.org/officeDocument/2006/relationships/hyperlink" Target="https://www.diva-portal.org/smash/get/diva2:967897/FULLTEXT01.pdf" TargetMode="External"/><Relationship Id="rId5" Type="http://schemas.openxmlformats.org/officeDocument/2006/relationships/hyperlink" Target="https://www.slideshare.net/jenniferbarbee/pop-culture-marketing-in-tourism-29767713" TargetMode="External"/><Relationship Id="rId4" Type="http://schemas.openxmlformats.org/officeDocument/2006/relationships/hyperlink" Target="https://www.researchgate.net/publication/346317107_Popular_Culture_Tourism_trend_or_transition" TargetMode="Externa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7.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verizonmedia.com/insights/case-study-making-australia-a-top-travel-destination?guccounter=1&amp;guce_referrer=aHR0cHM6Ly93d3cuZ29vZ2xlLmNvbS8&amp;guce_referrer_sig=AQAAAMuwR6NqdcxN6252WXpO87z3MsPD9mw0WKj6HGOpf2mWfhVtRLkT2KyYoTiFdPXKUbf4PxdPN9RomKy4yDoDWSUI3QPh1Uw1JnLlALLgT2ceQrNquGS3bRHhk5Lzq9iXfc1OfZix1lxbpBfwgBRaKDuGPnDFb8xpXk9O8nOm1dRZ" TargetMode="External"/><Relationship Id="rId1" Type="http://schemas.openxmlformats.org/officeDocument/2006/relationships/slideLayout" Target="../slideLayouts/slideLayout11.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hyperlink" Target="http://www.warpedfactor.com/2016/02/bond-10-things-you-might-not-know-about_15.html" TargetMode="External"/><Relationship Id="rId2" Type="http://schemas.openxmlformats.org/officeDocument/2006/relationships/image" Target="../media/image21.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statue in a garden&#10;&#10;Description automatically generated with low confidence">
            <a:extLst>
              <a:ext uri="{FF2B5EF4-FFF2-40B4-BE49-F238E27FC236}">
                <a16:creationId xmlns:a16="http://schemas.microsoft.com/office/drawing/2014/main" id="{5270E272-08E1-3045-988C-E2FC4C09C653}"/>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0" y="-4"/>
            <a:ext cx="12192000" cy="6858000"/>
          </a:xfrm>
        </p:spPr>
      </p:pic>
      <p:sp>
        <p:nvSpPr>
          <p:cNvPr id="2" name="Text Placeholder 1">
            <a:extLst>
              <a:ext uri="{FF2B5EF4-FFF2-40B4-BE49-F238E27FC236}">
                <a16:creationId xmlns:a16="http://schemas.microsoft.com/office/drawing/2014/main" id="{B629D804-B772-004C-8CEE-AE54F567FE99}"/>
              </a:ext>
            </a:extLst>
          </p:cNvPr>
          <p:cNvSpPr>
            <a:spLocks noGrp="1"/>
          </p:cNvSpPr>
          <p:nvPr>
            <p:ph type="body" sz="quarter" idx="15"/>
          </p:nvPr>
        </p:nvSpPr>
        <p:spPr>
          <a:xfrm>
            <a:off x="0" y="4335390"/>
            <a:ext cx="12192000" cy="775681"/>
          </a:xfrm>
          <a:solidFill>
            <a:srgbClr val="1198D1"/>
          </a:solidFill>
        </p:spPr>
        <p:txBody>
          <a:bodyPr/>
          <a:lstStyle/>
          <a:p>
            <a:r>
              <a:rPr lang="en-LT" sz="4000" dirty="0"/>
              <a:t>Creating Pop Culture Tourism Experiences </a:t>
            </a:r>
            <a:r>
              <a:rPr lang="en-IE" sz="4000" dirty="0"/>
              <a:t>a</a:t>
            </a:r>
            <a:r>
              <a:rPr lang="en-LT" sz="4000" dirty="0"/>
              <a:t>nd Products </a:t>
            </a:r>
            <a:endParaRPr lang="en-US" sz="4000" dirty="0"/>
          </a:p>
        </p:txBody>
      </p:sp>
      <p:pic>
        <p:nvPicPr>
          <p:cNvPr id="12" name="Picture 11" descr="A close up of a sign&#10;&#10;Description automatically generated">
            <a:extLst>
              <a:ext uri="{FF2B5EF4-FFF2-40B4-BE49-F238E27FC236}">
                <a16:creationId xmlns:a16="http://schemas.microsoft.com/office/drawing/2014/main" id="{49C8601D-6F68-5448-8C96-03634009EA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599" y="548753"/>
            <a:ext cx="4224667" cy="1079295"/>
          </a:xfrm>
          <a:prstGeom prst="rect">
            <a:avLst/>
          </a:prstGeom>
        </p:spPr>
      </p:pic>
      <p:sp>
        <p:nvSpPr>
          <p:cNvPr id="3" name="TextBox 2">
            <a:extLst>
              <a:ext uri="{FF2B5EF4-FFF2-40B4-BE49-F238E27FC236}">
                <a16:creationId xmlns:a16="http://schemas.microsoft.com/office/drawing/2014/main" id="{BC36626D-22DB-4D2E-8B55-D00886814266}"/>
              </a:ext>
            </a:extLst>
          </p:cNvPr>
          <p:cNvSpPr txBox="1"/>
          <p:nvPr/>
        </p:nvSpPr>
        <p:spPr>
          <a:xfrm>
            <a:off x="9820275" y="5981700"/>
            <a:ext cx="2162175" cy="646331"/>
          </a:xfrm>
          <a:prstGeom prst="rect">
            <a:avLst/>
          </a:prstGeom>
          <a:noFill/>
        </p:spPr>
        <p:txBody>
          <a:bodyPr wrap="square" rtlCol="0">
            <a:spAutoFit/>
          </a:bodyPr>
          <a:lstStyle/>
          <a:p>
            <a:pPr algn="r"/>
            <a:r>
              <a:rPr lang="en-IE" sz="3600" b="1" dirty="0">
                <a:solidFill>
                  <a:schemeClr val="bg1"/>
                </a:solidFill>
              </a:rPr>
              <a:t>Module 3</a:t>
            </a:r>
          </a:p>
        </p:txBody>
      </p:sp>
      <p:sp>
        <p:nvSpPr>
          <p:cNvPr id="8" name="TextBox 7">
            <a:extLst>
              <a:ext uri="{FF2B5EF4-FFF2-40B4-BE49-F238E27FC236}">
                <a16:creationId xmlns:a16="http://schemas.microsoft.com/office/drawing/2014/main" id="{586FBAB2-E772-0242-A5E8-FCC21606B2AF}"/>
              </a:ext>
            </a:extLst>
          </p:cNvPr>
          <p:cNvSpPr txBox="1"/>
          <p:nvPr/>
        </p:nvSpPr>
        <p:spPr>
          <a:xfrm>
            <a:off x="228599" y="6488668"/>
            <a:ext cx="824072" cy="369332"/>
          </a:xfrm>
          <a:prstGeom prst="rect">
            <a:avLst/>
          </a:prstGeom>
          <a:noFill/>
        </p:spPr>
        <p:txBody>
          <a:bodyPr wrap="square" rtlCol="0">
            <a:spAutoFit/>
          </a:bodyPr>
          <a:lstStyle/>
          <a:p>
            <a:r>
              <a:rPr lang="en-LT" dirty="0">
                <a:hlinkClick r:id="rId4"/>
              </a:rPr>
              <a:t>Source</a:t>
            </a:r>
            <a:endParaRPr lang="en-LT" dirty="0"/>
          </a:p>
        </p:txBody>
      </p:sp>
    </p:spTree>
    <p:extLst>
      <p:ext uri="{BB962C8B-B14F-4D97-AF65-F5344CB8AC3E}">
        <p14:creationId xmlns:p14="http://schemas.microsoft.com/office/powerpoint/2010/main" val="3663961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group of people sitting at a table in a restaurant&#10;&#10;Description automatically generated with medium confidence">
            <a:extLst>
              <a:ext uri="{FF2B5EF4-FFF2-40B4-BE49-F238E27FC236}">
                <a16:creationId xmlns:a16="http://schemas.microsoft.com/office/drawing/2014/main" id="{F4D350B0-3B3B-3E49-96B5-0F74CDD02A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90"/>
          <a:stretch/>
        </p:blipFill>
        <p:spPr>
          <a:xfrm>
            <a:off x="3190940" y="2106041"/>
            <a:ext cx="2830045" cy="4070457"/>
          </a:xfrm>
          <a:prstGeom prst="rect">
            <a:avLst/>
          </a:prstGeom>
        </p:spPr>
      </p:pic>
      <p:pic>
        <p:nvPicPr>
          <p:cNvPr id="20" name="Picture 19">
            <a:extLst>
              <a:ext uri="{FF2B5EF4-FFF2-40B4-BE49-F238E27FC236}">
                <a16:creationId xmlns:a16="http://schemas.microsoft.com/office/drawing/2014/main" id="{3A417AFA-CB55-C243-BC41-44FF3A6D3B1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28273" y="2090573"/>
            <a:ext cx="2739176" cy="4078191"/>
          </a:xfrm>
          <a:prstGeom prst="rect">
            <a:avLst/>
          </a:prstGeom>
        </p:spPr>
      </p:pic>
      <p:pic>
        <p:nvPicPr>
          <p:cNvPr id="16" name="Picture 15" descr="A person in a suit walking down the street&#10;&#10;Description automatically generated with low confidence">
            <a:extLst>
              <a:ext uri="{FF2B5EF4-FFF2-40B4-BE49-F238E27FC236}">
                <a16:creationId xmlns:a16="http://schemas.microsoft.com/office/drawing/2014/main" id="{6EE9FC5F-7140-8142-8FE0-F7BA6C7F12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74737" y="2090573"/>
            <a:ext cx="2720896" cy="4085925"/>
          </a:xfrm>
          <a:prstGeom prst="rect">
            <a:avLst/>
          </a:prstGeom>
        </p:spPr>
      </p:pic>
      <p:pic>
        <p:nvPicPr>
          <p:cNvPr id="14" name="Picture 13" descr="A person in a blue dress&#10;&#10;Description automatically generated with low confidence">
            <a:extLst>
              <a:ext uri="{FF2B5EF4-FFF2-40B4-BE49-F238E27FC236}">
                <a16:creationId xmlns:a16="http://schemas.microsoft.com/office/drawing/2014/main" id="{4C286AB9-DE8B-7940-AE05-29CC202B468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191"/>
          <a:stretch/>
        </p:blipFill>
        <p:spPr>
          <a:xfrm>
            <a:off x="382172" y="2098307"/>
            <a:ext cx="2724476" cy="4070457"/>
          </a:xfrm>
          <a:prstGeom prst="rect">
            <a:avLst/>
          </a:prstGeom>
        </p:spPr>
      </p:pic>
      <p:sp>
        <p:nvSpPr>
          <p:cNvPr id="2" name="Text Placeholder 1">
            <a:extLst>
              <a:ext uri="{FF2B5EF4-FFF2-40B4-BE49-F238E27FC236}">
                <a16:creationId xmlns:a16="http://schemas.microsoft.com/office/drawing/2014/main" id="{6BCEDB64-AE89-42A3-BB55-6CEBCC911D4D}"/>
              </a:ext>
            </a:extLst>
          </p:cNvPr>
          <p:cNvSpPr>
            <a:spLocks noGrp="1"/>
          </p:cNvSpPr>
          <p:nvPr>
            <p:ph type="body" sz="quarter" idx="13"/>
          </p:nvPr>
        </p:nvSpPr>
        <p:spPr/>
        <p:txBody>
          <a:bodyPr>
            <a:normAutofit/>
          </a:bodyPr>
          <a:lstStyle/>
          <a:p>
            <a:r>
              <a:rPr lang="lt-LT" dirty="0" err="1"/>
              <a:t>Collaborate</a:t>
            </a:r>
            <a:r>
              <a:rPr lang="lt-LT" dirty="0"/>
              <a:t> </a:t>
            </a:r>
            <a:r>
              <a:rPr lang="lt-LT" dirty="0" err="1"/>
              <a:t>with</a:t>
            </a:r>
            <a:r>
              <a:rPr lang="lt-LT" dirty="0"/>
              <a:t> </a:t>
            </a:r>
            <a:r>
              <a:rPr lang="lt-LT" dirty="0" err="1"/>
              <a:t>your</a:t>
            </a:r>
            <a:r>
              <a:rPr lang="lt-LT" dirty="0"/>
              <a:t> </a:t>
            </a:r>
            <a:r>
              <a:rPr lang="lt-LT" dirty="0" err="1"/>
              <a:t>stakeholders</a:t>
            </a:r>
            <a:endParaRPr lang="en-IE" dirty="0"/>
          </a:p>
        </p:txBody>
      </p:sp>
      <p:sp>
        <p:nvSpPr>
          <p:cNvPr id="3" name="Text Placeholder 2">
            <a:extLst>
              <a:ext uri="{FF2B5EF4-FFF2-40B4-BE49-F238E27FC236}">
                <a16:creationId xmlns:a16="http://schemas.microsoft.com/office/drawing/2014/main" id="{76986745-3EA5-4FF3-A1D7-D6B1283C493F}"/>
              </a:ext>
            </a:extLst>
          </p:cNvPr>
          <p:cNvSpPr>
            <a:spLocks noGrp="1"/>
          </p:cNvSpPr>
          <p:nvPr>
            <p:ph type="body" sz="quarter" idx="14"/>
          </p:nvPr>
        </p:nvSpPr>
        <p:spPr/>
        <p:txBody>
          <a:bodyPr/>
          <a:lstStyle/>
          <a:p>
            <a:r>
              <a:rPr lang="en-IE" dirty="0"/>
              <a:t>Who are they?</a:t>
            </a:r>
          </a:p>
        </p:txBody>
      </p:sp>
      <p:sp>
        <p:nvSpPr>
          <p:cNvPr id="4" name="Text Placeholder 3">
            <a:extLst>
              <a:ext uri="{FF2B5EF4-FFF2-40B4-BE49-F238E27FC236}">
                <a16:creationId xmlns:a16="http://schemas.microsoft.com/office/drawing/2014/main" id="{7CB96FA5-C24E-48FB-BC02-CC83D51610FD}"/>
              </a:ext>
            </a:extLst>
          </p:cNvPr>
          <p:cNvSpPr>
            <a:spLocks noGrp="1"/>
          </p:cNvSpPr>
          <p:nvPr>
            <p:ph type="body" sz="quarter" idx="15"/>
          </p:nvPr>
        </p:nvSpPr>
        <p:spPr>
          <a:solidFill>
            <a:srgbClr val="1198D1"/>
          </a:solidFill>
        </p:spPr>
        <p:txBody>
          <a:bodyPr/>
          <a:lstStyle/>
          <a:p>
            <a:r>
              <a:rPr lang="en-IE" sz="1400" dirty="0"/>
              <a:t>PEOPLE PRODUCING CONTENT</a:t>
            </a:r>
          </a:p>
        </p:txBody>
      </p:sp>
      <p:sp>
        <p:nvSpPr>
          <p:cNvPr id="5" name="Text Placeholder 4">
            <a:extLst>
              <a:ext uri="{FF2B5EF4-FFF2-40B4-BE49-F238E27FC236}">
                <a16:creationId xmlns:a16="http://schemas.microsoft.com/office/drawing/2014/main" id="{9564C75C-595C-4695-8C4F-31032D3803F5}"/>
              </a:ext>
            </a:extLst>
          </p:cNvPr>
          <p:cNvSpPr>
            <a:spLocks noGrp="1"/>
          </p:cNvSpPr>
          <p:nvPr>
            <p:ph type="body" sz="quarter" idx="16"/>
          </p:nvPr>
        </p:nvSpPr>
        <p:spPr>
          <a:xfrm>
            <a:off x="382172" y="2282148"/>
            <a:ext cx="2724476" cy="716489"/>
          </a:xfrm>
          <a:solidFill>
            <a:srgbClr val="1198D1"/>
          </a:solidFill>
        </p:spPr>
        <p:txBody>
          <a:bodyPr/>
          <a:lstStyle/>
          <a:p>
            <a:r>
              <a:rPr lang="en-IE" sz="1500" dirty="0">
                <a:solidFill>
                  <a:schemeClr val="bg1"/>
                </a:solidFill>
              </a:rPr>
              <a:t>Who produce, create, research write the films and books that influence pop culture</a:t>
            </a:r>
          </a:p>
        </p:txBody>
      </p:sp>
      <p:sp>
        <p:nvSpPr>
          <p:cNvPr id="6" name="Text Placeholder 5">
            <a:extLst>
              <a:ext uri="{FF2B5EF4-FFF2-40B4-BE49-F238E27FC236}">
                <a16:creationId xmlns:a16="http://schemas.microsoft.com/office/drawing/2014/main" id="{72F500F5-96BD-4F69-9FEA-2DAFDB7B2AC5}"/>
              </a:ext>
            </a:extLst>
          </p:cNvPr>
          <p:cNvSpPr>
            <a:spLocks noGrp="1"/>
          </p:cNvSpPr>
          <p:nvPr>
            <p:ph type="body" sz="quarter" idx="17"/>
          </p:nvPr>
        </p:nvSpPr>
        <p:spPr>
          <a:solidFill>
            <a:srgbClr val="DD1B50"/>
          </a:solidFill>
        </p:spPr>
        <p:txBody>
          <a:bodyPr/>
          <a:lstStyle/>
          <a:p>
            <a:r>
              <a:rPr lang="en-IE" sz="1400" dirty="0"/>
              <a:t>HOSTS AT THE DESTINATION SITES</a:t>
            </a:r>
          </a:p>
        </p:txBody>
      </p:sp>
      <p:sp>
        <p:nvSpPr>
          <p:cNvPr id="7" name="Text Placeholder 6">
            <a:extLst>
              <a:ext uri="{FF2B5EF4-FFF2-40B4-BE49-F238E27FC236}">
                <a16:creationId xmlns:a16="http://schemas.microsoft.com/office/drawing/2014/main" id="{522AC89D-E4A1-412B-A993-5C97D69B68D9}"/>
              </a:ext>
            </a:extLst>
          </p:cNvPr>
          <p:cNvSpPr>
            <a:spLocks noGrp="1"/>
          </p:cNvSpPr>
          <p:nvPr>
            <p:ph type="body" sz="quarter" idx="18"/>
          </p:nvPr>
        </p:nvSpPr>
        <p:spPr>
          <a:xfrm>
            <a:off x="3298229" y="2282149"/>
            <a:ext cx="2724475" cy="716489"/>
          </a:xfrm>
          <a:solidFill>
            <a:srgbClr val="DD1B50"/>
          </a:solidFill>
        </p:spPr>
        <p:txBody>
          <a:bodyPr/>
          <a:lstStyle/>
          <a:p>
            <a:r>
              <a:rPr lang="en-IE" dirty="0">
                <a:solidFill>
                  <a:schemeClr val="bg1"/>
                </a:solidFill>
              </a:rPr>
              <a:t>Hotels, restaurants, tour services, etc.</a:t>
            </a:r>
          </a:p>
        </p:txBody>
      </p:sp>
      <p:sp>
        <p:nvSpPr>
          <p:cNvPr id="8" name="Text Placeholder 7">
            <a:extLst>
              <a:ext uri="{FF2B5EF4-FFF2-40B4-BE49-F238E27FC236}">
                <a16:creationId xmlns:a16="http://schemas.microsoft.com/office/drawing/2014/main" id="{1281099C-13E3-40F5-A219-65711AB4B14B}"/>
              </a:ext>
            </a:extLst>
          </p:cNvPr>
          <p:cNvSpPr>
            <a:spLocks noGrp="1"/>
          </p:cNvSpPr>
          <p:nvPr>
            <p:ph type="body" sz="quarter" idx="19"/>
          </p:nvPr>
        </p:nvSpPr>
        <p:spPr>
          <a:solidFill>
            <a:srgbClr val="9A2E90"/>
          </a:solidFill>
        </p:spPr>
        <p:txBody>
          <a:bodyPr/>
          <a:lstStyle/>
          <a:p>
            <a:r>
              <a:rPr lang="en-IE" dirty="0"/>
              <a:t>POP CULTURE TOURISTS</a:t>
            </a:r>
          </a:p>
        </p:txBody>
      </p:sp>
      <p:sp>
        <p:nvSpPr>
          <p:cNvPr id="9" name="Text Placeholder 8">
            <a:extLst>
              <a:ext uri="{FF2B5EF4-FFF2-40B4-BE49-F238E27FC236}">
                <a16:creationId xmlns:a16="http://schemas.microsoft.com/office/drawing/2014/main" id="{15F22D2F-2274-47AD-8793-F242BDD2203C}"/>
              </a:ext>
            </a:extLst>
          </p:cNvPr>
          <p:cNvSpPr>
            <a:spLocks noGrp="1"/>
          </p:cNvSpPr>
          <p:nvPr>
            <p:ph type="body" sz="quarter" idx="20"/>
          </p:nvPr>
        </p:nvSpPr>
        <p:spPr>
          <a:xfrm>
            <a:off x="6168070" y="2282147"/>
            <a:ext cx="2659582" cy="716489"/>
          </a:xfrm>
          <a:solidFill>
            <a:srgbClr val="9A2E90"/>
          </a:solidFill>
        </p:spPr>
        <p:txBody>
          <a:bodyPr/>
          <a:lstStyle/>
          <a:p>
            <a:r>
              <a:rPr lang="en-IE" sz="1600" dirty="0">
                <a:solidFill>
                  <a:schemeClr val="bg1"/>
                </a:solidFill>
              </a:rPr>
              <a:t>They have pre-conceived perception of what they will experience</a:t>
            </a:r>
          </a:p>
        </p:txBody>
      </p:sp>
      <p:sp>
        <p:nvSpPr>
          <p:cNvPr id="10" name="Text Placeholder 9">
            <a:extLst>
              <a:ext uri="{FF2B5EF4-FFF2-40B4-BE49-F238E27FC236}">
                <a16:creationId xmlns:a16="http://schemas.microsoft.com/office/drawing/2014/main" id="{D6B9C8E9-64C5-435E-91B4-57BB1F786DA6}"/>
              </a:ext>
            </a:extLst>
          </p:cNvPr>
          <p:cNvSpPr>
            <a:spLocks noGrp="1"/>
          </p:cNvSpPr>
          <p:nvPr>
            <p:ph type="body" sz="quarter" idx="21"/>
          </p:nvPr>
        </p:nvSpPr>
        <p:spPr>
          <a:solidFill>
            <a:srgbClr val="F5B020"/>
          </a:solidFill>
        </p:spPr>
        <p:txBody>
          <a:bodyPr/>
          <a:lstStyle/>
          <a:p>
            <a:r>
              <a:rPr lang="en-IE" dirty="0"/>
              <a:t>ACTORS</a:t>
            </a:r>
          </a:p>
        </p:txBody>
      </p:sp>
      <p:sp>
        <p:nvSpPr>
          <p:cNvPr id="11" name="Text Placeholder 10">
            <a:extLst>
              <a:ext uri="{FF2B5EF4-FFF2-40B4-BE49-F238E27FC236}">
                <a16:creationId xmlns:a16="http://schemas.microsoft.com/office/drawing/2014/main" id="{A4CC27BF-8F97-4C9E-BB4C-91AB6F7856E2}"/>
              </a:ext>
            </a:extLst>
          </p:cNvPr>
          <p:cNvSpPr>
            <a:spLocks noGrp="1"/>
          </p:cNvSpPr>
          <p:nvPr>
            <p:ph type="body" sz="quarter" idx="22"/>
          </p:nvPr>
        </p:nvSpPr>
        <p:spPr>
          <a:xfrm>
            <a:off x="9036051" y="2310191"/>
            <a:ext cx="2659582" cy="856521"/>
          </a:xfrm>
          <a:solidFill>
            <a:srgbClr val="F5B020"/>
          </a:solidFill>
        </p:spPr>
        <p:txBody>
          <a:bodyPr/>
          <a:lstStyle/>
          <a:p>
            <a:r>
              <a:rPr lang="en-IE" dirty="0">
                <a:solidFill>
                  <a:schemeClr val="bg1"/>
                </a:solidFill>
              </a:rPr>
              <a:t>Who play the roles of characters that attract followers</a:t>
            </a:r>
          </a:p>
        </p:txBody>
      </p:sp>
    </p:spTree>
    <p:extLst>
      <p:ext uri="{BB962C8B-B14F-4D97-AF65-F5344CB8AC3E}">
        <p14:creationId xmlns:p14="http://schemas.microsoft.com/office/powerpoint/2010/main" val="34667322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6AAF360-3668-A845-A9E1-01CF70E5025B}"/>
              </a:ext>
            </a:extLst>
          </p:cNvPr>
          <p:cNvSpPr>
            <a:spLocks noGrp="1"/>
          </p:cNvSpPr>
          <p:nvPr>
            <p:ph type="body" sz="quarter" idx="13"/>
          </p:nvPr>
        </p:nvSpPr>
        <p:spPr>
          <a:xfrm>
            <a:off x="1675006" y="714376"/>
            <a:ext cx="9649486" cy="1285874"/>
          </a:xfrm>
        </p:spPr>
        <p:txBody>
          <a:bodyPr>
            <a:normAutofit/>
          </a:bodyPr>
          <a:lstStyle/>
          <a:p>
            <a:r>
              <a:rPr lang="en-US" dirty="0">
                <a:solidFill>
                  <a:srgbClr val="9A2E90"/>
                </a:solidFill>
              </a:rPr>
              <a:t>BE UP-TO-DATE</a:t>
            </a:r>
          </a:p>
        </p:txBody>
      </p:sp>
      <p:sp>
        <p:nvSpPr>
          <p:cNvPr id="6" name="Text Placeholder 5">
            <a:extLst>
              <a:ext uri="{FF2B5EF4-FFF2-40B4-BE49-F238E27FC236}">
                <a16:creationId xmlns:a16="http://schemas.microsoft.com/office/drawing/2014/main" id="{256425E5-C43E-344D-B4A4-E7112B40FDE6}"/>
              </a:ext>
            </a:extLst>
          </p:cNvPr>
          <p:cNvSpPr>
            <a:spLocks noGrp="1"/>
          </p:cNvSpPr>
          <p:nvPr>
            <p:ph type="body" sz="quarter" idx="14"/>
          </p:nvPr>
        </p:nvSpPr>
        <p:spPr>
          <a:xfrm>
            <a:off x="1687302" y="2124075"/>
            <a:ext cx="10284958" cy="3723689"/>
          </a:xfrm>
        </p:spPr>
        <p:txBody>
          <a:bodyPr/>
          <a:lstStyle/>
          <a:p>
            <a:pPr marL="342900" indent="-342900" algn="just">
              <a:buFont typeface="Arial" panose="020B0604020202020204" pitchFamily="34" charset="0"/>
              <a:buChar char="•"/>
            </a:pPr>
            <a:r>
              <a:rPr lang="en-US" dirty="0"/>
              <a:t>Know the hottest movies, books and TV shows at any given time and find new ideas: hotel specials, destination-wide watch parties, etc.</a:t>
            </a:r>
          </a:p>
          <a:p>
            <a:pPr marL="342900" indent="-342900" algn="just">
              <a:buFont typeface="Arial" panose="020B0604020202020204" pitchFamily="34" charset="0"/>
              <a:buChar char="•"/>
            </a:pPr>
            <a:r>
              <a:rPr lang="en-GB" dirty="0"/>
              <a:t>Find creative ways to news jack, or jump on the bandwagon of a new trend or topic. Real time marketing is an excellent way to do this.</a:t>
            </a:r>
          </a:p>
          <a:p>
            <a:pPr marL="342900" indent="-342900" algn="just">
              <a:buFont typeface="Arial" panose="020B0604020202020204" pitchFamily="34" charset="0"/>
              <a:buChar char="•"/>
            </a:pPr>
            <a:r>
              <a:rPr lang="en-GB" dirty="0"/>
              <a:t>Wrap a deal or campaign around a pop culture trend or occasion.</a:t>
            </a:r>
          </a:p>
          <a:p>
            <a:pPr marL="342900" indent="-342900" algn="just">
              <a:buFont typeface="Arial" panose="020B0604020202020204" pitchFamily="34" charset="0"/>
              <a:buChar char="•"/>
            </a:pPr>
            <a:r>
              <a:rPr lang="en-GB" dirty="0"/>
              <a:t>Create themed content for country website and social media that is in keeping with current trends.</a:t>
            </a:r>
            <a:endParaRPr lang="en-US" dirty="0">
              <a:highlight>
                <a:srgbClr val="FFFF00"/>
              </a:highlight>
            </a:endParaRPr>
          </a:p>
        </p:txBody>
      </p:sp>
    </p:spTree>
    <p:extLst>
      <p:ext uri="{BB962C8B-B14F-4D97-AF65-F5344CB8AC3E}">
        <p14:creationId xmlns:p14="http://schemas.microsoft.com/office/powerpoint/2010/main" val="17566241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45D8A66B-F6BA-3246-A2DE-10DD9DF7F13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5860" y="0"/>
            <a:ext cx="11520279" cy="6858000"/>
          </a:xfrm>
          <a:prstGeom prst="rect">
            <a:avLst/>
          </a:prstGeom>
        </p:spPr>
      </p:pic>
      <p:sp>
        <p:nvSpPr>
          <p:cNvPr id="2" name="TextBox 1">
            <a:extLst>
              <a:ext uri="{FF2B5EF4-FFF2-40B4-BE49-F238E27FC236}">
                <a16:creationId xmlns:a16="http://schemas.microsoft.com/office/drawing/2014/main" id="{2CFA2EF8-2983-4DCA-930D-A3017C276982}"/>
              </a:ext>
            </a:extLst>
          </p:cNvPr>
          <p:cNvSpPr txBox="1"/>
          <p:nvPr/>
        </p:nvSpPr>
        <p:spPr>
          <a:xfrm>
            <a:off x="0" y="5423154"/>
            <a:ext cx="4716379" cy="830997"/>
          </a:xfrm>
          <a:prstGeom prst="rect">
            <a:avLst/>
          </a:prstGeom>
          <a:solidFill>
            <a:srgbClr val="F5B020"/>
          </a:solidFill>
        </p:spPr>
        <p:txBody>
          <a:bodyPr wrap="square" rtlCol="0">
            <a:spAutoFit/>
          </a:bodyPr>
          <a:lstStyle/>
          <a:p>
            <a:r>
              <a:rPr lang="en-IE" sz="2400" dirty="0">
                <a:solidFill>
                  <a:schemeClr val="bg1"/>
                </a:solidFill>
              </a:rPr>
              <a:t>The Great Gatsby &amp; The Mansions of Long Island's Gold Coast</a:t>
            </a:r>
          </a:p>
        </p:txBody>
      </p:sp>
      <p:sp>
        <p:nvSpPr>
          <p:cNvPr id="5" name="TextBox 4">
            <a:extLst>
              <a:ext uri="{FF2B5EF4-FFF2-40B4-BE49-F238E27FC236}">
                <a16:creationId xmlns:a16="http://schemas.microsoft.com/office/drawing/2014/main" id="{E98ABFAA-5890-0E41-ADAC-5E66604462ED}"/>
              </a:ext>
            </a:extLst>
          </p:cNvPr>
          <p:cNvSpPr txBox="1"/>
          <p:nvPr/>
        </p:nvSpPr>
        <p:spPr>
          <a:xfrm>
            <a:off x="0" y="6390266"/>
            <a:ext cx="824072" cy="369332"/>
          </a:xfrm>
          <a:prstGeom prst="rect">
            <a:avLst/>
          </a:prstGeom>
          <a:noFill/>
        </p:spPr>
        <p:txBody>
          <a:bodyPr wrap="none" rtlCol="0">
            <a:spAutoFit/>
          </a:bodyPr>
          <a:lstStyle/>
          <a:p>
            <a:r>
              <a:rPr lang="en-LT" dirty="0">
                <a:hlinkClick r:id="rId3"/>
              </a:rPr>
              <a:t>Source</a:t>
            </a:r>
            <a:endParaRPr lang="en-LT" dirty="0"/>
          </a:p>
        </p:txBody>
      </p:sp>
    </p:spTree>
    <p:extLst>
      <p:ext uri="{BB962C8B-B14F-4D97-AF65-F5344CB8AC3E}">
        <p14:creationId xmlns:p14="http://schemas.microsoft.com/office/powerpoint/2010/main" val="27562570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6AAF360-3668-A845-A9E1-01CF70E5025B}"/>
              </a:ext>
            </a:extLst>
          </p:cNvPr>
          <p:cNvSpPr>
            <a:spLocks noGrp="1"/>
          </p:cNvSpPr>
          <p:nvPr>
            <p:ph type="body" sz="quarter" idx="13"/>
          </p:nvPr>
        </p:nvSpPr>
        <p:spPr>
          <a:xfrm>
            <a:off x="1675006" y="714376"/>
            <a:ext cx="9649486" cy="1285874"/>
          </a:xfrm>
        </p:spPr>
        <p:txBody>
          <a:bodyPr>
            <a:normAutofit/>
          </a:bodyPr>
          <a:lstStyle/>
          <a:p>
            <a:r>
              <a:rPr lang="en-US" dirty="0">
                <a:solidFill>
                  <a:srgbClr val="9A2E90"/>
                </a:solidFill>
              </a:rPr>
              <a:t>BE CREATIVE</a:t>
            </a:r>
          </a:p>
        </p:txBody>
      </p:sp>
      <p:sp>
        <p:nvSpPr>
          <p:cNvPr id="6" name="Text Placeholder 5">
            <a:extLst>
              <a:ext uri="{FF2B5EF4-FFF2-40B4-BE49-F238E27FC236}">
                <a16:creationId xmlns:a16="http://schemas.microsoft.com/office/drawing/2014/main" id="{256425E5-C43E-344D-B4A4-E7112B40FDE6}"/>
              </a:ext>
            </a:extLst>
          </p:cNvPr>
          <p:cNvSpPr>
            <a:spLocks noGrp="1"/>
          </p:cNvSpPr>
          <p:nvPr>
            <p:ph type="body" sz="quarter" idx="14"/>
          </p:nvPr>
        </p:nvSpPr>
        <p:spPr>
          <a:xfrm>
            <a:off x="1687302" y="2124075"/>
            <a:ext cx="10284958" cy="3723689"/>
          </a:xfrm>
        </p:spPr>
        <p:txBody>
          <a:bodyPr/>
          <a:lstStyle/>
          <a:p>
            <a:pPr marL="342900" indent="-342900" algn="just">
              <a:buFont typeface="Arial" panose="020B0604020202020204" pitchFamily="34" charset="0"/>
              <a:buChar char="•"/>
            </a:pPr>
            <a:r>
              <a:rPr lang="en-US" dirty="0"/>
              <a:t>When it comes to tourism, pop culture marketing often leans on a destination where a film, TV show or book was set. </a:t>
            </a:r>
          </a:p>
          <a:p>
            <a:pPr marL="342900" indent="-342900" algn="just">
              <a:buFont typeface="Arial" panose="020B0604020202020204" pitchFamily="34" charset="0"/>
              <a:buChar char="•"/>
            </a:pPr>
            <a:r>
              <a:rPr lang="en-US" dirty="0"/>
              <a:t>But even if there are no filming locations in your country, there are plenty of alternatives. You can utilize pop culture trends to promote various aspects of your destination.</a:t>
            </a:r>
          </a:p>
          <a:p>
            <a:pPr marL="342900" indent="-342900" algn="just">
              <a:buFont typeface="Arial" panose="020B0604020202020204" pitchFamily="34" charset="0"/>
              <a:buChar char="•"/>
            </a:pPr>
            <a:r>
              <a:rPr lang="en-GB" dirty="0"/>
              <a:t>Communicate with film offices and be "film friendly" - take a proactive stance towards encouraging filming. Develop relationships with the major film studios, international and local PR companies and advertising agencies.</a:t>
            </a:r>
          </a:p>
          <a:p>
            <a:pPr marL="342900" indent="-342900" algn="just">
              <a:buFont typeface="Arial" panose="020B0604020202020204" pitchFamily="34" charset="0"/>
              <a:buChar char="•"/>
            </a:pPr>
            <a:r>
              <a:rPr lang="en-GB" dirty="0"/>
              <a:t>Pop culture promotion is all about thinking outside the box – coming up with creative ideas based on common themes and widespread trends, and real-time reactions.</a:t>
            </a:r>
            <a:endParaRPr lang="en-US" dirty="0"/>
          </a:p>
        </p:txBody>
      </p:sp>
    </p:spTree>
    <p:extLst>
      <p:ext uri="{BB962C8B-B14F-4D97-AF65-F5344CB8AC3E}">
        <p14:creationId xmlns:p14="http://schemas.microsoft.com/office/powerpoint/2010/main" val="17507254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indoor&#10;&#10;Description automatically generated">
            <a:extLst>
              <a:ext uri="{FF2B5EF4-FFF2-40B4-BE49-F238E27FC236}">
                <a16:creationId xmlns:a16="http://schemas.microsoft.com/office/drawing/2014/main" id="{495F34A5-6267-5A4E-BD9F-EC2A7A52ECA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9582"/>
            <a:ext cx="12192000" cy="6572680"/>
          </a:xfrm>
          <a:prstGeom prst="rect">
            <a:avLst/>
          </a:prstGeom>
        </p:spPr>
      </p:pic>
      <p:sp>
        <p:nvSpPr>
          <p:cNvPr id="2" name="TextBox 1">
            <a:extLst>
              <a:ext uri="{FF2B5EF4-FFF2-40B4-BE49-F238E27FC236}">
                <a16:creationId xmlns:a16="http://schemas.microsoft.com/office/drawing/2014/main" id="{2CFA2EF8-2983-4DCA-930D-A3017C276982}"/>
              </a:ext>
            </a:extLst>
          </p:cNvPr>
          <p:cNvSpPr txBox="1"/>
          <p:nvPr/>
        </p:nvSpPr>
        <p:spPr>
          <a:xfrm>
            <a:off x="1" y="4385670"/>
            <a:ext cx="4917056" cy="461665"/>
          </a:xfrm>
          <a:prstGeom prst="rect">
            <a:avLst/>
          </a:prstGeom>
          <a:solidFill>
            <a:srgbClr val="F5B020"/>
          </a:solidFill>
        </p:spPr>
        <p:txBody>
          <a:bodyPr wrap="square" rtlCol="0">
            <a:spAutoFit/>
          </a:bodyPr>
          <a:lstStyle/>
          <a:p>
            <a:r>
              <a:rPr lang="en-IE" sz="2400" dirty="0">
                <a:solidFill>
                  <a:schemeClr val="bg1"/>
                </a:solidFill>
              </a:rPr>
              <a:t>Fifty Shades of Grey themed specials</a:t>
            </a:r>
          </a:p>
        </p:txBody>
      </p:sp>
      <p:sp>
        <p:nvSpPr>
          <p:cNvPr id="5" name="TextBox 4">
            <a:extLst>
              <a:ext uri="{FF2B5EF4-FFF2-40B4-BE49-F238E27FC236}">
                <a16:creationId xmlns:a16="http://schemas.microsoft.com/office/drawing/2014/main" id="{98A0101C-18B5-974D-8166-4AC1090CE9E2}"/>
              </a:ext>
            </a:extLst>
          </p:cNvPr>
          <p:cNvSpPr txBox="1"/>
          <p:nvPr/>
        </p:nvSpPr>
        <p:spPr>
          <a:xfrm>
            <a:off x="138022" y="6193766"/>
            <a:ext cx="824072" cy="369332"/>
          </a:xfrm>
          <a:prstGeom prst="rect">
            <a:avLst/>
          </a:prstGeom>
          <a:noFill/>
        </p:spPr>
        <p:txBody>
          <a:bodyPr wrap="none" rtlCol="0">
            <a:spAutoFit/>
          </a:bodyPr>
          <a:lstStyle/>
          <a:p>
            <a:r>
              <a:rPr lang="en-LT" dirty="0">
                <a:hlinkClick r:id="rId3"/>
              </a:rPr>
              <a:t>Source</a:t>
            </a:r>
            <a:endParaRPr lang="en-LT" dirty="0"/>
          </a:p>
        </p:txBody>
      </p:sp>
    </p:spTree>
    <p:extLst>
      <p:ext uri="{BB962C8B-B14F-4D97-AF65-F5344CB8AC3E}">
        <p14:creationId xmlns:p14="http://schemas.microsoft.com/office/powerpoint/2010/main" val="42492780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975C11-2047-475F-9A97-CD34B2E31A2D}"/>
              </a:ext>
            </a:extLst>
          </p:cNvPr>
          <p:cNvSpPr>
            <a:spLocks noGrp="1"/>
          </p:cNvSpPr>
          <p:nvPr>
            <p:ph type="body" sz="quarter" idx="13"/>
          </p:nvPr>
        </p:nvSpPr>
        <p:spPr/>
        <p:txBody>
          <a:bodyPr>
            <a:normAutofit fontScale="92500" lnSpcReduction="10000"/>
          </a:bodyPr>
          <a:lstStyle/>
          <a:p>
            <a:r>
              <a:rPr lang="en-IE" dirty="0"/>
              <a:t>SECTION 2</a:t>
            </a:r>
          </a:p>
          <a:p>
            <a:r>
              <a:rPr lang="en-IE" dirty="0"/>
              <a:t>POP CULTURE TOURISM OPPORTUNITIES IN YOUR REGION AND MORE</a:t>
            </a:r>
          </a:p>
        </p:txBody>
      </p:sp>
      <p:sp>
        <p:nvSpPr>
          <p:cNvPr id="14" name="TextBox 13">
            <a:extLst>
              <a:ext uri="{FF2B5EF4-FFF2-40B4-BE49-F238E27FC236}">
                <a16:creationId xmlns:a16="http://schemas.microsoft.com/office/drawing/2014/main" id="{035BF860-8084-D94A-A60A-8BE9B6947070}"/>
              </a:ext>
            </a:extLst>
          </p:cNvPr>
          <p:cNvSpPr txBox="1"/>
          <p:nvPr/>
        </p:nvSpPr>
        <p:spPr>
          <a:xfrm>
            <a:off x="388093" y="6262777"/>
            <a:ext cx="2251590" cy="369332"/>
          </a:xfrm>
          <a:prstGeom prst="rect">
            <a:avLst/>
          </a:prstGeom>
          <a:noFill/>
        </p:spPr>
        <p:txBody>
          <a:bodyPr wrap="square" rtlCol="0">
            <a:spAutoFit/>
          </a:bodyPr>
          <a:lstStyle/>
          <a:p>
            <a:r>
              <a:rPr lang="en-LT" dirty="0">
                <a:hlinkClick r:id="rId2"/>
              </a:rPr>
              <a:t>Source</a:t>
            </a:r>
            <a:endParaRPr lang="en-LT" dirty="0"/>
          </a:p>
        </p:txBody>
      </p:sp>
      <p:pic>
        <p:nvPicPr>
          <p:cNvPr id="6" name="Picture Placeholder 5" descr="A person and a child standing in front of a house with a starry night sky&#10;&#10;Description automatically generated with low confidence">
            <a:extLst>
              <a:ext uri="{FF2B5EF4-FFF2-40B4-BE49-F238E27FC236}">
                <a16:creationId xmlns:a16="http://schemas.microsoft.com/office/drawing/2014/main" id="{7C1C7F32-23E0-9940-8C38-CEF7C5D42A4B}"/>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5740372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a:xfrm>
            <a:off x="172016" y="936395"/>
            <a:ext cx="3274569" cy="3297980"/>
          </a:xfrm>
        </p:spPr>
        <p:txBody>
          <a:bodyPr>
            <a:normAutofit/>
          </a:bodyPr>
          <a:lstStyle/>
          <a:p>
            <a:r>
              <a:rPr lang="en-IE" dirty="0"/>
              <a:t>POP CULTURE TOURISM OPPORTUNITIES IN YOUR REGION AND MORE</a:t>
            </a:r>
          </a:p>
          <a:p>
            <a:endParaRPr lang="en-US" dirty="0"/>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356839" y="4659812"/>
            <a:ext cx="10296984" cy="1631658"/>
          </a:xfrm>
        </p:spPr>
        <p:txBody>
          <a:bodyPr/>
          <a:lstStyle/>
          <a:p>
            <a:pPr algn="just"/>
            <a:r>
              <a:rPr lang="en-US" sz="2200" dirty="0"/>
              <a:t>Pop culture tourism is growing in  popularity and many countries, regions  and destinations are focusing on  developing this sector to reflect the strong  associations they may have with these  themes. </a:t>
            </a:r>
          </a:p>
          <a:p>
            <a:pPr algn="just"/>
            <a:r>
              <a:rPr lang="en-US" sz="2200" dirty="0"/>
              <a:t>In this section, we explore some of the world and Europe's most popular pop culture tourism destinations with a special focus on Iceland, Lithuania, UK and Sweden as they are the founding OUTPACE countries.  </a:t>
            </a:r>
            <a:endParaRPr lang="en-US" sz="2200" dirty="0">
              <a:solidFill>
                <a:srgbClr val="FF0000"/>
              </a:solidFill>
            </a:endParaRPr>
          </a:p>
        </p:txBody>
      </p:sp>
      <p:sp>
        <p:nvSpPr>
          <p:cNvPr id="12" name="TextBox 11">
            <a:extLst>
              <a:ext uri="{FF2B5EF4-FFF2-40B4-BE49-F238E27FC236}">
                <a16:creationId xmlns:a16="http://schemas.microsoft.com/office/drawing/2014/main" id="{B438FFE5-7668-9D4B-A8DF-A186BF3AB53F}"/>
              </a:ext>
            </a:extLst>
          </p:cNvPr>
          <p:cNvSpPr txBox="1"/>
          <p:nvPr/>
        </p:nvSpPr>
        <p:spPr>
          <a:xfrm>
            <a:off x="11282809" y="5475641"/>
            <a:ext cx="824072" cy="369332"/>
          </a:xfrm>
          <a:prstGeom prst="rect">
            <a:avLst/>
          </a:prstGeom>
          <a:noFill/>
        </p:spPr>
        <p:txBody>
          <a:bodyPr wrap="none" rtlCol="0">
            <a:spAutoFit/>
          </a:bodyPr>
          <a:lstStyle/>
          <a:p>
            <a:r>
              <a:rPr lang="en-LT" dirty="0">
                <a:hlinkClick r:id="rId2"/>
              </a:rPr>
              <a:t>Source</a:t>
            </a:r>
            <a:endParaRPr lang="en-LT" dirty="0"/>
          </a:p>
        </p:txBody>
      </p:sp>
      <p:pic>
        <p:nvPicPr>
          <p:cNvPr id="4" name="Picture Placeholder 3">
            <a:extLst>
              <a:ext uri="{FF2B5EF4-FFF2-40B4-BE49-F238E27FC236}">
                <a16:creationId xmlns:a16="http://schemas.microsoft.com/office/drawing/2014/main" id="{51F9202B-F58C-4156-A7D9-EC445B49A9F5}"/>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a:xfrm>
            <a:off x="3565525" y="-107950"/>
            <a:ext cx="8626475" cy="4540250"/>
          </a:xfrm>
        </p:spPr>
      </p:pic>
    </p:spTree>
    <p:extLst>
      <p:ext uri="{BB962C8B-B14F-4D97-AF65-F5344CB8AC3E}">
        <p14:creationId xmlns:p14="http://schemas.microsoft.com/office/powerpoint/2010/main" val="13101172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6AAF360-3668-A845-A9E1-01CF70E5025B}"/>
              </a:ext>
            </a:extLst>
          </p:cNvPr>
          <p:cNvSpPr>
            <a:spLocks noGrp="1"/>
          </p:cNvSpPr>
          <p:nvPr>
            <p:ph type="body" sz="quarter" idx="13"/>
          </p:nvPr>
        </p:nvSpPr>
        <p:spPr>
          <a:xfrm>
            <a:off x="1675006" y="714376"/>
            <a:ext cx="9649486" cy="1285874"/>
          </a:xfrm>
        </p:spPr>
        <p:txBody>
          <a:bodyPr>
            <a:normAutofit/>
          </a:bodyPr>
          <a:lstStyle/>
          <a:p>
            <a:r>
              <a:rPr lang="en-US" sz="3500" dirty="0">
                <a:solidFill>
                  <a:srgbClr val="9A2E90"/>
                </a:solidFill>
              </a:rPr>
              <a:t>THE 10 CITIES WITH THE GREATEST TOURIST HERITAGE</a:t>
            </a:r>
          </a:p>
        </p:txBody>
      </p:sp>
      <p:sp>
        <p:nvSpPr>
          <p:cNvPr id="6" name="Text Placeholder 5">
            <a:extLst>
              <a:ext uri="{FF2B5EF4-FFF2-40B4-BE49-F238E27FC236}">
                <a16:creationId xmlns:a16="http://schemas.microsoft.com/office/drawing/2014/main" id="{256425E5-C43E-344D-B4A4-E7112B40FDE6}"/>
              </a:ext>
            </a:extLst>
          </p:cNvPr>
          <p:cNvSpPr>
            <a:spLocks noGrp="1"/>
          </p:cNvSpPr>
          <p:nvPr>
            <p:ph type="body" sz="quarter" idx="14"/>
          </p:nvPr>
        </p:nvSpPr>
        <p:spPr>
          <a:xfrm>
            <a:off x="1687302" y="2124075"/>
            <a:ext cx="10504698" cy="3723689"/>
          </a:xfrm>
        </p:spPr>
        <p:txBody>
          <a:bodyPr/>
          <a:lstStyle/>
          <a:p>
            <a:r>
              <a:rPr lang="en-US" sz="1600" dirty="0"/>
              <a:t>1. Amsterdam: 96 theatres, 81 museums, 54 art galleries, 2 World Heritage Sites, 8 concert halls, 43 Michelin Guide restaurants.</a:t>
            </a:r>
          </a:p>
          <a:p>
            <a:r>
              <a:rPr lang="en-US" sz="1600" dirty="0"/>
              <a:t>2. Dublin: 127 theatres, 57 museums, 32 art galleries, 6 concert halls, 5 Michelin Guide restaurants.</a:t>
            </a:r>
          </a:p>
          <a:p>
            <a:r>
              <a:rPr lang="en-US" sz="1600" dirty="0"/>
              <a:t>3. Prague: 129 theatres, 110 museums, 201 art galleries, 1 World Heritage Site, 4 concert halls, 3 Michelin Guide restaurants.</a:t>
            </a:r>
          </a:p>
          <a:p>
            <a:r>
              <a:rPr lang="en-US" sz="1600" dirty="0"/>
              <a:t>4. Miami: 72 theatres, 18 museums, 27 art galleries, 1 World Heritage Site, and 1 concert hall.</a:t>
            </a:r>
          </a:p>
          <a:p>
            <a:r>
              <a:rPr lang="en-US" sz="1600" dirty="0"/>
              <a:t>5. Paris: 245 theatres, 147 museums, 69 art galleries, 1 World Heritage Site, 6 concert halls, 100 Michelin Guide restaurants.</a:t>
            </a:r>
          </a:p>
          <a:p>
            <a:r>
              <a:rPr lang="en-US" sz="1600" dirty="0"/>
              <a:t>6. Barcelona: 80 theatres, 95 museums, 46 art galleries, 1 World Heritage Site, 3 concert halls, 25 Michelin Guide restaurants.</a:t>
            </a:r>
          </a:p>
          <a:p>
            <a:r>
              <a:rPr lang="en-US" sz="1600" dirty="0"/>
              <a:t>7. Milan: 43 theatres, 76 museums, 42 art galleries, 1 World Heritage Site, 4 concert halls, 17 Michelin Guide restaurants.</a:t>
            </a:r>
          </a:p>
          <a:p>
            <a:r>
              <a:rPr lang="en-US" sz="1600" dirty="0"/>
              <a:t>8. Rome: 93 theatres, 151 museums, 42 art galleries, 5 World Heritage Sites, 3 concert halls, 18 Michelin Guide restaurants.</a:t>
            </a:r>
          </a:p>
          <a:p>
            <a:r>
              <a:rPr lang="en-US" sz="1600" dirty="0"/>
              <a:t>9. Vienna: 55 theatres, 103 museums, 14 art galleries, 2 World Heritage Sites, 7 concert halls, 9 Michelin Guide restaurants.</a:t>
            </a:r>
          </a:p>
          <a:p>
            <a:r>
              <a:rPr lang="en-US" sz="1600" dirty="0"/>
              <a:t>10. London: 878 theatres, 186 museums, 125 art galleries, 4 World Heritage Sites, 17 concert halls, 67 Michelin Guide restaurants.</a:t>
            </a:r>
          </a:p>
          <a:p>
            <a:endParaRPr lang="en-US" sz="1600" dirty="0"/>
          </a:p>
        </p:txBody>
      </p:sp>
      <p:sp>
        <p:nvSpPr>
          <p:cNvPr id="2" name="TextBox 1">
            <a:extLst>
              <a:ext uri="{FF2B5EF4-FFF2-40B4-BE49-F238E27FC236}">
                <a16:creationId xmlns:a16="http://schemas.microsoft.com/office/drawing/2014/main" id="{6A137C54-F72A-1342-B465-12D21D944138}"/>
              </a:ext>
            </a:extLst>
          </p:cNvPr>
          <p:cNvSpPr txBox="1"/>
          <p:nvPr/>
        </p:nvSpPr>
        <p:spPr>
          <a:xfrm>
            <a:off x="1687302" y="6286676"/>
            <a:ext cx="824072" cy="369332"/>
          </a:xfrm>
          <a:prstGeom prst="rect">
            <a:avLst/>
          </a:prstGeom>
          <a:noFill/>
        </p:spPr>
        <p:txBody>
          <a:bodyPr wrap="none" rtlCol="0">
            <a:spAutoFit/>
          </a:bodyPr>
          <a:lstStyle/>
          <a:p>
            <a:r>
              <a:rPr lang="en-LT" dirty="0">
                <a:hlinkClick r:id="rId2"/>
              </a:rPr>
              <a:t>Source</a:t>
            </a:r>
            <a:endParaRPr lang="en-LT" dirty="0"/>
          </a:p>
        </p:txBody>
      </p:sp>
      <p:pic>
        <p:nvPicPr>
          <p:cNvPr id="7" name="Graphic 6" descr="Earth globe: Africa and Europe with solid fill">
            <a:extLst>
              <a:ext uri="{FF2B5EF4-FFF2-40B4-BE49-F238E27FC236}">
                <a16:creationId xmlns:a16="http://schemas.microsoft.com/office/drawing/2014/main" id="{5BA28BF8-5BCD-4921-9ED8-663E842017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2603" y="900113"/>
            <a:ext cx="914400" cy="914400"/>
          </a:xfrm>
          <a:prstGeom prst="rect">
            <a:avLst/>
          </a:prstGeom>
        </p:spPr>
      </p:pic>
    </p:spTree>
    <p:extLst>
      <p:ext uri="{BB962C8B-B14F-4D97-AF65-F5344CB8AC3E}">
        <p14:creationId xmlns:p14="http://schemas.microsoft.com/office/powerpoint/2010/main" val="16819075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6AAF360-3668-A845-A9E1-01CF70E5025B}"/>
              </a:ext>
            </a:extLst>
          </p:cNvPr>
          <p:cNvSpPr>
            <a:spLocks noGrp="1"/>
          </p:cNvSpPr>
          <p:nvPr>
            <p:ph type="body" sz="quarter" idx="13"/>
          </p:nvPr>
        </p:nvSpPr>
        <p:spPr>
          <a:xfrm>
            <a:off x="1675006" y="714376"/>
            <a:ext cx="9649486" cy="1285874"/>
          </a:xfrm>
        </p:spPr>
        <p:txBody>
          <a:bodyPr>
            <a:normAutofit/>
          </a:bodyPr>
          <a:lstStyle/>
          <a:p>
            <a:r>
              <a:rPr lang="en-US" sz="3500" dirty="0">
                <a:solidFill>
                  <a:srgbClr val="9A2E90"/>
                </a:solidFill>
              </a:rPr>
              <a:t>TOP DESTINATIONS FOR POP CULTURE INCLUDE (1)</a:t>
            </a:r>
          </a:p>
        </p:txBody>
      </p:sp>
      <p:sp>
        <p:nvSpPr>
          <p:cNvPr id="6" name="Text Placeholder 5">
            <a:extLst>
              <a:ext uri="{FF2B5EF4-FFF2-40B4-BE49-F238E27FC236}">
                <a16:creationId xmlns:a16="http://schemas.microsoft.com/office/drawing/2014/main" id="{256425E5-C43E-344D-B4A4-E7112B40FDE6}"/>
              </a:ext>
            </a:extLst>
          </p:cNvPr>
          <p:cNvSpPr>
            <a:spLocks noGrp="1"/>
          </p:cNvSpPr>
          <p:nvPr>
            <p:ph type="body" sz="quarter" idx="14"/>
          </p:nvPr>
        </p:nvSpPr>
        <p:spPr>
          <a:xfrm>
            <a:off x="1785990" y="1504950"/>
            <a:ext cx="10523705" cy="4810879"/>
          </a:xfrm>
        </p:spPr>
        <p:txBody>
          <a:bodyPr/>
          <a:lstStyle/>
          <a:p>
            <a:r>
              <a:rPr lang="en-US" sz="1800" dirty="0">
                <a:solidFill>
                  <a:srgbClr val="91BE46"/>
                </a:solidFill>
              </a:rPr>
              <a:t>FILMS</a:t>
            </a:r>
            <a:br>
              <a:rPr lang="en-US" sz="1800" dirty="0"/>
            </a:br>
            <a:r>
              <a:rPr lang="en-US" sz="1800" dirty="0"/>
              <a:t>- Los Angeles, California area film studios</a:t>
            </a:r>
            <a:br>
              <a:rPr lang="en-US" sz="1800" dirty="0"/>
            </a:br>
            <a:r>
              <a:rPr lang="en-US" sz="1800" dirty="0"/>
              <a:t>- New York City, New York urban area featured in hundreds of Hollywood and American films</a:t>
            </a:r>
            <a:br>
              <a:rPr lang="en-US" sz="1800" dirty="0"/>
            </a:br>
            <a:r>
              <a:rPr lang="en-US" sz="1800" dirty="0"/>
              <a:t>- Salzburg, Austria, where many scenes from The Sound of Music (1965) were filmed</a:t>
            </a:r>
            <a:br>
              <a:rPr lang="en-US" sz="1800" dirty="0"/>
            </a:br>
            <a:r>
              <a:rPr lang="en-US" sz="1800" dirty="0"/>
              <a:t>- Tunisia, location of the filming of the Star Wars films, began in 1977</a:t>
            </a:r>
            <a:br>
              <a:rPr lang="en-US" sz="1800" dirty="0"/>
            </a:br>
            <a:r>
              <a:rPr lang="en-US" sz="1800" dirty="0"/>
              <a:t>- The Field of Dreams, a baseball field featured in the 1989 film of the same name</a:t>
            </a:r>
            <a:br>
              <a:rPr lang="en-US" sz="1800" dirty="0"/>
            </a:br>
            <a:r>
              <a:rPr lang="en-US" sz="1800" dirty="0"/>
              <a:t>- Petra, Jordan, where visits went from the thousands to the millions after the climactic scene of the 1989 film</a:t>
            </a:r>
            <a:br>
              <a:rPr lang="en-US" sz="1800" dirty="0"/>
            </a:br>
            <a:r>
              <a:rPr lang="en-US" sz="1800" dirty="0"/>
              <a:t>Indiana Jones and the Last Crusade was filmed in Al Khazneh</a:t>
            </a:r>
            <a:br>
              <a:rPr lang="en-US" sz="1800" dirty="0"/>
            </a:br>
            <a:r>
              <a:rPr lang="en-US" sz="1800" dirty="0"/>
              <a:t>- Wallace Monument, Stirling, dedicated to Scottish hero William Wallace. Saw a visitor rise of 160,000 after the 1995 film Braveheart</a:t>
            </a:r>
            <a:br>
              <a:rPr lang="en-US" sz="1800" dirty="0"/>
            </a:br>
            <a:r>
              <a:rPr lang="en-US" sz="1800" dirty="0"/>
              <a:t>- Burkittsville, Maryland, where tourists re-create the most gruesome scenes from the 1999 film The Blair Witch Project</a:t>
            </a:r>
            <a:br>
              <a:rPr lang="en-US" sz="1800" dirty="0"/>
            </a:br>
            <a:r>
              <a:rPr lang="en-US" sz="1800" dirty="0"/>
              <a:t>- New Zealand, after The Lord of the Rings (2001–2003) was filmed there</a:t>
            </a:r>
            <a:br>
              <a:rPr lang="en-US" sz="1800" dirty="0"/>
            </a:br>
            <a:r>
              <a:rPr lang="en-US" sz="1800" dirty="0"/>
              <a:t>- Alnwick Castle, location of Hogwarts in the Harry Potter film series (2001–2011)</a:t>
            </a:r>
            <a:br>
              <a:rPr lang="en-US" sz="1800" dirty="0"/>
            </a:br>
            <a:r>
              <a:rPr lang="en-US" sz="1800" dirty="0"/>
              <a:t>- Santa Ynez Valley in Central California where much of the 2004 film Sideways took place</a:t>
            </a:r>
            <a:br>
              <a:rPr lang="en-US" sz="1800" dirty="0"/>
            </a:br>
            <a:r>
              <a:rPr lang="en-US" sz="1800" dirty="0"/>
              <a:t>- Rosslyn Chapel, Scotland and Lincoln Cathedral, England. Locations used in The Da Vinci Code (film) film (2006)</a:t>
            </a:r>
            <a:br>
              <a:rPr lang="en-US" sz="1800" dirty="0"/>
            </a:br>
            <a:r>
              <a:rPr lang="en-US" sz="1800" dirty="0"/>
              <a:t>- Brevard and Transylvania County, North Carolina. Filming location of The Hunger Games (2012)</a:t>
            </a:r>
            <a:br>
              <a:rPr lang="en-US" sz="1800" dirty="0"/>
            </a:br>
            <a:r>
              <a:rPr lang="en-US" sz="1800" dirty="0"/>
              <a:t>- Norway, where tourism increased after the 2013 Pixar film Frozen was released</a:t>
            </a:r>
          </a:p>
        </p:txBody>
      </p:sp>
      <p:sp>
        <p:nvSpPr>
          <p:cNvPr id="2" name="TextBox 1">
            <a:extLst>
              <a:ext uri="{FF2B5EF4-FFF2-40B4-BE49-F238E27FC236}">
                <a16:creationId xmlns:a16="http://schemas.microsoft.com/office/drawing/2014/main" id="{3B0E1266-9D4F-4539-90A8-23D2C5248898}"/>
              </a:ext>
            </a:extLst>
          </p:cNvPr>
          <p:cNvSpPr txBox="1"/>
          <p:nvPr/>
        </p:nvSpPr>
        <p:spPr>
          <a:xfrm>
            <a:off x="99588" y="2907115"/>
            <a:ext cx="1575418" cy="3416320"/>
          </a:xfrm>
          <a:prstGeom prst="rect">
            <a:avLst/>
          </a:prstGeom>
          <a:solidFill>
            <a:srgbClr val="9A2E90"/>
          </a:solidFill>
        </p:spPr>
        <p:txBody>
          <a:bodyPr wrap="square" rtlCol="0">
            <a:spAutoFit/>
          </a:bodyPr>
          <a:lstStyle/>
          <a:p>
            <a:pPr algn="ctr"/>
            <a:r>
              <a:rPr lang="en-IE" dirty="0">
                <a:solidFill>
                  <a:schemeClr val="bg1"/>
                </a:solidFill>
              </a:rPr>
              <a:t>You can find lots of interesting tourism insights and information on these online, we recommend studying these destinations in more detail!</a:t>
            </a:r>
          </a:p>
        </p:txBody>
      </p:sp>
      <p:pic>
        <p:nvPicPr>
          <p:cNvPr id="10" name="Graphic 9" descr="Earth globe: Africa and Europe with solid fill">
            <a:extLst>
              <a:ext uri="{FF2B5EF4-FFF2-40B4-BE49-F238E27FC236}">
                <a16:creationId xmlns:a16="http://schemas.microsoft.com/office/drawing/2014/main" id="{3B76A299-6EE6-4A47-8EC0-16B672E7D19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2603" y="900113"/>
            <a:ext cx="914400" cy="914400"/>
          </a:xfrm>
          <a:prstGeom prst="rect">
            <a:avLst/>
          </a:prstGeom>
        </p:spPr>
      </p:pic>
    </p:spTree>
    <p:extLst>
      <p:ext uri="{BB962C8B-B14F-4D97-AF65-F5344CB8AC3E}">
        <p14:creationId xmlns:p14="http://schemas.microsoft.com/office/powerpoint/2010/main" val="34757035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6AAF360-3668-A845-A9E1-01CF70E5025B}"/>
              </a:ext>
            </a:extLst>
          </p:cNvPr>
          <p:cNvSpPr>
            <a:spLocks noGrp="1"/>
          </p:cNvSpPr>
          <p:nvPr>
            <p:ph type="body" sz="quarter" idx="13"/>
          </p:nvPr>
        </p:nvSpPr>
        <p:spPr>
          <a:xfrm>
            <a:off x="1675006" y="714376"/>
            <a:ext cx="9649486" cy="1285874"/>
          </a:xfrm>
        </p:spPr>
        <p:txBody>
          <a:bodyPr>
            <a:normAutofit/>
          </a:bodyPr>
          <a:lstStyle/>
          <a:p>
            <a:r>
              <a:rPr lang="en-US" sz="3500" dirty="0">
                <a:solidFill>
                  <a:srgbClr val="9A2E90"/>
                </a:solidFill>
              </a:rPr>
              <a:t>TOP DESTINATIONS FOR POP CULTURE INCLUDE (2)</a:t>
            </a:r>
          </a:p>
        </p:txBody>
      </p:sp>
      <p:sp>
        <p:nvSpPr>
          <p:cNvPr id="6" name="Text Placeholder 5">
            <a:extLst>
              <a:ext uri="{FF2B5EF4-FFF2-40B4-BE49-F238E27FC236}">
                <a16:creationId xmlns:a16="http://schemas.microsoft.com/office/drawing/2014/main" id="{256425E5-C43E-344D-B4A4-E7112B40FDE6}"/>
              </a:ext>
            </a:extLst>
          </p:cNvPr>
          <p:cNvSpPr>
            <a:spLocks noGrp="1"/>
          </p:cNvSpPr>
          <p:nvPr>
            <p:ph type="body" sz="quarter" idx="14"/>
          </p:nvPr>
        </p:nvSpPr>
        <p:spPr>
          <a:xfrm>
            <a:off x="1814050" y="1436012"/>
            <a:ext cx="10284958" cy="3723689"/>
          </a:xfrm>
        </p:spPr>
        <p:txBody>
          <a:bodyPr/>
          <a:lstStyle/>
          <a:p>
            <a:r>
              <a:rPr lang="en-US" sz="1800" dirty="0">
                <a:solidFill>
                  <a:srgbClr val="91BE46"/>
                </a:solidFill>
              </a:rPr>
              <a:t>FOLKLORES</a:t>
            </a:r>
            <a:br>
              <a:rPr lang="en-US" sz="1800" dirty="0"/>
            </a:br>
            <a:r>
              <a:rPr lang="en-US" sz="1800" dirty="0"/>
              <a:t>- Loch Ness in the Scottish highlands, home of the mythical Loch Ness Monster</a:t>
            </a:r>
            <a:br>
              <a:rPr lang="en-US" sz="1800" dirty="0"/>
            </a:br>
            <a:r>
              <a:rPr lang="en-US" sz="1800" dirty="0"/>
              <a:t>- Sherwood Forest, Nottinghamshire, England, associated with Robin Hood</a:t>
            </a:r>
            <a:br>
              <a:rPr lang="en-US" sz="1800" dirty="0"/>
            </a:br>
            <a:r>
              <a:rPr lang="en-US" sz="1800" dirty="0"/>
              <a:t>- Tintagel Castle in South-West England, association with King Arthur</a:t>
            </a:r>
          </a:p>
          <a:p>
            <a:r>
              <a:rPr lang="en-US" sz="1800" dirty="0">
                <a:solidFill>
                  <a:srgbClr val="91BE46"/>
                </a:solidFill>
              </a:rPr>
              <a:t>LITERATURE</a:t>
            </a:r>
            <a:br>
              <a:rPr lang="en-US" sz="1800" dirty="0"/>
            </a:br>
            <a:r>
              <a:rPr lang="en-US" sz="1800" dirty="0"/>
              <a:t>- Ashdown Forest, East Sussex, England, setting for Winnie-the-Pooh in the 1920s</a:t>
            </a:r>
            <a:br>
              <a:rPr lang="en-US" sz="1800" dirty="0"/>
            </a:br>
            <a:r>
              <a:rPr lang="en-US" sz="1800" dirty="0"/>
              <a:t>- Stratford-upon-Avon, Warwickshire, England, birthplace of William Shakespeare (1564–1616), receives about 4.9 million visitors a year from all over the world</a:t>
            </a:r>
            <a:br>
              <a:rPr lang="en-US" sz="1800" dirty="0"/>
            </a:br>
            <a:r>
              <a:rPr lang="en-US" sz="1800" dirty="0"/>
              <a:t>- Prince Edward Island, in which the 1908 Canadian novel Anne of Green Gables takes place, is a popular attraction for tourists, notably from Japan where the first translated edition was published in 1952</a:t>
            </a:r>
            <a:br>
              <a:rPr lang="en-US" sz="1800" dirty="0"/>
            </a:br>
            <a:r>
              <a:rPr lang="en-US" sz="1800" dirty="0"/>
              <a:t>- Forks, Washington, primary setting of the Twilight series of novels and films.</a:t>
            </a:r>
          </a:p>
          <a:p>
            <a:r>
              <a:rPr lang="en-US" sz="1800" dirty="0">
                <a:solidFill>
                  <a:srgbClr val="91BE46"/>
                </a:solidFill>
              </a:rPr>
              <a:t>MUSIC</a:t>
            </a:r>
            <a:br>
              <a:rPr lang="en-US" sz="1800" dirty="0"/>
            </a:br>
            <a:r>
              <a:rPr lang="en-US" sz="1800" dirty="0"/>
              <a:t>- Abbey Road, London, known by the 1969 album Abbey Road by The Beatles whose cover features the Beatles walking across the zebra crossing of the road</a:t>
            </a:r>
            <a:br>
              <a:rPr lang="en-US" sz="1800" dirty="0"/>
            </a:br>
            <a:r>
              <a:rPr lang="en-US" sz="1800" dirty="0"/>
              <a:t>- Liverpool, England, for fans of The Beatles. A museum dedicated to them ‘The Beatles Story’ is situated at the Albert Dock</a:t>
            </a:r>
            <a:br>
              <a:rPr lang="en-US" sz="1800" dirty="0"/>
            </a:br>
            <a:r>
              <a:rPr lang="en-US" sz="1800" dirty="0"/>
              <a:t>- Graceland, Memphis, Tennessee, a mansion which was owned by Elvis Presley. It serves as his biographical museum since 1982</a:t>
            </a:r>
          </a:p>
        </p:txBody>
      </p:sp>
      <p:pic>
        <p:nvPicPr>
          <p:cNvPr id="4" name="Graphic 3" descr="Earth globe: Africa and Europe with solid fill">
            <a:extLst>
              <a:ext uri="{FF2B5EF4-FFF2-40B4-BE49-F238E27FC236}">
                <a16:creationId xmlns:a16="http://schemas.microsoft.com/office/drawing/2014/main" id="{2D3E03FC-E83A-4950-A59B-00AA76DF51C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2603" y="900113"/>
            <a:ext cx="914400" cy="914400"/>
          </a:xfrm>
          <a:prstGeom prst="rect">
            <a:avLst/>
          </a:prstGeom>
        </p:spPr>
      </p:pic>
      <p:sp>
        <p:nvSpPr>
          <p:cNvPr id="7" name="TextBox 6">
            <a:extLst>
              <a:ext uri="{FF2B5EF4-FFF2-40B4-BE49-F238E27FC236}">
                <a16:creationId xmlns:a16="http://schemas.microsoft.com/office/drawing/2014/main" id="{314B714E-4056-4FF4-8C42-3F11F65B334F}"/>
              </a:ext>
            </a:extLst>
          </p:cNvPr>
          <p:cNvSpPr txBox="1"/>
          <p:nvPr/>
        </p:nvSpPr>
        <p:spPr>
          <a:xfrm>
            <a:off x="99588" y="2907115"/>
            <a:ext cx="1575418" cy="3416320"/>
          </a:xfrm>
          <a:prstGeom prst="rect">
            <a:avLst/>
          </a:prstGeom>
          <a:solidFill>
            <a:srgbClr val="9A2E90"/>
          </a:solidFill>
        </p:spPr>
        <p:txBody>
          <a:bodyPr wrap="square" rtlCol="0">
            <a:spAutoFit/>
          </a:bodyPr>
          <a:lstStyle/>
          <a:p>
            <a:pPr algn="ctr"/>
            <a:r>
              <a:rPr lang="en-IE" dirty="0">
                <a:solidFill>
                  <a:schemeClr val="bg1"/>
                </a:solidFill>
              </a:rPr>
              <a:t>You can find lots of interesting tourism insights and information on these online, we recommend studying these destinations in more detail!</a:t>
            </a:r>
          </a:p>
        </p:txBody>
      </p:sp>
    </p:spTree>
    <p:extLst>
      <p:ext uri="{BB962C8B-B14F-4D97-AF65-F5344CB8AC3E}">
        <p14:creationId xmlns:p14="http://schemas.microsoft.com/office/powerpoint/2010/main" val="33497179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descr="A picture containing outdoor, fireworks, sunset, many&#10;&#10;Description automatically generated">
            <a:extLst>
              <a:ext uri="{FF2B5EF4-FFF2-40B4-BE49-F238E27FC236}">
                <a16:creationId xmlns:a16="http://schemas.microsoft.com/office/drawing/2014/main" id="{17060B93-01D7-7D48-8A7B-D7CF69EF78F3}"/>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035783F7-4F0B-474E-9452-AB0B59CEA517}"/>
              </a:ext>
            </a:extLst>
          </p:cNvPr>
          <p:cNvSpPr>
            <a:spLocks noGrp="1"/>
          </p:cNvSpPr>
          <p:nvPr>
            <p:ph type="body" sz="quarter" idx="14"/>
          </p:nvPr>
        </p:nvSpPr>
        <p:spPr>
          <a:xfrm>
            <a:off x="6843009" y="3217464"/>
            <a:ext cx="4902027" cy="968329"/>
          </a:xfrm>
        </p:spPr>
        <p:txBody>
          <a:bodyPr/>
          <a:lstStyle/>
          <a:p>
            <a:r>
              <a:rPr lang="en-IE" dirty="0"/>
              <a:t>SHORT STAY POP CULTURE TOURISM EXPERIENCES</a:t>
            </a:r>
            <a:r>
              <a:rPr lang="en-LT" dirty="0"/>
              <a:t> </a:t>
            </a:r>
            <a:endParaRPr lang="en-IE" dirty="0"/>
          </a:p>
        </p:txBody>
      </p:sp>
      <p:sp>
        <p:nvSpPr>
          <p:cNvPr id="4" name="Text Placeholder 3">
            <a:extLst>
              <a:ext uri="{FF2B5EF4-FFF2-40B4-BE49-F238E27FC236}">
                <a16:creationId xmlns:a16="http://schemas.microsoft.com/office/drawing/2014/main" id="{306F49EF-F1AB-4833-9A9D-B9935B2A0EB8}"/>
              </a:ext>
            </a:extLst>
          </p:cNvPr>
          <p:cNvSpPr>
            <a:spLocks noGrp="1"/>
          </p:cNvSpPr>
          <p:nvPr>
            <p:ph type="body" sz="quarter" idx="15"/>
          </p:nvPr>
        </p:nvSpPr>
        <p:spPr>
          <a:solidFill>
            <a:srgbClr val="1198D1"/>
          </a:solidFill>
        </p:spPr>
        <p:txBody>
          <a:bodyPr/>
          <a:lstStyle/>
          <a:p>
            <a:r>
              <a:rPr lang="en-IE" dirty="0"/>
              <a:t>3</a:t>
            </a:r>
          </a:p>
        </p:txBody>
      </p:sp>
      <p:sp>
        <p:nvSpPr>
          <p:cNvPr id="5" name="Text Placeholder 4">
            <a:extLst>
              <a:ext uri="{FF2B5EF4-FFF2-40B4-BE49-F238E27FC236}">
                <a16:creationId xmlns:a16="http://schemas.microsoft.com/office/drawing/2014/main" id="{31D0A785-DE70-43EB-BAEE-5FE889806743}"/>
              </a:ext>
            </a:extLst>
          </p:cNvPr>
          <p:cNvSpPr>
            <a:spLocks noGrp="1"/>
          </p:cNvSpPr>
          <p:nvPr>
            <p:ph type="body" sz="quarter" idx="16"/>
          </p:nvPr>
        </p:nvSpPr>
        <p:spPr>
          <a:xfrm>
            <a:off x="6843009" y="4480097"/>
            <a:ext cx="4902027" cy="968329"/>
          </a:xfrm>
        </p:spPr>
        <p:txBody>
          <a:bodyPr/>
          <a:lstStyle/>
          <a:p>
            <a:r>
              <a:rPr lang="en-IE" dirty="0"/>
              <a:t>LONG STAY POP CULTURE TOURISM EXPERIENCES</a:t>
            </a:r>
            <a:r>
              <a:rPr lang="en-LT" dirty="0"/>
              <a:t> </a:t>
            </a:r>
            <a:endParaRPr lang="en-IE" dirty="0"/>
          </a:p>
        </p:txBody>
      </p:sp>
      <p:sp>
        <p:nvSpPr>
          <p:cNvPr id="6" name="Text Placeholder 5">
            <a:extLst>
              <a:ext uri="{FF2B5EF4-FFF2-40B4-BE49-F238E27FC236}">
                <a16:creationId xmlns:a16="http://schemas.microsoft.com/office/drawing/2014/main" id="{F9CC331F-DCE0-43EC-BED4-BD6FCE48B188}"/>
              </a:ext>
            </a:extLst>
          </p:cNvPr>
          <p:cNvSpPr>
            <a:spLocks noGrp="1"/>
          </p:cNvSpPr>
          <p:nvPr>
            <p:ph type="body" sz="quarter" idx="17"/>
          </p:nvPr>
        </p:nvSpPr>
        <p:spPr>
          <a:solidFill>
            <a:srgbClr val="F5B020"/>
          </a:solidFill>
        </p:spPr>
        <p:txBody>
          <a:bodyPr/>
          <a:lstStyle/>
          <a:p>
            <a:r>
              <a:rPr lang="en-IE" dirty="0"/>
              <a:t>4</a:t>
            </a:r>
          </a:p>
        </p:txBody>
      </p:sp>
      <p:sp>
        <p:nvSpPr>
          <p:cNvPr id="7" name="Text Placeholder 6">
            <a:extLst>
              <a:ext uri="{FF2B5EF4-FFF2-40B4-BE49-F238E27FC236}">
                <a16:creationId xmlns:a16="http://schemas.microsoft.com/office/drawing/2014/main" id="{9211FD49-601F-482F-8ABE-16EAFC4D3CD5}"/>
              </a:ext>
            </a:extLst>
          </p:cNvPr>
          <p:cNvSpPr>
            <a:spLocks noGrp="1"/>
          </p:cNvSpPr>
          <p:nvPr>
            <p:ph type="body" sz="quarter" idx="18"/>
          </p:nvPr>
        </p:nvSpPr>
        <p:spPr>
          <a:xfrm>
            <a:off x="6793917" y="5716598"/>
            <a:ext cx="4902027" cy="968329"/>
          </a:xfrm>
        </p:spPr>
        <p:txBody>
          <a:bodyPr/>
          <a:lstStyle/>
          <a:p>
            <a:r>
              <a:rPr lang="en-IE" dirty="0"/>
              <a:t>OTHER POP CULTURE TOURISM FESTIVALS AND EVENTS</a:t>
            </a:r>
            <a:r>
              <a:rPr lang="en-LT" dirty="0"/>
              <a:t> </a:t>
            </a:r>
            <a:endParaRPr lang="en-IE" dirty="0"/>
          </a:p>
        </p:txBody>
      </p:sp>
      <p:sp>
        <p:nvSpPr>
          <p:cNvPr id="8" name="Text Placeholder 7">
            <a:extLst>
              <a:ext uri="{FF2B5EF4-FFF2-40B4-BE49-F238E27FC236}">
                <a16:creationId xmlns:a16="http://schemas.microsoft.com/office/drawing/2014/main" id="{ED1293A3-DD98-4A91-8793-5610CCC43F20}"/>
              </a:ext>
            </a:extLst>
          </p:cNvPr>
          <p:cNvSpPr>
            <a:spLocks noGrp="1"/>
          </p:cNvSpPr>
          <p:nvPr>
            <p:ph type="body" sz="quarter" idx="19"/>
          </p:nvPr>
        </p:nvSpPr>
        <p:spPr>
          <a:solidFill>
            <a:srgbClr val="DD1B50"/>
          </a:solidFill>
        </p:spPr>
        <p:txBody>
          <a:bodyPr/>
          <a:lstStyle/>
          <a:p>
            <a:r>
              <a:rPr lang="en-IE" dirty="0"/>
              <a:t>5</a:t>
            </a:r>
          </a:p>
        </p:txBody>
      </p:sp>
      <p:sp>
        <p:nvSpPr>
          <p:cNvPr id="9" name="Text Placeholder 8">
            <a:extLst>
              <a:ext uri="{FF2B5EF4-FFF2-40B4-BE49-F238E27FC236}">
                <a16:creationId xmlns:a16="http://schemas.microsoft.com/office/drawing/2014/main" id="{48D2091F-8325-453B-9688-9A200775695F}"/>
              </a:ext>
            </a:extLst>
          </p:cNvPr>
          <p:cNvSpPr>
            <a:spLocks noGrp="1"/>
          </p:cNvSpPr>
          <p:nvPr>
            <p:ph type="body" sz="quarter" idx="13"/>
          </p:nvPr>
        </p:nvSpPr>
        <p:spPr>
          <a:xfrm>
            <a:off x="333749" y="666750"/>
            <a:ext cx="5184997" cy="2102994"/>
          </a:xfrm>
          <a:solidFill>
            <a:srgbClr val="1198D1"/>
          </a:solidFill>
        </p:spPr>
        <p:txBody>
          <a:bodyPr/>
          <a:lstStyle/>
          <a:p>
            <a:endParaRPr lang="en-IE" dirty="0"/>
          </a:p>
          <a:p>
            <a:r>
              <a:rPr lang="en-IE" dirty="0"/>
              <a:t>   MODULE 3 CONTENTS</a:t>
            </a:r>
          </a:p>
        </p:txBody>
      </p:sp>
      <p:sp>
        <p:nvSpPr>
          <p:cNvPr id="10" name="Text Placeholder 9">
            <a:extLst>
              <a:ext uri="{FF2B5EF4-FFF2-40B4-BE49-F238E27FC236}">
                <a16:creationId xmlns:a16="http://schemas.microsoft.com/office/drawing/2014/main" id="{63B1B6F9-E9F5-4C3D-8083-407FB5B0362D}"/>
              </a:ext>
            </a:extLst>
          </p:cNvPr>
          <p:cNvSpPr>
            <a:spLocks noGrp="1"/>
          </p:cNvSpPr>
          <p:nvPr>
            <p:ph type="body" sz="quarter" idx="20"/>
          </p:nvPr>
        </p:nvSpPr>
        <p:spPr>
          <a:solidFill>
            <a:srgbClr val="91BE46"/>
          </a:solidFill>
        </p:spPr>
        <p:txBody>
          <a:bodyPr/>
          <a:lstStyle/>
          <a:p>
            <a:r>
              <a:rPr lang="en-IE" dirty="0"/>
              <a:t>2</a:t>
            </a:r>
          </a:p>
        </p:txBody>
      </p:sp>
      <p:sp>
        <p:nvSpPr>
          <p:cNvPr id="11" name="Text Placeholder 10">
            <a:extLst>
              <a:ext uri="{FF2B5EF4-FFF2-40B4-BE49-F238E27FC236}">
                <a16:creationId xmlns:a16="http://schemas.microsoft.com/office/drawing/2014/main" id="{1A0D5563-DFEE-4E92-A484-A9AE49B1A2DB}"/>
              </a:ext>
            </a:extLst>
          </p:cNvPr>
          <p:cNvSpPr>
            <a:spLocks noGrp="1"/>
          </p:cNvSpPr>
          <p:nvPr>
            <p:ph type="body" sz="quarter" idx="21"/>
          </p:nvPr>
        </p:nvSpPr>
        <p:spPr>
          <a:solidFill>
            <a:srgbClr val="9A2E90"/>
          </a:solidFill>
        </p:spPr>
        <p:txBody>
          <a:bodyPr/>
          <a:lstStyle/>
          <a:p>
            <a:r>
              <a:rPr lang="en-IE" dirty="0"/>
              <a:t>1</a:t>
            </a:r>
          </a:p>
        </p:txBody>
      </p:sp>
      <p:sp>
        <p:nvSpPr>
          <p:cNvPr id="12" name="Text Placeholder 11">
            <a:extLst>
              <a:ext uri="{FF2B5EF4-FFF2-40B4-BE49-F238E27FC236}">
                <a16:creationId xmlns:a16="http://schemas.microsoft.com/office/drawing/2014/main" id="{A0B62811-2390-4DA8-B1CF-474D80A3C3F9}"/>
              </a:ext>
            </a:extLst>
          </p:cNvPr>
          <p:cNvSpPr>
            <a:spLocks noGrp="1"/>
          </p:cNvSpPr>
          <p:nvPr>
            <p:ph type="body" sz="quarter" idx="22"/>
          </p:nvPr>
        </p:nvSpPr>
        <p:spPr>
          <a:xfrm>
            <a:off x="6793918" y="715011"/>
            <a:ext cx="4902027" cy="968329"/>
          </a:xfrm>
        </p:spPr>
        <p:txBody>
          <a:bodyPr/>
          <a:lstStyle/>
          <a:p>
            <a:r>
              <a:rPr lang="en-IE" dirty="0"/>
              <a:t>WHAT YOU NEED TO BE A POP CULTURE TOURISM PROMOTER?</a:t>
            </a:r>
            <a:r>
              <a:rPr lang="en-LT" dirty="0"/>
              <a:t> </a:t>
            </a:r>
            <a:endParaRPr lang="en-IE" dirty="0"/>
          </a:p>
        </p:txBody>
      </p:sp>
      <p:sp>
        <p:nvSpPr>
          <p:cNvPr id="13" name="Text Placeholder 12">
            <a:extLst>
              <a:ext uri="{FF2B5EF4-FFF2-40B4-BE49-F238E27FC236}">
                <a16:creationId xmlns:a16="http://schemas.microsoft.com/office/drawing/2014/main" id="{3C4C16BC-29DF-473A-9283-0DEE1C3E35A1}"/>
              </a:ext>
            </a:extLst>
          </p:cNvPr>
          <p:cNvSpPr>
            <a:spLocks noGrp="1"/>
          </p:cNvSpPr>
          <p:nvPr>
            <p:ph type="body" sz="quarter" idx="23"/>
          </p:nvPr>
        </p:nvSpPr>
        <p:spPr>
          <a:xfrm>
            <a:off x="6843009" y="1912581"/>
            <a:ext cx="4902027" cy="968329"/>
          </a:xfrm>
        </p:spPr>
        <p:txBody>
          <a:bodyPr/>
          <a:lstStyle/>
          <a:p>
            <a:r>
              <a:rPr lang="en-IE" dirty="0"/>
              <a:t>POP CULTURE TOURISM OPPORTUNITIES IN YOUR REGION AND MORE</a:t>
            </a:r>
            <a:r>
              <a:rPr lang="en-LT" dirty="0"/>
              <a:t> </a:t>
            </a:r>
            <a:endParaRPr lang="en-IE" dirty="0"/>
          </a:p>
        </p:txBody>
      </p:sp>
      <p:sp>
        <p:nvSpPr>
          <p:cNvPr id="18" name="TextBox 17">
            <a:extLst>
              <a:ext uri="{FF2B5EF4-FFF2-40B4-BE49-F238E27FC236}">
                <a16:creationId xmlns:a16="http://schemas.microsoft.com/office/drawing/2014/main" id="{AF2D3AF1-FA77-1246-9DCF-25485A8813BF}"/>
              </a:ext>
            </a:extLst>
          </p:cNvPr>
          <p:cNvSpPr txBox="1"/>
          <p:nvPr/>
        </p:nvSpPr>
        <p:spPr>
          <a:xfrm>
            <a:off x="11333000" y="6469159"/>
            <a:ext cx="824072" cy="369332"/>
          </a:xfrm>
          <a:prstGeom prst="rect">
            <a:avLst/>
          </a:prstGeom>
          <a:noFill/>
        </p:spPr>
        <p:txBody>
          <a:bodyPr wrap="none" rtlCol="0">
            <a:spAutoFit/>
          </a:bodyPr>
          <a:lstStyle/>
          <a:p>
            <a:r>
              <a:rPr lang="en-LT" dirty="0">
                <a:hlinkClick r:id="rId3"/>
              </a:rPr>
              <a:t>Source</a:t>
            </a:r>
            <a:endParaRPr lang="en-LT" dirty="0"/>
          </a:p>
        </p:txBody>
      </p:sp>
      <p:sp>
        <p:nvSpPr>
          <p:cNvPr id="15" name="TextBox 14">
            <a:extLst>
              <a:ext uri="{FF2B5EF4-FFF2-40B4-BE49-F238E27FC236}">
                <a16:creationId xmlns:a16="http://schemas.microsoft.com/office/drawing/2014/main" id="{851BE347-EC51-4129-B4D2-1CE65C5A6D18}"/>
              </a:ext>
            </a:extLst>
          </p:cNvPr>
          <p:cNvSpPr txBox="1"/>
          <p:nvPr/>
        </p:nvSpPr>
        <p:spPr>
          <a:xfrm>
            <a:off x="313928" y="6243229"/>
            <a:ext cx="4970941" cy="461665"/>
          </a:xfrm>
          <a:prstGeom prst="rect">
            <a:avLst/>
          </a:prstGeom>
          <a:noFill/>
        </p:spPr>
        <p:txBody>
          <a:bodyPr wrap="square">
            <a:spAutoFit/>
          </a:bodyPr>
          <a:lstStyle/>
          <a:p>
            <a:r>
              <a:rPr lang="en-US" sz="800" b="0" i="0" dirty="0">
                <a:solidFill>
                  <a:srgbClr val="323338"/>
                </a:solidFill>
                <a:effectLst/>
              </a:rPr>
              <a:t>This project has been funded with support from the European Commission. This publication reflects the views only of the author(s), and the Commission cannot be held responsible for any use, which may be made of the information contained therein. </a:t>
            </a:r>
            <a:endParaRPr lang="en-IE" sz="800" dirty="0"/>
          </a:p>
        </p:txBody>
      </p:sp>
    </p:spTree>
    <p:extLst>
      <p:ext uri="{BB962C8B-B14F-4D97-AF65-F5344CB8AC3E}">
        <p14:creationId xmlns:p14="http://schemas.microsoft.com/office/powerpoint/2010/main" val="8069317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C5A022C-6DA9-47AD-BE9B-E804A69AFA53}"/>
              </a:ext>
            </a:extLst>
          </p:cNvPr>
          <p:cNvSpPr>
            <a:spLocks noGrp="1"/>
          </p:cNvSpPr>
          <p:nvPr>
            <p:ph type="body" sz="quarter" idx="15"/>
          </p:nvPr>
        </p:nvSpPr>
        <p:spPr>
          <a:xfrm>
            <a:off x="6958361" y="753378"/>
            <a:ext cx="4638907" cy="2330605"/>
          </a:xfrm>
        </p:spPr>
        <p:txBody>
          <a:bodyPr>
            <a:normAutofit/>
          </a:bodyPr>
          <a:lstStyle/>
          <a:p>
            <a:r>
              <a:rPr lang="en-US" sz="2400" dirty="0"/>
              <a:t>Let’s take a look at some pop culture tourism opportunities in the OUPTACE partner regions of Iceland, Ireland, Northern Ireland/UK, Sweden and Lithuania..</a:t>
            </a:r>
            <a:endParaRPr lang="en-IE" sz="2400" dirty="0"/>
          </a:p>
        </p:txBody>
      </p:sp>
      <p:pic>
        <p:nvPicPr>
          <p:cNvPr id="9" name="Picture 8">
            <a:extLst>
              <a:ext uri="{FF2B5EF4-FFF2-40B4-BE49-F238E27FC236}">
                <a16:creationId xmlns:a16="http://schemas.microsoft.com/office/drawing/2014/main" id="{8128858E-54D2-44EC-A752-C518721BA9D3}"/>
              </a:ext>
            </a:extLst>
          </p:cNvPr>
          <p:cNvPicPr>
            <a:picLocks noChangeAspect="1"/>
          </p:cNvPicPr>
          <p:nvPr/>
        </p:nvPicPr>
        <p:blipFill>
          <a:blip r:embed="rId2"/>
          <a:stretch>
            <a:fillRect/>
          </a:stretch>
        </p:blipFill>
        <p:spPr>
          <a:xfrm>
            <a:off x="85932" y="0"/>
            <a:ext cx="6511434" cy="6858000"/>
          </a:xfrm>
          <a:prstGeom prst="rect">
            <a:avLst/>
          </a:prstGeom>
        </p:spPr>
      </p:pic>
      <p:sp>
        <p:nvSpPr>
          <p:cNvPr id="10" name="TextBox 9">
            <a:extLst>
              <a:ext uri="{FF2B5EF4-FFF2-40B4-BE49-F238E27FC236}">
                <a16:creationId xmlns:a16="http://schemas.microsoft.com/office/drawing/2014/main" id="{F4ACE588-4F20-4F89-8833-BEBBC7C075D4}"/>
              </a:ext>
            </a:extLst>
          </p:cNvPr>
          <p:cNvSpPr txBox="1"/>
          <p:nvPr/>
        </p:nvSpPr>
        <p:spPr>
          <a:xfrm>
            <a:off x="349405" y="2865863"/>
            <a:ext cx="992458" cy="369332"/>
          </a:xfrm>
          <a:prstGeom prst="rect">
            <a:avLst/>
          </a:prstGeom>
          <a:noFill/>
        </p:spPr>
        <p:txBody>
          <a:bodyPr wrap="square" rtlCol="0">
            <a:spAutoFit/>
          </a:bodyPr>
          <a:lstStyle/>
          <a:p>
            <a:pPr algn="ctr"/>
            <a:r>
              <a:rPr lang="en-IE" dirty="0">
                <a:solidFill>
                  <a:srgbClr val="F5B020"/>
                </a:solidFill>
              </a:rPr>
              <a:t>Iceland</a:t>
            </a:r>
          </a:p>
        </p:txBody>
      </p:sp>
      <p:sp>
        <p:nvSpPr>
          <p:cNvPr id="11" name="TextBox 10">
            <a:extLst>
              <a:ext uri="{FF2B5EF4-FFF2-40B4-BE49-F238E27FC236}">
                <a16:creationId xmlns:a16="http://schemas.microsoft.com/office/drawing/2014/main" id="{544126A8-B74F-407A-9DF3-C02B5D01BA3D}"/>
              </a:ext>
            </a:extLst>
          </p:cNvPr>
          <p:cNvSpPr txBox="1"/>
          <p:nvPr/>
        </p:nvSpPr>
        <p:spPr>
          <a:xfrm>
            <a:off x="713679" y="3787697"/>
            <a:ext cx="992458" cy="369332"/>
          </a:xfrm>
          <a:prstGeom prst="rect">
            <a:avLst/>
          </a:prstGeom>
          <a:noFill/>
        </p:spPr>
        <p:txBody>
          <a:bodyPr wrap="square" rtlCol="0">
            <a:spAutoFit/>
          </a:bodyPr>
          <a:lstStyle/>
          <a:p>
            <a:pPr algn="ctr"/>
            <a:r>
              <a:rPr lang="en-IE" dirty="0">
                <a:solidFill>
                  <a:srgbClr val="E45E32"/>
                </a:solidFill>
              </a:rPr>
              <a:t>Ireland</a:t>
            </a:r>
          </a:p>
        </p:txBody>
      </p:sp>
      <p:sp>
        <p:nvSpPr>
          <p:cNvPr id="12" name="TextBox 11">
            <a:extLst>
              <a:ext uri="{FF2B5EF4-FFF2-40B4-BE49-F238E27FC236}">
                <a16:creationId xmlns:a16="http://schemas.microsoft.com/office/drawing/2014/main" id="{CD12592B-E5D0-4DA0-BF0F-C18E31F3E4D5}"/>
              </a:ext>
            </a:extLst>
          </p:cNvPr>
          <p:cNvSpPr txBox="1"/>
          <p:nvPr/>
        </p:nvSpPr>
        <p:spPr>
          <a:xfrm>
            <a:off x="719253" y="5501487"/>
            <a:ext cx="1245219" cy="646331"/>
          </a:xfrm>
          <a:prstGeom prst="rect">
            <a:avLst/>
          </a:prstGeom>
          <a:noFill/>
        </p:spPr>
        <p:txBody>
          <a:bodyPr wrap="square" rtlCol="0">
            <a:spAutoFit/>
          </a:bodyPr>
          <a:lstStyle/>
          <a:p>
            <a:pPr algn="ctr"/>
            <a:r>
              <a:rPr lang="en-IE" dirty="0">
                <a:solidFill>
                  <a:srgbClr val="DD1B50"/>
                </a:solidFill>
              </a:rPr>
              <a:t>Northern Ireland</a:t>
            </a:r>
          </a:p>
        </p:txBody>
      </p:sp>
      <p:sp>
        <p:nvSpPr>
          <p:cNvPr id="13" name="TextBox 12">
            <a:extLst>
              <a:ext uri="{FF2B5EF4-FFF2-40B4-BE49-F238E27FC236}">
                <a16:creationId xmlns:a16="http://schemas.microsoft.com/office/drawing/2014/main" id="{9018096A-D0D8-484B-A652-24EFBA098659}"/>
              </a:ext>
            </a:extLst>
          </p:cNvPr>
          <p:cNvSpPr txBox="1"/>
          <p:nvPr/>
        </p:nvSpPr>
        <p:spPr>
          <a:xfrm>
            <a:off x="1440365" y="6195171"/>
            <a:ext cx="1245219" cy="369332"/>
          </a:xfrm>
          <a:prstGeom prst="rect">
            <a:avLst/>
          </a:prstGeom>
          <a:noFill/>
        </p:spPr>
        <p:txBody>
          <a:bodyPr wrap="square" rtlCol="0">
            <a:spAutoFit/>
          </a:bodyPr>
          <a:lstStyle/>
          <a:p>
            <a:pPr algn="ctr"/>
            <a:r>
              <a:rPr lang="en-IE" dirty="0">
                <a:solidFill>
                  <a:srgbClr val="9A2E90"/>
                </a:solidFill>
              </a:rPr>
              <a:t>UK</a:t>
            </a:r>
          </a:p>
        </p:txBody>
      </p:sp>
      <p:sp>
        <p:nvSpPr>
          <p:cNvPr id="14" name="TextBox 13">
            <a:extLst>
              <a:ext uri="{FF2B5EF4-FFF2-40B4-BE49-F238E27FC236}">
                <a16:creationId xmlns:a16="http://schemas.microsoft.com/office/drawing/2014/main" id="{E8D70332-1E96-4E91-A84F-240653431F51}"/>
              </a:ext>
            </a:extLst>
          </p:cNvPr>
          <p:cNvSpPr txBox="1"/>
          <p:nvPr/>
        </p:nvSpPr>
        <p:spPr>
          <a:xfrm>
            <a:off x="3035699" y="5825839"/>
            <a:ext cx="1245219" cy="369332"/>
          </a:xfrm>
          <a:prstGeom prst="rect">
            <a:avLst/>
          </a:prstGeom>
          <a:noFill/>
        </p:spPr>
        <p:txBody>
          <a:bodyPr wrap="square" rtlCol="0">
            <a:spAutoFit/>
          </a:bodyPr>
          <a:lstStyle/>
          <a:p>
            <a:pPr algn="ctr"/>
            <a:r>
              <a:rPr lang="en-IE" dirty="0">
                <a:solidFill>
                  <a:srgbClr val="1198D1"/>
                </a:solidFill>
              </a:rPr>
              <a:t>Sweden</a:t>
            </a:r>
          </a:p>
        </p:txBody>
      </p:sp>
      <p:sp>
        <p:nvSpPr>
          <p:cNvPr id="15" name="TextBox 14">
            <a:extLst>
              <a:ext uri="{FF2B5EF4-FFF2-40B4-BE49-F238E27FC236}">
                <a16:creationId xmlns:a16="http://schemas.microsoft.com/office/drawing/2014/main" id="{5E39F1A1-1A6B-40F1-A019-8575BEE8A6E2}"/>
              </a:ext>
            </a:extLst>
          </p:cNvPr>
          <p:cNvSpPr txBox="1"/>
          <p:nvPr/>
        </p:nvSpPr>
        <p:spPr>
          <a:xfrm>
            <a:off x="3896911" y="5316821"/>
            <a:ext cx="1245219" cy="369332"/>
          </a:xfrm>
          <a:prstGeom prst="rect">
            <a:avLst/>
          </a:prstGeom>
          <a:noFill/>
        </p:spPr>
        <p:txBody>
          <a:bodyPr wrap="square" rtlCol="0">
            <a:spAutoFit/>
          </a:bodyPr>
          <a:lstStyle/>
          <a:p>
            <a:pPr algn="ctr"/>
            <a:r>
              <a:rPr lang="en-IE" dirty="0">
                <a:solidFill>
                  <a:srgbClr val="91BE46"/>
                </a:solidFill>
              </a:rPr>
              <a:t>Lithuania</a:t>
            </a:r>
          </a:p>
        </p:txBody>
      </p:sp>
    </p:spTree>
    <p:extLst>
      <p:ext uri="{BB962C8B-B14F-4D97-AF65-F5344CB8AC3E}">
        <p14:creationId xmlns:p14="http://schemas.microsoft.com/office/powerpoint/2010/main" val="20232611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en-US" dirty="0"/>
              <a:t>ICELAND – the land of fire and ice!</a:t>
            </a:r>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59811"/>
            <a:ext cx="10156668" cy="1413729"/>
          </a:xfrm>
        </p:spPr>
        <p:txBody>
          <a:bodyPr/>
          <a:lstStyle/>
          <a:p>
            <a:r>
              <a:rPr lang="en-US" dirty="0"/>
              <a:t>On Feb 9, 2021, The Academy of Motion Picture Arts and Sciences announced the shortlists for the 93rd Academy Awards®. Fifteen songs were announced for the Original Song category. Among the songs announced was 'Husavik' from the Netflix film 'Eurovision Song Contest: The Story of Fire Saga’. </a:t>
            </a:r>
            <a:r>
              <a:rPr lang="en-GB" dirty="0"/>
              <a:t>A village used this unique opportunity to revitalize the town and its tourism through this film and the song 'Husavik'.</a:t>
            </a:r>
            <a:br>
              <a:rPr lang="en-US" dirty="0"/>
            </a:br>
            <a:endParaRPr lang="en-US" dirty="0"/>
          </a:p>
          <a:p>
            <a:pPr algn="just"/>
            <a:endParaRPr lang="en-US" dirty="0"/>
          </a:p>
        </p:txBody>
      </p:sp>
      <p:sp>
        <p:nvSpPr>
          <p:cNvPr id="4" name="TextBox 3">
            <a:extLst>
              <a:ext uri="{FF2B5EF4-FFF2-40B4-BE49-F238E27FC236}">
                <a16:creationId xmlns:a16="http://schemas.microsoft.com/office/drawing/2014/main" id="{17867333-62D1-834F-8E4A-E20F5C13E8AC}"/>
              </a:ext>
            </a:extLst>
          </p:cNvPr>
          <p:cNvSpPr txBox="1"/>
          <p:nvPr/>
        </p:nvSpPr>
        <p:spPr>
          <a:xfrm>
            <a:off x="11076317" y="5503653"/>
            <a:ext cx="824072" cy="369332"/>
          </a:xfrm>
          <a:prstGeom prst="rect">
            <a:avLst/>
          </a:prstGeom>
          <a:noFill/>
        </p:spPr>
        <p:txBody>
          <a:bodyPr wrap="none" rtlCol="0">
            <a:spAutoFit/>
          </a:bodyPr>
          <a:lstStyle/>
          <a:p>
            <a:r>
              <a:rPr lang="en-LT" dirty="0">
                <a:hlinkClick r:id="rId3"/>
              </a:rPr>
              <a:t>Source</a:t>
            </a:r>
            <a:endParaRPr lang="en-LT" dirty="0"/>
          </a:p>
        </p:txBody>
      </p:sp>
      <p:sp>
        <p:nvSpPr>
          <p:cNvPr id="3" name="Picture Placeholder 2">
            <a:extLst>
              <a:ext uri="{FF2B5EF4-FFF2-40B4-BE49-F238E27FC236}">
                <a16:creationId xmlns:a16="http://schemas.microsoft.com/office/drawing/2014/main" id="{4F58BF94-0FB6-4647-A972-73953B329699}"/>
              </a:ext>
            </a:extLst>
          </p:cNvPr>
          <p:cNvSpPr>
            <a:spLocks noGrp="1"/>
          </p:cNvSpPr>
          <p:nvPr>
            <p:ph type="pic" sz="quarter" idx="19"/>
          </p:nvPr>
        </p:nvSpPr>
        <p:spPr/>
      </p:sp>
      <p:pic>
        <p:nvPicPr>
          <p:cNvPr id="7" name="Online Media 6" descr="An Óskar for Húsavík">
            <a:hlinkClick r:id="" action="ppaction://media"/>
            <a:extLst>
              <a:ext uri="{FF2B5EF4-FFF2-40B4-BE49-F238E27FC236}">
                <a16:creationId xmlns:a16="http://schemas.microsoft.com/office/drawing/2014/main" id="{EF22834E-76F8-B248-A2DE-2F3753658838}"/>
              </a:ext>
            </a:extLst>
          </p:cNvPr>
          <p:cNvPicPr>
            <a:picLocks noRot="1" noChangeAspect="1"/>
          </p:cNvPicPr>
          <p:nvPr>
            <a:videoFile r:link="rId1"/>
          </p:nvPr>
        </p:nvPicPr>
        <p:blipFill>
          <a:blip r:embed="rId4"/>
          <a:stretch>
            <a:fillRect/>
          </a:stretch>
        </p:blipFill>
        <p:spPr>
          <a:xfrm>
            <a:off x="3661317" y="4735"/>
            <a:ext cx="8239072" cy="4655076"/>
          </a:xfrm>
          <a:prstGeom prst="rect">
            <a:avLst/>
          </a:prstGeom>
        </p:spPr>
      </p:pic>
    </p:spTree>
    <p:extLst>
      <p:ext uri="{BB962C8B-B14F-4D97-AF65-F5344CB8AC3E}">
        <p14:creationId xmlns:p14="http://schemas.microsoft.com/office/powerpoint/2010/main" val="1315345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6AAF360-3668-A845-A9E1-01CF70E5025B}"/>
              </a:ext>
            </a:extLst>
          </p:cNvPr>
          <p:cNvSpPr>
            <a:spLocks noGrp="1"/>
          </p:cNvSpPr>
          <p:nvPr>
            <p:ph type="body" sz="quarter" idx="13"/>
          </p:nvPr>
        </p:nvSpPr>
        <p:spPr>
          <a:xfrm>
            <a:off x="1675006" y="714376"/>
            <a:ext cx="9649486" cy="1285874"/>
          </a:xfrm>
        </p:spPr>
        <p:txBody>
          <a:bodyPr>
            <a:normAutofit/>
          </a:bodyPr>
          <a:lstStyle/>
          <a:p>
            <a:r>
              <a:rPr lang="en-US" sz="3500" dirty="0">
                <a:solidFill>
                  <a:srgbClr val="9A2E90"/>
                </a:solidFill>
              </a:rPr>
              <a:t>TOP 15 FILMS AND TV SHOWS FILMED IN ICELAND</a:t>
            </a:r>
          </a:p>
        </p:txBody>
      </p:sp>
      <p:sp>
        <p:nvSpPr>
          <p:cNvPr id="6" name="Text Placeholder 5">
            <a:extLst>
              <a:ext uri="{FF2B5EF4-FFF2-40B4-BE49-F238E27FC236}">
                <a16:creationId xmlns:a16="http://schemas.microsoft.com/office/drawing/2014/main" id="{256425E5-C43E-344D-B4A4-E7112B40FDE6}"/>
              </a:ext>
            </a:extLst>
          </p:cNvPr>
          <p:cNvSpPr>
            <a:spLocks noGrp="1"/>
          </p:cNvSpPr>
          <p:nvPr>
            <p:ph type="body" sz="quarter" idx="14"/>
          </p:nvPr>
        </p:nvSpPr>
        <p:spPr>
          <a:xfrm>
            <a:off x="1821116" y="1418412"/>
            <a:ext cx="10504698" cy="3723689"/>
          </a:xfrm>
        </p:spPr>
        <p:txBody>
          <a:bodyPr/>
          <a:lstStyle/>
          <a:p>
            <a:pPr>
              <a:lnSpc>
                <a:spcPct val="100000"/>
              </a:lnSpc>
            </a:pPr>
            <a:r>
              <a:rPr lang="en-US" sz="2000" dirty="0"/>
              <a:t>1. James Bond Series: A View to a Kill (1985) and Die Another Day (2002) - Jökulsárlón Glacier Lagoon</a:t>
            </a:r>
            <a:br>
              <a:rPr lang="en-US" sz="2000" dirty="0"/>
            </a:br>
            <a:r>
              <a:rPr lang="en-US" sz="2000" dirty="0"/>
              <a:t>2. The Star Wars Saga - Epic Locations Spanning across Iceland</a:t>
            </a:r>
            <a:br>
              <a:rPr lang="en-US" sz="2000" dirty="0"/>
            </a:br>
            <a:r>
              <a:rPr lang="en-US" sz="2000" dirty="0"/>
              <a:t>3. The Game of Thrones Series</a:t>
            </a:r>
            <a:br>
              <a:rPr lang="en-US" sz="2000" dirty="0"/>
            </a:br>
            <a:r>
              <a:rPr lang="en-US" sz="2000" dirty="0"/>
              <a:t>4. Tomb Raider</a:t>
            </a:r>
            <a:br>
              <a:rPr lang="en-US" sz="2000" dirty="0"/>
            </a:br>
            <a:r>
              <a:rPr lang="en-US" sz="2000" dirty="0"/>
              <a:t>5. Batman Begins</a:t>
            </a:r>
            <a:br>
              <a:rPr lang="en-US" sz="2000" dirty="0"/>
            </a:br>
            <a:r>
              <a:rPr lang="en-US" sz="2000" dirty="0"/>
              <a:t>6. The Secret Life of Walter Mitty</a:t>
            </a:r>
            <a:br>
              <a:rPr lang="en-US" sz="2000" dirty="0"/>
            </a:br>
            <a:r>
              <a:rPr lang="en-US" sz="2000" dirty="0"/>
              <a:t>7. Oblivion</a:t>
            </a:r>
            <a:br>
              <a:rPr lang="en-US" sz="2000" dirty="0"/>
            </a:br>
            <a:r>
              <a:rPr lang="en-US" sz="2000" dirty="0"/>
              <a:t>8. Interstellar</a:t>
            </a:r>
            <a:br>
              <a:rPr lang="en-US" sz="2000" dirty="0"/>
            </a:br>
            <a:r>
              <a:rPr lang="en-US" sz="2000" dirty="0"/>
              <a:t>9. Fast &amp; Furious 8</a:t>
            </a:r>
            <a:br>
              <a:rPr lang="en-US" sz="2000" dirty="0"/>
            </a:br>
            <a:r>
              <a:rPr lang="en-US" sz="2000" dirty="0"/>
              <a:t>10. The Tree of Life (2011) - Krafla Volcano and Námafjall, North Iceland</a:t>
            </a:r>
            <a:br>
              <a:rPr lang="en-US" sz="2000" dirty="0"/>
            </a:br>
            <a:r>
              <a:rPr lang="en-US" sz="2000" dirty="0"/>
              <a:t>11. Journey to the Center of the Earth (2008) - Snæfellsjökull National Park</a:t>
            </a:r>
            <a:br>
              <a:rPr lang="en-US" sz="2000" dirty="0"/>
            </a:br>
            <a:r>
              <a:rPr lang="en-US" sz="2000" dirty="0"/>
              <a:t>12. Prometheus (2012) - Hekla Volcano and Dettifoss Waterfall</a:t>
            </a:r>
            <a:br>
              <a:rPr lang="en-US" sz="2000" dirty="0"/>
            </a:br>
            <a:r>
              <a:rPr lang="en-US" sz="2000" dirty="0"/>
              <a:t>13. Thor: The Dark World (2013) - Landmannalaugar, Dettifoss, Skógafoss</a:t>
            </a:r>
            <a:br>
              <a:rPr lang="en-US" sz="2000" dirty="0"/>
            </a:br>
            <a:r>
              <a:rPr lang="en-US" sz="2000" dirty="0"/>
              <a:t>14. Noah (2014) - All over Iceland</a:t>
            </a:r>
            <a:br>
              <a:rPr lang="en-US" sz="2000" dirty="0"/>
            </a:br>
            <a:r>
              <a:rPr lang="en-US" sz="2000" dirty="0"/>
              <a:t>15. Captain America: Civil War (2016) - Vík, South Iceland</a:t>
            </a:r>
          </a:p>
        </p:txBody>
      </p:sp>
      <p:sp>
        <p:nvSpPr>
          <p:cNvPr id="2" name="TextBox 1">
            <a:extLst>
              <a:ext uri="{FF2B5EF4-FFF2-40B4-BE49-F238E27FC236}">
                <a16:creationId xmlns:a16="http://schemas.microsoft.com/office/drawing/2014/main" id="{6A137C54-F72A-1342-B465-12D21D944138}"/>
              </a:ext>
            </a:extLst>
          </p:cNvPr>
          <p:cNvSpPr txBox="1"/>
          <p:nvPr/>
        </p:nvSpPr>
        <p:spPr>
          <a:xfrm>
            <a:off x="81526" y="6306367"/>
            <a:ext cx="824072" cy="369332"/>
          </a:xfrm>
          <a:prstGeom prst="rect">
            <a:avLst/>
          </a:prstGeom>
          <a:noFill/>
        </p:spPr>
        <p:txBody>
          <a:bodyPr wrap="none" rtlCol="0">
            <a:spAutoFit/>
          </a:bodyPr>
          <a:lstStyle/>
          <a:p>
            <a:r>
              <a:rPr lang="en-LT" dirty="0">
                <a:hlinkClick r:id="rId2"/>
              </a:rPr>
              <a:t>Source</a:t>
            </a:r>
            <a:endParaRPr lang="en-LT" dirty="0"/>
          </a:p>
        </p:txBody>
      </p:sp>
    </p:spTree>
    <p:extLst>
      <p:ext uri="{BB962C8B-B14F-4D97-AF65-F5344CB8AC3E}">
        <p14:creationId xmlns:p14="http://schemas.microsoft.com/office/powerpoint/2010/main" val="14196416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04AEC6-E7D1-4A67-B524-C1029F237382}"/>
              </a:ext>
            </a:extLst>
          </p:cNvPr>
          <p:cNvSpPr>
            <a:spLocks noGrp="1"/>
          </p:cNvSpPr>
          <p:nvPr>
            <p:ph type="body" sz="quarter" idx="15"/>
          </p:nvPr>
        </p:nvSpPr>
        <p:spPr>
          <a:xfrm>
            <a:off x="3175537" y="535259"/>
            <a:ext cx="8544395" cy="1534171"/>
          </a:xfrm>
        </p:spPr>
        <p:txBody>
          <a:bodyPr>
            <a:normAutofit lnSpcReduction="10000"/>
          </a:bodyPr>
          <a:lstStyle/>
          <a:p>
            <a:r>
              <a:rPr lang="en-IE" dirty="0"/>
              <a:t>LITHUANIA: 2019 historical drama television miniseries </a:t>
            </a:r>
            <a:r>
              <a:rPr lang="en-IE" i="1" dirty="0"/>
              <a:t>Chernobyl </a:t>
            </a:r>
            <a:r>
              <a:rPr lang="en-IE" dirty="0"/>
              <a:t>revolves around the Chernobyl disaster of 1986 and the clean up efforts that followed. The series was produced by HBO in the United States and Sky UK in the United Kingdom and filmed in Lithuania and Ukraine.</a:t>
            </a:r>
          </a:p>
          <a:p>
            <a:endParaRPr lang="en-IE" dirty="0"/>
          </a:p>
        </p:txBody>
      </p:sp>
      <p:pic>
        <p:nvPicPr>
          <p:cNvPr id="6" name="Picture Placeholder 5" descr="A picture containing text, outdoor, road, sky&#10;&#10;Description automatically generated">
            <a:extLst>
              <a:ext uri="{FF2B5EF4-FFF2-40B4-BE49-F238E27FC236}">
                <a16:creationId xmlns:a16="http://schemas.microsoft.com/office/drawing/2014/main" id="{491D92B3-43AC-8D4E-AC77-A9CEB2D80343}"/>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7" name="TextBox 6">
            <a:extLst>
              <a:ext uri="{FF2B5EF4-FFF2-40B4-BE49-F238E27FC236}">
                <a16:creationId xmlns:a16="http://schemas.microsoft.com/office/drawing/2014/main" id="{00544A8B-95F4-EB48-9501-27C6025FFB02}"/>
              </a:ext>
            </a:extLst>
          </p:cNvPr>
          <p:cNvSpPr txBox="1"/>
          <p:nvPr/>
        </p:nvSpPr>
        <p:spPr>
          <a:xfrm>
            <a:off x="2484408" y="6124755"/>
            <a:ext cx="824072" cy="369332"/>
          </a:xfrm>
          <a:prstGeom prst="rect">
            <a:avLst/>
          </a:prstGeom>
          <a:noFill/>
        </p:spPr>
        <p:txBody>
          <a:bodyPr wrap="none" rtlCol="0">
            <a:spAutoFit/>
          </a:bodyPr>
          <a:lstStyle/>
          <a:p>
            <a:r>
              <a:rPr lang="en-LT" dirty="0">
                <a:hlinkClick r:id="rId3"/>
              </a:rPr>
              <a:t>Source</a:t>
            </a:r>
            <a:endParaRPr lang="en-LT" dirty="0"/>
          </a:p>
        </p:txBody>
      </p:sp>
    </p:spTree>
    <p:extLst>
      <p:ext uri="{BB962C8B-B14F-4D97-AF65-F5344CB8AC3E}">
        <p14:creationId xmlns:p14="http://schemas.microsoft.com/office/powerpoint/2010/main" val="3766950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067C552-432C-44CF-A2FA-3702C6092DB4}"/>
              </a:ext>
            </a:extLst>
          </p:cNvPr>
          <p:cNvSpPr>
            <a:spLocks noGrp="1"/>
          </p:cNvSpPr>
          <p:nvPr>
            <p:ph type="body" sz="quarter" idx="13"/>
          </p:nvPr>
        </p:nvSpPr>
        <p:spPr>
          <a:xfrm>
            <a:off x="4635221" y="1508861"/>
            <a:ext cx="7404379" cy="1791502"/>
          </a:xfrm>
        </p:spPr>
        <p:txBody>
          <a:bodyPr>
            <a:normAutofit fontScale="77500" lnSpcReduction="20000"/>
          </a:bodyPr>
          <a:lstStyle/>
          <a:p>
            <a:r>
              <a:rPr lang="en-US" dirty="0"/>
              <a:t>The crew of the hit Netflix series Stranger Things was in Vilnius filming part of the show’s fourth season. Shooting took place at locations around the Lithuanian capital, including the recently closed century-old former prison.</a:t>
            </a:r>
            <a:endParaRPr lang="en-IE" dirty="0"/>
          </a:p>
        </p:txBody>
      </p:sp>
      <p:sp>
        <p:nvSpPr>
          <p:cNvPr id="5" name="Text Placeholder 4">
            <a:extLst>
              <a:ext uri="{FF2B5EF4-FFF2-40B4-BE49-F238E27FC236}">
                <a16:creationId xmlns:a16="http://schemas.microsoft.com/office/drawing/2014/main" id="{67B534A5-CC6E-4144-A992-76C9C776E2CE}"/>
              </a:ext>
            </a:extLst>
          </p:cNvPr>
          <p:cNvSpPr>
            <a:spLocks noGrp="1"/>
          </p:cNvSpPr>
          <p:nvPr>
            <p:ph type="body" sz="quarter" idx="14"/>
          </p:nvPr>
        </p:nvSpPr>
        <p:spPr>
          <a:xfrm>
            <a:off x="7594333" y="3557638"/>
            <a:ext cx="4445267" cy="2653157"/>
          </a:xfrm>
        </p:spPr>
        <p:txBody>
          <a:bodyPr/>
          <a:lstStyle/>
          <a:p>
            <a:r>
              <a:rPr lang="en-IE" sz="2000" dirty="0"/>
              <a:t>The prison, which was built and began holding inmates in the early 1900s, just ceased operations in 2020. During the tumultuous 20th century in Vilnius, interchanging regimes – including Imperial Russia, the Soviet Union, Nazi Germany, and finally, independent Lithuania – all used the structure as a prison.</a:t>
            </a:r>
          </a:p>
        </p:txBody>
      </p:sp>
      <p:pic>
        <p:nvPicPr>
          <p:cNvPr id="9" name="Picture Placeholder 8" descr="A picture containing outdoor, tree, street, way&#10;&#10;Description automatically generated">
            <a:extLst>
              <a:ext uri="{FF2B5EF4-FFF2-40B4-BE49-F238E27FC236}">
                <a16:creationId xmlns:a16="http://schemas.microsoft.com/office/drawing/2014/main" id="{7C31B5D0-DC00-FD48-A828-29696C89F6AA}"/>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12" name="TextBox 11">
            <a:extLst>
              <a:ext uri="{FF2B5EF4-FFF2-40B4-BE49-F238E27FC236}">
                <a16:creationId xmlns:a16="http://schemas.microsoft.com/office/drawing/2014/main" id="{FBFA33D2-A06D-E040-8F56-455D5832D8F2}"/>
              </a:ext>
            </a:extLst>
          </p:cNvPr>
          <p:cNvSpPr txBox="1"/>
          <p:nvPr/>
        </p:nvSpPr>
        <p:spPr>
          <a:xfrm>
            <a:off x="10748513" y="6373596"/>
            <a:ext cx="824072" cy="369332"/>
          </a:xfrm>
          <a:prstGeom prst="rect">
            <a:avLst/>
          </a:prstGeom>
          <a:noFill/>
        </p:spPr>
        <p:txBody>
          <a:bodyPr wrap="none" rtlCol="0">
            <a:spAutoFit/>
          </a:bodyPr>
          <a:lstStyle/>
          <a:p>
            <a:r>
              <a:rPr lang="en-LT" dirty="0">
                <a:hlinkClick r:id="rId3"/>
              </a:rPr>
              <a:t>Source</a:t>
            </a:r>
            <a:endParaRPr lang="en-LT" dirty="0"/>
          </a:p>
        </p:txBody>
      </p:sp>
      <p:pic>
        <p:nvPicPr>
          <p:cNvPr id="16" name="Picture Placeholder 15" descr="A poster with a group of people on it&#10;&#10;Description automatically generated with low confidence">
            <a:extLst>
              <a:ext uri="{FF2B5EF4-FFF2-40B4-BE49-F238E27FC236}">
                <a16:creationId xmlns:a16="http://schemas.microsoft.com/office/drawing/2014/main" id="{98BB4025-B75B-6A4C-92E1-12769297F60A}"/>
              </a:ext>
            </a:extLst>
          </p:cNvPr>
          <p:cNvPicPr>
            <a:picLocks noGrp="1" noChangeAspect="1"/>
          </p:cNvPicPr>
          <p:nvPr>
            <p:ph type="pic" sz="quarter" idx="11"/>
          </p:nvPr>
        </p:nvPicPr>
        <p:blipFill rotWithShape="1">
          <a:blip r:embed="rId4" cstate="screen">
            <a:extLst>
              <a:ext uri="{28A0092B-C50C-407E-A947-70E740481C1C}">
                <a14:useLocalDpi xmlns:a14="http://schemas.microsoft.com/office/drawing/2010/main"/>
              </a:ext>
            </a:extLst>
          </a:blip>
          <a:srcRect/>
          <a:stretch/>
        </p:blipFill>
        <p:spPr>
          <a:xfrm>
            <a:off x="4709884" y="3122762"/>
            <a:ext cx="2771571" cy="3620166"/>
          </a:xfrm>
        </p:spPr>
      </p:pic>
    </p:spTree>
    <p:extLst>
      <p:ext uri="{BB962C8B-B14F-4D97-AF65-F5344CB8AC3E}">
        <p14:creationId xmlns:p14="http://schemas.microsoft.com/office/powerpoint/2010/main" val="37850460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7C201E4-0A79-4171-983C-CB6E07A8BF36}"/>
              </a:ext>
            </a:extLst>
          </p:cNvPr>
          <p:cNvSpPr txBox="1"/>
          <p:nvPr/>
        </p:nvSpPr>
        <p:spPr>
          <a:xfrm>
            <a:off x="365759" y="5969697"/>
            <a:ext cx="11675445" cy="707886"/>
          </a:xfrm>
          <a:prstGeom prst="rect">
            <a:avLst/>
          </a:prstGeom>
          <a:solidFill>
            <a:srgbClr val="9A2E90"/>
          </a:solidFill>
        </p:spPr>
        <p:txBody>
          <a:bodyPr wrap="square" rtlCol="0">
            <a:spAutoFit/>
          </a:bodyPr>
          <a:lstStyle/>
          <a:p>
            <a:pPr algn="ctr"/>
            <a:r>
              <a:rPr lang="en-US" sz="2000" dirty="0">
                <a:solidFill>
                  <a:schemeClr val="bg1"/>
                </a:solidFill>
              </a:rPr>
              <a:t>#nanoJesus – collaboration between Vilnius city, university and business: a nativity scene in Cathedral Square in Vilnius scanned and 3D printed in nanoscale proportions, gifted to Pope Francis just before Christmas.</a:t>
            </a:r>
            <a:endParaRPr lang="en-IE" sz="2000" dirty="0">
              <a:solidFill>
                <a:schemeClr val="bg1"/>
              </a:solidFill>
            </a:endParaRPr>
          </a:p>
        </p:txBody>
      </p:sp>
      <p:pic>
        <p:nvPicPr>
          <p:cNvPr id="3" name="Online Media 2" descr="Lithuania welcomes Pope with the smallest gift ever #NanoJesus">
            <a:hlinkClick r:id="" action="ppaction://media"/>
            <a:extLst>
              <a:ext uri="{FF2B5EF4-FFF2-40B4-BE49-F238E27FC236}">
                <a16:creationId xmlns:a16="http://schemas.microsoft.com/office/drawing/2014/main" id="{E8D7CE28-4AFC-2B42-BF13-15EE94717D4E}"/>
              </a:ext>
            </a:extLst>
          </p:cNvPr>
          <p:cNvPicPr>
            <a:picLocks noRot="1" noChangeAspect="1"/>
          </p:cNvPicPr>
          <p:nvPr>
            <a:videoFile r:link="rId1"/>
          </p:nvPr>
        </p:nvPicPr>
        <p:blipFill>
          <a:blip r:embed="rId3"/>
          <a:stretch>
            <a:fillRect/>
          </a:stretch>
        </p:blipFill>
        <p:spPr>
          <a:xfrm>
            <a:off x="1006415" y="218466"/>
            <a:ext cx="10179170" cy="5751231"/>
          </a:xfrm>
          <a:prstGeom prst="rect">
            <a:avLst/>
          </a:prstGeom>
        </p:spPr>
      </p:pic>
    </p:spTree>
    <p:extLst>
      <p:ext uri="{BB962C8B-B14F-4D97-AF65-F5344CB8AC3E}">
        <p14:creationId xmlns:p14="http://schemas.microsoft.com/office/powerpoint/2010/main" val="35983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04AEC6-E7D1-4A67-B524-C1029F237382}"/>
              </a:ext>
            </a:extLst>
          </p:cNvPr>
          <p:cNvSpPr>
            <a:spLocks noGrp="1"/>
          </p:cNvSpPr>
          <p:nvPr>
            <p:ph type="body" sz="quarter" idx="15"/>
          </p:nvPr>
        </p:nvSpPr>
        <p:spPr>
          <a:xfrm>
            <a:off x="3175537" y="722727"/>
            <a:ext cx="8418365" cy="1346703"/>
          </a:xfrm>
        </p:spPr>
        <p:txBody>
          <a:bodyPr>
            <a:normAutofit lnSpcReduction="10000"/>
          </a:bodyPr>
          <a:lstStyle/>
          <a:p>
            <a:r>
              <a:rPr lang="en-IE" dirty="0"/>
              <a:t>United Kingdom is one of the most popular travel destinations in the world </a:t>
            </a:r>
            <a:r>
              <a:rPr lang="en-GB" dirty="0"/>
              <a:t>with fascinating history, exciting cities, and rich cultural traditions.</a:t>
            </a:r>
          </a:p>
          <a:p>
            <a:r>
              <a:rPr lang="en-IE" dirty="0"/>
              <a:t>From The Beatles to Harry Potter and Sherlock Holmes – the list is never ending.</a:t>
            </a:r>
          </a:p>
        </p:txBody>
      </p:sp>
      <p:sp>
        <p:nvSpPr>
          <p:cNvPr id="7" name="TextBox 6">
            <a:extLst>
              <a:ext uri="{FF2B5EF4-FFF2-40B4-BE49-F238E27FC236}">
                <a16:creationId xmlns:a16="http://schemas.microsoft.com/office/drawing/2014/main" id="{00544A8B-95F4-EB48-9501-27C6025FFB02}"/>
              </a:ext>
            </a:extLst>
          </p:cNvPr>
          <p:cNvSpPr txBox="1"/>
          <p:nvPr/>
        </p:nvSpPr>
        <p:spPr>
          <a:xfrm>
            <a:off x="2484408" y="6124755"/>
            <a:ext cx="824072" cy="369332"/>
          </a:xfrm>
          <a:prstGeom prst="rect">
            <a:avLst/>
          </a:prstGeom>
          <a:noFill/>
        </p:spPr>
        <p:txBody>
          <a:bodyPr wrap="none" rtlCol="0">
            <a:spAutoFit/>
          </a:bodyPr>
          <a:lstStyle/>
          <a:p>
            <a:r>
              <a:rPr lang="en-LT" dirty="0">
                <a:hlinkClick r:id="rId2"/>
              </a:rPr>
              <a:t>Source</a:t>
            </a:r>
            <a:endParaRPr lang="en-LT" dirty="0"/>
          </a:p>
        </p:txBody>
      </p:sp>
      <p:pic>
        <p:nvPicPr>
          <p:cNvPr id="12" name="Picture Placeholder 11" descr="A group of statues in front of a building&#10;&#10;Description automatically generated with medium confidence">
            <a:extLst>
              <a:ext uri="{FF2B5EF4-FFF2-40B4-BE49-F238E27FC236}">
                <a16:creationId xmlns:a16="http://schemas.microsoft.com/office/drawing/2014/main" id="{1EB05EC5-92D9-1E47-A436-9C7A4E95856C}"/>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2663594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1462273-BE4C-4D79-A9EE-D3A550FDDF6A}"/>
              </a:ext>
            </a:extLst>
          </p:cNvPr>
          <p:cNvSpPr>
            <a:spLocks noGrp="1"/>
          </p:cNvSpPr>
          <p:nvPr>
            <p:ph type="body" sz="quarter" idx="16"/>
          </p:nvPr>
        </p:nvSpPr>
        <p:spPr>
          <a:xfrm>
            <a:off x="558162" y="520708"/>
            <a:ext cx="8429894" cy="883473"/>
          </a:xfrm>
        </p:spPr>
        <p:txBody>
          <a:bodyPr>
            <a:normAutofit fontScale="92500" lnSpcReduction="20000"/>
          </a:bodyPr>
          <a:lstStyle/>
          <a:p>
            <a:r>
              <a:rPr lang="en-US" dirty="0">
                <a:solidFill>
                  <a:srgbClr val="9A2E90"/>
                </a:solidFill>
              </a:rPr>
              <a:t>8 TOP LONDON FILM AND POP CULTURE LOCATIONS TO VISIT</a:t>
            </a:r>
          </a:p>
        </p:txBody>
      </p:sp>
      <p:sp>
        <p:nvSpPr>
          <p:cNvPr id="4" name="Text Placeholder 3">
            <a:extLst>
              <a:ext uri="{FF2B5EF4-FFF2-40B4-BE49-F238E27FC236}">
                <a16:creationId xmlns:a16="http://schemas.microsoft.com/office/drawing/2014/main" id="{E6B3E674-209C-4698-A4EC-27E653C7B8FC}"/>
              </a:ext>
            </a:extLst>
          </p:cNvPr>
          <p:cNvSpPr>
            <a:spLocks noGrp="1"/>
          </p:cNvSpPr>
          <p:nvPr>
            <p:ph type="body" sz="quarter" idx="17"/>
          </p:nvPr>
        </p:nvSpPr>
        <p:spPr>
          <a:xfrm>
            <a:off x="467833" y="1645919"/>
            <a:ext cx="7697972" cy="4552861"/>
          </a:xfrm>
        </p:spPr>
        <p:txBody>
          <a:bodyPr/>
          <a:lstStyle/>
          <a:p>
            <a:pPr algn="just"/>
            <a:r>
              <a:rPr lang="en-IE" sz="2400" dirty="0"/>
              <a:t>1. The Black Prince, Kingsman</a:t>
            </a:r>
          </a:p>
          <a:p>
            <a:pPr algn="just"/>
            <a:r>
              <a:rPr lang="en-IE" sz="2400" dirty="0"/>
              <a:t>2. Old Royal Naval College, Les Miserables</a:t>
            </a:r>
          </a:p>
          <a:p>
            <a:pPr algn="just"/>
            <a:r>
              <a:rPr lang="en-IE" sz="2400" dirty="0"/>
              <a:t>3. The Blue Door, Notting Hill</a:t>
            </a:r>
          </a:p>
          <a:p>
            <a:pPr algn="just"/>
            <a:r>
              <a:rPr lang="en-IE" sz="2400" dirty="0"/>
              <a:t>4. Islington Andover Estates, Chewing Gum</a:t>
            </a:r>
          </a:p>
          <a:p>
            <a:pPr algn="just"/>
            <a:r>
              <a:rPr lang="en-IE" sz="2400" dirty="0"/>
              <a:t>5. Les Ambassadeurs</a:t>
            </a:r>
          </a:p>
          <a:p>
            <a:pPr algn="just"/>
            <a:r>
              <a:rPr lang="en-IE" sz="2400" dirty="0"/>
              <a:t>6. Statue of Havelock</a:t>
            </a:r>
          </a:p>
          <a:p>
            <a:pPr algn="just"/>
            <a:r>
              <a:rPr lang="en-IE" sz="2400" dirty="0"/>
              <a:t>7. Over 70 different films, South Bank</a:t>
            </a:r>
          </a:p>
          <a:p>
            <a:pPr algn="just"/>
            <a:r>
              <a:rPr lang="en-IE" sz="2400" dirty="0"/>
              <a:t>8. Platform 9 ¾, Harry Potter</a:t>
            </a:r>
          </a:p>
          <a:p>
            <a:pPr algn="just"/>
            <a:endParaRPr lang="en-IE" sz="2400" dirty="0"/>
          </a:p>
        </p:txBody>
      </p:sp>
      <p:pic>
        <p:nvPicPr>
          <p:cNvPr id="14" name="Picture Placeholder 13" descr="A picture containing text, building, outdoor, street&#10;&#10;Description automatically generated">
            <a:extLst>
              <a:ext uri="{FF2B5EF4-FFF2-40B4-BE49-F238E27FC236}">
                <a16:creationId xmlns:a16="http://schemas.microsoft.com/office/drawing/2014/main" id="{2F6C8574-8CC9-1C45-A316-CBFAFB736B69}"/>
              </a:ext>
            </a:extLst>
          </p:cNvPr>
          <p:cNvPicPr>
            <a:picLocks noGrp="1" noChangeAspect="1"/>
          </p:cNvPicPr>
          <p:nvPr>
            <p:ph type="pic" sz="quarter" idx="15"/>
          </p:nvPr>
        </p:nvPicPr>
        <p:blipFill>
          <a:blip r:embed="rId2" cstate="screen">
            <a:extLst>
              <a:ext uri="{28A0092B-C50C-407E-A947-70E740481C1C}">
                <a14:useLocalDpi xmlns:a14="http://schemas.microsoft.com/office/drawing/2010/main"/>
              </a:ext>
            </a:extLst>
          </a:blip>
          <a:srcRect/>
          <a:stretch>
            <a:fillRect/>
          </a:stretch>
        </p:blipFill>
        <p:spPr/>
      </p:pic>
      <p:sp>
        <p:nvSpPr>
          <p:cNvPr id="15" name="TextBox 14">
            <a:extLst>
              <a:ext uri="{FF2B5EF4-FFF2-40B4-BE49-F238E27FC236}">
                <a16:creationId xmlns:a16="http://schemas.microsoft.com/office/drawing/2014/main" id="{2D375FB7-133A-5A4A-8B64-00EF0BD4FAAE}"/>
              </a:ext>
            </a:extLst>
          </p:cNvPr>
          <p:cNvSpPr txBox="1"/>
          <p:nvPr/>
        </p:nvSpPr>
        <p:spPr>
          <a:xfrm>
            <a:off x="467833" y="5730240"/>
            <a:ext cx="824072" cy="369332"/>
          </a:xfrm>
          <a:prstGeom prst="rect">
            <a:avLst/>
          </a:prstGeom>
          <a:noFill/>
        </p:spPr>
        <p:txBody>
          <a:bodyPr wrap="none" rtlCol="0">
            <a:spAutoFit/>
          </a:bodyPr>
          <a:lstStyle/>
          <a:p>
            <a:r>
              <a:rPr lang="en-LT" dirty="0">
                <a:hlinkClick r:id="rId3"/>
              </a:rPr>
              <a:t>Source</a:t>
            </a:r>
            <a:endParaRPr lang="en-LT" dirty="0"/>
          </a:p>
        </p:txBody>
      </p:sp>
    </p:spTree>
    <p:extLst>
      <p:ext uri="{BB962C8B-B14F-4D97-AF65-F5344CB8AC3E}">
        <p14:creationId xmlns:p14="http://schemas.microsoft.com/office/powerpoint/2010/main" val="9050278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7C201E4-0A79-4171-983C-CB6E07A8BF36}"/>
              </a:ext>
            </a:extLst>
          </p:cNvPr>
          <p:cNvSpPr txBox="1"/>
          <p:nvPr/>
        </p:nvSpPr>
        <p:spPr>
          <a:xfrm>
            <a:off x="365759" y="5554199"/>
            <a:ext cx="11675445" cy="707886"/>
          </a:xfrm>
          <a:prstGeom prst="rect">
            <a:avLst/>
          </a:prstGeom>
          <a:solidFill>
            <a:srgbClr val="9A2E90"/>
          </a:solidFill>
        </p:spPr>
        <p:txBody>
          <a:bodyPr wrap="square" rtlCol="0">
            <a:spAutoFit/>
          </a:bodyPr>
          <a:lstStyle/>
          <a:p>
            <a:pPr algn="ctr"/>
            <a:r>
              <a:rPr lang="en-IE" sz="2000" dirty="0">
                <a:solidFill>
                  <a:schemeClr val="bg1"/>
                </a:solidFill>
              </a:rPr>
              <a:t>Northern Ireland is home the Game of Thrones studio (in Belfast) for all the interior sets and many exterior locations.</a:t>
            </a:r>
          </a:p>
        </p:txBody>
      </p:sp>
      <p:pic>
        <p:nvPicPr>
          <p:cNvPr id="2" name="Online Media 1" descr="Top Five Game of Thrones Locations (Northern Ireland)">
            <a:hlinkClick r:id="" action="ppaction://media"/>
            <a:extLst>
              <a:ext uri="{FF2B5EF4-FFF2-40B4-BE49-F238E27FC236}">
                <a16:creationId xmlns:a16="http://schemas.microsoft.com/office/drawing/2014/main" id="{F70CFCCE-1A27-F648-9458-E8CB0436BA1B}"/>
              </a:ext>
            </a:extLst>
          </p:cNvPr>
          <p:cNvPicPr>
            <a:picLocks noRot="1" noChangeAspect="1"/>
          </p:cNvPicPr>
          <p:nvPr>
            <a:videoFile r:link="rId1"/>
          </p:nvPr>
        </p:nvPicPr>
        <p:blipFill>
          <a:blip r:embed="rId3"/>
          <a:stretch>
            <a:fillRect/>
          </a:stretch>
        </p:blipFill>
        <p:spPr>
          <a:xfrm>
            <a:off x="1456944" y="312066"/>
            <a:ext cx="9278112" cy="5242133"/>
          </a:xfrm>
          <a:prstGeom prst="rect">
            <a:avLst/>
          </a:prstGeom>
        </p:spPr>
      </p:pic>
    </p:spTree>
    <p:extLst>
      <p:ext uri="{BB962C8B-B14F-4D97-AF65-F5344CB8AC3E}">
        <p14:creationId xmlns:p14="http://schemas.microsoft.com/office/powerpoint/2010/main" val="1782947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1462273-BE4C-4D79-A9EE-D3A550FDDF6A}"/>
              </a:ext>
            </a:extLst>
          </p:cNvPr>
          <p:cNvSpPr>
            <a:spLocks noGrp="1"/>
          </p:cNvSpPr>
          <p:nvPr>
            <p:ph type="body" sz="quarter" idx="16"/>
          </p:nvPr>
        </p:nvSpPr>
        <p:spPr>
          <a:xfrm>
            <a:off x="558162" y="520708"/>
            <a:ext cx="8429894" cy="883473"/>
          </a:xfrm>
        </p:spPr>
        <p:txBody>
          <a:bodyPr>
            <a:normAutofit fontScale="92500" lnSpcReduction="20000"/>
          </a:bodyPr>
          <a:lstStyle/>
          <a:p>
            <a:r>
              <a:rPr lang="en-US" dirty="0">
                <a:solidFill>
                  <a:srgbClr val="9A2E90"/>
                </a:solidFill>
              </a:rPr>
              <a:t>TOP FILMS FILMED IN IRELAND AND THE MOST BEAUTIFUL LANDSCAPES</a:t>
            </a:r>
          </a:p>
        </p:txBody>
      </p:sp>
      <p:sp>
        <p:nvSpPr>
          <p:cNvPr id="4" name="Text Placeholder 3">
            <a:extLst>
              <a:ext uri="{FF2B5EF4-FFF2-40B4-BE49-F238E27FC236}">
                <a16:creationId xmlns:a16="http://schemas.microsoft.com/office/drawing/2014/main" id="{E6B3E674-209C-4698-A4EC-27E653C7B8FC}"/>
              </a:ext>
            </a:extLst>
          </p:cNvPr>
          <p:cNvSpPr>
            <a:spLocks noGrp="1"/>
          </p:cNvSpPr>
          <p:nvPr>
            <p:ph type="body" sz="quarter" idx="17"/>
          </p:nvPr>
        </p:nvSpPr>
        <p:spPr>
          <a:xfrm>
            <a:off x="467833" y="1645919"/>
            <a:ext cx="7697972" cy="4552861"/>
          </a:xfrm>
        </p:spPr>
        <p:txBody>
          <a:bodyPr/>
          <a:lstStyle/>
          <a:p>
            <a:pPr marL="457200" indent="-457200" algn="just">
              <a:buAutoNum type="arabicPeriod"/>
            </a:pPr>
            <a:r>
              <a:rPr lang="en-IE" sz="2400" dirty="0"/>
              <a:t>Game of Thrones (locations: The Dark Hedges, Carrick-a-Rede Rope Bridge, Cushendun Caves, Ballintoy Harbour, Larrybane Chalk Quarry)</a:t>
            </a:r>
          </a:p>
          <a:p>
            <a:pPr marL="457200" indent="-457200" algn="just">
              <a:buFont typeface="Arial"/>
              <a:buAutoNum type="arabicPeriod"/>
            </a:pPr>
            <a:r>
              <a:rPr lang="en-IE" sz="2400" dirty="0"/>
              <a:t>Harry Potter (The Cliffs of Moher - Horcrux Cave)</a:t>
            </a:r>
          </a:p>
          <a:p>
            <a:pPr marL="457200" indent="-457200" algn="just">
              <a:buFont typeface="Arial"/>
              <a:buAutoNum type="arabicPeriod"/>
            </a:pPr>
            <a:r>
              <a:rPr lang="en-IE" sz="2400" dirty="0"/>
              <a:t>The Princess Bride (The Cliffs of Moher - Cliffs of Insanity)</a:t>
            </a:r>
          </a:p>
          <a:p>
            <a:pPr marL="457200" indent="-457200" algn="just">
              <a:buFont typeface="Arial"/>
              <a:buAutoNum type="arabicPeriod"/>
            </a:pPr>
            <a:r>
              <a:rPr lang="en-IE" sz="2400" dirty="0"/>
              <a:t>Star Wars (Malin Head, Skellig Michael)</a:t>
            </a:r>
          </a:p>
          <a:p>
            <a:pPr marL="457200" indent="-457200" algn="just">
              <a:buFont typeface="Arial"/>
              <a:buAutoNum type="arabicPeriod"/>
            </a:pPr>
            <a:r>
              <a:rPr lang="en-IE" sz="2400" dirty="0"/>
              <a:t>Lord of the Rings (Burren)</a:t>
            </a:r>
          </a:p>
        </p:txBody>
      </p:sp>
      <p:sp>
        <p:nvSpPr>
          <p:cNvPr id="15" name="TextBox 14">
            <a:extLst>
              <a:ext uri="{FF2B5EF4-FFF2-40B4-BE49-F238E27FC236}">
                <a16:creationId xmlns:a16="http://schemas.microsoft.com/office/drawing/2014/main" id="{2D375FB7-133A-5A4A-8B64-00EF0BD4FAAE}"/>
              </a:ext>
            </a:extLst>
          </p:cNvPr>
          <p:cNvSpPr txBox="1"/>
          <p:nvPr/>
        </p:nvSpPr>
        <p:spPr>
          <a:xfrm>
            <a:off x="467833" y="5730240"/>
            <a:ext cx="824072" cy="369332"/>
          </a:xfrm>
          <a:prstGeom prst="rect">
            <a:avLst/>
          </a:prstGeom>
          <a:noFill/>
        </p:spPr>
        <p:txBody>
          <a:bodyPr wrap="none" rtlCol="0">
            <a:spAutoFit/>
          </a:bodyPr>
          <a:lstStyle/>
          <a:p>
            <a:r>
              <a:rPr lang="en-LT" dirty="0">
                <a:hlinkClick r:id="rId2"/>
              </a:rPr>
              <a:t>Source</a:t>
            </a:r>
            <a:endParaRPr lang="en-LT" dirty="0"/>
          </a:p>
        </p:txBody>
      </p:sp>
      <p:pic>
        <p:nvPicPr>
          <p:cNvPr id="17" name="Picture Placeholder 16" descr="A picture containing sky, water, outdoor, grass&#10;&#10;Description automatically generated">
            <a:extLst>
              <a:ext uri="{FF2B5EF4-FFF2-40B4-BE49-F238E27FC236}">
                <a16:creationId xmlns:a16="http://schemas.microsoft.com/office/drawing/2014/main" id="{F3FD02BD-5463-734C-9D5B-55827FDCEBF8}"/>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039298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975C11-2047-475F-9A97-CD34B2E31A2D}"/>
              </a:ext>
            </a:extLst>
          </p:cNvPr>
          <p:cNvSpPr>
            <a:spLocks noGrp="1"/>
          </p:cNvSpPr>
          <p:nvPr>
            <p:ph type="body" sz="quarter" idx="13"/>
          </p:nvPr>
        </p:nvSpPr>
        <p:spPr/>
        <p:txBody>
          <a:bodyPr>
            <a:normAutofit fontScale="92500"/>
          </a:bodyPr>
          <a:lstStyle/>
          <a:p>
            <a:r>
              <a:rPr lang="en-IE" dirty="0"/>
              <a:t>SECTION 1</a:t>
            </a:r>
          </a:p>
          <a:p>
            <a:r>
              <a:rPr lang="en-IE" dirty="0"/>
              <a:t>WHAT YOU NEED TO BE A POP CULTURE TOURISM PROMOTER</a:t>
            </a:r>
            <a:r>
              <a:rPr lang="en-LT" dirty="0"/>
              <a:t>?</a:t>
            </a:r>
            <a:endParaRPr lang="en-IE" dirty="0"/>
          </a:p>
        </p:txBody>
      </p:sp>
      <p:pic>
        <p:nvPicPr>
          <p:cNvPr id="19" name="Picture Placeholder 18" descr="A picture containing grass, sky, water, building&#10;&#10;Description automatically generated">
            <a:extLst>
              <a:ext uri="{FF2B5EF4-FFF2-40B4-BE49-F238E27FC236}">
                <a16:creationId xmlns:a16="http://schemas.microsoft.com/office/drawing/2014/main" id="{DC68A585-93D8-5645-9A1E-464668B9D8F6}"/>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20" name="TextBox 19">
            <a:extLst>
              <a:ext uri="{FF2B5EF4-FFF2-40B4-BE49-F238E27FC236}">
                <a16:creationId xmlns:a16="http://schemas.microsoft.com/office/drawing/2014/main" id="{809D6D70-EE31-5349-B2F9-5FEC04DB86A3}"/>
              </a:ext>
            </a:extLst>
          </p:cNvPr>
          <p:cNvSpPr txBox="1"/>
          <p:nvPr/>
        </p:nvSpPr>
        <p:spPr>
          <a:xfrm>
            <a:off x="353587" y="6383546"/>
            <a:ext cx="824072" cy="369332"/>
          </a:xfrm>
          <a:prstGeom prst="rect">
            <a:avLst/>
          </a:prstGeom>
          <a:noFill/>
        </p:spPr>
        <p:txBody>
          <a:bodyPr wrap="none" rtlCol="0">
            <a:spAutoFit/>
          </a:bodyPr>
          <a:lstStyle/>
          <a:p>
            <a:r>
              <a:rPr lang="en-LT" dirty="0">
                <a:hlinkClick r:id="rId3"/>
              </a:rPr>
              <a:t>Source</a:t>
            </a:r>
            <a:endParaRPr lang="en-LT" dirty="0"/>
          </a:p>
        </p:txBody>
      </p:sp>
    </p:spTree>
    <p:extLst>
      <p:ext uri="{BB962C8B-B14F-4D97-AF65-F5344CB8AC3E}">
        <p14:creationId xmlns:p14="http://schemas.microsoft.com/office/powerpoint/2010/main" val="12282887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04AEC6-E7D1-4A67-B524-C1029F237382}"/>
              </a:ext>
            </a:extLst>
          </p:cNvPr>
          <p:cNvSpPr>
            <a:spLocks noGrp="1"/>
          </p:cNvSpPr>
          <p:nvPr>
            <p:ph type="body" sz="quarter" idx="15"/>
          </p:nvPr>
        </p:nvSpPr>
        <p:spPr>
          <a:xfrm>
            <a:off x="3175537" y="722727"/>
            <a:ext cx="8418365" cy="1346703"/>
          </a:xfrm>
        </p:spPr>
        <p:txBody>
          <a:bodyPr>
            <a:normAutofit/>
          </a:bodyPr>
          <a:lstStyle/>
          <a:p>
            <a:r>
              <a:rPr lang="en-US" dirty="0"/>
              <a:t>Sweden is well known for the great music and </a:t>
            </a:r>
            <a:r>
              <a:rPr lang="en-GB" dirty="0"/>
              <a:t>one of the greatest pop careers in musical history  - ABBA. </a:t>
            </a:r>
            <a:r>
              <a:rPr lang="en-GB" i="1" dirty="0"/>
              <a:t>ABBA The Museum </a:t>
            </a:r>
            <a:r>
              <a:rPr lang="en-GB" dirty="0"/>
              <a:t>is a Swedish interactive exhibition about the pop band ABBA that opened in Stockholm, Sweden in May 2013.</a:t>
            </a:r>
            <a:endParaRPr lang="en-IE" dirty="0"/>
          </a:p>
        </p:txBody>
      </p:sp>
      <p:sp>
        <p:nvSpPr>
          <p:cNvPr id="7" name="TextBox 6">
            <a:extLst>
              <a:ext uri="{FF2B5EF4-FFF2-40B4-BE49-F238E27FC236}">
                <a16:creationId xmlns:a16="http://schemas.microsoft.com/office/drawing/2014/main" id="{00544A8B-95F4-EB48-9501-27C6025FFB02}"/>
              </a:ext>
            </a:extLst>
          </p:cNvPr>
          <p:cNvSpPr txBox="1"/>
          <p:nvPr/>
        </p:nvSpPr>
        <p:spPr>
          <a:xfrm>
            <a:off x="2484408" y="6124755"/>
            <a:ext cx="824072" cy="369332"/>
          </a:xfrm>
          <a:prstGeom prst="rect">
            <a:avLst/>
          </a:prstGeom>
          <a:noFill/>
        </p:spPr>
        <p:txBody>
          <a:bodyPr wrap="none" rtlCol="0">
            <a:spAutoFit/>
          </a:bodyPr>
          <a:lstStyle/>
          <a:p>
            <a:r>
              <a:rPr lang="en-LT" dirty="0">
                <a:hlinkClick r:id="rId2"/>
              </a:rPr>
              <a:t>Source</a:t>
            </a:r>
            <a:endParaRPr lang="en-LT" dirty="0"/>
          </a:p>
        </p:txBody>
      </p:sp>
      <p:pic>
        <p:nvPicPr>
          <p:cNvPr id="6" name="Picture Placeholder 5" descr="A picture containing several&#10;&#10;Description automatically generated">
            <a:extLst>
              <a:ext uri="{FF2B5EF4-FFF2-40B4-BE49-F238E27FC236}">
                <a16:creationId xmlns:a16="http://schemas.microsoft.com/office/drawing/2014/main" id="{289C9F36-F25C-E342-973D-BDD6670E862C}"/>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2954698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975C11-2047-475F-9A97-CD34B2E31A2D}"/>
              </a:ext>
            </a:extLst>
          </p:cNvPr>
          <p:cNvSpPr>
            <a:spLocks noGrp="1"/>
          </p:cNvSpPr>
          <p:nvPr>
            <p:ph type="body" sz="quarter" idx="13"/>
          </p:nvPr>
        </p:nvSpPr>
        <p:spPr/>
        <p:txBody>
          <a:bodyPr>
            <a:normAutofit/>
          </a:bodyPr>
          <a:lstStyle/>
          <a:p>
            <a:r>
              <a:rPr lang="en-IE" dirty="0"/>
              <a:t>SECTION 3</a:t>
            </a:r>
          </a:p>
          <a:p>
            <a:r>
              <a:rPr lang="en-IE" dirty="0"/>
              <a:t>SHORT STAY POP CULTURE TOURISM EXPERIENCES</a:t>
            </a:r>
          </a:p>
        </p:txBody>
      </p:sp>
      <p:pic>
        <p:nvPicPr>
          <p:cNvPr id="5" name="Picture Placeholder 4" descr="A picture containing tree, outdoor, grass, nature&#10;&#10;Description automatically generated">
            <a:extLst>
              <a:ext uri="{FF2B5EF4-FFF2-40B4-BE49-F238E27FC236}">
                <a16:creationId xmlns:a16="http://schemas.microsoft.com/office/drawing/2014/main" id="{FBD1B27C-8445-AA4B-B88B-BCCF8201B1A8}"/>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6" name="TextBox 5">
            <a:extLst>
              <a:ext uri="{FF2B5EF4-FFF2-40B4-BE49-F238E27FC236}">
                <a16:creationId xmlns:a16="http://schemas.microsoft.com/office/drawing/2014/main" id="{F87556BD-0C6A-CB40-96E6-A73D29ECA16E}"/>
              </a:ext>
            </a:extLst>
          </p:cNvPr>
          <p:cNvSpPr txBox="1"/>
          <p:nvPr/>
        </p:nvSpPr>
        <p:spPr>
          <a:xfrm>
            <a:off x="144253" y="6291072"/>
            <a:ext cx="824072" cy="369332"/>
          </a:xfrm>
          <a:prstGeom prst="rect">
            <a:avLst/>
          </a:prstGeom>
          <a:noFill/>
        </p:spPr>
        <p:txBody>
          <a:bodyPr wrap="none" rtlCol="0">
            <a:spAutoFit/>
          </a:bodyPr>
          <a:lstStyle/>
          <a:p>
            <a:r>
              <a:rPr lang="en-LT" dirty="0">
                <a:hlinkClick r:id="rId3"/>
              </a:rPr>
              <a:t>Source</a:t>
            </a:r>
            <a:endParaRPr lang="en-LT" dirty="0"/>
          </a:p>
        </p:txBody>
      </p:sp>
    </p:spTree>
    <p:extLst>
      <p:ext uri="{BB962C8B-B14F-4D97-AF65-F5344CB8AC3E}">
        <p14:creationId xmlns:p14="http://schemas.microsoft.com/office/powerpoint/2010/main" val="14489283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en-US" dirty="0"/>
              <a:t>Universal Studios Hollywood theme park</a:t>
            </a:r>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59811"/>
            <a:ext cx="10156668" cy="1413729"/>
          </a:xfrm>
        </p:spPr>
        <p:txBody>
          <a:bodyPr/>
          <a:lstStyle/>
          <a:p>
            <a:pPr algn="just"/>
            <a:r>
              <a:rPr lang="en-US" sz="2000" dirty="0"/>
              <a:t>Universal Studios is located in Hollywood, capital of the American film industry. This movie-studio-themed park has attractions that include behind-the-scenes tours of movie sets as well as rides based on your favorite feature films, including attractions as: The Wizarding World of Harry Potter, Jurassic World - The Ride, Fast &amp; Furious – Supercharged, Springfield - The Simpsons Ride™, Transformers™: The Ride–3D, Studio Tour, etc.</a:t>
            </a:r>
          </a:p>
        </p:txBody>
      </p:sp>
      <p:sp>
        <p:nvSpPr>
          <p:cNvPr id="9" name="TextBox 8">
            <a:extLst>
              <a:ext uri="{FF2B5EF4-FFF2-40B4-BE49-F238E27FC236}">
                <a16:creationId xmlns:a16="http://schemas.microsoft.com/office/drawing/2014/main" id="{AF512AFF-F0C8-294B-A497-FB2DE08A9FF0}"/>
              </a:ext>
            </a:extLst>
          </p:cNvPr>
          <p:cNvSpPr txBox="1"/>
          <p:nvPr/>
        </p:nvSpPr>
        <p:spPr>
          <a:xfrm>
            <a:off x="497155" y="6314310"/>
            <a:ext cx="824072" cy="369332"/>
          </a:xfrm>
          <a:prstGeom prst="rect">
            <a:avLst/>
          </a:prstGeom>
          <a:noFill/>
        </p:spPr>
        <p:txBody>
          <a:bodyPr wrap="none" rtlCol="0">
            <a:spAutoFit/>
          </a:bodyPr>
          <a:lstStyle/>
          <a:p>
            <a:r>
              <a:rPr lang="en-LT" dirty="0">
                <a:hlinkClick r:id="rId2"/>
              </a:rPr>
              <a:t>Source</a:t>
            </a:r>
            <a:endParaRPr lang="en-LT" dirty="0"/>
          </a:p>
        </p:txBody>
      </p:sp>
      <p:pic>
        <p:nvPicPr>
          <p:cNvPr id="7" name="Picture Placeholder 6" descr="A picture containing text&#10;&#10;Description automatically generated">
            <a:extLst>
              <a:ext uri="{FF2B5EF4-FFF2-40B4-BE49-F238E27FC236}">
                <a16:creationId xmlns:a16="http://schemas.microsoft.com/office/drawing/2014/main" id="{5C2E1E7C-7294-6340-8518-E4C328223903}"/>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9518565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7C201E4-0A79-4171-983C-CB6E07A8BF36}"/>
              </a:ext>
            </a:extLst>
          </p:cNvPr>
          <p:cNvSpPr txBox="1"/>
          <p:nvPr/>
        </p:nvSpPr>
        <p:spPr>
          <a:xfrm>
            <a:off x="365759" y="5554199"/>
            <a:ext cx="11675445" cy="1323439"/>
          </a:xfrm>
          <a:prstGeom prst="rect">
            <a:avLst/>
          </a:prstGeom>
          <a:solidFill>
            <a:srgbClr val="9A2E90"/>
          </a:solidFill>
        </p:spPr>
        <p:txBody>
          <a:bodyPr wrap="square" rtlCol="0">
            <a:spAutoFit/>
          </a:bodyPr>
          <a:lstStyle/>
          <a:p>
            <a:pPr algn="ctr"/>
            <a:r>
              <a:rPr lang="en-IE" sz="2000" dirty="0">
                <a:solidFill>
                  <a:schemeClr val="bg1"/>
                </a:solidFill>
              </a:rPr>
              <a:t>Disneyland Park was opened in 1955 in California. Disneyland has a larger cumulative attendance than any other theme park in the world, with 726 million visits since it opened (as of December 2018). In 2018, the park had approximately 18.6 million visits, making it the second most visited amusement park in the world that year, behind only Magic Kingdom, the very park it inspired.</a:t>
            </a:r>
          </a:p>
        </p:txBody>
      </p:sp>
      <p:pic>
        <p:nvPicPr>
          <p:cNvPr id="3" name="Online Media 2" descr="A Tour of Disneyland Park">
            <a:hlinkClick r:id="" action="ppaction://media"/>
            <a:extLst>
              <a:ext uri="{FF2B5EF4-FFF2-40B4-BE49-F238E27FC236}">
                <a16:creationId xmlns:a16="http://schemas.microsoft.com/office/drawing/2014/main" id="{AB172C4F-BA8D-194D-94B7-0FF19D82D812}"/>
              </a:ext>
            </a:extLst>
          </p:cNvPr>
          <p:cNvPicPr>
            <a:picLocks noRot="1" noChangeAspect="1"/>
          </p:cNvPicPr>
          <p:nvPr>
            <a:videoFile r:link="rId1"/>
          </p:nvPr>
        </p:nvPicPr>
        <p:blipFill>
          <a:blip r:embed="rId3"/>
          <a:stretch>
            <a:fillRect/>
          </a:stretch>
        </p:blipFill>
        <p:spPr>
          <a:xfrm>
            <a:off x="1341551" y="181672"/>
            <a:ext cx="9508897" cy="5372527"/>
          </a:xfrm>
          <a:prstGeom prst="rect">
            <a:avLst/>
          </a:prstGeom>
        </p:spPr>
      </p:pic>
    </p:spTree>
    <p:extLst>
      <p:ext uri="{BB962C8B-B14F-4D97-AF65-F5344CB8AC3E}">
        <p14:creationId xmlns:p14="http://schemas.microsoft.com/office/powerpoint/2010/main" val="2407073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04AEC6-E7D1-4A67-B524-C1029F237382}"/>
              </a:ext>
            </a:extLst>
          </p:cNvPr>
          <p:cNvSpPr>
            <a:spLocks noGrp="1"/>
          </p:cNvSpPr>
          <p:nvPr>
            <p:ph type="body" sz="quarter" idx="15"/>
          </p:nvPr>
        </p:nvSpPr>
        <p:spPr>
          <a:xfrm>
            <a:off x="3175537" y="616849"/>
            <a:ext cx="8248525" cy="1346703"/>
          </a:xfrm>
        </p:spPr>
        <p:txBody>
          <a:bodyPr/>
          <a:lstStyle/>
          <a:p>
            <a:r>
              <a:rPr lang="en-IE" dirty="0"/>
              <a:t>Madame Tussauds wax museum in London and in a number of other major cities displays the waxworks of famous and historical figures, as well as popular film and television characters played by famous actors. It was founded by wax sculptor Marie Tussaud in 1835.</a:t>
            </a:r>
          </a:p>
        </p:txBody>
      </p:sp>
      <p:pic>
        <p:nvPicPr>
          <p:cNvPr id="7" name="Picture Placeholder 6" descr="A group of people sitting on a couch with a guitar&#10;&#10;Description automatically generated with low confidence">
            <a:extLst>
              <a:ext uri="{FF2B5EF4-FFF2-40B4-BE49-F238E27FC236}">
                <a16:creationId xmlns:a16="http://schemas.microsoft.com/office/drawing/2014/main" id="{BC431D6C-58AB-8F47-84B2-4822F341C3ED}"/>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8" name="TextBox 7">
            <a:extLst>
              <a:ext uri="{FF2B5EF4-FFF2-40B4-BE49-F238E27FC236}">
                <a16:creationId xmlns:a16="http://schemas.microsoft.com/office/drawing/2014/main" id="{6DA39D08-F3C3-3441-9B41-7ED60CEB0EBF}"/>
              </a:ext>
            </a:extLst>
          </p:cNvPr>
          <p:cNvSpPr txBox="1"/>
          <p:nvPr/>
        </p:nvSpPr>
        <p:spPr>
          <a:xfrm>
            <a:off x="10833100" y="5657995"/>
            <a:ext cx="824072" cy="369332"/>
          </a:xfrm>
          <a:prstGeom prst="rect">
            <a:avLst/>
          </a:prstGeom>
          <a:noFill/>
        </p:spPr>
        <p:txBody>
          <a:bodyPr wrap="none" rtlCol="0">
            <a:spAutoFit/>
          </a:bodyPr>
          <a:lstStyle/>
          <a:p>
            <a:r>
              <a:rPr lang="en-LT" dirty="0">
                <a:hlinkClick r:id="rId3"/>
              </a:rPr>
              <a:t>Source</a:t>
            </a:r>
            <a:endParaRPr lang="en-LT" dirty="0"/>
          </a:p>
        </p:txBody>
      </p:sp>
    </p:spTree>
    <p:extLst>
      <p:ext uri="{BB962C8B-B14F-4D97-AF65-F5344CB8AC3E}">
        <p14:creationId xmlns:p14="http://schemas.microsoft.com/office/powerpoint/2010/main" val="26388640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7C201E4-0A79-4171-983C-CB6E07A8BF36}"/>
              </a:ext>
            </a:extLst>
          </p:cNvPr>
          <p:cNvSpPr txBox="1"/>
          <p:nvPr/>
        </p:nvSpPr>
        <p:spPr>
          <a:xfrm>
            <a:off x="365759" y="5554199"/>
            <a:ext cx="11675445" cy="1015663"/>
          </a:xfrm>
          <a:prstGeom prst="rect">
            <a:avLst/>
          </a:prstGeom>
          <a:solidFill>
            <a:srgbClr val="9A2E90"/>
          </a:solidFill>
        </p:spPr>
        <p:txBody>
          <a:bodyPr wrap="square" rtlCol="0">
            <a:spAutoFit/>
          </a:bodyPr>
          <a:lstStyle/>
          <a:p>
            <a:pPr algn="ctr"/>
            <a:r>
              <a:rPr lang="en-IE" sz="2000" dirty="0">
                <a:solidFill>
                  <a:schemeClr val="bg1"/>
                </a:solidFill>
              </a:rPr>
              <a:t>Akihabara is a common name for the area around Akihabara Station in the Chiyoda ward of Tokyo, Japan.  Akihabara is considered by many to be the centre of modern Japanese popular culture and a major shopping district for video games, anime, manga, electronics and computer-related goods. </a:t>
            </a:r>
          </a:p>
        </p:txBody>
      </p:sp>
      <p:pic>
        <p:nvPicPr>
          <p:cNvPr id="2" name="Online Media 1" descr="A Beginner's Guide to Akihabara">
            <a:hlinkClick r:id="" action="ppaction://media"/>
            <a:extLst>
              <a:ext uri="{FF2B5EF4-FFF2-40B4-BE49-F238E27FC236}">
                <a16:creationId xmlns:a16="http://schemas.microsoft.com/office/drawing/2014/main" id="{A51D60E7-27E1-3F4E-9147-0E8433EAFCA7}"/>
              </a:ext>
            </a:extLst>
          </p:cNvPr>
          <p:cNvPicPr>
            <a:picLocks noRot="1" noChangeAspect="1"/>
          </p:cNvPicPr>
          <p:nvPr>
            <a:videoFile r:link="rId1"/>
          </p:nvPr>
        </p:nvPicPr>
        <p:blipFill>
          <a:blip r:embed="rId3"/>
          <a:stretch>
            <a:fillRect/>
          </a:stretch>
        </p:blipFill>
        <p:spPr>
          <a:xfrm>
            <a:off x="1374988" y="219456"/>
            <a:ext cx="9442023" cy="5334743"/>
          </a:xfrm>
          <a:prstGeom prst="rect">
            <a:avLst/>
          </a:prstGeom>
        </p:spPr>
      </p:pic>
    </p:spTree>
    <p:extLst>
      <p:ext uri="{BB962C8B-B14F-4D97-AF65-F5344CB8AC3E}">
        <p14:creationId xmlns:p14="http://schemas.microsoft.com/office/powerpoint/2010/main" val="144891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04AEC6-E7D1-4A67-B524-C1029F237382}"/>
              </a:ext>
            </a:extLst>
          </p:cNvPr>
          <p:cNvSpPr>
            <a:spLocks noGrp="1"/>
          </p:cNvSpPr>
          <p:nvPr>
            <p:ph type="body" sz="quarter" idx="15"/>
          </p:nvPr>
        </p:nvSpPr>
        <p:spPr>
          <a:xfrm>
            <a:off x="3175537" y="616849"/>
            <a:ext cx="8248525" cy="1346703"/>
          </a:xfrm>
        </p:spPr>
        <p:txBody>
          <a:bodyPr>
            <a:normAutofit fontScale="92500" lnSpcReduction="10000"/>
          </a:bodyPr>
          <a:lstStyle/>
          <a:p>
            <a:r>
              <a:rPr lang="en-IE" dirty="0"/>
              <a:t>Game On is the first major international touring exhibition to explore the history and culture of computer games. The exhibition was first shown at the Barbican Centre in 2002 and has since been toured by Barbican International Enterprises to over 20 countries worldwide. It has been seen by over 2 million people across the globe.</a:t>
            </a:r>
          </a:p>
        </p:txBody>
      </p:sp>
      <p:sp>
        <p:nvSpPr>
          <p:cNvPr id="8" name="TextBox 7">
            <a:extLst>
              <a:ext uri="{FF2B5EF4-FFF2-40B4-BE49-F238E27FC236}">
                <a16:creationId xmlns:a16="http://schemas.microsoft.com/office/drawing/2014/main" id="{6DA39D08-F3C3-3441-9B41-7ED60CEB0EBF}"/>
              </a:ext>
            </a:extLst>
          </p:cNvPr>
          <p:cNvSpPr txBox="1"/>
          <p:nvPr/>
        </p:nvSpPr>
        <p:spPr>
          <a:xfrm>
            <a:off x="10833100" y="5657995"/>
            <a:ext cx="824072" cy="369332"/>
          </a:xfrm>
          <a:prstGeom prst="rect">
            <a:avLst/>
          </a:prstGeom>
          <a:noFill/>
        </p:spPr>
        <p:txBody>
          <a:bodyPr wrap="none" rtlCol="0">
            <a:spAutoFit/>
          </a:bodyPr>
          <a:lstStyle/>
          <a:p>
            <a:r>
              <a:rPr lang="en-LT" dirty="0">
                <a:hlinkClick r:id="rId2"/>
              </a:rPr>
              <a:t>Source</a:t>
            </a:r>
            <a:endParaRPr lang="en-LT" dirty="0"/>
          </a:p>
        </p:txBody>
      </p:sp>
      <p:pic>
        <p:nvPicPr>
          <p:cNvPr id="6" name="Picture Placeholder 5" descr="A picture containing text, outdoor, decker, double&#10;&#10;Description automatically generated">
            <a:extLst>
              <a:ext uri="{FF2B5EF4-FFF2-40B4-BE49-F238E27FC236}">
                <a16:creationId xmlns:a16="http://schemas.microsoft.com/office/drawing/2014/main" id="{EB2D4BAC-8499-C84B-BA87-79E0129F764A}"/>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1576312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975C11-2047-475F-9A97-CD34B2E31A2D}"/>
              </a:ext>
            </a:extLst>
          </p:cNvPr>
          <p:cNvSpPr>
            <a:spLocks noGrp="1"/>
          </p:cNvSpPr>
          <p:nvPr>
            <p:ph type="body" sz="quarter" idx="13"/>
          </p:nvPr>
        </p:nvSpPr>
        <p:spPr/>
        <p:txBody>
          <a:bodyPr>
            <a:normAutofit/>
          </a:bodyPr>
          <a:lstStyle/>
          <a:p>
            <a:r>
              <a:rPr lang="en-IE" dirty="0"/>
              <a:t>SECTION 4 </a:t>
            </a:r>
          </a:p>
          <a:p>
            <a:r>
              <a:rPr lang="en-IE" dirty="0"/>
              <a:t>LONG STAY POP CULTURE TOURISM EXPERIENCES</a:t>
            </a:r>
            <a:r>
              <a:rPr lang="en-LT" dirty="0"/>
              <a:t> </a:t>
            </a:r>
            <a:endParaRPr lang="en-IE" dirty="0"/>
          </a:p>
        </p:txBody>
      </p:sp>
      <p:pic>
        <p:nvPicPr>
          <p:cNvPr id="5" name="Picture Placeholder 4" descr="A picture containing text, sky, outdoor, sign&#10;&#10;Description automatically generated">
            <a:extLst>
              <a:ext uri="{FF2B5EF4-FFF2-40B4-BE49-F238E27FC236}">
                <a16:creationId xmlns:a16="http://schemas.microsoft.com/office/drawing/2014/main" id="{1C4C7931-6124-6245-9AA8-C52A81461EB3}"/>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6" name="TextBox 5">
            <a:extLst>
              <a:ext uri="{FF2B5EF4-FFF2-40B4-BE49-F238E27FC236}">
                <a16:creationId xmlns:a16="http://schemas.microsoft.com/office/drawing/2014/main" id="{5BE5D42B-EA1D-714B-8D60-77B508FE8931}"/>
              </a:ext>
            </a:extLst>
          </p:cNvPr>
          <p:cNvSpPr txBox="1"/>
          <p:nvPr/>
        </p:nvSpPr>
        <p:spPr>
          <a:xfrm>
            <a:off x="205213" y="6291072"/>
            <a:ext cx="824072" cy="369332"/>
          </a:xfrm>
          <a:prstGeom prst="rect">
            <a:avLst/>
          </a:prstGeom>
          <a:noFill/>
        </p:spPr>
        <p:txBody>
          <a:bodyPr wrap="none" rtlCol="0">
            <a:spAutoFit/>
          </a:bodyPr>
          <a:lstStyle/>
          <a:p>
            <a:r>
              <a:rPr lang="en-LT" dirty="0">
                <a:hlinkClick r:id="rId3"/>
              </a:rPr>
              <a:t>Source</a:t>
            </a:r>
            <a:endParaRPr lang="en-LT" dirty="0"/>
          </a:p>
        </p:txBody>
      </p:sp>
    </p:spTree>
    <p:extLst>
      <p:ext uri="{BB962C8B-B14F-4D97-AF65-F5344CB8AC3E}">
        <p14:creationId xmlns:p14="http://schemas.microsoft.com/office/powerpoint/2010/main" val="32374148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en-US" dirty="0"/>
              <a:t>U.S. Route 66</a:t>
            </a:r>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59811"/>
            <a:ext cx="10156668" cy="1413729"/>
          </a:xfrm>
        </p:spPr>
        <p:txBody>
          <a:bodyPr/>
          <a:lstStyle/>
          <a:p>
            <a:pPr algn="just"/>
            <a:r>
              <a:rPr lang="en-US" sz="2000" dirty="0"/>
              <a:t>U.S. Route 66 established in 1926 became one of the most famous roads in the United States. American pop-culture artists publicized US 66 and the experience, through song and television. Bobby Troup wrote "(Get Your Kicks on) Route 66", and the highway lent its name to the Route 66 TV series in the 1960s. Disney/Pixar's 2006 animated film Cars had the working title of Route 66, and describes the decline of a once-booming Radiator Springs, nearly a ghost town once its mother road, US 66, was bypassed by Interstate 40. Disney/Pixar's creative director John Lasseter, inspired by what he saw during a cross-country road trip with his family.</a:t>
            </a:r>
          </a:p>
        </p:txBody>
      </p:sp>
      <p:sp>
        <p:nvSpPr>
          <p:cNvPr id="9" name="TextBox 8">
            <a:extLst>
              <a:ext uri="{FF2B5EF4-FFF2-40B4-BE49-F238E27FC236}">
                <a16:creationId xmlns:a16="http://schemas.microsoft.com/office/drawing/2014/main" id="{AF512AFF-F0C8-294B-A497-FB2DE08A9FF0}"/>
              </a:ext>
            </a:extLst>
          </p:cNvPr>
          <p:cNvSpPr txBox="1"/>
          <p:nvPr/>
        </p:nvSpPr>
        <p:spPr>
          <a:xfrm>
            <a:off x="11189539" y="5704208"/>
            <a:ext cx="824072" cy="369332"/>
          </a:xfrm>
          <a:prstGeom prst="rect">
            <a:avLst/>
          </a:prstGeom>
          <a:noFill/>
        </p:spPr>
        <p:txBody>
          <a:bodyPr wrap="none" rtlCol="0">
            <a:spAutoFit/>
          </a:bodyPr>
          <a:lstStyle/>
          <a:p>
            <a:r>
              <a:rPr lang="en-LT" dirty="0">
                <a:hlinkClick r:id="rId2"/>
              </a:rPr>
              <a:t>Source</a:t>
            </a:r>
            <a:endParaRPr lang="en-LT" dirty="0"/>
          </a:p>
        </p:txBody>
      </p:sp>
      <p:pic>
        <p:nvPicPr>
          <p:cNvPr id="7" name="Picture Placeholder 6" descr="A picture containing text, sky, road, outdoor&#10;&#10;Description automatically generated">
            <a:extLst>
              <a:ext uri="{FF2B5EF4-FFF2-40B4-BE49-F238E27FC236}">
                <a16:creationId xmlns:a16="http://schemas.microsoft.com/office/drawing/2014/main" id="{C6B5870D-C32C-BF46-AA41-EA20264B0E7C}"/>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0838684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en-US" dirty="0"/>
              <a:t>Family Pop Culture Tour of England</a:t>
            </a:r>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59811"/>
            <a:ext cx="10156668" cy="1413729"/>
          </a:xfrm>
        </p:spPr>
        <p:txBody>
          <a:bodyPr/>
          <a:lstStyle/>
          <a:p>
            <a:pPr algn="just"/>
            <a:r>
              <a:rPr lang="en-US" dirty="0"/>
              <a:t>Tourism companies in Great Britain organize a 7-day tour for families, which include different visits and information </a:t>
            </a:r>
            <a:r>
              <a:rPr lang="en-GB" dirty="0"/>
              <a:t>about modern English cultural exports, including Alice in Wonderland, Mary Poppins, The Beatles, and Harry Potter.</a:t>
            </a:r>
            <a:endParaRPr lang="en-US" dirty="0"/>
          </a:p>
        </p:txBody>
      </p:sp>
      <p:pic>
        <p:nvPicPr>
          <p:cNvPr id="7" name="Picture Placeholder 6" descr="A picture containing sky, outdoor, building, day&#10;&#10;Description automatically generated">
            <a:extLst>
              <a:ext uri="{FF2B5EF4-FFF2-40B4-BE49-F238E27FC236}">
                <a16:creationId xmlns:a16="http://schemas.microsoft.com/office/drawing/2014/main" id="{AB5CC0E1-6527-B74B-B359-A003019C9271}"/>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
        <p:nvSpPr>
          <p:cNvPr id="2" name="TextBox 1">
            <a:extLst>
              <a:ext uri="{FF2B5EF4-FFF2-40B4-BE49-F238E27FC236}">
                <a16:creationId xmlns:a16="http://schemas.microsoft.com/office/drawing/2014/main" id="{2D16767A-B91C-6649-83E7-6EB0BB1A97BD}"/>
              </a:ext>
            </a:extLst>
          </p:cNvPr>
          <p:cNvSpPr txBox="1"/>
          <p:nvPr/>
        </p:nvSpPr>
        <p:spPr>
          <a:xfrm>
            <a:off x="10765536" y="5522976"/>
            <a:ext cx="824072" cy="369332"/>
          </a:xfrm>
          <a:prstGeom prst="rect">
            <a:avLst/>
          </a:prstGeom>
          <a:noFill/>
        </p:spPr>
        <p:txBody>
          <a:bodyPr wrap="none" rtlCol="0">
            <a:spAutoFit/>
          </a:bodyPr>
          <a:lstStyle/>
          <a:p>
            <a:r>
              <a:rPr lang="en-LT" dirty="0">
                <a:hlinkClick r:id="rId3"/>
              </a:rPr>
              <a:t>Source</a:t>
            </a:r>
            <a:endParaRPr lang="en-LT" dirty="0"/>
          </a:p>
        </p:txBody>
      </p:sp>
    </p:spTree>
    <p:extLst>
      <p:ext uri="{BB962C8B-B14F-4D97-AF65-F5344CB8AC3E}">
        <p14:creationId xmlns:p14="http://schemas.microsoft.com/office/powerpoint/2010/main" val="4758876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picture containing building, window, indoor, arch&#10;&#10;Description automatically generated">
            <a:extLst>
              <a:ext uri="{FF2B5EF4-FFF2-40B4-BE49-F238E27FC236}">
                <a16:creationId xmlns:a16="http://schemas.microsoft.com/office/drawing/2014/main" id="{80419F87-02C0-0C44-9B1F-7C7EE5E7F92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25"/>
          <a:stretch/>
        </p:blipFill>
        <p:spPr>
          <a:xfrm>
            <a:off x="3293433" y="2033396"/>
            <a:ext cx="2699559" cy="4093641"/>
          </a:xfrm>
          <a:prstGeom prst="rect">
            <a:avLst/>
          </a:prstGeom>
        </p:spPr>
      </p:pic>
      <p:pic>
        <p:nvPicPr>
          <p:cNvPr id="20" name="Picture 19" descr="A picture containing outdoor, person&#10;&#10;Description automatically generated">
            <a:extLst>
              <a:ext uri="{FF2B5EF4-FFF2-40B4-BE49-F238E27FC236}">
                <a16:creationId xmlns:a16="http://schemas.microsoft.com/office/drawing/2014/main" id="{518B874D-49CF-F143-90C7-D9A17EF3016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45"/>
          <a:stretch/>
        </p:blipFill>
        <p:spPr>
          <a:xfrm>
            <a:off x="407090" y="2055131"/>
            <a:ext cx="2699558" cy="4071906"/>
          </a:xfrm>
          <a:prstGeom prst="rect">
            <a:avLst/>
          </a:prstGeom>
        </p:spPr>
      </p:pic>
      <p:pic>
        <p:nvPicPr>
          <p:cNvPr id="16" name="Picture 15" descr="A person standing next to a sign&#10;&#10;Description automatically generated with medium confidence">
            <a:extLst>
              <a:ext uri="{FF2B5EF4-FFF2-40B4-BE49-F238E27FC236}">
                <a16:creationId xmlns:a16="http://schemas.microsoft.com/office/drawing/2014/main" id="{319B568A-E91C-854D-A562-6D4A524437F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213"/>
          <a:stretch/>
        </p:blipFill>
        <p:spPr>
          <a:xfrm>
            <a:off x="9010870" y="2063801"/>
            <a:ext cx="2774040" cy="4077223"/>
          </a:xfrm>
          <a:prstGeom prst="rect">
            <a:avLst/>
          </a:prstGeom>
        </p:spPr>
      </p:pic>
      <p:pic>
        <p:nvPicPr>
          <p:cNvPr id="14" name="Picture 13" descr="A close-up of a chess board&#10;&#10;Description automatically generated with medium confidence">
            <a:extLst>
              <a:ext uri="{FF2B5EF4-FFF2-40B4-BE49-F238E27FC236}">
                <a16:creationId xmlns:a16="http://schemas.microsoft.com/office/drawing/2014/main" id="{72E967FF-1B67-E148-99B5-5B8284320BE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150817" y="2046548"/>
            <a:ext cx="2716811" cy="4085924"/>
          </a:xfrm>
          <a:prstGeom prst="rect">
            <a:avLst/>
          </a:prstGeom>
        </p:spPr>
      </p:pic>
      <p:sp>
        <p:nvSpPr>
          <p:cNvPr id="2" name="Text Placeholder 1">
            <a:extLst>
              <a:ext uri="{FF2B5EF4-FFF2-40B4-BE49-F238E27FC236}">
                <a16:creationId xmlns:a16="http://schemas.microsoft.com/office/drawing/2014/main" id="{6BCEDB64-AE89-42A3-BB55-6CEBCC911D4D}"/>
              </a:ext>
            </a:extLst>
          </p:cNvPr>
          <p:cNvSpPr>
            <a:spLocks noGrp="1"/>
          </p:cNvSpPr>
          <p:nvPr>
            <p:ph type="body" sz="quarter" idx="13"/>
          </p:nvPr>
        </p:nvSpPr>
        <p:spPr/>
        <p:txBody>
          <a:bodyPr>
            <a:normAutofit fontScale="92500"/>
          </a:bodyPr>
          <a:lstStyle/>
          <a:p>
            <a:r>
              <a:rPr lang="en-IE" dirty="0"/>
              <a:t>WHAT YOU NEED TO BE A POP CULTURE TOURISM PROMOTER</a:t>
            </a:r>
            <a:r>
              <a:rPr lang="en-LT" dirty="0"/>
              <a:t>?</a:t>
            </a:r>
            <a:endParaRPr lang="en-IE" dirty="0"/>
          </a:p>
        </p:txBody>
      </p:sp>
      <p:sp>
        <p:nvSpPr>
          <p:cNvPr id="3" name="Text Placeholder 2">
            <a:extLst>
              <a:ext uri="{FF2B5EF4-FFF2-40B4-BE49-F238E27FC236}">
                <a16:creationId xmlns:a16="http://schemas.microsoft.com/office/drawing/2014/main" id="{76986745-3EA5-4FF3-A1D7-D6B1283C493F}"/>
              </a:ext>
            </a:extLst>
          </p:cNvPr>
          <p:cNvSpPr>
            <a:spLocks noGrp="1"/>
          </p:cNvSpPr>
          <p:nvPr>
            <p:ph type="body" sz="quarter" idx="14"/>
          </p:nvPr>
        </p:nvSpPr>
        <p:spPr/>
        <p:txBody>
          <a:bodyPr/>
          <a:lstStyle/>
          <a:p>
            <a:r>
              <a:rPr lang="en-IE" dirty="0"/>
              <a:t>Take into account..</a:t>
            </a:r>
          </a:p>
        </p:txBody>
      </p:sp>
      <p:sp>
        <p:nvSpPr>
          <p:cNvPr id="5" name="Text Placeholder 4">
            <a:extLst>
              <a:ext uri="{FF2B5EF4-FFF2-40B4-BE49-F238E27FC236}">
                <a16:creationId xmlns:a16="http://schemas.microsoft.com/office/drawing/2014/main" id="{9564C75C-595C-4695-8C4F-31032D3803F5}"/>
              </a:ext>
            </a:extLst>
          </p:cNvPr>
          <p:cNvSpPr>
            <a:spLocks noGrp="1"/>
          </p:cNvSpPr>
          <p:nvPr>
            <p:ph type="body" sz="quarter" idx="16"/>
          </p:nvPr>
        </p:nvSpPr>
        <p:spPr>
          <a:xfrm>
            <a:off x="405164" y="2282148"/>
            <a:ext cx="2701484" cy="845043"/>
          </a:xfrm>
          <a:solidFill>
            <a:srgbClr val="1198D1"/>
          </a:solidFill>
        </p:spPr>
        <p:txBody>
          <a:bodyPr/>
          <a:lstStyle/>
          <a:p>
            <a:r>
              <a:rPr lang="en-IE" sz="2400" dirty="0">
                <a:solidFill>
                  <a:schemeClr val="bg1"/>
                </a:solidFill>
              </a:rPr>
              <a:t>Identify stakeholders</a:t>
            </a:r>
          </a:p>
        </p:txBody>
      </p:sp>
      <p:sp>
        <p:nvSpPr>
          <p:cNvPr id="7" name="Text Placeholder 6">
            <a:extLst>
              <a:ext uri="{FF2B5EF4-FFF2-40B4-BE49-F238E27FC236}">
                <a16:creationId xmlns:a16="http://schemas.microsoft.com/office/drawing/2014/main" id="{522AC89D-E4A1-412B-A993-5C97D69B68D9}"/>
              </a:ext>
            </a:extLst>
          </p:cNvPr>
          <p:cNvSpPr>
            <a:spLocks noGrp="1"/>
          </p:cNvSpPr>
          <p:nvPr>
            <p:ph type="body" sz="quarter" idx="18"/>
          </p:nvPr>
        </p:nvSpPr>
        <p:spPr>
          <a:xfrm>
            <a:off x="3298229" y="2282149"/>
            <a:ext cx="2699559" cy="845042"/>
          </a:xfrm>
          <a:solidFill>
            <a:srgbClr val="DD1B50"/>
          </a:solidFill>
        </p:spPr>
        <p:txBody>
          <a:bodyPr/>
          <a:lstStyle/>
          <a:p>
            <a:r>
              <a:rPr lang="en-IE" sz="2400" dirty="0">
                <a:solidFill>
                  <a:schemeClr val="bg1"/>
                </a:solidFill>
              </a:rPr>
              <a:t>Work with stakeholders</a:t>
            </a:r>
          </a:p>
        </p:txBody>
      </p:sp>
      <p:sp>
        <p:nvSpPr>
          <p:cNvPr id="9" name="Text Placeholder 8">
            <a:extLst>
              <a:ext uri="{FF2B5EF4-FFF2-40B4-BE49-F238E27FC236}">
                <a16:creationId xmlns:a16="http://schemas.microsoft.com/office/drawing/2014/main" id="{15F22D2F-2274-47AD-8793-F242BDD2203C}"/>
              </a:ext>
            </a:extLst>
          </p:cNvPr>
          <p:cNvSpPr>
            <a:spLocks noGrp="1"/>
          </p:cNvSpPr>
          <p:nvPr>
            <p:ph type="body" sz="quarter" idx="20"/>
          </p:nvPr>
        </p:nvSpPr>
        <p:spPr>
          <a:xfrm>
            <a:off x="6150816" y="2282147"/>
            <a:ext cx="2716811" cy="845044"/>
          </a:xfrm>
          <a:solidFill>
            <a:srgbClr val="9A2E90"/>
          </a:solidFill>
        </p:spPr>
        <p:txBody>
          <a:bodyPr/>
          <a:lstStyle/>
          <a:p>
            <a:r>
              <a:rPr lang="en-IE" sz="2400" dirty="0">
                <a:solidFill>
                  <a:schemeClr val="bg1"/>
                </a:solidFill>
              </a:rPr>
              <a:t>Always be up-to-date</a:t>
            </a:r>
          </a:p>
        </p:txBody>
      </p:sp>
      <p:sp>
        <p:nvSpPr>
          <p:cNvPr id="11" name="Text Placeholder 10">
            <a:extLst>
              <a:ext uri="{FF2B5EF4-FFF2-40B4-BE49-F238E27FC236}">
                <a16:creationId xmlns:a16="http://schemas.microsoft.com/office/drawing/2014/main" id="{A4CC27BF-8F97-4C9E-BB4C-91AB6F7856E2}"/>
              </a:ext>
            </a:extLst>
          </p:cNvPr>
          <p:cNvSpPr>
            <a:spLocks noGrp="1"/>
          </p:cNvSpPr>
          <p:nvPr>
            <p:ph type="body" sz="quarter" idx="22"/>
          </p:nvPr>
        </p:nvSpPr>
        <p:spPr>
          <a:xfrm>
            <a:off x="9010870" y="2282147"/>
            <a:ext cx="2775966" cy="845044"/>
          </a:xfrm>
          <a:solidFill>
            <a:srgbClr val="F5B020"/>
          </a:solidFill>
        </p:spPr>
        <p:txBody>
          <a:bodyPr/>
          <a:lstStyle/>
          <a:p>
            <a:r>
              <a:rPr lang="en-IE" sz="2400" dirty="0">
                <a:solidFill>
                  <a:schemeClr val="bg1"/>
                </a:solidFill>
              </a:rPr>
              <a:t>Be creative</a:t>
            </a:r>
          </a:p>
        </p:txBody>
      </p:sp>
    </p:spTree>
    <p:extLst>
      <p:ext uri="{BB962C8B-B14F-4D97-AF65-F5344CB8AC3E}">
        <p14:creationId xmlns:p14="http://schemas.microsoft.com/office/powerpoint/2010/main" val="1571857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975C11-2047-475F-9A97-CD34B2E31A2D}"/>
              </a:ext>
            </a:extLst>
          </p:cNvPr>
          <p:cNvSpPr>
            <a:spLocks noGrp="1"/>
          </p:cNvSpPr>
          <p:nvPr>
            <p:ph type="body" sz="quarter" idx="13"/>
          </p:nvPr>
        </p:nvSpPr>
        <p:spPr/>
        <p:txBody>
          <a:bodyPr>
            <a:normAutofit/>
          </a:bodyPr>
          <a:lstStyle/>
          <a:p>
            <a:r>
              <a:rPr lang="en-IE" dirty="0"/>
              <a:t>SECTION 5</a:t>
            </a:r>
          </a:p>
          <a:p>
            <a:r>
              <a:rPr lang="en-IE" dirty="0"/>
              <a:t>OTHER POP CULTURE TOURISM FESTIVALS AND EVENTS</a:t>
            </a:r>
          </a:p>
        </p:txBody>
      </p:sp>
      <p:pic>
        <p:nvPicPr>
          <p:cNvPr id="17" name="Picture Placeholder 16">
            <a:extLst>
              <a:ext uri="{FF2B5EF4-FFF2-40B4-BE49-F238E27FC236}">
                <a16:creationId xmlns:a16="http://schemas.microsoft.com/office/drawing/2014/main" id="{890B5A93-4B9A-FA4A-9E86-767F5A425CCF}"/>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18" name="TextBox 17">
            <a:extLst>
              <a:ext uri="{FF2B5EF4-FFF2-40B4-BE49-F238E27FC236}">
                <a16:creationId xmlns:a16="http://schemas.microsoft.com/office/drawing/2014/main" id="{C31773B2-960A-E347-9067-8BEC6824D6B3}"/>
              </a:ext>
            </a:extLst>
          </p:cNvPr>
          <p:cNvSpPr txBox="1"/>
          <p:nvPr/>
        </p:nvSpPr>
        <p:spPr>
          <a:xfrm>
            <a:off x="278365" y="6315456"/>
            <a:ext cx="824072" cy="369332"/>
          </a:xfrm>
          <a:prstGeom prst="rect">
            <a:avLst/>
          </a:prstGeom>
          <a:noFill/>
        </p:spPr>
        <p:txBody>
          <a:bodyPr wrap="none" rtlCol="0">
            <a:spAutoFit/>
          </a:bodyPr>
          <a:lstStyle/>
          <a:p>
            <a:r>
              <a:rPr lang="en-LT" dirty="0">
                <a:hlinkClick r:id="rId3"/>
              </a:rPr>
              <a:t>Source</a:t>
            </a:r>
            <a:endParaRPr lang="en-LT" dirty="0"/>
          </a:p>
        </p:txBody>
      </p:sp>
    </p:spTree>
    <p:extLst>
      <p:ext uri="{BB962C8B-B14F-4D97-AF65-F5344CB8AC3E}">
        <p14:creationId xmlns:p14="http://schemas.microsoft.com/office/powerpoint/2010/main" val="34292083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en-US" dirty="0"/>
              <a:t>Music Festivals</a:t>
            </a:r>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59811"/>
            <a:ext cx="10156668" cy="1413729"/>
          </a:xfrm>
        </p:spPr>
        <p:txBody>
          <a:bodyPr/>
          <a:lstStyle/>
          <a:p>
            <a:pPr algn="just"/>
            <a:r>
              <a:rPr lang="en-US" dirty="0"/>
              <a:t>Numbers of music festivals are being organized worldwide, attracting many tourists to hear their idols. </a:t>
            </a:r>
            <a:r>
              <a:rPr lang="en-US" i="1" dirty="0"/>
              <a:t>Coachella</a:t>
            </a:r>
            <a:r>
              <a:rPr lang="en-US" dirty="0"/>
              <a:t>, </a:t>
            </a:r>
            <a:r>
              <a:rPr lang="en-US" i="1" dirty="0"/>
              <a:t>Sound On Sound Fest</a:t>
            </a:r>
            <a:r>
              <a:rPr lang="en-US" dirty="0"/>
              <a:t>, </a:t>
            </a:r>
            <a:r>
              <a:rPr lang="en-US" i="1" dirty="0"/>
              <a:t>Lollapalooza</a:t>
            </a:r>
            <a:r>
              <a:rPr lang="en-US" dirty="0"/>
              <a:t>, </a:t>
            </a:r>
            <a:r>
              <a:rPr lang="en-US" i="1" dirty="0"/>
              <a:t>Mutek</a:t>
            </a:r>
            <a:r>
              <a:rPr lang="en-US" dirty="0"/>
              <a:t>, </a:t>
            </a:r>
            <a:r>
              <a:rPr lang="en-US" i="1" dirty="0"/>
              <a:t>Field Day</a:t>
            </a:r>
            <a:r>
              <a:rPr lang="en-US" dirty="0"/>
              <a:t>, </a:t>
            </a:r>
            <a:r>
              <a:rPr lang="en-US" i="1" dirty="0"/>
              <a:t>Fuji Rock </a:t>
            </a:r>
            <a:r>
              <a:rPr lang="en-US" dirty="0"/>
              <a:t>and many more..</a:t>
            </a:r>
          </a:p>
        </p:txBody>
      </p:sp>
      <p:pic>
        <p:nvPicPr>
          <p:cNvPr id="8" name="Picture Placeholder 7" descr="A picture containing text, colorful&#10;&#10;Description automatically generated">
            <a:extLst>
              <a:ext uri="{FF2B5EF4-FFF2-40B4-BE49-F238E27FC236}">
                <a16:creationId xmlns:a16="http://schemas.microsoft.com/office/drawing/2014/main" id="{8630351B-922E-724F-A120-594F05FFF3EB}"/>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
        <p:nvSpPr>
          <p:cNvPr id="9" name="TextBox 8">
            <a:extLst>
              <a:ext uri="{FF2B5EF4-FFF2-40B4-BE49-F238E27FC236}">
                <a16:creationId xmlns:a16="http://schemas.microsoft.com/office/drawing/2014/main" id="{AF512AFF-F0C8-294B-A497-FB2DE08A9FF0}"/>
              </a:ext>
            </a:extLst>
          </p:cNvPr>
          <p:cNvSpPr txBox="1"/>
          <p:nvPr/>
        </p:nvSpPr>
        <p:spPr>
          <a:xfrm>
            <a:off x="497155" y="6314310"/>
            <a:ext cx="824072" cy="369332"/>
          </a:xfrm>
          <a:prstGeom prst="rect">
            <a:avLst/>
          </a:prstGeom>
          <a:noFill/>
        </p:spPr>
        <p:txBody>
          <a:bodyPr wrap="none" rtlCol="0">
            <a:spAutoFit/>
          </a:bodyPr>
          <a:lstStyle/>
          <a:p>
            <a:r>
              <a:rPr lang="en-LT" dirty="0">
                <a:hlinkClick r:id="rId3"/>
              </a:rPr>
              <a:t>Source</a:t>
            </a:r>
            <a:endParaRPr lang="en-LT" dirty="0"/>
          </a:p>
        </p:txBody>
      </p:sp>
    </p:spTree>
    <p:extLst>
      <p:ext uri="{BB962C8B-B14F-4D97-AF65-F5344CB8AC3E}">
        <p14:creationId xmlns:p14="http://schemas.microsoft.com/office/powerpoint/2010/main" val="20248696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en-US" dirty="0"/>
              <a:t>Oregon Shakespeare Festival</a:t>
            </a:r>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59811"/>
            <a:ext cx="10156668" cy="1413729"/>
          </a:xfrm>
        </p:spPr>
        <p:txBody>
          <a:bodyPr/>
          <a:lstStyle/>
          <a:p>
            <a:pPr algn="just"/>
            <a:r>
              <a:rPr lang="en-US" dirty="0"/>
              <a:t>Often called the Broadway of the West Coast, the Oregon Shakespearean  Festival (OSF) is one of the region's biggest attractions, boasting multiple Tony Awards and accolades. February through  November, Oregon Shakespearean Festival produces 11 world-class  productions by classical and contemporary playwrights, crafted by some  of the biggest talents in theater today and attracts approx. </a:t>
            </a:r>
            <a:r>
              <a:rPr lang="en-LT" dirty="0"/>
              <a:t>400,000 visitors annually.</a:t>
            </a:r>
            <a:endParaRPr lang="en-US" dirty="0"/>
          </a:p>
        </p:txBody>
      </p:sp>
      <p:pic>
        <p:nvPicPr>
          <p:cNvPr id="7" name="Picture Placeholder 6" descr="A picture containing table, dining table&#10;&#10;Description automatically generated">
            <a:extLst>
              <a:ext uri="{FF2B5EF4-FFF2-40B4-BE49-F238E27FC236}">
                <a16:creationId xmlns:a16="http://schemas.microsoft.com/office/drawing/2014/main" id="{0881539B-55FE-0B47-953D-ADD9BCE3C494}"/>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
        <p:nvSpPr>
          <p:cNvPr id="2" name="TextBox 1">
            <a:extLst>
              <a:ext uri="{FF2B5EF4-FFF2-40B4-BE49-F238E27FC236}">
                <a16:creationId xmlns:a16="http://schemas.microsoft.com/office/drawing/2014/main" id="{BB2C6998-8A2C-F64F-A4FE-54584449DFE6}"/>
              </a:ext>
            </a:extLst>
          </p:cNvPr>
          <p:cNvSpPr txBox="1"/>
          <p:nvPr/>
        </p:nvSpPr>
        <p:spPr>
          <a:xfrm>
            <a:off x="10693116" y="5366675"/>
            <a:ext cx="824072" cy="369332"/>
          </a:xfrm>
          <a:prstGeom prst="rect">
            <a:avLst/>
          </a:prstGeom>
          <a:noFill/>
        </p:spPr>
        <p:txBody>
          <a:bodyPr wrap="none" rtlCol="0">
            <a:spAutoFit/>
          </a:bodyPr>
          <a:lstStyle/>
          <a:p>
            <a:r>
              <a:rPr lang="en-LT" dirty="0">
                <a:hlinkClick r:id="rId3"/>
              </a:rPr>
              <a:t>Source</a:t>
            </a:r>
            <a:endParaRPr lang="en-LT" dirty="0"/>
          </a:p>
        </p:txBody>
      </p:sp>
    </p:spTree>
    <p:extLst>
      <p:ext uri="{BB962C8B-B14F-4D97-AF65-F5344CB8AC3E}">
        <p14:creationId xmlns:p14="http://schemas.microsoft.com/office/powerpoint/2010/main" val="542300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en-US" dirty="0"/>
              <a:t>Comic-Con</a:t>
            </a:r>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59811"/>
            <a:ext cx="10156668" cy="1413729"/>
          </a:xfrm>
        </p:spPr>
        <p:txBody>
          <a:bodyPr/>
          <a:lstStyle/>
          <a:p>
            <a:pPr algn="just"/>
            <a:r>
              <a:rPr lang="en-GB" dirty="0"/>
              <a:t>The first Comic-Con event was hosted already in 1970, this event has however only in the past two decades or so sprung up to be a worldwide event phenomena bringing together over a hundred thousand people from across the world annually. These events have been also successful in recent times thanks to the expansion and success of Marvel and DC comic books into other mediums such as films and tv properties as well as video-games.  </a:t>
            </a:r>
          </a:p>
          <a:p>
            <a:pPr algn="just"/>
            <a:endParaRPr lang="en-US" dirty="0"/>
          </a:p>
        </p:txBody>
      </p:sp>
      <p:pic>
        <p:nvPicPr>
          <p:cNvPr id="10" name="Picture Placeholder 9" descr="A picture containing text&#10;&#10;Description automatically generated">
            <a:extLst>
              <a:ext uri="{FF2B5EF4-FFF2-40B4-BE49-F238E27FC236}">
                <a16:creationId xmlns:a16="http://schemas.microsoft.com/office/drawing/2014/main" id="{D50A3188-13EF-3348-8AC7-FDF3CDB8BA8E}"/>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
        <p:nvSpPr>
          <p:cNvPr id="4" name="TextBox 3">
            <a:extLst>
              <a:ext uri="{FF2B5EF4-FFF2-40B4-BE49-F238E27FC236}">
                <a16:creationId xmlns:a16="http://schemas.microsoft.com/office/drawing/2014/main" id="{17867333-62D1-834F-8E4A-E20F5C13E8AC}"/>
              </a:ext>
            </a:extLst>
          </p:cNvPr>
          <p:cNvSpPr txBox="1"/>
          <p:nvPr/>
        </p:nvSpPr>
        <p:spPr>
          <a:xfrm>
            <a:off x="11076317" y="5503653"/>
            <a:ext cx="824072" cy="369332"/>
          </a:xfrm>
          <a:prstGeom prst="rect">
            <a:avLst/>
          </a:prstGeom>
          <a:noFill/>
        </p:spPr>
        <p:txBody>
          <a:bodyPr wrap="none" rtlCol="0">
            <a:spAutoFit/>
          </a:bodyPr>
          <a:lstStyle/>
          <a:p>
            <a:r>
              <a:rPr lang="en-LT" dirty="0">
                <a:hlinkClick r:id="rId3"/>
              </a:rPr>
              <a:t>Source</a:t>
            </a:r>
            <a:endParaRPr lang="en-LT" dirty="0"/>
          </a:p>
        </p:txBody>
      </p:sp>
    </p:spTree>
    <p:extLst>
      <p:ext uri="{BB962C8B-B14F-4D97-AF65-F5344CB8AC3E}">
        <p14:creationId xmlns:p14="http://schemas.microsoft.com/office/powerpoint/2010/main" val="34979884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067C552-432C-44CF-A2FA-3702C6092DB4}"/>
              </a:ext>
            </a:extLst>
          </p:cNvPr>
          <p:cNvSpPr>
            <a:spLocks noGrp="1"/>
          </p:cNvSpPr>
          <p:nvPr>
            <p:ph type="body" sz="quarter" idx="13"/>
          </p:nvPr>
        </p:nvSpPr>
        <p:spPr>
          <a:xfrm>
            <a:off x="4635221" y="1508861"/>
            <a:ext cx="7404379" cy="1791502"/>
          </a:xfrm>
        </p:spPr>
        <p:txBody>
          <a:bodyPr>
            <a:normAutofit fontScale="92500" lnSpcReduction="10000"/>
          </a:bodyPr>
          <a:lstStyle/>
          <a:p>
            <a:r>
              <a:rPr lang="en-US" sz="2800" b="0" dirty="0"/>
              <a:t>K-pop events. K-pop has become a truly global phenomenon thanks to its distinctive blend of addictive melodies, slick choreography and production values, creating basis for the number of festivals yearly across the world.</a:t>
            </a:r>
            <a:endParaRPr lang="en-IE" sz="2800" b="0" dirty="0"/>
          </a:p>
        </p:txBody>
      </p:sp>
      <p:sp>
        <p:nvSpPr>
          <p:cNvPr id="5" name="Text Placeholder 4">
            <a:extLst>
              <a:ext uri="{FF2B5EF4-FFF2-40B4-BE49-F238E27FC236}">
                <a16:creationId xmlns:a16="http://schemas.microsoft.com/office/drawing/2014/main" id="{67B534A5-CC6E-4144-A992-76C9C776E2CE}"/>
              </a:ext>
            </a:extLst>
          </p:cNvPr>
          <p:cNvSpPr>
            <a:spLocks noGrp="1"/>
          </p:cNvSpPr>
          <p:nvPr>
            <p:ph type="body" sz="quarter" idx="14"/>
          </p:nvPr>
        </p:nvSpPr>
        <p:spPr>
          <a:xfrm>
            <a:off x="7594333" y="3557638"/>
            <a:ext cx="4445267" cy="2653157"/>
          </a:xfrm>
        </p:spPr>
        <p:txBody>
          <a:bodyPr/>
          <a:lstStyle/>
          <a:p>
            <a:r>
              <a:rPr lang="en-US" sz="1800" dirty="0">
                <a:solidFill>
                  <a:srgbClr val="121212"/>
                </a:solidFill>
                <a:latin typeface="Guardian Text Egyptian Web"/>
              </a:rPr>
              <a:t>From the mid-2000s to the early 2010s, the spread of the Korean Wave (Hallyu) was mainly led by Korean boy groups and girl groups called idol stars such as Big Bang, Girls’ Generation, and Kara. During this period, the Korean Wave extended its fan base into the global stage, including Latin America and the Middle East beyond Asia, especially loved by young people in their teens and 20s. Now there are nearly 100 million Hallyu-related organizations in all countries around the world.</a:t>
            </a:r>
          </a:p>
        </p:txBody>
      </p:sp>
      <p:pic>
        <p:nvPicPr>
          <p:cNvPr id="13" name="Picture Placeholder 12" descr="A group of people posing for a photo&#10;&#10;Description automatically generated with medium confidence">
            <a:extLst>
              <a:ext uri="{FF2B5EF4-FFF2-40B4-BE49-F238E27FC236}">
                <a16:creationId xmlns:a16="http://schemas.microsoft.com/office/drawing/2014/main" id="{6E5AC929-03BD-E34B-A471-3BCA597D3046}"/>
              </a:ext>
            </a:extLst>
          </p:cNvPr>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a:stretch>
            <a:fillRect/>
          </a:stretch>
        </p:blipFill>
        <p:spPr/>
      </p:pic>
      <p:pic>
        <p:nvPicPr>
          <p:cNvPr id="16" name="Picture Placeholder 15" descr="A large crowd of people at a concert&#10;&#10;Description automatically generated with medium confidence">
            <a:extLst>
              <a:ext uri="{FF2B5EF4-FFF2-40B4-BE49-F238E27FC236}">
                <a16:creationId xmlns:a16="http://schemas.microsoft.com/office/drawing/2014/main" id="{71A97481-CAFA-654D-8B01-3FE1D2579003}"/>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14" name="TextBox 13">
            <a:extLst>
              <a:ext uri="{FF2B5EF4-FFF2-40B4-BE49-F238E27FC236}">
                <a16:creationId xmlns:a16="http://schemas.microsoft.com/office/drawing/2014/main" id="{F78B32CE-67FC-0846-8634-4DCD50004134}"/>
              </a:ext>
            </a:extLst>
          </p:cNvPr>
          <p:cNvSpPr txBox="1"/>
          <p:nvPr/>
        </p:nvSpPr>
        <p:spPr>
          <a:xfrm>
            <a:off x="2345012" y="6268052"/>
            <a:ext cx="824072" cy="369332"/>
          </a:xfrm>
          <a:prstGeom prst="rect">
            <a:avLst/>
          </a:prstGeom>
          <a:noFill/>
        </p:spPr>
        <p:txBody>
          <a:bodyPr wrap="none" rtlCol="0">
            <a:spAutoFit/>
          </a:bodyPr>
          <a:lstStyle/>
          <a:p>
            <a:r>
              <a:rPr lang="en-LT" dirty="0">
                <a:hlinkClick r:id="rId4"/>
              </a:rPr>
              <a:t>Source</a:t>
            </a:r>
            <a:endParaRPr lang="en-LT" dirty="0"/>
          </a:p>
        </p:txBody>
      </p:sp>
    </p:spTree>
    <p:extLst>
      <p:ext uri="{BB962C8B-B14F-4D97-AF65-F5344CB8AC3E}">
        <p14:creationId xmlns:p14="http://schemas.microsoft.com/office/powerpoint/2010/main" val="24839069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en-US" dirty="0"/>
              <a:t>Burning Man Festival</a:t>
            </a:r>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59811"/>
            <a:ext cx="10156668" cy="1413729"/>
          </a:xfrm>
        </p:spPr>
        <p:txBody>
          <a:bodyPr/>
          <a:lstStyle/>
          <a:p>
            <a:pPr algn="just"/>
            <a:r>
              <a:rPr lang="en-US" sz="2200" dirty="0"/>
              <a:t>The Burning Man festival is a community event where tens of thousands of people gather in Nevada's Black Rock Desert to create Black Rock City, a temporary and flourishing cityscape. The event originated on June 22, 1986, on Baker Beach in San Francisco as a small function organized by Larry Harvey and Jerry James, the builders of the first Man. It has since been held annually, spanning the nine days leading up to and including Labor Day. In 2019, 78,850 people participated in the event.</a:t>
            </a:r>
          </a:p>
        </p:txBody>
      </p:sp>
      <p:sp>
        <p:nvSpPr>
          <p:cNvPr id="4" name="TextBox 3">
            <a:extLst>
              <a:ext uri="{FF2B5EF4-FFF2-40B4-BE49-F238E27FC236}">
                <a16:creationId xmlns:a16="http://schemas.microsoft.com/office/drawing/2014/main" id="{17867333-62D1-834F-8E4A-E20F5C13E8AC}"/>
              </a:ext>
            </a:extLst>
          </p:cNvPr>
          <p:cNvSpPr txBox="1"/>
          <p:nvPr/>
        </p:nvSpPr>
        <p:spPr>
          <a:xfrm>
            <a:off x="11076317" y="5503653"/>
            <a:ext cx="824072" cy="369332"/>
          </a:xfrm>
          <a:prstGeom prst="rect">
            <a:avLst/>
          </a:prstGeom>
          <a:noFill/>
        </p:spPr>
        <p:txBody>
          <a:bodyPr wrap="none" rtlCol="0">
            <a:spAutoFit/>
          </a:bodyPr>
          <a:lstStyle/>
          <a:p>
            <a:r>
              <a:rPr lang="en-LT" dirty="0">
                <a:hlinkClick r:id="rId2"/>
              </a:rPr>
              <a:t>Source</a:t>
            </a:r>
            <a:endParaRPr lang="en-LT" dirty="0"/>
          </a:p>
        </p:txBody>
      </p:sp>
      <p:pic>
        <p:nvPicPr>
          <p:cNvPr id="8" name="Picture Placeholder 7" descr="A group of people posing for a photo&#10;&#10;Description automatically generated with low confidence">
            <a:extLst>
              <a:ext uri="{FF2B5EF4-FFF2-40B4-BE49-F238E27FC236}">
                <a16:creationId xmlns:a16="http://schemas.microsoft.com/office/drawing/2014/main" id="{28BAA434-8F39-DA46-BC43-1420320AFE0E}"/>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0065814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pPr fontAlgn="base"/>
            <a:r>
              <a:rPr lang="en-GB" dirty="0"/>
              <a:t>Fighting Game Tournaments</a:t>
            </a:r>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59811"/>
            <a:ext cx="10156668" cy="1413729"/>
          </a:xfrm>
        </p:spPr>
        <p:txBody>
          <a:bodyPr/>
          <a:lstStyle/>
          <a:p>
            <a:pPr algn="just"/>
            <a:r>
              <a:rPr lang="en-US" dirty="0"/>
              <a:t>The Evolution Championship Series, or EVO for short, is the most prestigious fighting game tournament in the world. Every year, thousands of fighting game fanatics come from around the world to compete in their respective games. Winning an EVO title is a surefire way to secure your name in the fighting game history books.</a:t>
            </a:r>
          </a:p>
        </p:txBody>
      </p:sp>
      <p:sp>
        <p:nvSpPr>
          <p:cNvPr id="4" name="TextBox 3">
            <a:extLst>
              <a:ext uri="{FF2B5EF4-FFF2-40B4-BE49-F238E27FC236}">
                <a16:creationId xmlns:a16="http://schemas.microsoft.com/office/drawing/2014/main" id="{17867333-62D1-834F-8E4A-E20F5C13E8AC}"/>
              </a:ext>
            </a:extLst>
          </p:cNvPr>
          <p:cNvSpPr txBox="1"/>
          <p:nvPr/>
        </p:nvSpPr>
        <p:spPr>
          <a:xfrm>
            <a:off x="11076317" y="5503653"/>
            <a:ext cx="824072" cy="369332"/>
          </a:xfrm>
          <a:prstGeom prst="rect">
            <a:avLst/>
          </a:prstGeom>
          <a:noFill/>
        </p:spPr>
        <p:txBody>
          <a:bodyPr wrap="none" rtlCol="0">
            <a:spAutoFit/>
          </a:bodyPr>
          <a:lstStyle/>
          <a:p>
            <a:r>
              <a:rPr lang="en-LT" dirty="0">
                <a:hlinkClick r:id="rId2"/>
              </a:rPr>
              <a:t>Source</a:t>
            </a:r>
            <a:endParaRPr lang="en-LT" dirty="0"/>
          </a:p>
        </p:txBody>
      </p:sp>
      <p:pic>
        <p:nvPicPr>
          <p:cNvPr id="7" name="Picture Placeholder 6" descr="A picture containing text, indoor, living, room&#10;&#10;Description automatically generated">
            <a:extLst>
              <a:ext uri="{FF2B5EF4-FFF2-40B4-BE49-F238E27FC236}">
                <a16:creationId xmlns:a16="http://schemas.microsoft.com/office/drawing/2014/main" id="{19EE5018-F448-8546-A676-ABB9DDB4A151}"/>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5254802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48CB5D-7189-40EA-BF5B-9875DA32BADD}"/>
              </a:ext>
            </a:extLst>
          </p:cNvPr>
          <p:cNvSpPr>
            <a:spLocks noGrp="1"/>
          </p:cNvSpPr>
          <p:nvPr>
            <p:ph type="body" sz="quarter" idx="13"/>
          </p:nvPr>
        </p:nvSpPr>
        <p:spPr>
          <a:xfrm>
            <a:off x="1675006" y="985448"/>
            <a:ext cx="5675313" cy="1690335"/>
          </a:xfrm>
        </p:spPr>
        <p:txBody>
          <a:bodyPr>
            <a:normAutofit lnSpcReduction="10000"/>
          </a:bodyPr>
          <a:lstStyle/>
          <a:p>
            <a:r>
              <a:rPr lang="en-IE" dirty="0"/>
              <a:t>MODULE 3 EXERCISE 1:</a:t>
            </a:r>
          </a:p>
          <a:p>
            <a:r>
              <a:rPr lang="en-IE" dirty="0"/>
              <a:t>PLAN A POP CULTURE TOURISM TRAIL/TOUR</a:t>
            </a:r>
          </a:p>
        </p:txBody>
      </p:sp>
      <p:sp>
        <p:nvSpPr>
          <p:cNvPr id="4" name="Text Placeholder 3">
            <a:extLst>
              <a:ext uri="{FF2B5EF4-FFF2-40B4-BE49-F238E27FC236}">
                <a16:creationId xmlns:a16="http://schemas.microsoft.com/office/drawing/2014/main" id="{DFA693F3-0F62-4EFB-82F4-D7A66C70AC0A}"/>
              </a:ext>
            </a:extLst>
          </p:cNvPr>
          <p:cNvSpPr>
            <a:spLocks noGrp="1"/>
          </p:cNvSpPr>
          <p:nvPr>
            <p:ph type="body" sz="quarter" idx="14"/>
          </p:nvPr>
        </p:nvSpPr>
        <p:spPr>
          <a:xfrm>
            <a:off x="345688" y="2821261"/>
            <a:ext cx="5442952" cy="4270918"/>
          </a:xfrm>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Plan an interpreted trail which explores a Pop Culture Tourism theme in your locale. The trail could be a walking, driving or cycling route to provide a short or longer experience for visitors. Establish the theme. List the different types of locations, sites and businesses that you would include in the trail.  Decide on the most appropriate interpretive format for your trail (map based, audio, app, information panels)</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Consider the potential benefits that this trail might bring to your visitors and to the region.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Placeholder 8">
            <a:extLst>
              <a:ext uri="{FF2B5EF4-FFF2-40B4-BE49-F238E27FC236}">
                <a16:creationId xmlns:a16="http://schemas.microsoft.com/office/drawing/2014/main" id="{7A31CAF9-1BE1-4106-9B85-076A99403A0E}"/>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2939569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48CB5D-7189-40EA-BF5B-9875DA32BADD}"/>
              </a:ext>
            </a:extLst>
          </p:cNvPr>
          <p:cNvSpPr>
            <a:spLocks noGrp="1"/>
          </p:cNvSpPr>
          <p:nvPr>
            <p:ph type="body" sz="quarter" idx="13"/>
          </p:nvPr>
        </p:nvSpPr>
        <p:spPr>
          <a:xfrm>
            <a:off x="1675006" y="985448"/>
            <a:ext cx="5675313" cy="1690335"/>
          </a:xfrm>
        </p:spPr>
        <p:txBody>
          <a:bodyPr>
            <a:normAutofit lnSpcReduction="10000"/>
          </a:bodyPr>
          <a:lstStyle/>
          <a:p>
            <a:r>
              <a:rPr lang="en-IE" dirty="0"/>
              <a:t>MODULE 3 EXERCISE 2:</a:t>
            </a:r>
          </a:p>
          <a:p>
            <a:r>
              <a:rPr lang="en-IE" dirty="0"/>
              <a:t>CREATE A POP CULTURE TOURISM ELEVATOR PITCH</a:t>
            </a:r>
          </a:p>
        </p:txBody>
      </p:sp>
      <p:sp>
        <p:nvSpPr>
          <p:cNvPr id="4" name="Text Placeholder 3">
            <a:extLst>
              <a:ext uri="{FF2B5EF4-FFF2-40B4-BE49-F238E27FC236}">
                <a16:creationId xmlns:a16="http://schemas.microsoft.com/office/drawing/2014/main" id="{DFA693F3-0F62-4EFB-82F4-D7A66C70AC0A}"/>
              </a:ext>
            </a:extLst>
          </p:cNvPr>
          <p:cNvSpPr>
            <a:spLocks noGrp="1"/>
          </p:cNvSpPr>
          <p:nvPr>
            <p:ph type="body" sz="quarter" idx="14"/>
          </p:nvPr>
        </p:nvSpPr>
        <p:spPr>
          <a:xfrm>
            <a:off x="345688" y="2821261"/>
            <a:ext cx="5442952" cy="4270918"/>
          </a:xfrm>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Create an elevator pitch for a new PCT event in your region. An elevator pitch is so called because it mimics the time it takes to ride in an elevator (let’s be generous and say around 2 minutes) in which you have time to pitch your event succinctly and persuasively. </a:t>
            </a: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essence, the following bullet points are the template for structuring your pitch (</a:t>
            </a:r>
            <a:r>
              <a:rPr lang="en-US" sz="1800" dirty="0">
                <a:solidFill>
                  <a:srgbClr val="F5B020"/>
                </a:solidFill>
                <a:effectLst/>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https://toggl.com/blog/elevator-pitch-examples</a:t>
            </a:r>
            <a:r>
              <a:rPr lang="en-US" sz="1800" dirty="0">
                <a:solidFill>
                  <a:srgbClr val="F5B02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Placeholder 5">
            <a:extLst>
              <a:ext uri="{FF2B5EF4-FFF2-40B4-BE49-F238E27FC236}">
                <a16:creationId xmlns:a16="http://schemas.microsoft.com/office/drawing/2014/main" id="{E065E9C8-15EA-4386-8C60-D85BA9FB9017}"/>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4294670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48CB5D-7189-40EA-BF5B-9875DA32BADD}"/>
              </a:ext>
            </a:extLst>
          </p:cNvPr>
          <p:cNvSpPr>
            <a:spLocks noGrp="1"/>
          </p:cNvSpPr>
          <p:nvPr>
            <p:ph type="body" sz="quarter" idx="13"/>
          </p:nvPr>
        </p:nvSpPr>
        <p:spPr>
          <a:xfrm>
            <a:off x="1675006" y="985448"/>
            <a:ext cx="5675313" cy="1690335"/>
          </a:xfrm>
        </p:spPr>
        <p:txBody>
          <a:bodyPr>
            <a:normAutofit lnSpcReduction="10000"/>
          </a:bodyPr>
          <a:lstStyle/>
          <a:p>
            <a:r>
              <a:rPr lang="en-IE" dirty="0"/>
              <a:t>MODULE 3 EXERCISE 2:</a:t>
            </a:r>
          </a:p>
          <a:p>
            <a:r>
              <a:rPr lang="en-IE" dirty="0"/>
              <a:t>CREATE A POP CULTURE TOURISM ELEVATOR PITCH </a:t>
            </a:r>
          </a:p>
        </p:txBody>
      </p:sp>
      <p:sp>
        <p:nvSpPr>
          <p:cNvPr id="4" name="Text Placeholder 3">
            <a:extLst>
              <a:ext uri="{FF2B5EF4-FFF2-40B4-BE49-F238E27FC236}">
                <a16:creationId xmlns:a16="http://schemas.microsoft.com/office/drawing/2014/main" id="{DFA693F3-0F62-4EFB-82F4-D7A66C70AC0A}"/>
              </a:ext>
            </a:extLst>
          </p:cNvPr>
          <p:cNvSpPr>
            <a:spLocks noGrp="1"/>
          </p:cNvSpPr>
          <p:nvPr>
            <p:ph type="body" sz="quarter" idx="14"/>
          </p:nvPr>
        </p:nvSpPr>
        <p:spPr>
          <a:xfrm>
            <a:off x="345688" y="2821261"/>
            <a:ext cx="5442952" cy="4270918"/>
          </a:xfrm>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There are 5 main elements to an elevator pitch, these are:</a:t>
            </a: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State the Problem</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Present Your Solution</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Explain Why People Should Trust You</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Describe Your Value Proposition</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Offer a CTA (Call to Action)</a:t>
            </a:r>
          </a:p>
          <a:p>
            <a:pPr>
              <a:lnSpc>
                <a:spcPct val="107000"/>
              </a:lnSpc>
              <a:spcAft>
                <a:spcPts val="800"/>
              </a:spcAft>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Placeholder 5">
            <a:extLst>
              <a:ext uri="{FF2B5EF4-FFF2-40B4-BE49-F238E27FC236}">
                <a16:creationId xmlns:a16="http://schemas.microsoft.com/office/drawing/2014/main" id="{E065E9C8-15EA-4386-8C60-D85BA9FB9017}"/>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406761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6AAF360-3668-A845-A9E1-01CF70E5025B}"/>
              </a:ext>
            </a:extLst>
          </p:cNvPr>
          <p:cNvSpPr>
            <a:spLocks noGrp="1"/>
          </p:cNvSpPr>
          <p:nvPr>
            <p:ph type="body" sz="quarter" idx="13"/>
          </p:nvPr>
        </p:nvSpPr>
        <p:spPr>
          <a:xfrm>
            <a:off x="1675006" y="714376"/>
            <a:ext cx="9649486" cy="1285874"/>
          </a:xfrm>
        </p:spPr>
        <p:txBody>
          <a:bodyPr>
            <a:normAutofit/>
          </a:bodyPr>
          <a:lstStyle/>
          <a:p>
            <a:r>
              <a:rPr lang="en-US" dirty="0">
                <a:solidFill>
                  <a:srgbClr val="9A2E90"/>
                </a:solidFill>
              </a:rPr>
              <a:t>POP CULTURE TOURISM PROMOTION</a:t>
            </a:r>
          </a:p>
        </p:txBody>
      </p:sp>
      <p:sp>
        <p:nvSpPr>
          <p:cNvPr id="6" name="Text Placeholder 5">
            <a:extLst>
              <a:ext uri="{FF2B5EF4-FFF2-40B4-BE49-F238E27FC236}">
                <a16:creationId xmlns:a16="http://schemas.microsoft.com/office/drawing/2014/main" id="{256425E5-C43E-344D-B4A4-E7112B40FDE6}"/>
              </a:ext>
            </a:extLst>
          </p:cNvPr>
          <p:cNvSpPr>
            <a:spLocks noGrp="1"/>
          </p:cNvSpPr>
          <p:nvPr>
            <p:ph type="body" sz="quarter" idx="14"/>
          </p:nvPr>
        </p:nvSpPr>
        <p:spPr>
          <a:xfrm>
            <a:off x="1687302" y="2124075"/>
            <a:ext cx="10284958" cy="3723689"/>
          </a:xfrm>
        </p:spPr>
        <p:txBody>
          <a:bodyPr/>
          <a:lstStyle/>
          <a:p>
            <a:pPr marL="342900" indent="-342900" algn="just">
              <a:buFont typeface="Arial" panose="020B0604020202020204" pitchFamily="34" charset="0"/>
              <a:buChar char="•"/>
            </a:pPr>
            <a:r>
              <a:rPr lang="en-GB" dirty="0"/>
              <a:t>76% of travellers worldwide use travel review sites to plan their trip</a:t>
            </a:r>
          </a:p>
          <a:p>
            <a:pPr marL="342900" indent="-342900" algn="just">
              <a:buFont typeface="Arial" panose="020B0604020202020204" pitchFamily="34" charset="0"/>
              <a:buChar char="•"/>
            </a:pPr>
            <a:r>
              <a:rPr lang="en-GB" dirty="0"/>
              <a:t>48% of travellers worldwide listen to family and friends for advice on trip planning</a:t>
            </a:r>
          </a:p>
          <a:p>
            <a:pPr marL="342900" indent="-342900" algn="just">
              <a:buFont typeface="Arial" panose="020B0604020202020204" pitchFamily="34" charset="0"/>
              <a:buChar char="•"/>
            </a:pPr>
            <a:r>
              <a:rPr lang="en-GB" dirty="0"/>
              <a:t>93% of travellers worldwide say booking decisions are impacted by online reviews</a:t>
            </a:r>
          </a:p>
          <a:p>
            <a:pPr marL="342900" indent="-342900" algn="just">
              <a:buFont typeface="Arial" panose="020B0604020202020204" pitchFamily="34" charset="0"/>
              <a:buChar char="•"/>
            </a:pPr>
            <a:r>
              <a:rPr lang="en-GB" dirty="0"/>
              <a:t> For decades good advertising has influenced society and vice versa.</a:t>
            </a:r>
          </a:p>
          <a:p>
            <a:pPr marL="342900" indent="-342900" algn="just">
              <a:buFont typeface="Arial" panose="020B0604020202020204" pitchFamily="34" charset="0"/>
              <a:buChar char="•"/>
            </a:pPr>
            <a:r>
              <a:rPr lang="en-GB" dirty="0"/>
              <a:t>By capitalizing on trends and patterns in media and entertainment, city’s numbers can go up. From Game of Thrones-inspired tours to Breaking Bad souvenirs to Great Gatsby parties, destinations are raking in the visitors and the cash.</a:t>
            </a:r>
          </a:p>
        </p:txBody>
      </p:sp>
    </p:spTree>
    <p:extLst>
      <p:ext uri="{BB962C8B-B14F-4D97-AF65-F5344CB8AC3E}">
        <p14:creationId xmlns:p14="http://schemas.microsoft.com/office/powerpoint/2010/main" val="18808395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48CB5D-7189-40EA-BF5B-9875DA32BADD}"/>
              </a:ext>
            </a:extLst>
          </p:cNvPr>
          <p:cNvSpPr>
            <a:spLocks noGrp="1"/>
          </p:cNvSpPr>
          <p:nvPr>
            <p:ph type="body" sz="quarter" idx="13"/>
          </p:nvPr>
        </p:nvSpPr>
        <p:spPr>
          <a:xfrm>
            <a:off x="1675006" y="985448"/>
            <a:ext cx="5675313" cy="1690335"/>
          </a:xfrm>
        </p:spPr>
        <p:txBody>
          <a:bodyPr>
            <a:normAutofit lnSpcReduction="10000"/>
          </a:bodyPr>
          <a:lstStyle/>
          <a:p>
            <a:r>
              <a:rPr lang="en-IE" dirty="0"/>
              <a:t>MODULE 3 EXERCISE 2:</a:t>
            </a:r>
          </a:p>
          <a:p>
            <a:r>
              <a:rPr lang="en-IE" dirty="0"/>
              <a:t>CREATE A POP CULTURE TOURISM ELEVATOR PITCH </a:t>
            </a:r>
          </a:p>
        </p:txBody>
      </p:sp>
      <p:sp>
        <p:nvSpPr>
          <p:cNvPr id="4" name="Text Placeholder 3">
            <a:extLst>
              <a:ext uri="{FF2B5EF4-FFF2-40B4-BE49-F238E27FC236}">
                <a16:creationId xmlns:a16="http://schemas.microsoft.com/office/drawing/2014/main" id="{DFA693F3-0F62-4EFB-82F4-D7A66C70AC0A}"/>
              </a:ext>
            </a:extLst>
          </p:cNvPr>
          <p:cNvSpPr>
            <a:spLocks noGrp="1"/>
          </p:cNvSpPr>
          <p:nvPr>
            <p:ph type="body" sz="quarter" idx="14"/>
          </p:nvPr>
        </p:nvSpPr>
        <p:spPr>
          <a:xfrm>
            <a:off x="345688" y="2821261"/>
            <a:ext cx="5442952" cy="4270918"/>
          </a:xfrm>
        </p:spPr>
        <p:txBody>
          <a:bodyPr/>
          <a:lstStyle/>
          <a:p>
            <a:pPr>
              <a:lnSpc>
                <a:spcPct val="107000"/>
              </a:lnSpc>
              <a:spcAft>
                <a:spcPts val="800"/>
              </a:spcAft>
            </a:pPr>
            <a:r>
              <a:rPr lang="en-US" sz="1800" dirty="0">
                <a:latin typeface="Calibri" panose="020F0502020204030204" pitchFamily="34" charset="0"/>
                <a:ea typeface="Calibri" panose="020F0502020204030204" pitchFamily="34" charset="0"/>
                <a:cs typeface="Times New Roman" panose="02020603050405020304" pitchFamily="18" charset="0"/>
              </a:rPr>
              <a:t>Embed  a call to action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 what do you want the listeners to do when they’ve heard your pitch? Buy tickets/invest/ volunteer/tell their friends, or something else?</a:t>
            </a: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Follow this link for inspiration:</a:t>
            </a:r>
          </a:p>
          <a:p>
            <a:pPr>
              <a:lnSpc>
                <a:spcPct val="107000"/>
              </a:lnSpc>
              <a:spcAft>
                <a:spcPts val="800"/>
              </a:spcAft>
            </a:pPr>
            <a:r>
              <a:rPr lang="en-US" sz="1800" dirty="0">
                <a:solidFill>
                  <a:srgbClr val="F5B020"/>
                </a:solidFill>
                <a:effectLst/>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https://articles.bplans.com/the-7-key-components-of-a-perfect-elevator-pitch</a:t>
            </a:r>
            <a:r>
              <a:rPr lang="en-US" sz="1800" dirty="0">
                <a:solidFill>
                  <a:srgbClr val="F5B020"/>
                </a:solidFill>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Placeholder 5">
            <a:extLst>
              <a:ext uri="{FF2B5EF4-FFF2-40B4-BE49-F238E27FC236}">
                <a16:creationId xmlns:a16="http://schemas.microsoft.com/office/drawing/2014/main" id="{E065E9C8-15EA-4386-8C60-D85BA9FB9017}"/>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5146576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B0DD96D-6BF6-D54B-A106-3305D0491497}"/>
              </a:ext>
            </a:extLst>
          </p:cNvPr>
          <p:cNvSpPr>
            <a:spLocks noGrp="1"/>
          </p:cNvSpPr>
          <p:nvPr>
            <p:ph type="body" sz="quarter" idx="13"/>
          </p:nvPr>
        </p:nvSpPr>
        <p:spPr>
          <a:xfrm>
            <a:off x="388092" y="3200400"/>
            <a:ext cx="4556047" cy="2618509"/>
          </a:xfrm>
        </p:spPr>
        <p:txBody>
          <a:bodyPr>
            <a:normAutofit fontScale="92500" lnSpcReduction="20000"/>
          </a:bodyPr>
          <a:lstStyle/>
          <a:p>
            <a:pPr algn="ctr"/>
            <a:r>
              <a:rPr lang="en-US" dirty="0"/>
              <a:t>UP NEXT: Module 4 Marketing pop culture tourism experiences and products</a:t>
            </a:r>
          </a:p>
          <a:p>
            <a:endParaRPr lang="en-US" sz="2300" dirty="0"/>
          </a:p>
          <a:p>
            <a:pPr algn="r"/>
            <a:r>
              <a:rPr lang="en-US" sz="2300" dirty="0"/>
              <a:t>(How countries achieve their target audiences? Become a PRO!)</a:t>
            </a:r>
          </a:p>
        </p:txBody>
      </p:sp>
      <p:pic>
        <p:nvPicPr>
          <p:cNvPr id="6" name="Picture Placeholder 5" descr="A picture containing sky&#10;&#10;Description automatically generated">
            <a:extLst>
              <a:ext uri="{FF2B5EF4-FFF2-40B4-BE49-F238E27FC236}">
                <a16:creationId xmlns:a16="http://schemas.microsoft.com/office/drawing/2014/main" id="{0E0843EE-0D46-4544-ABD1-A98F5ECD2941}"/>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6238" y="0"/>
            <a:ext cx="12198238" cy="6858000"/>
          </a:xfrm>
        </p:spPr>
      </p:pic>
    </p:spTree>
    <p:extLst>
      <p:ext uri="{BB962C8B-B14F-4D97-AF65-F5344CB8AC3E}">
        <p14:creationId xmlns:p14="http://schemas.microsoft.com/office/powerpoint/2010/main" val="17124533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787E5F1-8DD3-B240-B447-4A4E2AAA1F6E}"/>
              </a:ext>
            </a:extLst>
          </p:cNvPr>
          <p:cNvSpPr>
            <a:spLocks noGrp="1"/>
          </p:cNvSpPr>
          <p:nvPr>
            <p:ph type="body" sz="quarter" idx="20"/>
          </p:nvPr>
        </p:nvSpPr>
        <p:spPr>
          <a:xfrm>
            <a:off x="1451114" y="424588"/>
            <a:ext cx="6370982" cy="1164100"/>
          </a:xfrm>
        </p:spPr>
        <p:txBody>
          <a:bodyPr>
            <a:normAutofit/>
          </a:bodyPr>
          <a:lstStyle/>
          <a:p>
            <a:r>
              <a:rPr lang="en-US" sz="3200" dirty="0"/>
              <a:t>Key Sources/Resources in Module 3</a:t>
            </a:r>
          </a:p>
        </p:txBody>
      </p:sp>
      <p:sp>
        <p:nvSpPr>
          <p:cNvPr id="2" name="Text Placeholder 1">
            <a:extLst>
              <a:ext uri="{FF2B5EF4-FFF2-40B4-BE49-F238E27FC236}">
                <a16:creationId xmlns:a16="http://schemas.microsoft.com/office/drawing/2014/main" id="{DD4C4EF9-5D89-1D4E-95DE-1A69C713B8FD}"/>
              </a:ext>
            </a:extLst>
          </p:cNvPr>
          <p:cNvSpPr>
            <a:spLocks noGrp="1"/>
          </p:cNvSpPr>
          <p:nvPr>
            <p:ph type="body" sz="quarter" idx="15"/>
          </p:nvPr>
        </p:nvSpPr>
        <p:spPr>
          <a:xfrm>
            <a:off x="8878502" y="1615175"/>
            <a:ext cx="2812464" cy="323455"/>
          </a:xfrm>
        </p:spPr>
        <p:txBody>
          <a:bodyPr/>
          <a:lstStyle/>
          <a:p>
            <a:r>
              <a:rPr lang="en-US" dirty="0"/>
              <a:t>www.facebook.com/outpaceeu</a:t>
            </a:r>
          </a:p>
        </p:txBody>
      </p:sp>
      <p:sp>
        <p:nvSpPr>
          <p:cNvPr id="4" name="Text Placeholder 3">
            <a:extLst>
              <a:ext uri="{FF2B5EF4-FFF2-40B4-BE49-F238E27FC236}">
                <a16:creationId xmlns:a16="http://schemas.microsoft.com/office/drawing/2014/main" id="{1258961C-F51A-A445-AFEE-52FF4222E2BE}"/>
              </a:ext>
            </a:extLst>
          </p:cNvPr>
          <p:cNvSpPr>
            <a:spLocks noGrp="1"/>
          </p:cNvSpPr>
          <p:nvPr>
            <p:ph type="body" sz="quarter" idx="17"/>
          </p:nvPr>
        </p:nvSpPr>
        <p:spPr/>
        <p:txBody>
          <a:bodyPr/>
          <a:lstStyle/>
          <a:p>
            <a:r>
              <a:rPr lang="en-US" dirty="0"/>
              <a:t>www.popculturetourism.eu</a:t>
            </a:r>
          </a:p>
        </p:txBody>
      </p:sp>
      <p:grpSp>
        <p:nvGrpSpPr>
          <p:cNvPr id="10" name="Google Shape;664;p39">
            <a:extLst>
              <a:ext uri="{FF2B5EF4-FFF2-40B4-BE49-F238E27FC236}">
                <a16:creationId xmlns:a16="http://schemas.microsoft.com/office/drawing/2014/main" id="{AF26583B-99B9-CC41-92BC-F97A3ED80C3D}"/>
              </a:ext>
            </a:extLst>
          </p:cNvPr>
          <p:cNvGrpSpPr/>
          <p:nvPr/>
        </p:nvGrpSpPr>
        <p:grpSpPr>
          <a:xfrm>
            <a:off x="8252108" y="2190883"/>
            <a:ext cx="301041" cy="301041"/>
            <a:chOff x="5941025" y="3634400"/>
            <a:chExt cx="467650" cy="467650"/>
          </a:xfrm>
          <a:solidFill>
            <a:srgbClr val="F5B020"/>
          </a:solidFill>
        </p:grpSpPr>
        <p:sp>
          <p:nvSpPr>
            <p:cNvPr id="11" name="Google Shape;665;p39">
              <a:extLst>
                <a:ext uri="{FF2B5EF4-FFF2-40B4-BE49-F238E27FC236}">
                  <a16:creationId xmlns:a16="http://schemas.microsoft.com/office/drawing/2014/main" id="{026E682D-EF64-6B45-B7F8-F8870E8D52B7}"/>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666;p39">
              <a:extLst>
                <a:ext uri="{FF2B5EF4-FFF2-40B4-BE49-F238E27FC236}">
                  <a16:creationId xmlns:a16="http://schemas.microsoft.com/office/drawing/2014/main" id="{27938B3A-E147-BB47-A796-BBFBA73AF9A4}"/>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667;p39">
              <a:extLst>
                <a:ext uri="{FF2B5EF4-FFF2-40B4-BE49-F238E27FC236}">
                  <a16:creationId xmlns:a16="http://schemas.microsoft.com/office/drawing/2014/main" id="{7DC0D342-29F6-4545-B7CF-6474696A116B}"/>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668;p39">
              <a:extLst>
                <a:ext uri="{FF2B5EF4-FFF2-40B4-BE49-F238E27FC236}">
                  <a16:creationId xmlns:a16="http://schemas.microsoft.com/office/drawing/2014/main" id="{0DD2D850-5F8A-9845-A6E5-FA6976218443}"/>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669;p39">
              <a:extLst>
                <a:ext uri="{FF2B5EF4-FFF2-40B4-BE49-F238E27FC236}">
                  <a16:creationId xmlns:a16="http://schemas.microsoft.com/office/drawing/2014/main" id="{8DB18CCE-3750-A64A-9C8B-DD82C4CB1147}"/>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670;p39">
              <a:extLst>
                <a:ext uri="{FF2B5EF4-FFF2-40B4-BE49-F238E27FC236}">
                  <a16:creationId xmlns:a16="http://schemas.microsoft.com/office/drawing/2014/main" id="{4DE210A0-C3D6-0F43-BF7C-C89DDCD5EA50}"/>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27" name="Picture 26" descr="A picture containing drawing&#10;&#10;Description automatically generated">
            <a:extLst>
              <a:ext uri="{FF2B5EF4-FFF2-40B4-BE49-F238E27FC236}">
                <a16:creationId xmlns:a16="http://schemas.microsoft.com/office/drawing/2014/main" id="{BAA9B1D3-D351-443E-B63C-953A741BAB3B}"/>
              </a:ext>
            </a:extLst>
          </p:cNvPr>
          <p:cNvPicPr>
            <a:picLocks noChangeAspect="1"/>
          </p:cNvPicPr>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8182596" y="1628444"/>
            <a:ext cx="415861" cy="415861"/>
          </a:xfrm>
          <a:prstGeom prst="rect">
            <a:avLst/>
          </a:prstGeom>
        </p:spPr>
      </p:pic>
      <p:sp>
        <p:nvSpPr>
          <p:cNvPr id="18" name="TextBox 17">
            <a:extLst>
              <a:ext uri="{FF2B5EF4-FFF2-40B4-BE49-F238E27FC236}">
                <a16:creationId xmlns:a16="http://schemas.microsoft.com/office/drawing/2014/main" id="{6F8F4D68-1BC4-DB41-934C-017F393CB9A1}"/>
              </a:ext>
            </a:extLst>
          </p:cNvPr>
          <p:cNvSpPr txBox="1"/>
          <p:nvPr/>
        </p:nvSpPr>
        <p:spPr>
          <a:xfrm>
            <a:off x="204434" y="2225344"/>
            <a:ext cx="7784823" cy="2031325"/>
          </a:xfrm>
          <a:prstGeom prst="rect">
            <a:avLst/>
          </a:prstGeom>
          <a:noFill/>
        </p:spPr>
        <p:txBody>
          <a:bodyPr wrap="square">
            <a:spAutoFit/>
          </a:bodyPr>
          <a:lstStyle/>
          <a:p>
            <a:r>
              <a:rPr lang="en-GB" dirty="0">
                <a:hlinkClick r:id="rId4"/>
              </a:rPr>
              <a:t>Radomskaya, V. POPULAR CULTURE TOURISM: TREND OR TRANSITION?</a:t>
            </a:r>
            <a:endParaRPr lang="en-GB" dirty="0"/>
          </a:p>
          <a:p>
            <a:r>
              <a:rPr lang="en-US" dirty="0">
                <a:hlinkClick r:id="" action="ppaction://noaction"/>
              </a:rPr>
              <a:t>Radomskaya, V. Popular culture as a powerful destination marketing tool: an Australian study</a:t>
            </a:r>
            <a:endParaRPr lang="en-US" dirty="0"/>
          </a:p>
          <a:p>
            <a:r>
              <a:rPr lang="en-US" dirty="0">
                <a:hlinkClick r:id="rId5"/>
              </a:rPr>
              <a:t>Barbee, J. Pop Culture Marketing in Tourism</a:t>
            </a:r>
            <a:endParaRPr lang="en-US" dirty="0"/>
          </a:p>
          <a:p>
            <a:r>
              <a:rPr lang="en-US" dirty="0">
                <a:hlinkClick r:id="rId6"/>
              </a:rPr>
              <a:t>Eklind, A., Gracia Tjong, R. J. Understanding pop culture tourism – analysis of incentives for travel behaviour and participation of pop-culture tourism products</a:t>
            </a:r>
            <a:endParaRPr lang="en-US" dirty="0"/>
          </a:p>
          <a:p>
            <a:endParaRPr lang="en-US" dirty="0"/>
          </a:p>
        </p:txBody>
      </p:sp>
    </p:spTree>
    <p:extLst>
      <p:ext uri="{BB962C8B-B14F-4D97-AF65-F5344CB8AC3E}">
        <p14:creationId xmlns:p14="http://schemas.microsoft.com/office/powerpoint/2010/main" val="2369432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41A479C4-0957-44CA-82AC-CA5D69EFF0E0}"/>
              </a:ext>
            </a:extLst>
          </p:cNvPr>
          <p:cNvGraphicFramePr/>
          <p:nvPr>
            <p:extLst>
              <p:ext uri="{D42A27DB-BD31-4B8C-83A1-F6EECF244321}">
                <p14:modId xmlns:p14="http://schemas.microsoft.com/office/powerpoint/2010/main" val="2620555171"/>
              </p:ext>
            </p:extLst>
          </p:nvPr>
        </p:nvGraphicFramePr>
        <p:xfrm>
          <a:off x="867508" y="124327"/>
          <a:ext cx="11479629" cy="76380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 Placeholder 5">
            <a:extLst>
              <a:ext uri="{FF2B5EF4-FFF2-40B4-BE49-F238E27FC236}">
                <a16:creationId xmlns:a16="http://schemas.microsoft.com/office/drawing/2014/main" id="{46E3E243-9EF7-4307-BC86-A480E4B75A5B}"/>
              </a:ext>
            </a:extLst>
          </p:cNvPr>
          <p:cNvSpPr>
            <a:spLocks noGrp="1"/>
          </p:cNvSpPr>
          <p:nvPr>
            <p:ph type="body" sz="quarter" idx="13"/>
          </p:nvPr>
        </p:nvSpPr>
        <p:spPr>
          <a:xfrm>
            <a:off x="1474981" y="626981"/>
            <a:ext cx="9649486" cy="697353"/>
          </a:xfrm>
        </p:spPr>
        <p:txBody>
          <a:bodyPr>
            <a:normAutofit fontScale="85000" lnSpcReduction="10000"/>
          </a:bodyPr>
          <a:lstStyle/>
          <a:p>
            <a:r>
              <a:rPr lang="en-IE" dirty="0">
                <a:solidFill>
                  <a:srgbClr val="9A2E90"/>
                </a:solidFill>
              </a:rPr>
              <a:t>WHO IS RESPONSIBLE FOR POP CULTURE PROMOTION?</a:t>
            </a:r>
          </a:p>
        </p:txBody>
      </p:sp>
    </p:spTree>
    <p:extLst>
      <p:ext uri="{BB962C8B-B14F-4D97-AF65-F5344CB8AC3E}">
        <p14:creationId xmlns:p14="http://schemas.microsoft.com/office/powerpoint/2010/main" val="3764595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1462273-BE4C-4D79-A9EE-D3A550FDDF6A}"/>
              </a:ext>
            </a:extLst>
          </p:cNvPr>
          <p:cNvSpPr>
            <a:spLocks noGrp="1"/>
          </p:cNvSpPr>
          <p:nvPr>
            <p:ph type="body" sz="quarter" idx="16"/>
          </p:nvPr>
        </p:nvSpPr>
        <p:spPr>
          <a:xfrm>
            <a:off x="558162" y="520708"/>
            <a:ext cx="8429894" cy="883473"/>
          </a:xfrm>
        </p:spPr>
        <p:txBody>
          <a:bodyPr>
            <a:normAutofit/>
          </a:bodyPr>
          <a:lstStyle/>
          <a:p>
            <a:r>
              <a:rPr lang="en-IE" dirty="0">
                <a:solidFill>
                  <a:srgbClr val="9A2E90"/>
                </a:solidFill>
              </a:rPr>
              <a:t>CREATE VISUAL CONTENT</a:t>
            </a:r>
          </a:p>
          <a:p>
            <a:endParaRPr lang="en-IE" dirty="0">
              <a:solidFill>
                <a:srgbClr val="9A2E90"/>
              </a:solidFill>
            </a:endParaRPr>
          </a:p>
        </p:txBody>
      </p:sp>
      <p:sp>
        <p:nvSpPr>
          <p:cNvPr id="4" name="Text Placeholder 3">
            <a:extLst>
              <a:ext uri="{FF2B5EF4-FFF2-40B4-BE49-F238E27FC236}">
                <a16:creationId xmlns:a16="http://schemas.microsoft.com/office/drawing/2014/main" id="{E6B3E674-209C-4698-A4EC-27E653C7B8FC}"/>
              </a:ext>
            </a:extLst>
          </p:cNvPr>
          <p:cNvSpPr>
            <a:spLocks noGrp="1"/>
          </p:cNvSpPr>
          <p:nvPr>
            <p:ph type="body" sz="quarter" idx="17"/>
          </p:nvPr>
        </p:nvSpPr>
        <p:spPr>
          <a:xfrm>
            <a:off x="467833" y="1223694"/>
            <a:ext cx="7697972" cy="4975087"/>
          </a:xfrm>
        </p:spPr>
        <p:txBody>
          <a:bodyPr/>
          <a:lstStyle/>
          <a:p>
            <a:pPr algn="just"/>
            <a:r>
              <a:rPr lang="en-IE" sz="2800" dirty="0"/>
              <a:t>These days, pop culture is everything. And with the advent of social media, trends are spreading quicker than ever, inspiring consumer behaviour and big-time spending in the blink of an eye.</a:t>
            </a:r>
          </a:p>
          <a:p>
            <a:pPr algn="just"/>
            <a:r>
              <a:rPr lang="en-IE" sz="2800" dirty="0"/>
              <a:t>With the rise of Pinterest, Instagram and other visual, photo and video-heavy mediums, imagery is the wave of the future.</a:t>
            </a:r>
          </a:p>
          <a:p>
            <a:pPr algn="just"/>
            <a:r>
              <a:rPr lang="en-GB" sz="2800" dirty="0"/>
              <a:t>40% of people will respond better to visual information than plain text: visual content drives engagement!</a:t>
            </a:r>
            <a:endParaRPr lang="en-US" sz="2800" dirty="0"/>
          </a:p>
          <a:p>
            <a:pPr algn="just"/>
            <a:endParaRPr lang="en-IE" sz="2800" dirty="0">
              <a:highlight>
                <a:srgbClr val="FFFF00"/>
              </a:highlight>
            </a:endParaRPr>
          </a:p>
        </p:txBody>
      </p:sp>
      <p:sp>
        <p:nvSpPr>
          <p:cNvPr id="5" name="TextBox 4">
            <a:extLst>
              <a:ext uri="{FF2B5EF4-FFF2-40B4-BE49-F238E27FC236}">
                <a16:creationId xmlns:a16="http://schemas.microsoft.com/office/drawing/2014/main" id="{11FF5D46-05BA-43AD-A7D0-AAD660C92FFD}"/>
              </a:ext>
            </a:extLst>
          </p:cNvPr>
          <p:cNvSpPr txBox="1"/>
          <p:nvPr/>
        </p:nvSpPr>
        <p:spPr>
          <a:xfrm>
            <a:off x="8802434" y="5946408"/>
            <a:ext cx="3389565" cy="923330"/>
          </a:xfrm>
          <a:prstGeom prst="rect">
            <a:avLst/>
          </a:prstGeom>
          <a:solidFill>
            <a:srgbClr val="1D9647"/>
          </a:solidFill>
        </p:spPr>
        <p:txBody>
          <a:bodyPr wrap="square" rtlCol="0">
            <a:spAutoFit/>
          </a:bodyPr>
          <a:lstStyle/>
          <a:p>
            <a:pPr algn="ctr"/>
            <a:r>
              <a:rPr lang="en-IE" dirty="0">
                <a:solidFill>
                  <a:schemeClr val="bg1"/>
                </a:solidFill>
              </a:rPr>
              <a:t>85% more likely to purchase a product after watching a product video</a:t>
            </a:r>
            <a:endParaRPr lang="en-IE" dirty="0">
              <a:solidFill>
                <a:schemeClr val="bg1"/>
              </a:solidFill>
              <a:highlight>
                <a:srgbClr val="FFFF00"/>
              </a:highlight>
            </a:endParaRPr>
          </a:p>
        </p:txBody>
      </p:sp>
      <p:pic>
        <p:nvPicPr>
          <p:cNvPr id="10" name="Graphic 9" descr="Dollar">
            <a:extLst>
              <a:ext uri="{FF2B5EF4-FFF2-40B4-BE49-F238E27FC236}">
                <a16:creationId xmlns:a16="http://schemas.microsoft.com/office/drawing/2014/main" id="{C51CE24C-5C0A-412E-AEB4-2AE68C1A5CE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73656" y="5915891"/>
            <a:ext cx="914400" cy="914400"/>
          </a:xfrm>
          <a:prstGeom prst="rect">
            <a:avLst/>
          </a:prstGeom>
        </p:spPr>
      </p:pic>
      <p:pic>
        <p:nvPicPr>
          <p:cNvPr id="14" name="Picture Placeholder 13" descr="A screenshot of a video game&#10;&#10;Description automatically generated with medium confidence">
            <a:extLst>
              <a:ext uri="{FF2B5EF4-FFF2-40B4-BE49-F238E27FC236}">
                <a16:creationId xmlns:a16="http://schemas.microsoft.com/office/drawing/2014/main" id="{0AC3F613-8B61-D642-96A7-2D69667BF534}"/>
              </a:ext>
            </a:extLst>
          </p:cNvPr>
          <p:cNvPicPr>
            <a:picLocks noGrp="1" noChangeAspect="1"/>
          </p:cNvPicPr>
          <p:nvPr>
            <p:ph type="pic" sz="quarter" idx="15"/>
          </p:nvPr>
        </p:nvPicPr>
        <p:blipFill rotWithShape="1">
          <a:blip r:embed="rId4" cstate="screen">
            <a:extLst>
              <a:ext uri="{28A0092B-C50C-407E-A947-70E740481C1C}">
                <a14:useLocalDpi xmlns:a14="http://schemas.microsoft.com/office/drawing/2010/main"/>
              </a:ext>
            </a:extLst>
          </a:blip>
          <a:srcRect/>
          <a:stretch/>
        </p:blipFill>
        <p:spPr>
          <a:xfrm>
            <a:off x="8802435" y="1223694"/>
            <a:ext cx="3389565" cy="4033653"/>
          </a:xfrm>
        </p:spPr>
      </p:pic>
    </p:spTree>
    <p:extLst>
      <p:ext uri="{BB962C8B-B14F-4D97-AF65-F5344CB8AC3E}">
        <p14:creationId xmlns:p14="http://schemas.microsoft.com/office/powerpoint/2010/main" val="2563525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067C552-432C-44CF-A2FA-3702C6092DB4}"/>
              </a:ext>
            </a:extLst>
          </p:cNvPr>
          <p:cNvSpPr>
            <a:spLocks noGrp="1"/>
          </p:cNvSpPr>
          <p:nvPr>
            <p:ph type="body" sz="quarter" idx="13"/>
          </p:nvPr>
        </p:nvSpPr>
        <p:spPr>
          <a:xfrm>
            <a:off x="4635221" y="1508861"/>
            <a:ext cx="7404379" cy="1791502"/>
          </a:xfrm>
        </p:spPr>
        <p:txBody>
          <a:bodyPr>
            <a:normAutofit/>
          </a:bodyPr>
          <a:lstStyle/>
          <a:p>
            <a:r>
              <a:rPr lang="en-GB" dirty="0"/>
              <a:t>Case study: making Australia a top travel destination</a:t>
            </a:r>
          </a:p>
          <a:p>
            <a:endParaRPr lang="en-IE" dirty="0"/>
          </a:p>
        </p:txBody>
      </p:sp>
      <p:sp>
        <p:nvSpPr>
          <p:cNvPr id="5" name="Text Placeholder 4">
            <a:extLst>
              <a:ext uri="{FF2B5EF4-FFF2-40B4-BE49-F238E27FC236}">
                <a16:creationId xmlns:a16="http://schemas.microsoft.com/office/drawing/2014/main" id="{67B534A5-CC6E-4144-A992-76C9C776E2CE}"/>
              </a:ext>
            </a:extLst>
          </p:cNvPr>
          <p:cNvSpPr>
            <a:spLocks noGrp="1"/>
          </p:cNvSpPr>
          <p:nvPr>
            <p:ph type="body" sz="quarter" idx="14"/>
          </p:nvPr>
        </p:nvSpPr>
        <p:spPr>
          <a:xfrm>
            <a:off x="7594333" y="3557638"/>
            <a:ext cx="4445267" cy="2653157"/>
          </a:xfrm>
        </p:spPr>
        <p:txBody>
          <a:bodyPr/>
          <a:lstStyle/>
          <a:p>
            <a:r>
              <a:rPr lang="en-GB" b="1" dirty="0"/>
              <a:t>Goal:</a:t>
            </a:r>
            <a:r>
              <a:rPr lang="en-GB" dirty="0"/>
              <a:t> Increase flight booking to Australia among US travellers.</a:t>
            </a:r>
          </a:p>
          <a:p>
            <a:r>
              <a:rPr lang="en-GB" b="1" dirty="0"/>
              <a:t>Solution:</a:t>
            </a:r>
            <a:r>
              <a:rPr lang="en-GB" dirty="0"/>
              <a:t> Use Verizon Media native ads to drive highly qualified leads to Tourism Australia's website and boost travel bookings via partner websites. </a:t>
            </a:r>
          </a:p>
        </p:txBody>
      </p:sp>
      <p:sp>
        <p:nvSpPr>
          <p:cNvPr id="12" name="TextBox 11">
            <a:extLst>
              <a:ext uri="{FF2B5EF4-FFF2-40B4-BE49-F238E27FC236}">
                <a16:creationId xmlns:a16="http://schemas.microsoft.com/office/drawing/2014/main" id="{FBFA33D2-A06D-E040-8F56-455D5832D8F2}"/>
              </a:ext>
            </a:extLst>
          </p:cNvPr>
          <p:cNvSpPr txBox="1"/>
          <p:nvPr/>
        </p:nvSpPr>
        <p:spPr>
          <a:xfrm>
            <a:off x="10748513" y="6373596"/>
            <a:ext cx="824072" cy="369332"/>
          </a:xfrm>
          <a:prstGeom prst="rect">
            <a:avLst/>
          </a:prstGeom>
          <a:noFill/>
        </p:spPr>
        <p:txBody>
          <a:bodyPr wrap="none" rtlCol="0">
            <a:spAutoFit/>
          </a:bodyPr>
          <a:lstStyle/>
          <a:p>
            <a:r>
              <a:rPr lang="en-LT" dirty="0">
                <a:hlinkClick r:id="rId2"/>
              </a:rPr>
              <a:t>Source</a:t>
            </a:r>
            <a:endParaRPr lang="en-LT" dirty="0"/>
          </a:p>
        </p:txBody>
      </p:sp>
      <p:pic>
        <p:nvPicPr>
          <p:cNvPr id="13" name="Picture Placeholder 12" descr="Graphical user interface, text, application&#10;&#10;Description automatically generated">
            <a:extLst>
              <a:ext uri="{FF2B5EF4-FFF2-40B4-BE49-F238E27FC236}">
                <a16:creationId xmlns:a16="http://schemas.microsoft.com/office/drawing/2014/main" id="{69233BA3-E752-ED42-BB00-A6885A45E469}"/>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140125" y="1044586"/>
            <a:ext cx="4382218" cy="3115598"/>
          </a:xfrm>
        </p:spPr>
      </p:pic>
      <p:pic>
        <p:nvPicPr>
          <p:cNvPr id="15" name="Picture Placeholder 14" descr="A group of people jumping on a beach&#10;&#10;Description automatically generated with medium confidence">
            <a:extLst>
              <a:ext uri="{FF2B5EF4-FFF2-40B4-BE49-F238E27FC236}">
                <a16:creationId xmlns:a16="http://schemas.microsoft.com/office/drawing/2014/main" id="{B66DE4F8-42FD-E24E-B3A0-18F1649E1437}"/>
              </a:ext>
            </a:extLst>
          </p:cNvPr>
          <p:cNvPicPr>
            <a:picLocks noGrp="1" noChangeAspect="1"/>
          </p:cNvPicPr>
          <p:nvPr>
            <p:ph type="pic" sz="quarter" idx="11"/>
          </p:nvPr>
        </p:nvPicPr>
        <p:blipFill>
          <a:blip r:embed="rId4"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7091185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en-US" dirty="0"/>
              <a:t>Diamonds Are Forever</a:t>
            </a:r>
            <a:endParaRPr lang="en-US" dirty="0">
              <a:highlight>
                <a:srgbClr val="FFFF00"/>
              </a:highlight>
            </a:endParaRPr>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59811"/>
            <a:ext cx="10156668" cy="1413729"/>
          </a:xfrm>
        </p:spPr>
        <p:txBody>
          <a:bodyPr/>
          <a:lstStyle/>
          <a:p>
            <a:pPr algn="just"/>
            <a:r>
              <a:rPr lang="en-GB" dirty="0"/>
              <a:t>Frances Gerety wrote "A Diamond Is Forever" for an advertising campaign for De Beers in 1947 and wrote all of the company's ads for 25 years.</a:t>
            </a:r>
          </a:p>
          <a:p>
            <a:pPr algn="just"/>
            <a:r>
              <a:rPr lang="en-GB" dirty="0"/>
              <a:t>“Diamonds Are Forever” was such a ubiquitous phrase it became the name of a James Bond flick.</a:t>
            </a:r>
            <a:endParaRPr lang="en-US" dirty="0"/>
          </a:p>
        </p:txBody>
      </p:sp>
      <p:pic>
        <p:nvPicPr>
          <p:cNvPr id="9" name="Picture Placeholder 8" descr="Diagram&#10;&#10;Description automatically generated with medium confidence">
            <a:extLst>
              <a:ext uri="{FF2B5EF4-FFF2-40B4-BE49-F238E27FC236}">
                <a16:creationId xmlns:a16="http://schemas.microsoft.com/office/drawing/2014/main" id="{0570AC47-AED9-2C41-B767-D43A6AE78C17}"/>
              </a:ext>
            </a:extLst>
          </p:cNvPr>
          <p:cNvPicPr>
            <a:picLocks noGrp="1" noChangeAspect="1"/>
          </p:cNvPicPr>
          <p:nvPr>
            <p:ph type="pic" sz="quarter" idx="19"/>
          </p:nvPr>
        </p:nvPicPr>
        <p:blipFill rotWithShape="1">
          <a:blip r:embed="rId2" cstate="screen">
            <a:extLst>
              <a:ext uri="{28A0092B-C50C-407E-A947-70E740481C1C}">
                <a14:useLocalDpi xmlns:a14="http://schemas.microsoft.com/office/drawing/2010/main"/>
              </a:ext>
            </a:extLst>
          </a:blip>
          <a:srcRect/>
          <a:stretch/>
        </p:blipFill>
        <p:spPr>
          <a:xfrm>
            <a:off x="3564835" y="-1"/>
            <a:ext cx="8627164" cy="4540151"/>
          </a:xfrm>
        </p:spPr>
      </p:pic>
      <p:sp>
        <p:nvSpPr>
          <p:cNvPr id="10" name="TextBox 9">
            <a:extLst>
              <a:ext uri="{FF2B5EF4-FFF2-40B4-BE49-F238E27FC236}">
                <a16:creationId xmlns:a16="http://schemas.microsoft.com/office/drawing/2014/main" id="{1EA28B85-1F14-7940-BF62-B9CE705F3450}"/>
              </a:ext>
            </a:extLst>
          </p:cNvPr>
          <p:cNvSpPr txBox="1"/>
          <p:nvPr/>
        </p:nvSpPr>
        <p:spPr>
          <a:xfrm>
            <a:off x="497155" y="6314536"/>
            <a:ext cx="824072" cy="369332"/>
          </a:xfrm>
          <a:prstGeom prst="rect">
            <a:avLst/>
          </a:prstGeom>
          <a:noFill/>
        </p:spPr>
        <p:txBody>
          <a:bodyPr wrap="none" rtlCol="0">
            <a:spAutoFit/>
          </a:bodyPr>
          <a:lstStyle/>
          <a:p>
            <a:r>
              <a:rPr lang="en-LT" dirty="0">
                <a:hlinkClick r:id="rId3"/>
              </a:rPr>
              <a:t>Source</a:t>
            </a:r>
            <a:endParaRPr lang="en-LT" dirty="0"/>
          </a:p>
        </p:txBody>
      </p:sp>
    </p:spTree>
    <p:extLst>
      <p:ext uri="{BB962C8B-B14F-4D97-AF65-F5344CB8AC3E}">
        <p14:creationId xmlns:p14="http://schemas.microsoft.com/office/powerpoint/2010/main" val="17190239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4">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8D5B16B3-2C3F-4DF2-AFA5-24571608A046}">
  <we:reference id="wa104379997" version="2.0.0.0" store="en-001" storeType="OMEX"/>
  <we:alternateReferences>
    <we:reference id="WA104379997" version="2.0.0.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10134</TotalTime>
  <Words>3866</Words>
  <Application>Microsoft Office PowerPoint</Application>
  <PresentationFormat>Widescreen</PresentationFormat>
  <Paragraphs>212</Paragraphs>
  <Slides>52</Slides>
  <Notes>0</Notes>
  <HiddenSlides>0</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52</vt:i4>
      </vt:variant>
    </vt:vector>
  </HeadingPairs>
  <TitlesOfParts>
    <vt:vector size="59" baseType="lpstr">
      <vt:lpstr>Arial</vt:lpstr>
      <vt:lpstr>Calibri</vt:lpstr>
      <vt:lpstr>Calibri Light</vt:lpstr>
      <vt:lpstr>Guardian Text Egyptian Web</vt:lpstr>
      <vt:lpstr>Quattrocento Sans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Grace Lyons</cp:lastModifiedBy>
  <cp:revision>163</cp:revision>
  <dcterms:created xsi:type="dcterms:W3CDTF">2019-11-20T14:08:21Z</dcterms:created>
  <dcterms:modified xsi:type="dcterms:W3CDTF">2021-06-03T20:41:35Z</dcterms:modified>
</cp:coreProperties>
</file>