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75" r:id="rId2"/>
    <p:sldId id="295" r:id="rId3"/>
    <p:sldId id="432" r:id="rId4"/>
    <p:sldId id="331" r:id="rId5"/>
    <p:sldId id="332" r:id="rId6"/>
    <p:sldId id="338" r:id="rId7"/>
    <p:sldId id="335" r:id="rId8"/>
    <p:sldId id="336" r:id="rId9"/>
    <p:sldId id="357" r:id="rId10"/>
    <p:sldId id="340" r:id="rId11"/>
    <p:sldId id="341" r:id="rId12"/>
    <p:sldId id="354" r:id="rId13"/>
    <p:sldId id="330" r:id="rId14"/>
    <p:sldId id="342" r:id="rId15"/>
    <p:sldId id="343" r:id="rId16"/>
    <p:sldId id="344" r:id="rId17"/>
    <p:sldId id="356" r:id="rId18"/>
    <p:sldId id="349" r:id="rId19"/>
    <p:sldId id="350" r:id="rId20"/>
    <p:sldId id="346" r:id="rId21"/>
    <p:sldId id="347" r:id="rId22"/>
    <p:sldId id="348" r:id="rId23"/>
    <p:sldId id="351" r:id="rId24"/>
    <p:sldId id="352" r:id="rId25"/>
    <p:sldId id="353" r:id="rId26"/>
    <p:sldId id="355" r:id="rId27"/>
    <p:sldId id="359" r:id="rId28"/>
    <p:sldId id="360" r:id="rId29"/>
    <p:sldId id="361" r:id="rId30"/>
    <p:sldId id="358" r:id="rId31"/>
    <p:sldId id="363" r:id="rId32"/>
    <p:sldId id="364" r:id="rId33"/>
    <p:sldId id="366" r:id="rId34"/>
    <p:sldId id="367" r:id="rId35"/>
    <p:sldId id="365" r:id="rId36"/>
    <p:sldId id="368" r:id="rId37"/>
    <p:sldId id="369" r:id="rId38"/>
    <p:sldId id="370" r:id="rId39"/>
    <p:sldId id="371" r:id="rId40"/>
    <p:sldId id="372" r:id="rId41"/>
    <p:sldId id="373" r:id="rId42"/>
    <p:sldId id="374" r:id="rId43"/>
    <p:sldId id="375" r:id="rId44"/>
    <p:sldId id="376" r:id="rId45"/>
    <p:sldId id="378" r:id="rId46"/>
    <p:sldId id="377" r:id="rId47"/>
    <p:sldId id="307" r:id="rId48"/>
    <p:sldId id="308" r:id="rId49"/>
    <p:sldId id="379" r:id="rId50"/>
    <p:sldId id="380" r:id="rId51"/>
    <p:sldId id="381" r:id="rId52"/>
    <p:sldId id="382" r:id="rId53"/>
    <p:sldId id="383" r:id="rId54"/>
    <p:sldId id="384" r:id="rId55"/>
    <p:sldId id="385" r:id="rId56"/>
    <p:sldId id="386" r:id="rId57"/>
    <p:sldId id="429" r:id="rId58"/>
    <p:sldId id="430" r:id="rId59"/>
    <p:sldId id="431" r:id="rId60"/>
    <p:sldId id="290"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E90"/>
    <a:srgbClr val="003841"/>
    <a:srgbClr val="F5B020"/>
    <a:srgbClr val="1198D1"/>
    <a:srgbClr val="E45E32"/>
    <a:srgbClr val="DD1B50"/>
    <a:srgbClr val="000000"/>
    <a:srgbClr val="404040"/>
    <a:srgbClr val="91BE46"/>
    <a:srgbClr val="1D96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3792" autoAdjust="0"/>
  </p:normalViewPr>
  <p:slideViewPr>
    <p:cSldViewPr snapToGrid="0" snapToObjects="1">
      <p:cViewPr varScale="1">
        <p:scale>
          <a:sx n="107" d="100"/>
          <a:sy n="107" d="100"/>
        </p:scale>
        <p:origin x="462" y="78"/>
      </p:cViewPr>
      <p:guideLst/>
    </p:cSldViewPr>
  </p:slideViewPr>
  <p:outlineViewPr>
    <p:cViewPr>
      <p:scale>
        <a:sx n="33" d="100"/>
        <a:sy n="33" d="100"/>
      </p:scale>
      <p:origin x="0" y="-7772"/>
    </p:cViewPr>
  </p:outlineViewPr>
  <p:notesTextViewPr>
    <p:cViewPr>
      <p:scale>
        <a:sx n="1" d="1"/>
        <a:sy n="1" d="1"/>
      </p:scale>
      <p:origin x="0" y="0"/>
    </p:cViewPr>
  </p:notesTextViewPr>
  <p:sorterViewPr>
    <p:cViewPr>
      <p:scale>
        <a:sx n="66" d="100"/>
        <a:sy n="66" d="100"/>
      </p:scale>
      <p:origin x="0" y="-4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6/17/2021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rcinet.ca/eye-on-the-arctic-special-reports/arctic-tourism/?fbclid=IwAR3REM8QMrceViS_c1qvNon8LKmJibgXRQxM1i4cSNyQADbDrwt-opwbyP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irltraveltours.com/virtual-tours"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elebbabylaundry.com/2021/02/new-zealand-urges-visitors-to-stop-traveling-under-the-social-influe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celandmag.is/article/slideshow-day-bieber-effect-or-plain-selfishness-visitors-destroying-fjadrargljufur"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https://thetourismcolab.com.au/change/23-actions-for-regenerative-tourism/</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https://www.earth-changers.com/blog/2020/9/22/regenerative-tourism-what-is-it-and-what-is-it-not </a:t>
            </a:r>
          </a:p>
          <a:p>
            <a:r>
              <a:rPr lang="is-IS" dirty="0"/>
              <a:t>https://www.traveltotomorrow.be/future-vision/</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1796022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99294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https://www.rcinet.ca/eye-on-the-arctic-special-reports/arctic-tourism/?fbclid=IwAR3REM8QMrceViS_c1qvNon8LKmJibgXRQxM1i4cSNyQADbDrwt-opwbyPs</a:t>
            </a: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286156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253270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hlinkClick r:id="rId3"/>
              </a:rPr>
              <a:t>www.girltraveltours.com/virtual-tours</a:t>
            </a:r>
            <a:endParaRPr lang="is-IS" dirty="0"/>
          </a:p>
          <a:p>
            <a:r>
              <a:rPr lang="is-IS" dirty="0"/>
              <a:t>Their</a:t>
            </a:r>
            <a:r>
              <a:rPr lang="is-IS" baseline="0" dirty="0"/>
              <a:t> virtual tours have blown up this fall – their first virtual tours this spring and summer drew a few hundred people to them. Now tens of thousands are tuning in.</a:t>
            </a:r>
            <a:endParaRPr lang="is-IS" dirty="0"/>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4030128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409491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47</a:t>
            </a:fld>
            <a:endParaRPr lang="is-IS"/>
          </a:p>
        </p:txBody>
      </p:sp>
    </p:spTree>
    <p:extLst>
      <p:ext uri="{BB962C8B-B14F-4D97-AF65-F5344CB8AC3E}">
        <p14:creationId xmlns:p14="http://schemas.microsoft.com/office/powerpoint/2010/main" val="204694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48</a:t>
            </a:fld>
            <a:endParaRPr lang="is-IS"/>
          </a:p>
        </p:txBody>
      </p:sp>
    </p:spTree>
    <p:extLst>
      <p:ext uri="{BB962C8B-B14F-4D97-AF65-F5344CB8AC3E}">
        <p14:creationId xmlns:p14="http://schemas.microsoft.com/office/powerpoint/2010/main" val="2545138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https://savouringbath.com/tours/virtual-food-heroes/</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395391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https://www.bbc.com/news/business-54658147</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3562159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94343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s-IS" dirty="0">
                <a:hlinkClick r:id="rId3"/>
              </a:rPr>
              <a:t>https://thetourismcolab.com.au/change/23-actions-for-regenerative-tourism/</a:t>
            </a:r>
            <a:endParaRPr lang="is-IS" dirty="0"/>
          </a:p>
          <a:p>
            <a:pPr marL="0" marR="0" indent="0" algn="l" defTabSz="914400" rtl="0" eaLnBrk="1" fontAlgn="auto" latinLnBrk="0" hangingPunct="1">
              <a:lnSpc>
                <a:spcPct val="100000"/>
              </a:lnSpc>
              <a:spcBef>
                <a:spcPts val="0"/>
              </a:spcBef>
              <a:spcAft>
                <a:spcPts val="0"/>
              </a:spcAft>
              <a:buClrTx/>
              <a:buSzTx/>
              <a:buFontTx/>
              <a:buNone/>
              <a:tabLst/>
              <a:defRPr/>
            </a:pPr>
            <a:r>
              <a:rPr lang="is-IS" dirty="0"/>
              <a:t>https://www.earth-changers.com/blog/2020/9/22/regenerative-tourism-what-is-it-and-what-is-it-not </a:t>
            </a:r>
          </a:p>
          <a:p>
            <a:r>
              <a:rPr lang="is-IS" dirty="0"/>
              <a:t>https://www.traveltotomorrow.be/future-vision/</a:t>
            </a:r>
          </a:p>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549089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52</a:t>
            </a:fld>
            <a:endParaRPr lang="en-US"/>
          </a:p>
        </p:txBody>
      </p:sp>
    </p:spTree>
    <p:extLst>
      <p:ext uri="{BB962C8B-B14F-4D97-AF65-F5344CB8AC3E}">
        <p14:creationId xmlns:p14="http://schemas.microsoft.com/office/powerpoint/2010/main" val="1753352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6CCB6548-166B-4501-B8FA-128017F63089}" type="slidenum">
              <a:rPr lang="is-IS" smtClean="0"/>
              <a:t>54</a:t>
            </a:fld>
            <a:endParaRPr lang="is-IS"/>
          </a:p>
        </p:txBody>
      </p:sp>
    </p:spTree>
    <p:extLst>
      <p:ext uri="{BB962C8B-B14F-4D97-AF65-F5344CB8AC3E}">
        <p14:creationId xmlns:p14="http://schemas.microsoft.com/office/powerpoint/2010/main" val="2326894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New Zealand Urges Visitors To Stop 'Traveling Under The Social Influence' | Celeb Baby Laundry</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56621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284104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21346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Slideshow of the day: The Bieber effect or plain selfishness? Visitors destroying </a:t>
            </a:r>
            <a:r>
              <a:rPr lang="en-US" dirty="0" err="1">
                <a:hlinkClick r:id="rId3"/>
              </a:rPr>
              <a:t>Fjaðrárgljúfur</a:t>
            </a:r>
            <a:r>
              <a:rPr lang="en-US" dirty="0">
                <a:hlinkClick r:id="rId3"/>
              </a:rPr>
              <a:t> | </a:t>
            </a:r>
            <a:r>
              <a:rPr lang="en-US" dirty="0" err="1">
                <a:hlinkClick r:id="rId3"/>
              </a:rPr>
              <a:t>Icelandmag</a:t>
            </a:r>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123286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548008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3151219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4079105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scooterise.com/modern-way-exploring-ancient-monuments/" TargetMode="External"/><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6529" y="6337254"/>
            <a:ext cx="1539688" cy="3750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41605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056" y="6384723"/>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340299" y="-234572"/>
            <a:ext cx="12618067" cy="7327144"/>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3663" y="2892056"/>
            <a:ext cx="5197998" cy="345558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4807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9A2E9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715" y="504100"/>
            <a:ext cx="1421418" cy="1522949"/>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6/17/2021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6/17/2021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601342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975FDF-0B8D-4ACF-8CE5-4F3149585B75}" type="datetimeFigureOut">
              <a:rPr lang="is-IS" smtClean="0"/>
              <a:t>17.6.2021</a:t>
            </a:fld>
            <a:endParaRPr lang="is-IS"/>
          </a:p>
        </p:txBody>
      </p:sp>
      <p:sp>
        <p:nvSpPr>
          <p:cNvPr id="5" name="Footer Placeholder 4"/>
          <p:cNvSpPr>
            <a:spLocks noGrp="1"/>
          </p:cNvSpPr>
          <p:nvPr>
            <p:ph type="ftr" sz="quarter" idx="11"/>
          </p:nvPr>
        </p:nvSpPr>
        <p:spPr/>
        <p:txBody>
          <a:bodyPr/>
          <a:lstStyle/>
          <a:p>
            <a:endParaRPr lang="is-IS"/>
          </a:p>
        </p:txBody>
      </p:sp>
      <p:sp>
        <p:nvSpPr>
          <p:cNvPr id="6" name="Slide Number Placeholder 5"/>
          <p:cNvSpPr>
            <a:spLocks noGrp="1"/>
          </p:cNvSpPr>
          <p:nvPr>
            <p:ph type="sldNum" sz="quarter" idx="12"/>
          </p:nvPr>
        </p:nvSpPr>
        <p:spPr/>
        <p:txBody>
          <a:bodyPr/>
          <a:lstStyle/>
          <a:p>
            <a:fld id="{206C93C1-F83E-436F-8074-C61F1CBDC974}" type="slidenum">
              <a:rPr lang="is-IS" smtClean="0"/>
              <a:t>‹#›</a:t>
            </a:fld>
            <a:endParaRPr lang="is-IS"/>
          </a:p>
        </p:txBody>
      </p:sp>
    </p:spTree>
    <p:extLst>
      <p:ext uri="{BB962C8B-B14F-4D97-AF65-F5344CB8AC3E}">
        <p14:creationId xmlns:p14="http://schemas.microsoft.com/office/powerpoint/2010/main" val="639907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975FDF-0B8D-4ACF-8CE5-4F3149585B75}" type="datetimeFigureOut">
              <a:rPr lang="is-IS" smtClean="0"/>
              <a:t>17.6.2021</a:t>
            </a:fld>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206C93C1-F83E-436F-8074-C61F1CBDC974}" type="slidenum">
              <a:rPr lang="is-IS" smtClean="0"/>
              <a:t>‹#›</a:t>
            </a:fld>
            <a:endParaRPr lang="is-IS"/>
          </a:p>
        </p:txBody>
      </p:sp>
    </p:spTree>
    <p:extLst>
      <p:ext uri="{BB962C8B-B14F-4D97-AF65-F5344CB8AC3E}">
        <p14:creationId xmlns:p14="http://schemas.microsoft.com/office/powerpoint/2010/main" val="297372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02893"/>
            <a:ext cx="11381134" cy="5597232"/>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525833" y="465057"/>
            <a:ext cx="5675313" cy="754144"/>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525832" y="1517170"/>
            <a:ext cx="10999417" cy="414068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1089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268219"/>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517973"/>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09827" y="5726333"/>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hoto with 3 bullet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268219"/>
            <a:ext cx="685799" cy="635000"/>
          </a:xfrm>
          <a:solidFill>
            <a:srgbClr val="9A2E90"/>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75699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446964" y="419100"/>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5800725" y="3101553"/>
            <a:ext cx="5944311"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738255" y="987873"/>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4350658" y="748146"/>
            <a:ext cx="5366548" cy="2089626"/>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1240652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AF7B44D-3113-4442-AC94-620B88EE786B}"/>
              </a:ext>
            </a:extLst>
          </p:cNvPr>
          <p:cNvPicPr>
            <a:picLocks noChangeAspect="1"/>
          </p:cNvPicPr>
          <p:nvPr userDrawn="1"/>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9005713" y="2351077"/>
            <a:ext cx="2678667" cy="3361317"/>
          </a:xfrm>
          <a:prstGeom prst="rect">
            <a:avLst/>
          </a:prstGeom>
        </p:spPr>
      </p:pic>
      <p:pic>
        <p:nvPicPr>
          <p:cNvPr id="24" name="Picture 23">
            <a:extLst>
              <a:ext uri="{FF2B5EF4-FFF2-40B4-BE49-F238E27FC236}">
                <a16:creationId xmlns:a16="http://schemas.microsoft.com/office/drawing/2014/main" id="{A8408CAA-E20A-4634-A8CF-386D58CB240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150851" y="2333626"/>
            <a:ext cx="2678667" cy="3361317"/>
          </a:xfrm>
          <a:prstGeom prst="rect">
            <a:avLst/>
          </a:prstGeom>
        </p:spPr>
      </p:pic>
      <p:pic>
        <p:nvPicPr>
          <p:cNvPr id="23" name="Picture 22">
            <a:extLst>
              <a:ext uri="{FF2B5EF4-FFF2-40B4-BE49-F238E27FC236}">
                <a16:creationId xmlns:a16="http://schemas.microsoft.com/office/drawing/2014/main" id="{1731797A-4EED-41B2-A779-E283C0E3A8B6}"/>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47316" y="2310148"/>
            <a:ext cx="2678667" cy="3361317"/>
          </a:xfrm>
          <a:prstGeom prst="rect">
            <a:avLst/>
          </a:prstGeom>
        </p:spPr>
      </p:pic>
      <p:pic>
        <p:nvPicPr>
          <p:cNvPr id="22" name="Picture 21">
            <a:extLst>
              <a:ext uri="{FF2B5EF4-FFF2-40B4-BE49-F238E27FC236}">
                <a16:creationId xmlns:a16="http://schemas.microsoft.com/office/drawing/2014/main" id="{F3EE1D70-E406-4501-921C-D399A0BF300C}"/>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3302615" y="2333626"/>
            <a:ext cx="2678667" cy="3361317"/>
          </a:xfrm>
          <a:prstGeom prst="rect">
            <a:avLst/>
          </a:prstGeom>
        </p:spPr>
      </p:pic>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54648" y="96821"/>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6/17/2021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84" r:id="rId6"/>
    <p:sldLayoutId id="2147483685" r:id="rId7"/>
    <p:sldLayoutId id="2147483666" r:id="rId8"/>
    <p:sldLayoutId id="2147483662" r:id="rId9"/>
    <p:sldLayoutId id="2147483661" r:id="rId10"/>
    <p:sldLayoutId id="2147483667" r:id="rId11"/>
    <p:sldLayoutId id="2147483679" r:id="rId12"/>
    <p:sldLayoutId id="2147483660" r:id="rId13"/>
    <p:sldLayoutId id="2147483651" r:id="rId14"/>
    <p:sldLayoutId id="2147483652" r:id="rId15"/>
    <p:sldLayoutId id="2147483673" r:id="rId16"/>
    <p:sldLayoutId id="2147483678" r:id="rId17"/>
    <p:sldLayoutId id="2147483677" r:id="rId18"/>
    <p:sldLayoutId id="2147483670" r:id="rId19"/>
    <p:sldLayoutId id="2147483676" r:id="rId20"/>
    <p:sldLayoutId id="2147483669" r:id="rId21"/>
    <p:sldLayoutId id="2147483656" r:id="rId22"/>
    <p:sldLayoutId id="2147483657" r:id="rId23"/>
    <p:sldLayoutId id="2147483658" r:id="rId24"/>
    <p:sldLayoutId id="2147483680" r:id="rId25"/>
    <p:sldLayoutId id="2147483681" r:id="rId26"/>
    <p:sldLayoutId id="2147483683" r:id="rId27"/>
    <p:sldLayoutId id="214748368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tourismwings.com/2019/10/12/at-8th-unwto-global-summit-on-urban-tourism-global-city-leaders-adopt-nur-sultan-declaration-on-smart-cities-smart-destinations/" TargetMode="External"/><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travelmanor.co.za/blog/travel-tech-trends/" TargetMode="External"/><Relationship Id="rId2"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hyperlink" Target="https://webunwto.s3.eu-west-1.amazonaws.com/s3fs-public/2020-05/UNWTO-Global-Guidelines-to-Restart-Tourism.pdf" TargetMode="External"/><Relationship Id="rId5" Type="http://schemas.openxmlformats.org/officeDocument/2006/relationships/hyperlink" Target="https://www.traveltradecaribbean.com/2017-international-year-of-sustainable-tourism-for-development/" TargetMode="Externa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travelalerts.ca/blogs/travel-news-regenerative-travel-leaves-a-place-better-than-you-found-it-2021-will-be-the-year-of-travel-and-mo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supermoon.be/work/visit-flanders/" TargetMode="External"/><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hyperlink" Target="https://commons.wikimedia.org/wiki/File:Barcelona_373.JPG" TargetMode="External"/><Relationship Id="rId2" Type="http://schemas.openxmlformats.org/officeDocument/2006/relationships/image" Target="../media/image30.jpeg"/><Relationship Id="rId1" Type="http://schemas.openxmlformats.org/officeDocument/2006/relationships/slideLayout" Target="../slideLayouts/slideLayout12.xml"/><Relationship Id="rId4" Type="http://schemas.openxmlformats.org/officeDocument/2006/relationships/hyperlink" Target="https://www.mdpi.com/2071-1050/12/6/2290/ht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saga.co.uk/magazine/home-garden/gardening/advice-tips/planting/planting-a-tree" TargetMode="Externa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hyperlink" Target="http://justinbieber.wikia.com/wiki/File:Justin_Bieber_Iceland_photoshoot_by_Chris_Burkard.jpg" TargetMode="External"/><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hyperlink" Target="http://livrevida.com.br/lugares/belo-canyon-fjardarargljufur/" TargetMode="External"/><Relationship Id="rId5" Type="http://schemas.openxmlformats.org/officeDocument/2006/relationships/image" Target="../media/image49.jpeg"/><Relationship Id="rId4" Type="http://schemas.openxmlformats.org/officeDocument/2006/relationships/hyperlink" Target="https://www.trover.com/d/1h81t-fjar%C3%B0ar%C3%A1rglj%C3%BAfur-viewpoint-iceland"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sl.wikipedia.org/wiki/Hallstatt" TargetMode="External"/><Relationship Id="rId5" Type="http://schemas.openxmlformats.org/officeDocument/2006/relationships/image" Target="../media/image53.jpeg"/><Relationship Id="rId4" Type="http://schemas.openxmlformats.org/officeDocument/2006/relationships/hyperlink" Target="https://blog.norwegianreward.com/en/entertainment/real-life-locations-frozen-film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hitestar.co.za/cruise/v118-norwegian-fjords/" TargetMode="External"/><Relationship Id="rId5" Type="http://schemas.openxmlformats.org/officeDocument/2006/relationships/image" Target="../media/image55.jpeg"/><Relationship Id="rId4" Type="http://schemas.openxmlformats.org/officeDocument/2006/relationships/hyperlink" Target="https://en.wikipedia.org/wiki/Western_Norwa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hyperlink" Target="https://pl.wikipedia.org/wiki/Skellig_Michae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en.wikivoyage.org/wiki/Skellig_Michael" TargetMode="External"/><Relationship Id="rId5" Type="http://schemas.openxmlformats.org/officeDocument/2006/relationships/image" Target="../media/image59.jpeg"/><Relationship Id="rId4" Type="http://schemas.openxmlformats.org/officeDocument/2006/relationships/hyperlink" Target="https://enrouterblog.wordpress.com/2018/03/02/skellig-michael-la-isla-jedi-de-irlanda/"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internationaljournalofresearch.com/2015/09/22/ecotourism-in-thenmala-a-study-on-the-attitude-of-tourists/" TargetMode="External"/><Relationship Id="rId2" Type="http://schemas.openxmlformats.org/officeDocument/2006/relationships/image" Target="../media/image60.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ecowarriorprincess.net/2017/08/are-ecotourism-and-sustainable-travel-the-same-thing-2/" TargetMode="External"/><Relationship Id="rId2" Type="http://schemas.openxmlformats.org/officeDocument/2006/relationships/image" Target="../media/image61.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extra.ie/2020/11/17/news/irish-news/burren-lonely-planet-travel-tourism-world"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travelandleisure.com/articles/kickstarter-hobbit-home-glamping" TargetMode="External"/><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europeanbusinessmagazine.com/business/quarantine-crisis-travel-industry-continues-suffer-devastating-effects-covid-19/" TargetMode="External"/><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outsider.ie/ireland/inishbofin-ecotourism/" TargetMode="External"/><Relationship Id="rId2" Type="http://schemas.openxmlformats.org/officeDocument/2006/relationships/image" Target="../media/image64.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internationaljournalofresearch.com/2015/09/22/ecotourism-in-thenmala-a-study-on-the-attitude-of-tourists/" TargetMode="External"/><Relationship Id="rId2" Type="http://schemas.openxmlformats.org/officeDocument/2006/relationships/image" Target="../media/image60.jpeg"/><Relationship Id="rId1" Type="http://schemas.openxmlformats.org/officeDocument/2006/relationships/slideLayout" Target="../slideLayouts/slideLayout16.xml"/><Relationship Id="rId4" Type="http://schemas.openxmlformats.org/officeDocument/2006/relationships/hyperlink" Target="https://creativecommons.org/licenses/by-nc-nd/3.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hyperlink" Target="https://extra.ie/2020/11/17/news/irish-news/burren-lonely-planet-travel-tourism-world"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trekview.org/blog/2020/build-virtual-expeditions-for-your-class/" TargetMode="External"/><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hyperlink" Target="https://en.homemadefoodandfun.com/" TargetMode="Externa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savouringbath.com/artisanal-food-drink-tours/" TargetMode="External"/><Relationship Id="rId5" Type="http://schemas.openxmlformats.org/officeDocument/2006/relationships/image" Target="../media/image72.jpeg"/><Relationship Id="rId4" Type="http://schemas.openxmlformats.org/officeDocument/2006/relationships/hyperlink" Target="https://www.pinterest.com/pin/27422706479641878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hyperlink" Target="http://carpe-travel.com/wifi-on-planes-a-review-of-gogo-inflight-internet-service/"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deutschland.de/en/topic/culture/frankfurt-has-a-new-old-town-360deg-tour"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jumeirah.com/en/Offers/Category-Offers/Stay/Jumeirah-Frankfurt/Cultural-Stopover-Package"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8" Type="http://schemas.openxmlformats.org/officeDocument/2006/relationships/hyperlink" Target="https://www.laughingplace.com/w/articles/2019/11/27/vr-review-national-geographic-explore-vr/" TargetMode="External"/><Relationship Id="rId3" Type="http://schemas.openxmlformats.org/officeDocument/2006/relationships/hyperlink" Target="https://www.oculus.com/experiences/quest/2046607608728563/" TargetMode="External"/><Relationship Id="rId7"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www.youtube.com/watch?v=hDCXFxW4K5Q" TargetMode="External"/><Relationship Id="rId5" Type="http://schemas.openxmlformats.org/officeDocument/2006/relationships/image" Target="../media/image76.jpeg"/><Relationship Id="rId4" Type="http://schemas.openxmlformats.org/officeDocument/2006/relationships/hyperlink" Target="https://www.youtube.com/watch?v=D1VILv6Db7I&amp;feature=youtu.be"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dmred.com/top100-djs-virtual-festival-es-la-apuesta-de-djmag/" TargetMode="External"/><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premium-photo/hands-medical-gloves-put-protective-mask-globe-world-coronavirus-corona-virus-attack-concept-concept-fight-against-virus_7496024.htm" TargetMode="External"/><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thetourismcolab.com.au/change/23-actions-for-regenerative-tourism/" TargetMode="External"/><Relationship Id="rId2" Type="http://schemas.openxmlformats.org/officeDocument/2006/relationships/hyperlink" Target="https://webunwto.s3.eu-west-1.amazonaws.com/s3fs-public/2020-05/UNWTO-Global-Guidelines-to-Restart-Tourism.pdf" TargetMode="External"/><Relationship Id="rId1" Type="http://schemas.openxmlformats.org/officeDocument/2006/relationships/slideLayout" Target="../slideLayouts/slideLayout21.xml"/><Relationship Id="rId6" Type="http://schemas.openxmlformats.org/officeDocument/2006/relationships/hyperlink" Target="http://belovedbyall.com/about/" TargetMode="External"/><Relationship Id="rId5" Type="http://schemas.openxmlformats.org/officeDocument/2006/relationships/image" Target="../media/image83.png"/><Relationship Id="rId4" Type="http://schemas.openxmlformats.org/officeDocument/2006/relationships/hyperlink" Target="https://icelandmag.is/article/slideshow-day-bieber-effect-or-plain-selfishness-visitors-destroying-fjadrargljufu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www.geograph.ie/photo/3977774" TargetMode="External"/><Relationship Id="rId2" Type="http://schemas.openxmlformats.org/officeDocument/2006/relationships/image" Target="../media/image1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group of people standing next to a waterfall&#10;&#10;Description automatically generated with medium confidence">
            <a:extLst>
              <a:ext uri="{FF2B5EF4-FFF2-40B4-BE49-F238E27FC236}">
                <a16:creationId xmlns:a16="http://schemas.microsoft.com/office/drawing/2014/main" id="{FAA4BEE3-9698-4807-A31C-0440A46CD51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6237" y="0"/>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12475" y="3429000"/>
            <a:ext cx="12204476" cy="775681"/>
          </a:xfrm>
          <a:solidFill>
            <a:srgbClr val="9A2E90"/>
          </a:solidFill>
        </p:spPr>
        <p:txBody>
          <a:bodyPr/>
          <a:lstStyle/>
          <a:p>
            <a:r>
              <a:rPr lang="en-US" dirty="0"/>
              <a:t>Addressing Some Key Challenges</a:t>
            </a:r>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924" y="440002"/>
            <a:ext cx="3786517" cy="967359"/>
          </a:xfrm>
          <a:prstGeom prst="rect">
            <a:avLst/>
          </a:prstGeom>
        </p:spPr>
      </p:pic>
      <p:sp>
        <p:nvSpPr>
          <p:cNvPr id="16" name="Freeform 15">
            <a:extLst>
              <a:ext uri="{FF2B5EF4-FFF2-40B4-BE49-F238E27FC236}">
                <a16:creationId xmlns:a16="http://schemas.microsoft.com/office/drawing/2014/main" id="{D164E637-29E0-DA45-8C1B-1B859734A216}"/>
              </a:ext>
            </a:extLst>
          </p:cNvPr>
          <p:cNvSpPr txBox="1">
            <a:spLocks/>
          </p:cNvSpPr>
          <p:nvPr/>
        </p:nvSpPr>
        <p:spPr>
          <a:xfrm>
            <a:off x="-6237" y="0"/>
            <a:ext cx="12198238" cy="6858000"/>
          </a:xfrm>
          <a:custGeom>
            <a:avLst/>
            <a:gdLst>
              <a:gd name="connsiteX0" fmla="*/ 0 w 12198238"/>
              <a:gd name="connsiteY0" fmla="*/ 0 h 6858000"/>
              <a:gd name="connsiteX1" fmla="*/ 10775837 w 12198238"/>
              <a:gd name="connsiteY1" fmla="*/ 0 h 6858000"/>
              <a:gd name="connsiteX2" fmla="*/ 10775837 w 12198238"/>
              <a:gd name="connsiteY2" fmla="*/ 4545105 h 6858000"/>
              <a:gd name="connsiteX3" fmla="*/ 12198237 w 12198238"/>
              <a:gd name="connsiteY3" fmla="*/ 4545105 h 6858000"/>
              <a:gd name="connsiteX4" fmla="*/ 12198237 w 12198238"/>
              <a:gd name="connsiteY4" fmla="*/ 0 h 6858000"/>
              <a:gd name="connsiteX5" fmla="*/ 12198238 w 12198238"/>
              <a:gd name="connsiteY5" fmla="*/ 0 h 6858000"/>
              <a:gd name="connsiteX6" fmla="*/ 12198238 w 12198238"/>
              <a:gd name="connsiteY6" fmla="*/ 6858000 h 6858000"/>
              <a:gd name="connsiteX7" fmla="*/ 1422400 w 12198238"/>
              <a:gd name="connsiteY7" fmla="*/ 6858000 h 6858000"/>
              <a:gd name="connsiteX8" fmla="*/ 1422400 w 12198238"/>
              <a:gd name="connsiteY8" fmla="*/ 3337560 h 6858000"/>
              <a:gd name="connsiteX9" fmla="*/ 0 w 12198238"/>
              <a:gd name="connsiteY9" fmla="*/ 3337560 h 6858000"/>
              <a:gd name="connsiteX10" fmla="*/ 0 w 12198238"/>
              <a:gd name="connsiteY10" fmla="*/ 2787085 h 6858000"/>
              <a:gd name="connsiteX11" fmla="*/ 1422400 w 12198238"/>
              <a:gd name="connsiteY11" fmla="*/ 2787085 h 6858000"/>
              <a:gd name="connsiteX12" fmla="*/ 1422400 w 12198238"/>
              <a:gd name="connsiteY12" fmla="*/ 1263084 h 6858000"/>
              <a:gd name="connsiteX13" fmla="*/ 0 w 12198238"/>
              <a:gd name="connsiteY13" fmla="*/ 12630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8238" h="6858000">
                <a:moveTo>
                  <a:pt x="0" y="0"/>
                </a:moveTo>
                <a:lnTo>
                  <a:pt x="10775837" y="0"/>
                </a:lnTo>
                <a:lnTo>
                  <a:pt x="10775837" y="4545105"/>
                </a:lnTo>
                <a:lnTo>
                  <a:pt x="12198237" y="4545105"/>
                </a:lnTo>
                <a:lnTo>
                  <a:pt x="12198237" y="0"/>
                </a:lnTo>
                <a:lnTo>
                  <a:pt x="12198238" y="0"/>
                </a:lnTo>
                <a:lnTo>
                  <a:pt x="12198238" y="6858000"/>
                </a:lnTo>
                <a:lnTo>
                  <a:pt x="1422400" y="6858000"/>
                </a:lnTo>
                <a:lnTo>
                  <a:pt x="1422400" y="3337560"/>
                </a:lnTo>
                <a:lnTo>
                  <a:pt x="0" y="3337560"/>
                </a:lnTo>
                <a:lnTo>
                  <a:pt x="0" y="2787085"/>
                </a:lnTo>
                <a:lnTo>
                  <a:pt x="1422400" y="2787085"/>
                </a:lnTo>
                <a:lnTo>
                  <a:pt x="1422400" y="1263084"/>
                </a:lnTo>
                <a:lnTo>
                  <a:pt x="0" y="1263084"/>
                </a:lnTo>
                <a:close/>
              </a:path>
            </a:pathLst>
          </a:custGeom>
          <a:ln>
            <a:noFill/>
          </a:ln>
        </p:spPr>
        <p:txBody>
          <a:bodyPr vert="horz" wrap="square" lIns="91440" tIns="45720" rIns="91440" bIns="45720" rtlCol="0" anchor="t">
            <a:noAutofit/>
          </a:bodyPr>
          <a:lstStyle>
            <a:defPPr>
              <a:defRPr lang="en-US"/>
            </a:defPPr>
            <a:lvl1pPr marL="0" indent="0" algn="ctr" defTabSz="914400" rtl="0" eaLnBrk="1" latinLnBrk="0" hangingPunct="1">
              <a:buNone/>
              <a:defRPr sz="1800" i="1" kern="1200" baseline="0">
                <a:solidFill>
                  <a:srgbClr val="142D5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a:p>
            <a:endParaRPr lang="en-US" dirty="0"/>
          </a:p>
          <a:p>
            <a:endParaRPr lang="en-US" dirty="0"/>
          </a:p>
          <a:p>
            <a:endParaRPr lang="en-US" dirty="0"/>
          </a:p>
          <a:p>
            <a:endParaRPr lang="en-US" dirty="0"/>
          </a:p>
          <a:p>
            <a:endParaRPr lang="en-US" dirty="0"/>
          </a:p>
        </p:txBody>
      </p:sp>
      <p:sp>
        <p:nvSpPr>
          <p:cNvPr id="23" name="TextBox 22">
            <a:extLst>
              <a:ext uri="{FF2B5EF4-FFF2-40B4-BE49-F238E27FC236}">
                <a16:creationId xmlns:a16="http://schemas.microsoft.com/office/drawing/2014/main" id="{33AC0240-BD84-4041-937D-7880E858DA0E}"/>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Module 5</a:t>
            </a:r>
          </a:p>
        </p:txBody>
      </p:sp>
    </p:spTree>
    <p:extLst>
      <p:ext uri="{BB962C8B-B14F-4D97-AF65-F5344CB8AC3E}">
        <p14:creationId xmlns:p14="http://schemas.microsoft.com/office/powerpoint/2010/main" val="1183231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Logo, company name&#10;&#10;Description automatically generated">
            <a:extLst>
              <a:ext uri="{FF2B5EF4-FFF2-40B4-BE49-F238E27FC236}">
                <a16:creationId xmlns:a16="http://schemas.microsoft.com/office/drawing/2014/main" id="{B0DB7B74-016A-44CB-8A86-68F5BF436B0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446088" y="471488"/>
            <a:ext cx="3798887" cy="4222750"/>
          </a:xfrm>
        </p:spPr>
      </p:pic>
      <p:sp>
        <p:nvSpPr>
          <p:cNvPr id="4" name="Text Placeholder 3">
            <a:extLst>
              <a:ext uri="{FF2B5EF4-FFF2-40B4-BE49-F238E27FC236}">
                <a16:creationId xmlns:a16="http://schemas.microsoft.com/office/drawing/2014/main" id="{B310BBBE-8023-4C82-99CF-4E040B0CE37B}"/>
              </a:ext>
            </a:extLst>
          </p:cNvPr>
          <p:cNvSpPr>
            <a:spLocks noGrp="1"/>
          </p:cNvSpPr>
          <p:nvPr>
            <p:ph type="body" sz="quarter" idx="13"/>
          </p:nvPr>
        </p:nvSpPr>
        <p:spPr>
          <a:xfrm>
            <a:off x="4635221" y="1508861"/>
            <a:ext cx="6251854" cy="1791502"/>
          </a:xfrm>
        </p:spPr>
        <p:txBody>
          <a:bodyPr>
            <a:normAutofit fontScale="92500" lnSpcReduction="10000"/>
          </a:bodyPr>
          <a:lstStyle/>
          <a:p>
            <a:r>
              <a:rPr lang="is-IS" dirty="0"/>
              <a:t>UNWTO put out guidelines for opening up tourism again in "a safe, seamless and responsible manner."</a:t>
            </a:r>
          </a:p>
          <a:p>
            <a:endParaRPr lang="en-IE" dirty="0"/>
          </a:p>
        </p:txBody>
      </p:sp>
      <p:sp>
        <p:nvSpPr>
          <p:cNvPr id="5" name="Text Placeholder 4">
            <a:extLst>
              <a:ext uri="{FF2B5EF4-FFF2-40B4-BE49-F238E27FC236}">
                <a16:creationId xmlns:a16="http://schemas.microsoft.com/office/drawing/2014/main" id="{22659761-D0D3-4426-8465-51CF09DF6A4A}"/>
              </a:ext>
            </a:extLst>
          </p:cNvPr>
          <p:cNvSpPr>
            <a:spLocks noGrp="1"/>
          </p:cNvSpPr>
          <p:nvPr>
            <p:ph type="body" sz="quarter" idx="14"/>
          </p:nvPr>
        </p:nvSpPr>
        <p:spPr/>
        <p:txBody>
          <a:bodyPr/>
          <a:lstStyle/>
          <a:p>
            <a:r>
              <a:rPr lang="en-US" dirty="0"/>
              <a:t>The guidelines aim to mitigating economic impact, developing safety protocols and coordinated responds, and fostering innovation</a:t>
            </a:r>
            <a:r>
              <a:rPr lang="en-IE" dirty="0"/>
              <a:t>… priorities 6 and 7 are of particular interest..</a:t>
            </a:r>
            <a:endParaRPr lang="en-US" dirty="0"/>
          </a:p>
        </p:txBody>
      </p:sp>
      <p:pic>
        <p:nvPicPr>
          <p:cNvPr id="13" name="Picture Placeholder 12" descr="A picture containing tree, outdoor, grass, plant&#10;&#10;Description automatically generated">
            <a:extLst>
              <a:ext uri="{FF2B5EF4-FFF2-40B4-BE49-F238E27FC236}">
                <a16:creationId xmlns:a16="http://schemas.microsoft.com/office/drawing/2014/main" id="{8FE3440D-F3CF-4114-99FA-68BA49BDFEFD}"/>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5599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0BBBE-8023-4C82-99CF-4E040B0CE37B}"/>
              </a:ext>
            </a:extLst>
          </p:cNvPr>
          <p:cNvSpPr>
            <a:spLocks noGrp="1"/>
          </p:cNvSpPr>
          <p:nvPr>
            <p:ph type="body" sz="quarter" idx="13"/>
          </p:nvPr>
        </p:nvSpPr>
        <p:spPr>
          <a:xfrm>
            <a:off x="4635221" y="1508861"/>
            <a:ext cx="6251854" cy="1791502"/>
          </a:xfrm>
        </p:spPr>
        <p:txBody>
          <a:bodyPr>
            <a:normAutofit/>
          </a:bodyPr>
          <a:lstStyle/>
          <a:p>
            <a:r>
              <a:rPr lang="is-IS" dirty="0">
                <a:solidFill>
                  <a:srgbClr val="9A2E90"/>
                </a:solidFill>
              </a:rPr>
              <a:t>UNWTO Priority 6: </a:t>
            </a:r>
          </a:p>
          <a:p>
            <a:r>
              <a:rPr lang="is-IS" b="1" dirty="0"/>
              <a:t>Added value jobs through new technologies</a:t>
            </a:r>
          </a:p>
          <a:p>
            <a:endParaRPr lang="is-IS" dirty="0"/>
          </a:p>
          <a:p>
            <a:endParaRPr lang="en-IE" dirty="0"/>
          </a:p>
        </p:txBody>
      </p:sp>
      <p:sp>
        <p:nvSpPr>
          <p:cNvPr id="8" name="Text Placeholder 3">
            <a:extLst>
              <a:ext uri="{FF2B5EF4-FFF2-40B4-BE49-F238E27FC236}">
                <a16:creationId xmlns:a16="http://schemas.microsoft.com/office/drawing/2014/main" id="{B4C5AB44-4FAC-4100-8DF4-FE80B5CCB23E}"/>
              </a:ext>
            </a:extLst>
          </p:cNvPr>
          <p:cNvSpPr txBox="1">
            <a:spLocks/>
          </p:cNvSpPr>
          <p:nvPr/>
        </p:nvSpPr>
        <p:spPr>
          <a:xfrm>
            <a:off x="7685070" y="3557638"/>
            <a:ext cx="4196886" cy="25253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rgbClr val="0038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is-IS" dirty="0">
                <a:solidFill>
                  <a:srgbClr val="9A2E90"/>
                </a:solidFill>
              </a:rPr>
              <a:t>UNWTO Priority 7: </a:t>
            </a:r>
          </a:p>
          <a:p>
            <a:r>
              <a:rPr lang="is-IS" b="1" dirty="0"/>
              <a:t>Innovation and sustainability as the new normal</a:t>
            </a:r>
          </a:p>
          <a:p>
            <a:endParaRPr lang="is-IS" dirty="0"/>
          </a:p>
          <a:p>
            <a:endParaRPr lang="en-IE" dirty="0"/>
          </a:p>
        </p:txBody>
      </p:sp>
      <p:pic>
        <p:nvPicPr>
          <p:cNvPr id="10" name="Picture Placeholder 9" descr="A picture containing person, hand&#10;&#10;Description automatically generated">
            <a:extLst>
              <a:ext uri="{FF2B5EF4-FFF2-40B4-BE49-F238E27FC236}">
                <a16:creationId xmlns:a16="http://schemas.microsoft.com/office/drawing/2014/main" id="{841C0553-10D0-47BE-A118-B759F247239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pic>
        <p:nvPicPr>
          <p:cNvPr id="16" name="Picture Placeholder 15" descr="A person holding a globe&#10;&#10;Description automatically generated with low confidence">
            <a:extLst>
              <a:ext uri="{FF2B5EF4-FFF2-40B4-BE49-F238E27FC236}">
                <a16:creationId xmlns:a16="http://schemas.microsoft.com/office/drawing/2014/main" id="{37AF0390-46BC-4F9F-B629-23B118C29B8C}"/>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a:stretch>
        </p:blipFill>
        <p:spPr/>
      </p:pic>
      <p:sp>
        <p:nvSpPr>
          <p:cNvPr id="18" name="TextBox 17">
            <a:extLst>
              <a:ext uri="{FF2B5EF4-FFF2-40B4-BE49-F238E27FC236}">
                <a16:creationId xmlns:a16="http://schemas.microsoft.com/office/drawing/2014/main" id="{354B2C2A-2854-4A0E-8433-1B34549C336B}"/>
              </a:ext>
            </a:extLst>
          </p:cNvPr>
          <p:cNvSpPr txBox="1"/>
          <p:nvPr/>
        </p:nvSpPr>
        <p:spPr>
          <a:xfrm>
            <a:off x="8395854" y="6498982"/>
            <a:ext cx="4828854" cy="307777"/>
          </a:xfrm>
          <a:prstGeom prst="rect">
            <a:avLst/>
          </a:prstGeom>
          <a:noFill/>
        </p:spPr>
        <p:txBody>
          <a:bodyPr wrap="square">
            <a:spAutoFit/>
          </a:bodyPr>
          <a:lstStyle/>
          <a:p>
            <a:pPr marL="0" indent="0">
              <a:buNone/>
            </a:pPr>
            <a:r>
              <a:rPr lang="is-IS" sz="1400" dirty="0">
                <a:hlinkClick r:id="rId6"/>
              </a:rPr>
              <a:t>UNWTO-Global-Guidelines-to-Restart-Tourism.pdf</a:t>
            </a:r>
            <a:r>
              <a:rPr lang="is-IS" sz="1400" dirty="0"/>
              <a:t> </a:t>
            </a:r>
          </a:p>
        </p:txBody>
      </p:sp>
    </p:spTree>
    <p:extLst>
      <p:ext uri="{BB962C8B-B14F-4D97-AF65-F5344CB8AC3E}">
        <p14:creationId xmlns:p14="http://schemas.microsoft.com/office/powerpoint/2010/main" val="1688313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lstStyle/>
          <a:p>
            <a:r>
              <a:rPr lang="is-IS" dirty="0"/>
              <a:t>In summary - COVID 19 AND TOURISM</a:t>
            </a:r>
          </a:p>
          <a:p>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87302" y="1551398"/>
            <a:ext cx="10220446" cy="3537755"/>
          </a:xfrm>
        </p:spPr>
        <p:txBody>
          <a:bodyPr/>
          <a:lstStyle/>
          <a:p>
            <a:r>
              <a:rPr lang="en-US" dirty="0"/>
              <a:t>The post-</a:t>
            </a:r>
            <a:r>
              <a:rPr lang="en-US" dirty="0" err="1"/>
              <a:t>Covid</a:t>
            </a:r>
            <a:r>
              <a:rPr lang="en-US" dirty="0"/>
              <a:t> world is and will be very different and we will need creative and critical thinking to adapt to a new world. Tourism has all the potential to be a positive force moving forward.</a:t>
            </a:r>
          </a:p>
          <a:p>
            <a:r>
              <a:rPr lang="en-US" dirty="0"/>
              <a:t>It‘s important for you to see and understand the regenerative, sustainable and pop culture tourism opportunities that exist in your community.</a:t>
            </a:r>
          </a:p>
          <a:p>
            <a:r>
              <a:rPr lang="en-US" dirty="0"/>
              <a:t>The more we understand our tourism resources, be it culture, nature, history or community, the more opportunities we have for innovative and diverse product development. </a:t>
            </a:r>
          </a:p>
          <a:p>
            <a:r>
              <a:rPr lang="en-US" dirty="0"/>
              <a:t>Tourism products that are deeply rooted and embedded in the local community have the potential to offer the unique experiences that tourists are always looking for as well as enhancing the local population’s place attachment and pride.</a:t>
            </a:r>
          </a:p>
          <a:p>
            <a:endParaRPr lang="en-IE" dirty="0"/>
          </a:p>
        </p:txBody>
      </p:sp>
    </p:spTree>
    <p:extLst>
      <p:ext uri="{BB962C8B-B14F-4D97-AF65-F5344CB8AC3E}">
        <p14:creationId xmlns:p14="http://schemas.microsoft.com/office/powerpoint/2010/main" val="1738915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SECTION 2</a:t>
            </a:r>
          </a:p>
          <a:p>
            <a:r>
              <a:rPr lang="en-IE" dirty="0"/>
              <a:t>MAKING POP CULTURE TOURISM REGENERATIVE AND SUSTAINABLE</a:t>
            </a:r>
          </a:p>
        </p:txBody>
      </p:sp>
      <p:pic>
        <p:nvPicPr>
          <p:cNvPr id="7" name="Picture Placeholder 6" descr="A picture containing grass, plant&#10;&#10;Description automatically generated">
            <a:extLst>
              <a:ext uri="{FF2B5EF4-FFF2-40B4-BE49-F238E27FC236}">
                <a16:creationId xmlns:a16="http://schemas.microsoft.com/office/drawing/2014/main" id="{F5B739ED-CFC3-46FC-84FC-F5DF08C700B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1815882"/>
          </a:xfrm>
          <a:prstGeom prst="rect">
            <a:avLst/>
          </a:prstGeom>
          <a:noFill/>
        </p:spPr>
        <p:txBody>
          <a:bodyPr wrap="square">
            <a:spAutoFit/>
          </a:bodyPr>
          <a:lstStyle/>
          <a:p>
            <a:r>
              <a:rPr lang="is-IS" sz="2800" dirty="0">
                <a:solidFill>
                  <a:schemeClr val="bg1"/>
                </a:solidFill>
              </a:rPr>
              <a:t>In this section we will explore the </a:t>
            </a:r>
            <a:r>
              <a:rPr lang="en-US" sz="2800" dirty="0">
                <a:solidFill>
                  <a:schemeClr val="bg1"/>
                </a:solidFill>
              </a:rPr>
              <a:t>regenerative and sustainable tourism and steps to apply the principles behind them to pop culture tourism</a:t>
            </a:r>
            <a:endParaRPr lang="is-IS" sz="2800" dirty="0">
              <a:solidFill>
                <a:schemeClr val="bg1"/>
              </a:solidFill>
            </a:endParaRPr>
          </a:p>
        </p:txBody>
      </p:sp>
    </p:spTree>
    <p:extLst>
      <p:ext uri="{BB962C8B-B14F-4D97-AF65-F5344CB8AC3E}">
        <p14:creationId xmlns:p14="http://schemas.microsoft.com/office/powerpoint/2010/main" val="1228288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What is Regenerative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982966"/>
            <a:ext cx="10156668" cy="1308504"/>
          </a:xfrm>
        </p:spPr>
        <p:txBody>
          <a:bodyPr/>
          <a:lstStyle/>
          <a:p>
            <a:pPr algn="just"/>
            <a:r>
              <a:rPr lang="en-US" dirty="0"/>
              <a:t>“Regenerative tourism is not anti-growth; it simply asks that we grow the things that matter most to us in ways that benefit the entire system and never at the expense of others.” (Anna Pollock, 2019). Pop Culture Tourism </a:t>
            </a:r>
          </a:p>
          <a:p>
            <a:pPr algn="just"/>
            <a:endParaRPr lang="en-US" dirty="0"/>
          </a:p>
        </p:txBody>
      </p:sp>
      <p:pic>
        <p:nvPicPr>
          <p:cNvPr id="12" name="Picture Placeholder 11" descr="A person standing on a dock&#10;&#10;Description automatically generated with medium confidence">
            <a:extLst>
              <a:ext uri="{FF2B5EF4-FFF2-40B4-BE49-F238E27FC236}">
                <a16:creationId xmlns:a16="http://schemas.microsoft.com/office/drawing/2014/main" id="{2B81777A-E65F-4ADE-9EBA-81822F62093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4167935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How does Regenerative Tourism work?</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388092" y="4755911"/>
            <a:ext cx="10338127" cy="1308504"/>
          </a:xfrm>
        </p:spPr>
        <p:txBody>
          <a:bodyPr/>
          <a:lstStyle/>
          <a:p>
            <a:r>
              <a:rPr lang="en-US" dirty="0"/>
              <a:t>It’s about creating value not volume and finding a balance between the supply-side needs and what the demand-side wants. </a:t>
            </a:r>
          </a:p>
          <a:p>
            <a:r>
              <a:rPr lang="en-US" dirty="0"/>
              <a:t>Regenerative tourisms works for both for the visitors and the destinations. It explores </a:t>
            </a:r>
            <a:r>
              <a:rPr lang="is-IS" dirty="0"/>
              <a:t>how tourism can contribute to the destination.</a:t>
            </a:r>
            <a:endParaRPr lang="en-US" dirty="0"/>
          </a:p>
        </p:txBody>
      </p:sp>
      <p:pic>
        <p:nvPicPr>
          <p:cNvPr id="7" name="Picture Placeholder 6" descr="A picture containing person, bed&#10;&#10;Description automatically generated">
            <a:extLst>
              <a:ext uri="{FF2B5EF4-FFF2-40B4-BE49-F238E27FC236}">
                <a16:creationId xmlns:a16="http://schemas.microsoft.com/office/drawing/2014/main" id="{DA4B4B7C-A915-4220-AE8F-67F34FE1A43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691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10;&#10;Description automatically generated">
            <a:extLst>
              <a:ext uri="{FF2B5EF4-FFF2-40B4-BE49-F238E27FC236}">
                <a16:creationId xmlns:a16="http://schemas.microsoft.com/office/drawing/2014/main" id="{D412DEC8-76AB-4014-A742-EA82BFAC124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444364ED-98C6-4D7E-94CD-A628A58CE611}"/>
              </a:ext>
            </a:extLst>
          </p:cNvPr>
          <p:cNvSpPr>
            <a:spLocks noGrp="1"/>
          </p:cNvSpPr>
          <p:nvPr>
            <p:ph type="body" sz="quarter" idx="15"/>
          </p:nvPr>
        </p:nvSpPr>
        <p:spPr>
          <a:xfrm>
            <a:off x="3175537" y="452063"/>
            <a:ext cx="8362342" cy="1617367"/>
          </a:xfrm>
        </p:spPr>
        <p:txBody>
          <a:bodyPr/>
          <a:lstStyle/>
          <a:p>
            <a:r>
              <a:rPr lang="is-IS" sz="2400" dirty="0"/>
              <a:t>Visit Flanders and the Flemish government have made regenerative tourism the focus of their tourism policy.</a:t>
            </a:r>
          </a:p>
          <a:p>
            <a:r>
              <a:rPr lang="is-IS" sz="2400" dirty="0"/>
              <a:t>www.traveltotomorrow.be</a:t>
            </a:r>
          </a:p>
          <a:p>
            <a:endParaRPr lang="en-IE" dirty="0"/>
          </a:p>
        </p:txBody>
      </p:sp>
    </p:spTree>
    <p:extLst>
      <p:ext uri="{BB962C8B-B14F-4D97-AF65-F5344CB8AC3E}">
        <p14:creationId xmlns:p14="http://schemas.microsoft.com/office/powerpoint/2010/main" val="393593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364ED-98C6-4D7E-94CD-A628A58CE611}"/>
              </a:ext>
            </a:extLst>
          </p:cNvPr>
          <p:cNvSpPr>
            <a:spLocks noGrp="1"/>
          </p:cNvSpPr>
          <p:nvPr>
            <p:ph type="body" sz="quarter" idx="15"/>
          </p:nvPr>
        </p:nvSpPr>
        <p:spPr>
          <a:xfrm>
            <a:off x="3206358" y="436526"/>
            <a:ext cx="8475357" cy="1617367"/>
          </a:xfrm>
        </p:spPr>
        <p:txBody>
          <a:bodyPr>
            <a:normAutofit/>
          </a:bodyPr>
          <a:lstStyle/>
          <a:p>
            <a:r>
              <a:rPr lang="en-US" dirty="0"/>
              <a:t>A tongue-in-cheek campaign has been launched in New Zealand to stop people from sharing the same old scenes taken at tourism hotspots. New Zealand’s tourism industry is now urging people to stop “traveling under the social influence,” and to think outside of the box on their next trip!</a:t>
            </a:r>
            <a:endParaRPr lang="en-IE" dirty="0"/>
          </a:p>
        </p:txBody>
      </p:sp>
      <p:sp>
        <p:nvSpPr>
          <p:cNvPr id="4" name="Picture Placeholder 3">
            <a:extLst>
              <a:ext uri="{FF2B5EF4-FFF2-40B4-BE49-F238E27FC236}">
                <a16:creationId xmlns:a16="http://schemas.microsoft.com/office/drawing/2014/main" id="{DE844B0F-7A11-408C-9F13-AB84C48FD23E}"/>
              </a:ext>
            </a:extLst>
          </p:cNvPr>
          <p:cNvSpPr>
            <a:spLocks noGrp="1"/>
          </p:cNvSpPr>
          <p:nvPr>
            <p:ph type="pic" sz="quarter" idx="10"/>
          </p:nvPr>
        </p:nvSpPr>
        <p:spPr/>
      </p:sp>
      <p:pic>
        <p:nvPicPr>
          <p:cNvPr id="1026" name="Picture 2" descr="New Zealand Urges Visitors To Stop 'Traveling Under The Social Influence'">
            <a:extLst>
              <a:ext uri="{FF2B5EF4-FFF2-40B4-BE49-F238E27FC236}">
                <a16:creationId xmlns:a16="http://schemas.microsoft.com/office/drawing/2014/main" id="{CB31F49F-7F21-4B73-BADD-0EC71F4B932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79449" y="2069433"/>
            <a:ext cx="8991599" cy="414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434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en-IE" dirty="0"/>
              <a:t>Regenerative and Sustainable Pop Culture Tourism</a:t>
            </a:r>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5" y="4651799"/>
            <a:ext cx="10013308" cy="469184"/>
          </a:xfrm>
        </p:spPr>
        <p:txBody>
          <a:bodyPr/>
          <a:lstStyle/>
          <a:p>
            <a:r>
              <a:rPr lang="en-US" dirty="0"/>
              <a:t>Regenerative tourism is designed in a way that builds capital and ‘gives back’ to the land and people. It is an interesting approach to examine in tandem with Pop Culture Tourism  which can sometimes result in the exploitation of a destination as a result of over-tourism for example… So, let’s explore Regenerative Tourism a little more and what it might look like when paired up with Pop Culture Tourism..  </a:t>
            </a:r>
            <a:endParaRPr lang="en-IE" dirty="0"/>
          </a:p>
        </p:txBody>
      </p:sp>
      <p:pic>
        <p:nvPicPr>
          <p:cNvPr id="8" name="Picture Placeholder 7" descr="A picture containing text, person, outdoor, cellphone&#10;&#10;Description automatically generated">
            <a:extLst>
              <a:ext uri="{FF2B5EF4-FFF2-40B4-BE49-F238E27FC236}">
                <a16:creationId xmlns:a16="http://schemas.microsoft.com/office/drawing/2014/main" id="{1058A8AA-E6C9-4BDC-8069-1B7A6B2BBCC0}"/>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3565525" y="-50800"/>
            <a:ext cx="8626475" cy="4540250"/>
          </a:xfrm>
        </p:spPr>
      </p:pic>
    </p:spTree>
    <p:extLst>
      <p:ext uri="{BB962C8B-B14F-4D97-AF65-F5344CB8AC3E}">
        <p14:creationId xmlns:p14="http://schemas.microsoft.com/office/powerpoint/2010/main" val="1771667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surrounded&#10;&#10;Description automatically generated">
            <a:extLst>
              <a:ext uri="{FF2B5EF4-FFF2-40B4-BE49-F238E27FC236}">
                <a16:creationId xmlns:a16="http://schemas.microsoft.com/office/drawing/2014/main" id="{BC7801F7-0530-4975-94EC-2AA55802DA9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808252" y="2125664"/>
            <a:ext cx="8542248" cy="3584908"/>
          </a:xfrm>
        </p:spPr>
      </p:pic>
      <p:sp>
        <p:nvSpPr>
          <p:cNvPr id="3" name="Text Placeholder 2">
            <a:extLst>
              <a:ext uri="{FF2B5EF4-FFF2-40B4-BE49-F238E27FC236}">
                <a16:creationId xmlns:a16="http://schemas.microsoft.com/office/drawing/2014/main" id="{0F2706F2-EA2F-40B3-ADC1-9971829B69F0}"/>
              </a:ext>
            </a:extLst>
          </p:cNvPr>
          <p:cNvSpPr>
            <a:spLocks noGrp="1"/>
          </p:cNvSpPr>
          <p:nvPr>
            <p:ph type="body" sz="quarter" idx="15"/>
          </p:nvPr>
        </p:nvSpPr>
        <p:spPr>
          <a:xfrm>
            <a:off x="3175537" y="503434"/>
            <a:ext cx="8393164" cy="1849348"/>
          </a:xfrm>
        </p:spPr>
        <p:txBody>
          <a:bodyPr>
            <a:normAutofit/>
          </a:bodyPr>
          <a:lstStyle/>
          <a:p>
            <a:r>
              <a:rPr lang="en-IE" sz="2400" dirty="0"/>
              <a:t>When Regenerative and Pop Culture Tourism </a:t>
            </a:r>
            <a:r>
              <a:rPr lang="en-US" sz="2400" dirty="0"/>
              <a:t>are combined they have the potential to revitalize unknown parts of a destination but for this to happen more emphasis needs to be put on destinations off the beaten track. </a:t>
            </a:r>
            <a:endParaRPr lang="en-IE" sz="2400" dirty="0"/>
          </a:p>
        </p:txBody>
      </p:sp>
      <p:sp>
        <p:nvSpPr>
          <p:cNvPr id="5" name="TextBox 4">
            <a:extLst>
              <a:ext uri="{FF2B5EF4-FFF2-40B4-BE49-F238E27FC236}">
                <a16:creationId xmlns:a16="http://schemas.microsoft.com/office/drawing/2014/main" id="{BE7F23FD-341C-4892-BB0D-BAE932FC19FB}"/>
              </a:ext>
            </a:extLst>
          </p:cNvPr>
          <p:cNvSpPr txBox="1"/>
          <p:nvPr/>
        </p:nvSpPr>
        <p:spPr>
          <a:xfrm>
            <a:off x="2470061" y="5738924"/>
            <a:ext cx="9413698" cy="1107996"/>
          </a:xfrm>
          <a:prstGeom prst="rect">
            <a:avLst/>
          </a:prstGeom>
          <a:noFill/>
        </p:spPr>
        <p:txBody>
          <a:bodyPr wrap="square">
            <a:spAutoFit/>
          </a:bodyPr>
          <a:lstStyle/>
          <a:p>
            <a:r>
              <a:rPr lang="en-IE" sz="2200" b="1" dirty="0">
                <a:solidFill>
                  <a:srgbClr val="003841"/>
                </a:solidFill>
              </a:rPr>
              <a:t>BUT! </a:t>
            </a:r>
            <a:r>
              <a:rPr lang="en-IE" sz="2200" dirty="0">
                <a:solidFill>
                  <a:srgbClr val="003841"/>
                </a:solidFill>
              </a:rPr>
              <a:t>A </a:t>
            </a:r>
            <a:r>
              <a:rPr lang="en-IE" sz="2200" dirty="0">
                <a:hlinkClick r:id="rId4"/>
              </a:rPr>
              <a:t>recent case study </a:t>
            </a:r>
            <a:r>
              <a:rPr lang="en-IE" sz="2200" dirty="0">
                <a:solidFill>
                  <a:srgbClr val="003841"/>
                </a:solidFill>
              </a:rPr>
              <a:t>in Barcelona found </a:t>
            </a:r>
            <a:r>
              <a:rPr lang="en-US" sz="2200" dirty="0">
                <a:solidFill>
                  <a:srgbClr val="003841"/>
                </a:solidFill>
              </a:rPr>
              <a:t>far from contributing to distributing tourist flows throughout the city, film fiction actually, concentrated visitors at the main attractions of the city!!</a:t>
            </a:r>
            <a:endParaRPr lang="en-IE" sz="2200" dirty="0">
              <a:solidFill>
                <a:srgbClr val="003841"/>
              </a:solidFill>
            </a:endParaRPr>
          </a:p>
        </p:txBody>
      </p:sp>
    </p:spTree>
    <p:extLst>
      <p:ext uri="{BB962C8B-B14F-4D97-AF65-F5344CB8AC3E}">
        <p14:creationId xmlns:p14="http://schemas.microsoft.com/office/powerpoint/2010/main" val="75676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C55E19C9-0028-40AC-B854-09983288FF5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46964" y="339271"/>
            <a:ext cx="5053922" cy="5979336"/>
          </a:xfrm>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63557" y="3427488"/>
            <a:ext cx="4902027" cy="968329"/>
          </a:xfrm>
        </p:spPr>
        <p:txBody>
          <a:bodyPr/>
          <a:lstStyle/>
          <a:p>
            <a:r>
              <a:rPr lang="is-IS" dirty="0"/>
              <a:t>POP CULTURE OVERTOURISM – THE BIEBER EFFECT, THE FROZEN EFFECT AND MORE</a:t>
            </a:r>
            <a:endParaRPr lang="en-IE" dirty="0"/>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43009" y="4443977"/>
            <a:ext cx="4902027" cy="968329"/>
          </a:xfrm>
        </p:spPr>
        <p:txBody>
          <a:bodyPr/>
          <a:lstStyle/>
          <a:p>
            <a:r>
              <a:rPr lang="is-IS" dirty="0"/>
              <a:t>SPOTLIGHT ON ECOTOURISM</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855561" y="5970512"/>
            <a:ext cx="4902027" cy="968329"/>
          </a:xfrm>
        </p:spPr>
        <p:txBody>
          <a:bodyPr/>
          <a:lstStyle/>
          <a:p>
            <a:r>
              <a:rPr lang="is-IS" dirty="0"/>
              <a:t>COMMERCIALISING VIRTUAL TOURISM EXPERIENCES </a:t>
            </a:r>
          </a:p>
          <a:p>
            <a:endParaRPr lang="en-IE" dirty="0"/>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437438" y="666750"/>
            <a:ext cx="5081308" cy="2102994"/>
          </a:xfrm>
          <a:solidFill>
            <a:srgbClr val="9A2E90"/>
          </a:solidFill>
        </p:spPr>
        <p:txBody>
          <a:bodyPr/>
          <a:lstStyle/>
          <a:p>
            <a:endParaRPr lang="en-IE" dirty="0"/>
          </a:p>
          <a:p>
            <a:r>
              <a:rPr lang="en-IE" dirty="0"/>
              <a:t>MODULE 5 CONTENTS</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a:xfrm>
            <a:off x="6851068" y="599816"/>
            <a:ext cx="4902027" cy="968329"/>
          </a:xfrm>
        </p:spPr>
        <p:txBody>
          <a:bodyPr/>
          <a:lstStyle/>
          <a:p>
            <a:r>
              <a:rPr lang="is-IS" dirty="0"/>
              <a:t>COVID19 IMPACT AND FUTURE TOURISM</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43009" y="1977108"/>
            <a:ext cx="4902027" cy="968329"/>
          </a:xfrm>
        </p:spPr>
        <p:txBody>
          <a:bodyPr/>
          <a:lstStyle/>
          <a:p>
            <a:r>
              <a:rPr lang="en-IE" dirty="0"/>
              <a:t>MAKING POP CULTURE TOURISM REGENERATIVE AND SUSTAINABLE</a:t>
            </a:r>
          </a:p>
        </p:txBody>
      </p:sp>
      <p:sp>
        <p:nvSpPr>
          <p:cNvPr id="14" name="TextBox 13">
            <a:extLst>
              <a:ext uri="{FF2B5EF4-FFF2-40B4-BE49-F238E27FC236}">
                <a16:creationId xmlns:a16="http://schemas.microsoft.com/office/drawing/2014/main" id="{A84667D6-6AB8-4540-B46A-D91719194985}"/>
              </a:ext>
            </a:extLst>
          </p:cNvPr>
          <p:cNvSpPr txBox="1"/>
          <p:nvPr/>
        </p:nvSpPr>
        <p:spPr>
          <a:xfrm>
            <a:off x="437437" y="6311243"/>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55167BD-BC1A-4726-A5AB-DDBF9FA31AB1}"/>
              </a:ext>
            </a:extLst>
          </p:cNvPr>
          <p:cNvSpPr>
            <a:spLocks noGrp="1"/>
          </p:cNvSpPr>
          <p:nvPr>
            <p:ph type="pic" sz="quarter" idx="10"/>
          </p:nvPr>
        </p:nvSpPr>
        <p:spPr/>
      </p:sp>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3585719"/>
            <a:ext cx="5064739" cy="2768574"/>
          </a:xfrm>
        </p:spPr>
        <p:txBody>
          <a:bodyPr/>
          <a:lstStyle/>
          <a:p>
            <a:r>
              <a:rPr lang="en-US" dirty="0"/>
              <a:t>Take time to think about what your business can do for the environment. This includes protecting the natural resources around you and also taking steps to reduce waste, recycle, and take environmental factors into account when purchasing supplies and planning your tourism experiences.</a:t>
            </a:r>
          </a:p>
          <a:p>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1</a:t>
            </a:r>
          </a:p>
        </p:txBody>
      </p:sp>
      <p:sp>
        <p:nvSpPr>
          <p:cNvPr id="5" name="Text Placeholder 4">
            <a:extLst>
              <a:ext uri="{FF2B5EF4-FFF2-40B4-BE49-F238E27FC236}">
                <a16:creationId xmlns:a16="http://schemas.microsoft.com/office/drawing/2014/main" id="{D6689A03-C180-420A-AAAD-ED7CFD568B8F}"/>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a:t>Steps to embed Regeneration into your Pop Culture Tourism Business or Offering</a:t>
            </a:r>
          </a:p>
          <a:p>
            <a:endParaRPr lang="en-IE" dirty="0"/>
          </a:p>
        </p:txBody>
      </p:sp>
      <p:pic>
        <p:nvPicPr>
          <p:cNvPr id="6" name="Picture Placeholder 10" descr="A wooden bridge over a river&#10;&#10;Description automatically generated with low confidence">
            <a:extLst>
              <a:ext uri="{FF2B5EF4-FFF2-40B4-BE49-F238E27FC236}">
                <a16:creationId xmlns:a16="http://schemas.microsoft.com/office/drawing/2014/main" id="{95325EC1-76D8-4E57-A3E8-EE478846823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57238" y="419099"/>
            <a:ext cx="4951120" cy="5981700"/>
          </a:xfrm>
          <a:custGeom>
            <a:avLst/>
            <a:gdLst>
              <a:gd name="connsiteX0" fmla="*/ 0 w 4951120"/>
              <a:gd name="connsiteY0" fmla="*/ 0 h 5981700"/>
              <a:gd name="connsiteX1" fmla="*/ 4940300 w 4951120"/>
              <a:gd name="connsiteY1" fmla="*/ 0 h 5981700"/>
              <a:gd name="connsiteX2" fmla="*/ 4951120 w 4951120"/>
              <a:gd name="connsiteY2" fmla="*/ 325784 h 5981700"/>
              <a:gd name="connsiteX3" fmla="*/ 3903694 w 4951120"/>
              <a:gd name="connsiteY3" fmla="*/ 325784 h 5981700"/>
              <a:gd name="connsiteX4" fmla="*/ 3903694 w 4951120"/>
              <a:gd name="connsiteY4" fmla="*/ 2415410 h 5981700"/>
              <a:gd name="connsiteX5" fmla="*/ 4940300 w 4951120"/>
              <a:gd name="connsiteY5" fmla="*/ 2415410 h 5981700"/>
              <a:gd name="connsiteX6" fmla="*/ 4940300 w 4951120"/>
              <a:gd name="connsiteY6" fmla="*/ 5981700 h 5981700"/>
              <a:gd name="connsiteX7" fmla="*/ 0 w 4951120"/>
              <a:gd name="connsiteY7" fmla="*/ 5981700 h 598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1120" h="5981700">
                <a:moveTo>
                  <a:pt x="0" y="0"/>
                </a:moveTo>
                <a:lnTo>
                  <a:pt x="4940300" y="0"/>
                </a:lnTo>
                <a:lnTo>
                  <a:pt x="4951120" y="325784"/>
                </a:lnTo>
                <a:lnTo>
                  <a:pt x="3903694" y="325784"/>
                </a:lnTo>
                <a:lnTo>
                  <a:pt x="3903694" y="2415410"/>
                </a:lnTo>
                <a:lnTo>
                  <a:pt x="4940300" y="2415410"/>
                </a:lnTo>
                <a:lnTo>
                  <a:pt x="4940300" y="5981700"/>
                </a:lnTo>
                <a:lnTo>
                  <a:pt x="0" y="5981700"/>
                </a:lnTo>
                <a:close/>
              </a:path>
            </a:pathLst>
          </a:custGeom>
          <a:ln>
            <a:noFill/>
          </a:ln>
        </p:spPr>
      </p:pic>
    </p:spTree>
    <p:extLst>
      <p:ext uri="{BB962C8B-B14F-4D97-AF65-F5344CB8AC3E}">
        <p14:creationId xmlns:p14="http://schemas.microsoft.com/office/powerpoint/2010/main" val="2361561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grass, outdoor, tree, tool&#10;&#10;Description automatically generated">
            <a:extLst>
              <a:ext uri="{FF2B5EF4-FFF2-40B4-BE49-F238E27FC236}">
                <a16:creationId xmlns:a16="http://schemas.microsoft.com/office/drawing/2014/main" id="{9E47B62D-4816-4314-96ED-0BBD388762A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447675" y="419669"/>
            <a:ext cx="4949825" cy="5981700"/>
          </a:xfrm>
        </p:spPr>
      </p:pic>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is-IS" dirty="0"/>
              <a:t>Find ways you can contribute to the protection and restoration of ecosystems and reduce your business‘ carbon footprints</a:t>
            </a:r>
            <a:endParaRPr lang="en-US" dirty="0"/>
          </a:p>
          <a:p>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2</a:t>
            </a:r>
          </a:p>
        </p:txBody>
      </p:sp>
      <p:sp>
        <p:nvSpPr>
          <p:cNvPr id="13" name="Text Placeholder 4">
            <a:extLst>
              <a:ext uri="{FF2B5EF4-FFF2-40B4-BE49-F238E27FC236}">
                <a16:creationId xmlns:a16="http://schemas.microsoft.com/office/drawing/2014/main" id="{CBB84E16-22BD-4A45-BC90-8AD3DA61B197}"/>
              </a:ext>
            </a:extLst>
          </p:cNvPr>
          <p:cNvSpPr txBox="1">
            <a:spLocks/>
          </p:cNvSpPr>
          <p:nvPr/>
        </p:nvSpPr>
        <p:spPr>
          <a:xfrm>
            <a:off x="4738254" y="965772"/>
            <a:ext cx="4816712" cy="1849348"/>
          </a:xfrm>
          <a:prstGeom prst="rect">
            <a:avLst/>
          </a:prstGeom>
          <a:noFill/>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a:buNone/>
              <a:defRPr sz="36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Steps to embed Regeneration into your Pop Culture Tourism Business or Offering</a:t>
            </a:r>
          </a:p>
          <a:p>
            <a:endParaRPr lang="en-IE" dirty="0"/>
          </a:p>
        </p:txBody>
      </p:sp>
    </p:spTree>
    <p:extLst>
      <p:ext uri="{BB962C8B-B14F-4D97-AF65-F5344CB8AC3E}">
        <p14:creationId xmlns:p14="http://schemas.microsoft.com/office/powerpoint/2010/main" val="34733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is-IS" dirty="0"/>
              <a:t>Identify what your values and purpose is with your business. The benefits of having clear mission statemens are that it often leads to a more engaged customer base.</a:t>
            </a:r>
          </a:p>
          <a:p>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3</a:t>
            </a:r>
          </a:p>
        </p:txBody>
      </p:sp>
      <p:pic>
        <p:nvPicPr>
          <p:cNvPr id="12" name="Picture Placeholder 11" descr="A picture containing text&#10;&#10;Description automatically generated">
            <a:extLst>
              <a:ext uri="{FF2B5EF4-FFF2-40B4-BE49-F238E27FC236}">
                <a16:creationId xmlns:a16="http://schemas.microsoft.com/office/drawing/2014/main" id="{FB583919-0B16-4952-B017-295F3F6CF80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675" y="419669"/>
            <a:ext cx="4949825" cy="5981700"/>
          </a:xfrm>
        </p:spPr>
      </p:pic>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a:t>Steps to embed Regeneration into your Pop Culture Tourism Business or Offering</a:t>
            </a:r>
          </a:p>
          <a:p>
            <a:endParaRPr lang="en-IE" dirty="0"/>
          </a:p>
        </p:txBody>
      </p:sp>
    </p:spTree>
    <p:extLst>
      <p:ext uri="{BB962C8B-B14F-4D97-AF65-F5344CB8AC3E}">
        <p14:creationId xmlns:p14="http://schemas.microsoft.com/office/powerpoint/2010/main" val="2396024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2887081"/>
            <a:ext cx="4902027" cy="2768574"/>
          </a:xfrm>
        </p:spPr>
        <p:txBody>
          <a:bodyPr/>
          <a:lstStyle/>
          <a:p>
            <a:r>
              <a:rPr lang="is-IS" dirty="0"/>
              <a:t>Be inspired by your community and use storytelling to your advantage to tell authentic stories to engage with your customers.</a:t>
            </a:r>
          </a:p>
          <a:p>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4</a:t>
            </a:r>
          </a:p>
        </p:txBody>
      </p:sp>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a:t>Steps to embed Regeneration into your Pop Culture Tourism Business or Offering</a:t>
            </a:r>
          </a:p>
          <a:p>
            <a:endParaRPr lang="en-IE" dirty="0"/>
          </a:p>
        </p:txBody>
      </p:sp>
      <p:pic>
        <p:nvPicPr>
          <p:cNvPr id="7" name="Picture Placeholder 6" descr="A picture containing tree, outdoor&#10;&#10;Description automatically generated">
            <a:extLst>
              <a:ext uri="{FF2B5EF4-FFF2-40B4-BE49-F238E27FC236}">
                <a16:creationId xmlns:a16="http://schemas.microsoft.com/office/drawing/2014/main" id="{7F547B89-4D44-42A3-8D45-CE646D6358A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447675" y="419669"/>
            <a:ext cx="4949825" cy="5981700"/>
          </a:xfrm>
        </p:spPr>
      </p:pic>
    </p:spTree>
    <p:extLst>
      <p:ext uri="{BB962C8B-B14F-4D97-AF65-F5344CB8AC3E}">
        <p14:creationId xmlns:p14="http://schemas.microsoft.com/office/powerpoint/2010/main" val="191016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36877BF-4A83-4CB4-A587-69271F12734A}"/>
              </a:ext>
            </a:extLst>
          </p:cNvPr>
          <p:cNvSpPr>
            <a:spLocks noGrp="1"/>
          </p:cNvSpPr>
          <p:nvPr>
            <p:ph type="body" sz="quarter" idx="14"/>
          </p:nvPr>
        </p:nvSpPr>
        <p:spPr>
          <a:xfrm>
            <a:off x="6843009" y="3380233"/>
            <a:ext cx="4902027" cy="2768574"/>
          </a:xfrm>
        </p:spPr>
        <p:txBody>
          <a:bodyPr/>
          <a:lstStyle/>
          <a:p>
            <a:r>
              <a:rPr lang="is-IS" dirty="0"/>
              <a:t>Be creative and unafraid to think differently. Find new solutions and engage the community around you. Tourism overlaps with a variety of different sectors (such as pop culture as we have learned!), so explore these overlaps and how you can use them to your advantage.</a:t>
            </a:r>
          </a:p>
          <a:p>
            <a:endParaRPr lang="en-IE" dirty="0"/>
          </a:p>
        </p:txBody>
      </p:sp>
      <p:sp>
        <p:nvSpPr>
          <p:cNvPr id="4" name="Text Placeholder 3">
            <a:extLst>
              <a:ext uri="{FF2B5EF4-FFF2-40B4-BE49-F238E27FC236}">
                <a16:creationId xmlns:a16="http://schemas.microsoft.com/office/drawing/2014/main" id="{7843D4B8-27F5-4DE0-90C8-54B9AC167A9B}"/>
              </a:ext>
            </a:extLst>
          </p:cNvPr>
          <p:cNvSpPr>
            <a:spLocks noGrp="1"/>
          </p:cNvSpPr>
          <p:nvPr>
            <p:ph type="body" sz="quarter" idx="15"/>
          </p:nvPr>
        </p:nvSpPr>
        <p:spPr/>
        <p:txBody>
          <a:bodyPr/>
          <a:lstStyle/>
          <a:p>
            <a:r>
              <a:rPr lang="en-IE" dirty="0"/>
              <a:t>5</a:t>
            </a:r>
          </a:p>
        </p:txBody>
      </p:sp>
      <p:sp>
        <p:nvSpPr>
          <p:cNvPr id="11" name="Text Placeholder 4">
            <a:extLst>
              <a:ext uri="{FF2B5EF4-FFF2-40B4-BE49-F238E27FC236}">
                <a16:creationId xmlns:a16="http://schemas.microsoft.com/office/drawing/2014/main" id="{0E0A839C-D7BB-40F2-83FD-CA6167035E99}"/>
              </a:ext>
            </a:extLst>
          </p:cNvPr>
          <p:cNvSpPr>
            <a:spLocks noGrp="1"/>
          </p:cNvSpPr>
          <p:nvPr>
            <p:ph type="body" sz="quarter" idx="13"/>
          </p:nvPr>
        </p:nvSpPr>
        <p:spPr>
          <a:xfrm>
            <a:off x="4738254" y="832207"/>
            <a:ext cx="4816712" cy="1849348"/>
          </a:xfrm>
        </p:spPr>
        <p:txBody>
          <a:bodyPr>
            <a:normAutofit fontScale="92500" lnSpcReduction="10000"/>
          </a:bodyPr>
          <a:lstStyle/>
          <a:p>
            <a:r>
              <a:rPr lang="en-IE" dirty="0"/>
              <a:t>Steps to embed Regeneration into your Pop Culture Tourism Business or Offering</a:t>
            </a:r>
          </a:p>
          <a:p>
            <a:endParaRPr lang="en-IE" dirty="0"/>
          </a:p>
        </p:txBody>
      </p:sp>
      <p:pic>
        <p:nvPicPr>
          <p:cNvPr id="8" name="Picture Placeholder 7" descr="A picture containing cloth, indoor, paper, pink&#10;&#10;Description automatically generated">
            <a:extLst>
              <a:ext uri="{FF2B5EF4-FFF2-40B4-BE49-F238E27FC236}">
                <a16:creationId xmlns:a16="http://schemas.microsoft.com/office/drawing/2014/main" id="{DCB21FD2-8FFE-4300-83E9-33443D5DA1C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10811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5A9F11-4DD6-48DD-9200-553900F2501D}"/>
              </a:ext>
            </a:extLst>
          </p:cNvPr>
          <p:cNvSpPr>
            <a:spLocks noGrp="1"/>
          </p:cNvSpPr>
          <p:nvPr>
            <p:ph type="body" sz="quarter" idx="13"/>
          </p:nvPr>
        </p:nvSpPr>
        <p:spPr>
          <a:xfrm>
            <a:off x="0" y="599198"/>
            <a:ext cx="12191999" cy="1358487"/>
          </a:xfrm>
        </p:spPr>
        <p:txBody>
          <a:bodyPr/>
          <a:lstStyle/>
          <a:p>
            <a:r>
              <a:rPr lang="en-IE" dirty="0"/>
              <a:t>Regenerative and </a:t>
            </a:r>
            <a:r>
              <a:rPr lang="is-IS" dirty="0"/>
              <a:t>Sustainable Pop Culture Tourism – guiding principles...</a:t>
            </a:r>
            <a:endParaRPr lang="en-IE" dirty="0"/>
          </a:p>
        </p:txBody>
      </p:sp>
      <p:sp>
        <p:nvSpPr>
          <p:cNvPr id="3" name="Text Placeholder 2">
            <a:extLst>
              <a:ext uri="{FF2B5EF4-FFF2-40B4-BE49-F238E27FC236}">
                <a16:creationId xmlns:a16="http://schemas.microsoft.com/office/drawing/2014/main" id="{3E14BF8F-88BD-4127-8A8A-71263E91FAC9}"/>
              </a:ext>
            </a:extLst>
          </p:cNvPr>
          <p:cNvSpPr>
            <a:spLocks noGrp="1"/>
          </p:cNvSpPr>
          <p:nvPr>
            <p:ph type="body" sz="quarter" idx="14"/>
          </p:nvPr>
        </p:nvSpPr>
        <p:spPr>
          <a:xfrm>
            <a:off x="2275755" y="2380402"/>
            <a:ext cx="3991481" cy="1404352"/>
          </a:xfrm>
        </p:spPr>
        <p:txBody>
          <a:bodyPr>
            <a:noAutofit/>
          </a:bodyPr>
          <a:lstStyle/>
          <a:p>
            <a:r>
              <a:rPr lang="en-US" sz="2400" b="0" dirty="0"/>
              <a:t>UNWTO and the OECD has put emphasis on sustainable tourism when starting tourism up again after Covid-19.</a:t>
            </a:r>
          </a:p>
          <a:p>
            <a:endParaRPr lang="en-IE" sz="2400" b="0" dirty="0"/>
          </a:p>
        </p:txBody>
      </p:sp>
      <p:sp>
        <p:nvSpPr>
          <p:cNvPr id="5" name="Text Placeholder 4">
            <a:extLst>
              <a:ext uri="{FF2B5EF4-FFF2-40B4-BE49-F238E27FC236}">
                <a16:creationId xmlns:a16="http://schemas.microsoft.com/office/drawing/2014/main" id="{8E0ECDD0-64CC-4954-9FC3-B1F7ABA5848E}"/>
              </a:ext>
            </a:extLst>
          </p:cNvPr>
          <p:cNvSpPr>
            <a:spLocks noGrp="1"/>
          </p:cNvSpPr>
          <p:nvPr>
            <p:ph type="body" sz="quarter" idx="16"/>
          </p:nvPr>
        </p:nvSpPr>
        <p:spPr>
          <a:xfrm>
            <a:off x="8223313" y="2336270"/>
            <a:ext cx="3674161" cy="1092729"/>
          </a:xfrm>
        </p:spPr>
        <p:txBody>
          <a:bodyPr>
            <a:noAutofit/>
          </a:bodyPr>
          <a:lstStyle/>
          <a:p>
            <a:r>
              <a:rPr lang="en-IE" sz="2400" b="0" dirty="0"/>
              <a:t>Increased focus on local/ </a:t>
            </a:r>
            <a:r>
              <a:rPr lang="is-IS" sz="2400" b="0" dirty="0"/>
              <a:t>regional needs and wants and that of communities/inhabitants</a:t>
            </a:r>
            <a:endParaRPr lang="en-IE" sz="2400" b="0" dirty="0"/>
          </a:p>
        </p:txBody>
      </p:sp>
      <p:sp>
        <p:nvSpPr>
          <p:cNvPr id="7" name="Text Placeholder 6">
            <a:extLst>
              <a:ext uri="{FF2B5EF4-FFF2-40B4-BE49-F238E27FC236}">
                <a16:creationId xmlns:a16="http://schemas.microsoft.com/office/drawing/2014/main" id="{1C261522-1BD4-4EF1-8275-42DA0FA6B2DE}"/>
              </a:ext>
            </a:extLst>
          </p:cNvPr>
          <p:cNvSpPr>
            <a:spLocks noGrp="1"/>
          </p:cNvSpPr>
          <p:nvPr>
            <p:ph type="body" sz="quarter" idx="18"/>
          </p:nvPr>
        </p:nvSpPr>
        <p:spPr>
          <a:xfrm>
            <a:off x="2275754" y="4520784"/>
            <a:ext cx="4186691" cy="1489598"/>
          </a:xfrm>
        </p:spPr>
        <p:txBody>
          <a:bodyPr>
            <a:noAutofit/>
          </a:bodyPr>
          <a:lstStyle/>
          <a:p>
            <a:r>
              <a:rPr lang="en-IE" sz="2400" b="0" dirty="0"/>
              <a:t>Regenerative/</a:t>
            </a:r>
            <a:r>
              <a:rPr lang="is-IS" sz="2400" b="0" dirty="0"/>
              <a:t>Sustainable/Pop Culture Tourism need to be born from a cooperation between public institutions, the private sector, and the host communities.</a:t>
            </a:r>
          </a:p>
          <a:p>
            <a:endParaRPr lang="en-IE" sz="2400" b="0" dirty="0"/>
          </a:p>
        </p:txBody>
      </p:sp>
      <p:sp>
        <p:nvSpPr>
          <p:cNvPr id="9" name="Text Placeholder 8">
            <a:extLst>
              <a:ext uri="{FF2B5EF4-FFF2-40B4-BE49-F238E27FC236}">
                <a16:creationId xmlns:a16="http://schemas.microsoft.com/office/drawing/2014/main" id="{5EA40870-B977-4C9B-A76C-949B5E08D9E4}"/>
              </a:ext>
            </a:extLst>
          </p:cNvPr>
          <p:cNvSpPr>
            <a:spLocks noGrp="1"/>
          </p:cNvSpPr>
          <p:nvPr>
            <p:ph type="body" sz="quarter" idx="20"/>
          </p:nvPr>
        </p:nvSpPr>
        <p:spPr>
          <a:xfrm>
            <a:off x="8223313" y="4507475"/>
            <a:ext cx="3550871" cy="1741053"/>
          </a:xfrm>
        </p:spPr>
        <p:txBody>
          <a:bodyPr>
            <a:normAutofit/>
          </a:bodyPr>
          <a:lstStyle/>
          <a:p>
            <a:r>
              <a:rPr lang="en-US" sz="2400" b="0" dirty="0"/>
              <a:t>The key is to find a better balance in the tourism industry and host communities moving forward.</a:t>
            </a:r>
          </a:p>
          <a:p>
            <a:endParaRPr lang="en-IE" sz="2400" b="0" dirty="0"/>
          </a:p>
        </p:txBody>
      </p:sp>
      <p:pic>
        <p:nvPicPr>
          <p:cNvPr id="12" name="Graphic 11" descr="Court outline">
            <a:extLst>
              <a:ext uri="{FF2B5EF4-FFF2-40B4-BE49-F238E27FC236}">
                <a16:creationId xmlns:a16="http://schemas.microsoft.com/office/drawing/2014/main" id="{8C2C0774-C103-4ADE-8E83-6F3AFA0CA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4607" y="2450385"/>
            <a:ext cx="914400" cy="914400"/>
          </a:xfrm>
          <a:prstGeom prst="rect">
            <a:avLst/>
          </a:prstGeom>
        </p:spPr>
      </p:pic>
      <p:pic>
        <p:nvPicPr>
          <p:cNvPr id="14" name="Graphic 13" descr="Cheers outline">
            <a:extLst>
              <a:ext uri="{FF2B5EF4-FFF2-40B4-BE49-F238E27FC236}">
                <a16:creationId xmlns:a16="http://schemas.microsoft.com/office/drawing/2014/main" id="{0C4ABDA8-793F-4300-950A-F38633443B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943" y="4677310"/>
            <a:ext cx="914400" cy="914400"/>
          </a:xfrm>
          <a:prstGeom prst="rect">
            <a:avLst/>
          </a:prstGeom>
        </p:spPr>
      </p:pic>
      <p:pic>
        <p:nvPicPr>
          <p:cNvPr id="16" name="Graphic 15" descr="Neighborhood outline">
            <a:extLst>
              <a:ext uri="{FF2B5EF4-FFF2-40B4-BE49-F238E27FC236}">
                <a16:creationId xmlns:a16="http://schemas.microsoft.com/office/drawing/2014/main" id="{1C2B905D-3B38-4462-B277-432FC1134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3344" y="2403097"/>
            <a:ext cx="914400" cy="914400"/>
          </a:xfrm>
          <a:prstGeom prst="rect">
            <a:avLst/>
          </a:prstGeom>
        </p:spPr>
      </p:pic>
      <p:pic>
        <p:nvPicPr>
          <p:cNvPr id="18" name="Graphic 17" descr="Stacked Rocks outline">
            <a:extLst>
              <a:ext uri="{FF2B5EF4-FFF2-40B4-BE49-F238E27FC236}">
                <a16:creationId xmlns:a16="http://schemas.microsoft.com/office/drawing/2014/main" id="{58DFD632-9323-4A9D-824C-D55ADD3682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3344" y="4633644"/>
            <a:ext cx="914400" cy="914400"/>
          </a:xfrm>
          <a:prstGeom prst="rect">
            <a:avLst/>
          </a:prstGeom>
        </p:spPr>
      </p:pic>
    </p:spTree>
    <p:extLst>
      <p:ext uri="{BB962C8B-B14F-4D97-AF65-F5344CB8AC3E}">
        <p14:creationId xmlns:p14="http://schemas.microsoft.com/office/powerpoint/2010/main" val="78800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SECTION 3</a:t>
            </a:r>
          </a:p>
          <a:p>
            <a:r>
              <a:rPr lang="is-IS" dirty="0"/>
              <a:t>OVERTOURISM – THE BIEBER EFFECT, THE FROZEN EFFECT AND MORE</a:t>
            </a:r>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1815882"/>
          </a:xfrm>
          <a:prstGeom prst="rect">
            <a:avLst/>
          </a:prstGeom>
          <a:noFill/>
        </p:spPr>
        <p:txBody>
          <a:bodyPr wrap="square">
            <a:spAutoFit/>
          </a:bodyPr>
          <a:lstStyle/>
          <a:p>
            <a:r>
              <a:rPr lang="is-IS" sz="2800" dirty="0">
                <a:solidFill>
                  <a:schemeClr val="bg1"/>
                </a:solidFill>
              </a:rPr>
              <a:t>In this section we will explore the </a:t>
            </a:r>
            <a:r>
              <a:rPr lang="en-US" sz="2800" dirty="0">
                <a:solidFill>
                  <a:schemeClr val="bg1"/>
                </a:solidFill>
              </a:rPr>
              <a:t>emphasised the need for regenerative tourism and new innovations in the sector.</a:t>
            </a:r>
          </a:p>
          <a:p>
            <a:endParaRPr lang="is-IS" sz="2800" dirty="0">
              <a:solidFill>
                <a:schemeClr val="bg1"/>
              </a:solidFill>
            </a:endParaRPr>
          </a:p>
        </p:txBody>
      </p:sp>
      <p:pic>
        <p:nvPicPr>
          <p:cNvPr id="6" name="Picture Placeholder 5" descr="A picture containing mountain, nature, sky, outdoor&#10;&#10;Description automatically generated">
            <a:extLst>
              <a:ext uri="{FF2B5EF4-FFF2-40B4-BE49-F238E27FC236}">
                <a16:creationId xmlns:a16="http://schemas.microsoft.com/office/drawing/2014/main" id="{346DF506-1B2E-4458-90D5-81807BDEE73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4187267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en-IE" dirty="0"/>
              <a:t>What is </a:t>
            </a:r>
            <a:r>
              <a:rPr lang="en-IE" dirty="0" err="1"/>
              <a:t>OverTourism</a:t>
            </a:r>
            <a:r>
              <a:rPr lang="en-IE" dirty="0"/>
              <a:t>?</a:t>
            </a:r>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66333" y="4148373"/>
            <a:ext cx="10013308" cy="469184"/>
          </a:xfrm>
        </p:spPr>
        <p:txBody>
          <a:bodyPr/>
          <a:lstStyle/>
          <a:p>
            <a:pPr marL="0" indent="0">
              <a:buNone/>
            </a:pPr>
            <a:endParaRPr lang="is-IS" dirty="0"/>
          </a:p>
          <a:p>
            <a:pPr marL="0" indent="0">
              <a:buNone/>
            </a:pPr>
            <a:r>
              <a:rPr lang="is-IS" dirty="0">
                <a:solidFill>
                  <a:srgbClr val="9A2E90"/>
                </a:solidFill>
              </a:rPr>
              <a:t>Without proper management or oversight, excessive number of tourists can cause strain on infrastructures, nature and inhabitants/communities. </a:t>
            </a:r>
          </a:p>
          <a:p>
            <a:pPr marL="0" indent="0">
              <a:buNone/>
            </a:pPr>
            <a:r>
              <a:rPr lang="is-IS" dirty="0"/>
              <a:t>However, the phrase overtourism is often critisised and it is argued that rather than the tourist numbers being the issue, it is more a matter of management, controling the flow of people and making sure the right infrastructures are in place to deal with the numbers of visitors.</a:t>
            </a:r>
          </a:p>
          <a:p>
            <a:endParaRPr lang="en-IE" dirty="0"/>
          </a:p>
        </p:txBody>
      </p:sp>
      <p:sp>
        <p:nvSpPr>
          <p:cNvPr id="6" name="TextBox 5">
            <a:extLst>
              <a:ext uri="{FF2B5EF4-FFF2-40B4-BE49-F238E27FC236}">
                <a16:creationId xmlns:a16="http://schemas.microsoft.com/office/drawing/2014/main" id="{EB679B8E-B67D-49A8-8B3F-53ECA4A1E6BA}"/>
              </a:ext>
            </a:extLst>
          </p:cNvPr>
          <p:cNvSpPr txBox="1"/>
          <p:nvPr/>
        </p:nvSpPr>
        <p:spPr>
          <a:xfrm>
            <a:off x="388093" y="2459504"/>
            <a:ext cx="2813094" cy="1938992"/>
          </a:xfrm>
          <a:prstGeom prst="rect">
            <a:avLst/>
          </a:prstGeom>
          <a:noFill/>
        </p:spPr>
        <p:txBody>
          <a:bodyPr wrap="square">
            <a:spAutoFit/>
          </a:bodyPr>
          <a:lstStyle/>
          <a:p>
            <a:pPr marL="0" indent="0">
              <a:buNone/>
            </a:pPr>
            <a:r>
              <a:rPr lang="is-IS" sz="2400" dirty="0">
                <a:solidFill>
                  <a:schemeClr val="bg1"/>
                </a:solidFill>
              </a:rPr>
              <a:t>When certain places attract excessive numbers of tourists it can cause lead to undesirable effects...</a:t>
            </a:r>
          </a:p>
        </p:txBody>
      </p:sp>
      <p:pic>
        <p:nvPicPr>
          <p:cNvPr id="14" name="Picture Placeholder 13" descr="A group of people standing next to a waterfall&#10;&#10;Description automatically generated with medium confidence">
            <a:extLst>
              <a:ext uri="{FF2B5EF4-FFF2-40B4-BE49-F238E27FC236}">
                <a16:creationId xmlns:a16="http://schemas.microsoft.com/office/drawing/2014/main" id="{5DCBCE10-518C-4344-82AD-F5AC3086AA7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875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4489808" y="3907680"/>
            <a:ext cx="7256103" cy="2164180"/>
          </a:xfrm>
        </p:spPr>
        <p:txBody>
          <a:bodyPr/>
          <a:lstStyle/>
          <a:p>
            <a:r>
              <a:rPr lang="is-IS" dirty="0"/>
              <a:t>However, his music video also showed two relatively unkown places:</a:t>
            </a:r>
          </a:p>
          <a:p>
            <a:pPr lvl="1"/>
            <a:r>
              <a:rPr lang="is-IS" dirty="0">
                <a:solidFill>
                  <a:srgbClr val="9A2E90"/>
                </a:solidFill>
              </a:rPr>
              <a:t>The beautiful canyon Fjarðarárgljúfur</a:t>
            </a:r>
          </a:p>
          <a:p>
            <a:pPr lvl="1"/>
            <a:r>
              <a:rPr lang="is-IS" dirty="0">
                <a:solidFill>
                  <a:srgbClr val="9A2E90"/>
                </a:solidFill>
              </a:rPr>
              <a:t>The old plane wreck at Sólheimasandur</a:t>
            </a:r>
          </a:p>
          <a:p>
            <a:r>
              <a:rPr lang="is-IS" dirty="0"/>
              <a:t>Both places saw a drastic increase in visitations after the release.</a:t>
            </a:r>
          </a:p>
          <a:p>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lnSpcReduction="10000"/>
          </a:bodyPr>
          <a:lstStyle/>
          <a:p>
            <a:r>
              <a:rPr lang="is-IS" sz="2400" dirty="0"/>
              <a:t>In 2015, Justin Bieber released a music video to the song I‘ll Show You in November which was shot in South Iceland.</a:t>
            </a:r>
          </a:p>
          <a:p>
            <a:r>
              <a:rPr lang="is-IS" sz="2400" b="0" dirty="0"/>
              <a:t>The video showed Bieber running around many of South Iceland‘s well known attractions such as the waterfalls Seljalandsfoss and Skógarfoss, and the glacier lagoon Jökulsárlón.</a:t>
            </a:r>
          </a:p>
          <a:p>
            <a:endParaRPr lang="is-IS" sz="2400" dirty="0"/>
          </a:p>
          <a:p>
            <a:endParaRPr lang="en-IE" sz="3100" b="0" dirty="0"/>
          </a:p>
        </p:txBody>
      </p:sp>
      <p:pic>
        <p:nvPicPr>
          <p:cNvPr id="12" name="Picture Placeholder 11">
            <a:extLst>
              <a:ext uri="{FF2B5EF4-FFF2-40B4-BE49-F238E27FC236}">
                <a16:creationId xmlns:a16="http://schemas.microsoft.com/office/drawing/2014/main" id="{DA25E9C9-D679-4FE0-9145-C7FB245DEC1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46088" y="420118"/>
            <a:ext cx="3798887" cy="3864206"/>
          </a:xfrm>
          <a:prstGeom prst="rect">
            <a:avLst/>
          </a:prstGeom>
        </p:spPr>
      </p:pic>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The Bieber effect in Iceland</a:t>
            </a:r>
          </a:p>
          <a:p>
            <a:endParaRPr lang="en-IE" sz="2300" dirty="0">
              <a:solidFill>
                <a:schemeClr val="bg1"/>
              </a:solidFill>
            </a:endParaRPr>
          </a:p>
        </p:txBody>
      </p:sp>
      <p:pic>
        <p:nvPicPr>
          <p:cNvPr id="22" name="Picture Placeholder 21">
            <a:extLst>
              <a:ext uri="{FF2B5EF4-FFF2-40B4-BE49-F238E27FC236}">
                <a16:creationId xmlns:a16="http://schemas.microsoft.com/office/drawing/2014/main" id="{2CC04547-E7BE-4022-B83D-9920E91644A8}"/>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1414456" y="4284324"/>
            <a:ext cx="1862150" cy="1819345"/>
          </a:xfrm>
          <a:prstGeom prst="rect">
            <a:avLst/>
          </a:prstGeom>
        </p:spPr>
      </p:pic>
    </p:spTree>
    <p:extLst>
      <p:ext uri="{BB962C8B-B14F-4D97-AF65-F5344CB8AC3E}">
        <p14:creationId xmlns:p14="http://schemas.microsoft.com/office/powerpoint/2010/main" val="584468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7808359" y="3546595"/>
            <a:ext cx="4171307" cy="2164180"/>
          </a:xfrm>
        </p:spPr>
        <p:txBody>
          <a:bodyPr/>
          <a:lstStyle/>
          <a:p>
            <a:r>
              <a:rPr lang="is-IS" sz="2400" dirty="0"/>
              <a:t>Visits to Fjarðarárgljúfur canyon increased by 87% between 2016 and 2017, and remains a popular destination for tourists today.</a:t>
            </a:r>
          </a:p>
          <a:p>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635220" y="1508861"/>
            <a:ext cx="7272527" cy="179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dirty="0" err="1"/>
              <a:t>Fjaðrárgljúfur</a:t>
            </a:r>
            <a:r>
              <a:rPr lang="en-US" sz="2400" dirty="0"/>
              <a:t> canyon in South East Iceland is one of the most beautiful spots along the entire south coast of Iceland. </a:t>
            </a:r>
            <a:r>
              <a:rPr lang="en-US" sz="2000" b="0" dirty="0"/>
              <a:t>The walking path along the canyon provides magnificent views of the steep cliffs. </a:t>
            </a:r>
            <a:endParaRPr lang="en-IE" sz="2000" b="0" dirty="0"/>
          </a:p>
          <a:p>
            <a:endParaRPr lang="en-IE" sz="3100" b="0" dirty="0"/>
          </a:p>
        </p:txBody>
      </p:sp>
      <p:pic>
        <p:nvPicPr>
          <p:cNvPr id="13" name="Picture Placeholder 12" descr="A picture containing outdoor, nature, rock&#10;&#10;Description automatically generated">
            <a:extLst>
              <a:ext uri="{FF2B5EF4-FFF2-40B4-BE49-F238E27FC236}">
                <a16:creationId xmlns:a16="http://schemas.microsoft.com/office/drawing/2014/main" id="{C8676BC4-F3E2-49C5-9369-D51A425E36BE}"/>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pic>
        <p:nvPicPr>
          <p:cNvPr id="17" name="Picture Placeholder 16" descr="A picture containing outdoor, rock, nature, mountain&#10;&#10;Description automatically generated">
            <a:extLst>
              <a:ext uri="{FF2B5EF4-FFF2-40B4-BE49-F238E27FC236}">
                <a16:creationId xmlns:a16="http://schemas.microsoft.com/office/drawing/2014/main" id="{1624F135-1509-44D3-96BE-ACCD2F76B3B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93132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DE5250D-5F3B-4C1E-9068-CB693E1378FF}"/>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p:blipFill>
        <p:spPr>
          <a:xfrm>
            <a:off x="-25400" y="-14842"/>
            <a:ext cx="12239668" cy="7107413"/>
          </a:xfrm>
        </p:spPr>
      </p:pic>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691908" cy="261850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IE" sz="3600" b="1" i="0" u="none" strike="noStrike" kern="1200" cap="none" spc="0" normalizeH="0" baseline="0" noProof="0" dirty="0">
                <a:ln>
                  <a:noFill/>
                </a:ln>
                <a:solidFill>
                  <a:prstClr val="white"/>
                </a:solidFill>
                <a:effectLst/>
                <a:uLnTx/>
                <a:uFillTx/>
                <a:latin typeface="Calibri" panose="020F0502020204030204"/>
                <a:ea typeface="+mn-ea"/>
                <a:cs typeface="+mn-cs"/>
              </a:rPr>
              <a:t>SECTION 1</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is-IS" sz="3600" b="1" i="0" u="none" strike="noStrike" kern="1200" cap="none" spc="0" normalizeH="0" baseline="0" noProof="0" dirty="0">
                <a:ln>
                  <a:noFill/>
                </a:ln>
                <a:solidFill>
                  <a:prstClr val="white"/>
                </a:solidFill>
                <a:effectLst/>
                <a:uLnTx/>
                <a:uFillTx/>
                <a:latin typeface="Calibri" panose="020F0502020204030204"/>
                <a:ea typeface="+mn-ea"/>
                <a:cs typeface="+mn-cs"/>
              </a:rPr>
              <a:t>COVID 19 AND TOURISM</a:t>
            </a:r>
            <a:endParaRPr kumimoji="0" lang="en-IE" sz="3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lang="en-US" sz="2300" dirty="0"/>
          </a:p>
        </p:txBody>
      </p:sp>
      <p:sp>
        <p:nvSpPr>
          <p:cNvPr id="7" name="TextBox 6">
            <a:extLst>
              <a:ext uri="{FF2B5EF4-FFF2-40B4-BE49-F238E27FC236}">
                <a16:creationId xmlns:a16="http://schemas.microsoft.com/office/drawing/2014/main" id="{FF9F6D36-838A-44FA-9D88-B8C9790BACDD}"/>
              </a:ext>
            </a:extLst>
          </p:cNvPr>
          <p:cNvSpPr txBox="1"/>
          <p:nvPr/>
        </p:nvSpPr>
        <p:spPr>
          <a:xfrm>
            <a:off x="5730453" y="3749027"/>
            <a:ext cx="6509215" cy="2246769"/>
          </a:xfrm>
          <a:prstGeom prst="rect">
            <a:avLst/>
          </a:prstGeom>
          <a:noFill/>
        </p:spPr>
        <p:txBody>
          <a:bodyPr wrap="square">
            <a:spAutoFit/>
          </a:bodyPr>
          <a:lstStyle/>
          <a:p>
            <a:r>
              <a:rPr lang="is-IS" sz="2800" dirty="0">
                <a:solidFill>
                  <a:schemeClr val="bg1"/>
                </a:solidFill>
              </a:rPr>
              <a:t>In this section we explore the potential impact COVID19 will have on future tourism and </a:t>
            </a:r>
            <a:r>
              <a:rPr lang="en-US" sz="2800" dirty="0">
                <a:solidFill>
                  <a:schemeClr val="bg1"/>
                </a:solidFill>
              </a:rPr>
              <a:t>today‘s challenges to the tourism landscape in general.</a:t>
            </a:r>
          </a:p>
          <a:p>
            <a:endParaRPr lang="is-IS" sz="2800" dirty="0">
              <a:solidFill>
                <a:schemeClr val="bg1"/>
              </a:solidFill>
            </a:endParaRPr>
          </a:p>
        </p:txBody>
      </p:sp>
    </p:spTree>
    <p:extLst>
      <p:ext uri="{BB962C8B-B14F-4D97-AF65-F5344CB8AC3E}">
        <p14:creationId xmlns:p14="http://schemas.microsoft.com/office/powerpoint/2010/main" val="3419280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2BDBEB0-9473-4123-9688-C8D323B5DDF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pic>
        <p:nvPicPr>
          <p:cNvPr id="10" name="Picture Placeholder 9">
            <a:extLst>
              <a:ext uri="{FF2B5EF4-FFF2-40B4-BE49-F238E27FC236}">
                <a16:creationId xmlns:a16="http://schemas.microsoft.com/office/drawing/2014/main" id="{48AB7861-66AB-49DD-92BF-5ADDCEC2B943}"/>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4473578" y="3575599"/>
            <a:ext cx="2153253" cy="2341450"/>
          </a:xfrm>
          <a:prstGeom prst="rect">
            <a:avLst/>
          </a:prstGeom>
        </p:spPr>
      </p:pic>
      <p:sp>
        <p:nvSpPr>
          <p:cNvPr id="5" name="Text Placeholder 4">
            <a:extLst>
              <a:ext uri="{FF2B5EF4-FFF2-40B4-BE49-F238E27FC236}">
                <a16:creationId xmlns:a16="http://schemas.microsoft.com/office/drawing/2014/main" id="{E7A59DA6-7D31-4A44-958F-1584C57AC415}"/>
              </a:ext>
            </a:extLst>
          </p:cNvPr>
          <p:cNvSpPr>
            <a:spLocks noGrp="1"/>
          </p:cNvSpPr>
          <p:nvPr>
            <p:ph type="body" sz="quarter" idx="14"/>
          </p:nvPr>
        </p:nvSpPr>
        <p:spPr>
          <a:xfrm>
            <a:off x="6855953" y="3546595"/>
            <a:ext cx="5123714" cy="2164180"/>
          </a:xfrm>
        </p:spPr>
        <p:txBody>
          <a:bodyPr/>
          <a:lstStyle/>
          <a:p>
            <a:r>
              <a:rPr lang="is-IS" dirty="0"/>
              <a:t>In 2018 and 2019, the canyon was closed down between March and June to allow the delicate vegetation to recover from the environmental damage the increased number of visitors causes.</a:t>
            </a:r>
          </a:p>
          <a:p>
            <a:endParaRPr lang="en-IE" dirty="0"/>
          </a:p>
        </p:txBody>
      </p:sp>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635220" y="1508861"/>
            <a:ext cx="7272527" cy="17915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is-IS" sz="2400" dirty="0"/>
              <a:t>While the initial increase in tourists visiting the site has been attributed to Bieber‘s video, its popularity was compounded by Instagram and Game of Thrones.</a:t>
            </a:r>
          </a:p>
        </p:txBody>
      </p:sp>
    </p:spTree>
    <p:extLst>
      <p:ext uri="{BB962C8B-B14F-4D97-AF65-F5344CB8AC3E}">
        <p14:creationId xmlns:p14="http://schemas.microsoft.com/office/powerpoint/2010/main" val="787476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dirty="0"/>
              <a:t>Disney‘s Frozen has brought much attention to places believed to be the inspiration for the kingdom of Arendelle.</a:t>
            </a:r>
            <a:r>
              <a:rPr lang="is-IS" sz="2400" dirty="0"/>
              <a:t> </a:t>
            </a:r>
          </a:p>
          <a:p>
            <a:r>
              <a:rPr lang="is-IS" sz="2400" dirty="0"/>
              <a:t>Such as Hallstatt in Austria</a:t>
            </a:r>
          </a:p>
          <a:p>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The FROZEN effect – </a:t>
            </a:r>
            <a:r>
              <a:rPr kumimoji="0" lang="en-US" sz="3600" b="0" i="0" u="none" strike="noStrike" kern="1200" cap="none" spc="0" normalizeH="0" baseline="0" noProof="0" dirty="0" err="1">
                <a:ln>
                  <a:noFill/>
                </a:ln>
                <a:solidFill>
                  <a:schemeClr val="bg1"/>
                </a:solidFill>
                <a:effectLst/>
                <a:uLnTx/>
                <a:uFillTx/>
                <a:latin typeface="Calibri" panose="020F0502020204030204"/>
                <a:ea typeface="+mn-ea"/>
                <a:cs typeface="+mn-cs"/>
              </a:rPr>
              <a:t>Halstatt</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Austria</a:t>
            </a:r>
          </a:p>
          <a:p>
            <a:endParaRPr lang="en-IE" sz="23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726364" y="3546595"/>
            <a:ext cx="4150562" cy="2164180"/>
          </a:xfrm>
        </p:spPr>
        <p:txBody>
          <a:bodyPr/>
          <a:lstStyle/>
          <a:p>
            <a:r>
              <a:rPr lang="en-US" dirty="0"/>
              <a:t>Hallstatt is a World Heritage site since 1997</a:t>
            </a:r>
          </a:p>
          <a:p>
            <a:r>
              <a:rPr lang="en-US" dirty="0"/>
              <a:t>It has 780 inhabitants but got 10,000 visitors a day in 2019!!</a:t>
            </a:r>
          </a:p>
          <a:p>
            <a:r>
              <a:rPr lang="en-US" dirty="0"/>
              <a:t>This has put a huge strain on the community and the city has struggled to find a way to control the number of visitors.</a:t>
            </a:r>
          </a:p>
          <a:p>
            <a:endParaRPr lang="en-IE" dirty="0"/>
          </a:p>
        </p:txBody>
      </p:sp>
      <p:pic>
        <p:nvPicPr>
          <p:cNvPr id="15" name="Picture Placeholder 14" descr="A picture containing snow, outdoor, mountain, nature&#10;&#10;Description automatically generated">
            <a:extLst>
              <a:ext uri="{FF2B5EF4-FFF2-40B4-BE49-F238E27FC236}">
                <a16:creationId xmlns:a16="http://schemas.microsoft.com/office/drawing/2014/main" id="{1E49746F-7EE5-4320-AF6C-B0493571CBE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89450" y="3328988"/>
            <a:ext cx="2992438" cy="3232150"/>
          </a:xfrm>
        </p:spPr>
      </p:pic>
      <p:pic>
        <p:nvPicPr>
          <p:cNvPr id="11" name="Picture Placeholder 10" descr="A picture containing mountain, outdoor, sky, water&#10;&#10;Description automatically generated">
            <a:extLst>
              <a:ext uri="{FF2B5EF4-FFF2-40B4-BE49-F238E27FC236}">
                <a16:creationId xmlns:a16="http://schemas.microsoft.com/office/drawing/2014/main" id="{7D677979-7FE8-4347-A605-6829C8EC523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694297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dirty="0"/>
              <a:t>Disney‘s Frozen has brought </a:t>
            </a:r>
            <a:r>
              <a:rPr lang="en-IE" sz="2400" dirty="0"/>
              <a:t>also led to a spike in visitors to the </a:t>
            </a:r>
            <a:r>
              <a:rPr lang="en-US" sz="2400" dirty="0"/>
              <a:t>west coast of Norway, especially during the summer.</a:t>
            </a:r>
          </a:p>
          <a:p>
            <a:endParaRPr lang="is-IS" sz="2400" dirty="0"/>
          </a:p>
          <a:p>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The FROZEN effect – Norway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2300" dirty="0">
              <a:solidFill>
                <a:schemeClr val="bg1"/>
              </a:solidFill>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8373438" y="3546595"/>
            <a:ext cx="3503488" cy="2164180"/>
          </a:xfrm>
        </p:spPr>
        <p:txBody>
          <a:bodyPr/>
          <a:lstStyle/>
          <a:p>
            <a:r>
              <a:rPr lang="en-US" dirty="0"/>
              <a:t>Fjord Norway now wants to spread the visitors more evenly throughout the year, creates year-round jobs and make it more sustainable. </a:t>
            </a:r>
          </a:p>
          <a:p>
            <a:endParaRPr lang="en-IE" dirty="0"/>
          </a:p>
        </p:txBody>
      </p:sp>
      <p:pic>
        <p:nvPicPr>
          <p:cNvPr id="9" name="Picture Placeholder 8" descr="A lake surrounded by mountains&#10;&#10;Description automatically generated with low confidence">
            <a:extLst>
              <a:ext uri="{FF2B5EF4-FFF2-40B4-BE49-F238E27FC236}">
                <a16:creationId xmlns:a16="http://schemas.microsoft.com/office/drawing/2014/main" id="{1785EA6C-2CC8-4857-A34C-659A45730DA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6088" y="471488"/>
            <a:ext cx="3798887" cy="4222750"/>
          </a:xfrm>
        </p:spPr>
      </p:pic>
      <p:pic>
        <p:nvPicPr>
          <p:cNvPr id="22" name="Picture Placeholder 21" descr="A picture containing sky, outdoor, water, boat&#10;&#10;Description automatically generated">
            <a:extLst>
              <a:ext uri="{FF2B5EF4-FFF2-40B4-BE49-F238E27FC236}">
                <a16:creationId xmlns:a16="http://schemas.microsoft.com/office/drawing/2014/main" id="{4AA9FD20-DC6C-4F68-A304-6C01EFA9A5AE}"/>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710113" y="2713038"/>
            <a:ext cx="3503612" cy="3848100"/>
          </a:xfrm>
        </p:spPr>
      </p:pic>
    </p:spTree>
    <p:extLst>
      <p:ext uri="{BB962C8B-B14F-4D97-AF65-F5344CB8AC3E}">
        <p14:creationId xmlns:p14="http://schemas.microsoft.com/office/powerpoint/2010/main" val="911543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dirty="0"/>
              <a:t>The appearance of Skellig Michael and Little Skellig (Kerry, Ireland) in the Star Wars universe has, understandably lead to a huge surge in Star Wars-related film tourism to the area.</a:t>
            </a:r>
            <a:endParaRPr lang="is-IS" sz="2400" dirty="0"/>
          </a:p>
          <a:p>
            <a:endParaRPr lang="is-IS" sz="240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Calibri" panose="020F0502020204030204"/>
              </a:rPr>
              <a:t>Star Wars Effect </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Skellig 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702192" y="3234890"/>
            <a:ext cx="4174734" cy="2164180"/>
          </a:xfrm>
        </p:spPr>
        <p:txBody>
          <a:bodyPr/>
          <a:lstStyle/>
          <a:p>
            <a:r>
              <a:rPr lang="en-US" dirty="0"/>
              <a:t>Despite rising tourist numbers, the island is thriving. Increased visitor numbers to Skellig Michael over the past six years have caused “no measurable permanent material damage”, according to a new draft management plan for the island.</a:t>
            </a:r>
            <a:endParaRPr lang="en-IE" dirty="0"/>
          </a:p>
        </p:txBody>
      </p:sp>
      <p:pic>
        <p:nvPicPr>
          <p:cNvPr id="6" name="Picture Placeholder 5" descr="A picture containing water, outdoor, mountain, nature&#10;&#10;Description automatically generated">
            <a:extLst>
              <a:ext uri="{FF2B5EF4-FFF2-40B4-BE49-F238E27FC236}">
                <a16:creationId xmlns:a16="http://schemas.microsoft.com/office/drawing/2014/main" id="{83FD7CD7-1F1C-4448-9302-919F90AD551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446088" y="420117"/>
            <a:ext cx="3798887" cy="4222750"/>
          </a:xfrm>
        </p:spPr>
      </p:pic>
      <p:pic>
        <p:nvPicPr>
          <p:cNvPr id="15" name="Picture Placeholder 14">
            <a:extLst>
              <a:ext uri="{FF2B5EF4-FFF2-40B4-BE49-F238E27FC236}">
                <a16:creationId xmlns:a16="http://schemas.microsoft.com/office/drawing/2014/main" id="{BF96CB4D-86F5-429B-88B6-2FC7EC55F45D}"/>
              </a:ext>
            </a:extLst>
          </p:cNvPr>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a:stretch/>
        </p:blipFill>
        <p:spPr>
          <a:xfrm>
            <a:off x="4567565" y="3215195"/>
            <a:ext cx="3056870" cy="3195879"/>
          </a:xfrm>
          <a:prstGeom prst="rect">
            <a:avLst/>
          </a:prstGeom>
        </p:spPr>
      </p:pic>
    </p:spTree>
    <p:extLst>
      <p:ext uri="{BB962C8B-B14F-4D97-AF65-F5344CB8AC3E}">
        <p14:creationId xmlns:p14="http://schemas.microsoft.com/office/powerpoint/2010/main" val="3384560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is-IS" sz="2400" dirty="0"/>
              <a:t>Skellig Michael is a </a:t>
            </a:r>
            <a:r>
              <a:rPr lang="en-US" sz="2400" dirty="0" err="1"/>
              <a:t>Unesco</a:t>
            </a:r>
            <a:r>
              <a:rPr lang="en-US" sz="2400" dirty="0"/>
              <a:t> world heritage site and the protection of the island including tourist flows are managed via a 10-year blueprint.</a:t>
            </a:r>
          </a:p>
          <a:p>
            <a:r>
              <a:rPr lang="en-US" sz="2400" b="0" dirty="0"/>
              <a:t>The Skellig Michael visitor season is from mid-May to September period with a current daily limit of 180 visitors on licensed ferries. </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Calibri" panose="020F0502020204030204"/>
              </a:rPr>
              <a:t>Star Wars Effect </a:t>
            </a:r>
            <a:r>
              <a:rPr kumimoji="0" lang="en-US" sz="3600" b="0" i="0" u="none" strike="noStrike" kern="1200" cap="none" spc="0" normalizeH="0" baseline="0" noProof="0" dirty="0">
                <a:ln>
                  <a:noFill/>
                </a:ln>
                <a:solidFill>
                  <a:schemeClr val="bg1"/>
                </a:solidFill>
                <a:effectLst/>
                <a:uLnTx/>
                <a:uFillTx/>
                <a:latin typeface="Calibri" panose="020F0502020204030204"/>
                <a:ea typeface="+mn-ea"/>
                <a:cs typeface="+mn-cs"/>
              </a:rPr>
              <a:t>– Skellig 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212595" y="3680352"/>
            <a:ext cx="4533316" cy="2164180"/>
          </a:xfrm>
        </p:spPr>
        <p:txBody>
          <a:bodyPr/>
          <a:lstStyle/>
          <a:p>
            <a:r>
              <a:rPr lang="en-US" sz="2400" dirty="0"/>
              <a:t>Private vessels are not permitted to land tourists on the island. </a:t>
            </a:r>
          </a:p>
          <a:p>
            <a:r>
              <a:rPr lang="en-US" sz="2400" dirty="0"/>
              <a:t>The plan also recommends a 1km exclusion zone for drones because Skellig Michael is a nature reserve and an internationally important seabird-breeding habitat.</a:t>
            </a:r>
            <a:endParaRPr lang="en-IE" dirty="0"/>
          </a:p>
        </p:txBody>
      </p:sp>
      <p:pic>
        <p:nvPicPr>
          <p:cNvPr id="15" name="Picture Placeholder 14">
            <a:extLst>
              <a:ext uri="{FF2B5EF4-FFF2-40B4-BE49-F238E27FC236}">
                <a16:creationId xmlns:a16="http://schemas.microsoft.com/office/drawing/2014/main" id="{BF96CB4D-86F5-429B-88B6-2FC7EC55F45D}"/>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4613097" y="3793366"/>
            <a:ext cx="2477082" cy="2589726"/>
          </a:xfrm>
          <a:prstGeom prst="rect">
            <a:avLst/>
          </a:prstGeom>
        </p:spPr>
      </p:pic>
      <p:pic>
        <p:nvPicPr>
          <p:cNvPr id="7" name="Picture Placeholder 6" descr="A picture containing outdoor, sky, mountain, rock&#10;&#10;Description automatically generated">
            <a:extLst>
              <a:ext uri="{FF2B5EF4-FFF2-40B4-BE49-F238E27FC236}">
                <a16:creationId xmlns:a16="http://schemas.microsoft.com/office/drawing/2014/main" id="{77C3B789-7C90-48E9-9C74-12F965BFEBA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46088" y="471488"/>
            <a:ext cx="3798887" cy="4222750"/>
          </a:xfrm>
        </p:spPr>
      </p:pic>
    </p:spTree>
    <p:extLst>
      <p:ext uri="{BB962C8B-B14F-4D97-AF65-F5344CB8AC3E}">
        <p14:creationId xmlns:p14="http://schemas.microsoft.com/office/powerpoint/2010/main" val="2648025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lstStyle/>
          <a:p>
            <a:r>
              <a:rPr lang="is-IS" dirty="0"/>
              <a:t>In summary - OVERTOURISM</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87302" y="1469206"/>
            <a:ext cx="10312914" cy="3537755"/>
          </a:xfrm>
        </p:spPr>
        <p:txBody>
          <a:bodyPr/>
          <a:lstStyle/>
          <a:p>
            <a:r>
              <a:rPr lang="is-IS" dirty="0"/>
              <a:t>Pop Culture can result in a sudden and often unexpected destination becoming  popular almost over night and this can lead to overwhelming number of visitors arriving.</a:t>
            </a:r>
          </a:p>
          <a:p>
            <a:pPr lvl="1" algn="l"/>
            <a:r>
              <a:rPr lang="is-IS" dirty="0">
                <a:solidFill>
                  <a:srgbClr val="9A2E90"/>
                </a:solidFill>
              </a:rPr>
              <a:t>User Generated Content on Instagram can add fuel to this making the destination even more viral and popular</a:t>
            </a:r>
            <a:endParaRPr lang="is-IS" dirty="0"/>
          </a:p>
          <a:p>
            <a:r>
              <a:rPr lang="is-IS" dirty="0"/>
              <a:t>Sometimes officials and the tourism industry have to be reactive to the situation instead of proactive. </a:t>
            </a:r>
          </a:p>
          <a:p>
            <a:pPr lvl="1" algn="l"/>
            <a:r>
              <a:rPr lang="is-IS" dirty="0">
                <a:solidFill>
                  <a:srgbClr val="9A2E90"/>
                </a:solidFill>
              </a:rPr>
              <a:t>Tourists interests create new attractions that needs to be followed up on by the tourism industry, new infrastructures and site-management.</a:t>
            </a:r>
          </a:p>
          <a:p>
            <a:r>
              <a:rPr lang="is-IS" dirty="0"/>
              <a:t>Different solutions are being implemented to combat this: </a:t>
            </a:r>
          </a:p>
          <a:p>
            <a:pPr marL="800100" lvl="1" indent="-342900" algn="l">
              <a:buFont typeface="Arial" panose="020B0604020202020204" pitchFamily="34" charset="0"/>
              <a:buChar char="•"/>
            </a:pPr>
            <a:r>
              <a:rPr lang="is-IS" dirty="0">
                <a:solidFill>
                  <a:srgbClr val="9A2E90"/>
                </a:solidFill>
              </a:rPr>
              <a:t>Try to control the flow of visitors or limit the number of visitors allowed per day or try to distribute the visitation through the year.</a:t>
            </a:r>
          </a:p>
          <a:p>
            <a:pPr marL="800100" lvl="1" indent="-342900" algn="l">
              <a:buFont typeface="Arial" panose="020B0604020202020204" pitchFamily="34" charset="0"/>
              <a:buChar char="•"/>
            </a:pPr>
            <a:r>
              <a:rPr lang="is-IS" dirty="0">
                <a:solidFill>
                  <a:srgbClr val="9A2E90"/>
                </a:solidFill>
              </a:rPr>
              <a:t>Building and increasing the infrastructures around the place of interest</a:t>
            </a:r>
            <a:r>
              <a:rPr lang="is-IS" dirty="0"/>
              <a:t>.</a:t>
            </a:r>
          </a:p>
          <a:p>
            <a:pPr marL="800100" lvl="1" indent="-342900" algn="l">
              <a:buFont typeface="Arial" panose="020B0604020202020204" pitchFamily="34" charset="0"/>
              <a:buChar char="•"/>
            </a:pPr>
            <a:r>
              <a:rPr lang="is-IS" dirty="0">
                <a:solidFill>
                  <a:srgbClr val="9A2E90"/>
                </a:solidFill>
              </a:rPr>
              <a:t>Temporarily (or permanently) closing the places to visitors.</a:t>
            </a:r>
            <a:endParaRPr lang="is-IS" dirty="0"/>
          </a:p>
          <a:p>
            <a:endParaRPr lang="en-IE" dirty="0"/>
          </a:p>
        </p:txBody>
      </p:sp>
    </p:spTree>
    <p:extLst>
      <p:ext uri="{BB962C8B-B14F-4D97-AF65-F5344CB8AC3E}">
        <p14:creationId xmlns:p14="http://schemas.microsoft.com/office/powerpoint/2010/main" val="657713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SECTION 4</a:t>
            </a:r>
          </a:p>
          <a:p>
            <a:r>
              <a:rPr lang="is-IS" dirty="0"/>
              <a:t>SPOTLIGHT ON ECO TOURISM</a:t>
            </a:r>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523220"/>
          </a:xfrm>
          <a:prstGeom prst="rect">
            <a:avLst/>
          </a:prstGeom>
          <a:noFill/>
        </p:spPr>
        <p:txBody>
          <a:bodyPr wrap="square">
            <a:spAutoFit/>
          </a:bodyPr>
          <a:lstStyle/>
          <a:p>
            <a:r>
              <a:rPr lang="is-IS" sz="2800" dirty="0">
                <a:solidFill>
                  <a:schemeClr val="bg1"/>
                </a:solidFill>
              </a:rPr>
              <a:t>In this section</a:t>
            </a:r>
          </a:p>
        </p:txBody>
      </p:sp>
      <p:pic>
        <p:nvPicPr>
          <p:cNvPr id="14" name="Picture Placeholder 13">
            <a:extLst>
              <a:ext uri="{FF2B5EF4-FFF2-40B4-BE49-F238E27FC236}">
                <a16:creationId xmlns:a16="http://schemas.microsoft.com/office/drawing/2014/main" id="{FF1F3CF0-D04A-421C-9EC1-F38622ECCF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40299" y="-234572"/>
            <a:ext cx="12618067" cy="7327144"/>
          </a:xfrm>
        </p:spPr>
      </p:pic>
      <p:sp>
        <p:nvSpPr>
          <p:cNvPr id="7" name="TextBox 6">
            <a:extLst>
              <a:ext uri="{FF2B5EF4-FFF2-40B4-BE49-F238E27FC236}">
                <a16:creationId xmlns:a16="http://schemas.microsoft.com/office/drawing/2014/main" id="{1BE077E2-7096-4C50-B234-4768BF54C0F5}"/>
              </a:ext>
            </a:extLst>
          </p:cNvPr>
          <p:cNvSpPr txBox="1"/>
          <p:nvPr/>
        </p:nvSpPr>
        <p:spPr>
          <a:xfrm>
            <a:off x="-340299" y="7092572"/>
            <a:ext cx="12618067" cy="230832"/>
          </a:xfrm>
          <a:prstGeom prst="rect">
            <a:avLst/>
          </a:prstGeom>
          <a:noFill/>
        </p:spPr>
        <p:txBody>
          <a:bodyPr wrap="square" rtlCol="0">
            <a:spAutoFit/>
          </a:bodyPr>
          <a:lstStyle/>
          <a:p>
            <a:r>
              <a:rPr lang="en-IE" sz="900">
                <a:hlinkClick r:id="rId3" tooltip="http://internationaljournalofresearch.com/2015/09/22/ecotourism-in-thenmala-a-study-on-the-attitude-of-tourists/"/>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1787709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What is Eco Tourism?</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en-US" dirty="0"/>
              <a:t>“Ecotourism is catering for tourists in the natural environment without damaging it or disturbing habitats” </a:t>
            </a:r>
          </a:p>
          <a:p>
            <a:pPr algn="just"/>
            <a:endParaRPr lang="en-US" dirty="0"/>
          </a:p>
        </p:txBody>
      </p:sp>
      <p:pic>
        <p:nvPicPr>
          <p:cNvPr id="7" name="Picture Placeholder 6" descr="A picture containing tree, outdoor, park, plant&#10;&#10;Description automatically generated">
            <a:extLst>
              <a:ext uri="{FF2B5EF4-FFF2-40B4-BE49-F238E27FC236}">
                <a16:creationId xmlns:a16="http://schemas.microsoft.com/office/drawing/2014/main" id="{6272A499-77B6-4C70-B671-161A642AAC1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2191456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en-IE" dirty="0"/>
              <a:t>Eco Tourism and Pop Culture Tourism</a:t>
            </a:r>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5" y="4651799"/>
            <a:ext cx="10013308" cy="469184"/>
          </a:xfrm>
        </p:spPr>
        <p:txBody>
          <a:bodyPr/>
          <a:lstStyle/>
          <a:p>
            <a:r>
              <a:rPr lang="is-IS" dirty="0"/>
              <a:t>Increased visibility through social media and pop culture can bring issues to certain destinations, especially those with delicate nature or ecosystems.</a:t>
            </a:r>
          </a:p>
          <a:p>
            <a:r>
              <a:rPr lang="is-IS" dirty="0"/>
              <a:t>Therefore it is important to find ways to mitigate those effects, for example by finding ways to make visitors aware of their impact and educating them about the places they are visiting.</a:t>
            </a:r>
          </a:p>
          <a:p>
            <a:endParaRPr lang="en-IE" dirty="0"/>
          </a:p>
        </p:txBody>
      </p:sp>
      <p:pic>
        <p:nvPicPr>
          <p:cNvPr id="7" name="Picture Placeholder 6" descr="A picture containing outdoor, water, sky, grass&#10;&#10;Description automatically generated">
            <a:extLst>
              <a:ext uri="{FF2B5EF4-FFF2-40B4-BE49-F238E27FC236}">
                <a16:creationId xmlns:a16="http://schemas.microsoft.com/office/drawing/2014/main" id="{44098290-0E93-4B71-AC0C-EF50F6110F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3403720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bushes, garden&#10;&#10;Description automatically generated">
            <a:extLst>
              <a:ext uri="{FF2B5EF4-FFF2-40B4-BE49-F238E27FC236}">
                <a16:creationId xmlns:a16="http://schemas.microsoft.com/office/drawing/2014/main" id="{D4B7A6E3-31DE-4FAF-9EDB-373B7DCA947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1358900" y="2100263"/>
            <a:ext cx="8991600" cy="3773487"/>
          </a:xfrm>
        </p:spPr>
      </p:pic>
      <p:sp>
        <p:nvSpPr>
          <p:cNvPr id="3" name="Text Placeholder 2">
            <a:extLst>
              <a:ext uri="{FF2B5EF4-FFF2-40B4-BE49-F238E27FC236}">
                <a16:creationId xmlns:a16="http://schemas.microsoft.com/office/drawing/2014/main" id="{F9C30014-95A9-4250-9C24-A17B2D9890B0}"/>
              </a:ext>
            </a:extLst>
          </p:cNvPr>
          <p:cNvSpPr>
            <a:spLocks noGrp="1"/>
          </p:cNvSpPr>
          <p:nvPr>
            <p:ph type="body" sz="quarter" idx="15"/>
          </p:nvPr>
        </p:nvSpPr>
        <p:spPr>
          <a:xfrm>
            <a:off x="3175537" y="441789"/>
            <a:ext cx="8547276" cy="1504353"/>
          </a:xfrm>
        </p:spPr>
        <p:txBody>
          <a:bodyPr/>
          <a:lstStyle/>
          <a:p>
            <a:r>
              <a:rPr lang="en-US" dirty="0"/>
              <a:t>Glamping is the perfect holiday solution for many eco-tourists. A well-considered site will be small scale and cause a minimal amount of environmental disturbance with accommodation sympathetic to the local surroundings.</a:t>
            </a:r>
            <a:endParaRPr lang="en-IE" dirty="0"/>
          </a:p>
        </p:txBody>
      </p:sp>
      <p:sp>
        <p:nvSpPr>
          <p:cNvPr id="10" name="TextBox 9">
            <a:extLst>
              <a:ext uri="{FF2B5EF4-FFF2-40B4-BE49-F238E27FC236}">
                <a16:creationId xmlns:a16="http://schemas.microsoft.com/office/drawing/2014/main" id="{BA2C7101-6130-4D73-B647-BB68D8AE1243}"/>
              </a:ext>
            </a:extLst>
          </p:cNvPr>
          <p:cNvSpPr txBox="1"/>
          <p:nvPr/>
        </p:nvSpPr>
        <p:spPr>
          <a:xfrm>
            <a:off x="2578814" y="6027871"/>
            <a:ext cx="9072080" cy="646331"/>
          </a:xfrm>
          <a:prstGeom prst="rect">
            <a:avLst/>
          </a:prstGeom>
          <a:noFill/>
        </p:spPr>
        <p:txBody>
          <a:bodyPr wrap="square" rtlCol="0">
            <a:spAutoFit/>
          </a:bodyPr>
          <a:lstStyle/>
          <a:p>
            <a:r>
              <a:rPr lang="en-US" b="0" i="0" dirty="0">
                <a:solidFill>
                  <a:srgbClr val="363940"/>
                </a:solidFill>
                <a:effectLst/>
                <a:latin typeface="libre_franklinregular"/>
              </a:rPr>
              <a:t>Inspired by the magical land of “The Lord of the Rings”, Hobbit Houses have become a dream destination for both Tolkien fans and not.</a:t>
            </a:r>
            <a:endParaRPr lang="en-IE" dirty="0"/>
          </a:p>
        </p:txBody>
      </p:sp>
    </p:spTree>
    <p:extLst>
      <p:ext uri="{BB962C8B-B14F-4D97-AF65-F5344CB8AC3E}">
        <p14:creationId xmlns:p14="http://schemas.microsoft.com/office/powerpoint/2010/main" val="3910550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The Tourism Industry has been decimated by COVID19</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2"/>
            <a:ext cx="10156668" cy="1631658"/>
          </a:xfrm>
        </p:spPr>
        <p:txBody>
          <a:bodyPr/>
          <a:lstStyle/>
          <a:p>
            <a:pPr algn="just"/>
            <a:r>
              <a:rPr lang="en-US" dirty="0"/>
              <a:t>The Tourism Industry landscape has drastically changed in recent years and the sector longs for a return to “normal”</a:t>
            </a:r>
            <a:r>
              <a:rPr lang="is-IS" dirty="0"/>
              <a:t> post-Covid times. But experts believe we won‘t see </a:t>
            </a:r>
            <a:r>
              <a:rPr lang="en-US" dirty="0"/>
              <a:t>the levels of travel that we had in 2019 until possibly 2029. This great tourism “reset” </a:t>
            </a:r>
            <a:r>
              <a:rPr lang="is-IS" dirty="0"/>
              <a:t>offers businesses time to rethink, become sustainable and explore new ways to market and promote tourism destinations and recreation</a:t>
            </a:r>
          </a:p>
          <a:p>
            <a:pPr algn="just"/>
            <a:endParaRPr lang="en-US" dirty="0"/>
          </a:p>
        </p:txBody>
      </p:sp>
      <p:pic>
        <p:nvPicPr>
          <p:cNvPr id="14" name="Picture Placeholder 13" descr="A picture containing text, person&#10;&#10;Description automatically generated">
            <a:extLst>
              <a:ext uri="{FF2B5EF4-FFF2-40B4-BE49-F238E27FC236}">
                <a16:creationId xmlns:a16="http://schemas.microsoft.com/office/drawing/2014/main" id="{7B5E0F4A-59CC-44F3-9B77-AE0344E1BA98}"/>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1175432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E947D-3523-4A69-B4AE-6502AB308386}"/>
              </a:ext>
            </a:extLst>
          </p:cNvPr>
          <p:cNvSpPr>
            <a:spLocks noGrp="1"/>
          </p:cNvSpPr>
          <p:nvPr>
            <p:ph type="body" sz="quarter" idx="13"/>
          </p:nvPr>
        </p:nvSpPr>
        <p:spPr/>
        <p:txBody>
          <a:bodyPr>
            <a:normAutofit fontScale="77500" lnSpcReduction="20000"/>
          </a:bodyPr>
          <a:lstStyle/>
          <a:p>
            <a:r>
              <a:rPr lang="en-US" dirty="0" err="1"/>
              <a:t>Inishbofin</a:t>
            </a:r>
            <a:r>
              <a:rPr lang="en-US" dirty="0"/>
              <a:t> is an amazing place and so are the people. When we started working together, they looked at everything, not just tourism, but community, conservation and a nature plan. It’s the only island in Ireland to date where the local people and businesses have come together to protect the island’s precious environment and create a community-led ecotourism initiative. Their aim is to develop a tourism product that is sustainable and benefits locals and visitors alike. </a:t>
            </a:r>
            <a:endParaRPr lang="en-IE" dirty="0"/>
          </a:p>
        </p:txBody>
      </p:sp>
      <p:sp>
        <p:nvSpPr>
          <p:cNvPr id="7" name="Text Placeholder 6">
            <a:extLst>
              <a:ext uri="{FF2B5EF4-FFF2-40B4-BE49-F238E27FC236}">
                <a16:creationId xmlns:a16="http://schemas.microsoft.com/office/drawing/2014/main" id="{4A05495E-2A69-40DB-B149-EB1170EC6B9A}"/>
              </a:ext>
            </a:extLst>
          </p:cNvPr>
          <p:cNvSpPr>
            <a:spLocks noGrp="1"/>
          </p:cNvSpPr>
          <p:nvPr>
            <p:ph type="body" sz="quarter" idx="15"/>
          </p:nvPr>
        </p:nvSpPr>
        <p:spPr>
          <a:xfrm>
            <a:off x="428082" y="584428"/>
            <a:ext cx="2613204" cy="1221666"/>
          </a:xfrm>
        </p:spPr>
        <p:txBody>
          <a:bodyPr>
            <a:normAutofit fontScale="92500" lnSpcReduction="10000"/>
          </a:bodyPr>
          <a:lstStyle/>
          <a:p>
            <a:r>
              <a:rPr lang="en-IE" dirty="0"/>
              <a:t>“</a:t>
            </a:r>
          </a:p>
        </p:txBody>
      </p:sp>
      <p:sp>
        <p:nvSpPr>
          <p:cNvPr id="10" name="Text Placeholder 6">
            <a:extLst>
              <a:ext uri="{FF2B5EF4-FFF2-40B4-BE49-F238E27FC236}">
                <a16:creationId xmlns:a16="http://schemas.microsoft.com/office/drawing/2014/main" id="{9C0C740D-4A01-4387-8B69-7515349681ED}"/>
              </a:ext>
            </a:extLst>
          </p:cNvPr>
          <p:cNvSpPr txBox="1">
            <a:spLocks/>
          </p:cNvSpPr>
          <p:nvPr/>
        </p:nvSpPr>
        <p:spPr>
          <a:xfrm rot="10800000">
            <a:off x="3041286" y="4269812"/>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a:t>
            </a:r>
            <a:endParaRPr lang="en-IE" dirty="0"/>
          </a:p>
        </p:txBody>
      </p:sp>
      <p:sp>
        <p:nvSpPr>
          <p:cNvPr id="13" name="TextBox 12">
            <a:extLst>
              <a:ext uri="{FF2B5EF4-FFF2-40B4-BE49-F238E27FC236}">
                <a16:creationId xmlns:a16="http://schemas.microsoft.com/office/drawing/2014/main" id="{E18BC62C-D7D3-4908-A18B-134724D1492F}"/>
              </a:ext>
            </a:extLst>
          </p:cNvPr>
          <p:cNvSpPr txBox="1"/>
          <p:nvPr/>
        </p:nvSpPr>
        <p:spPr>
          <a:xfrm>
            <a:off x="805543" y="5535221"/>
            <a:ext cx="6179906" cy="369332"/>
          </a:xfrm>
          <a:prstGeom prst="rect">
            <a:avLst/>
          </a:prstGeom>
          <a:noFill/>
        </p:spPr>
        <p:txBody>
          <a:bodyPr wrap="square">
            <a:spAutoFit/>
          </a:bodyPr>
          <a:lstStyle/>
          <a:p>
            <a:r>
              <a:rPr lang="en-US" b="0" i="0" dirty="0">
                <a:solidFill>
                  <a:schemeClr val="bg1"/>
                </a:solidFill>
                <a:effectLst/>
                <a:latin typeface="roboto"/>
              </a:rPr>
              <a:t>- Mary Mulvey, head of </a:t>
            </a:r>
            <a:r>
              <a:rPr lang="en-US" b="0" i="0" dirty="0" err="1">
                <a:solidFill>
                  <a:schemeClr val="bg1"/>
                </a:solidFill>
                <a:effectLst/>
                <a:latin typeface="roboto"/>
              </a:rPr>
              <a:t>EcoTourism</a:t>
            </a:r>
            <a:r>
              <a:rPr lang="en-US" b="0" i="0" dirty="0">
                <a:solidFill>
                  <a:schemeClr val="bg1"/>
                </a:solidFill>
                <a:effectLst/>
                <a:latin typeface="roboto"/>
              </a:rPr>
              <a:t> Ireland</a:t>
            </a:r>
            <a:endParaRPr lang="en-IE" dirty="0">
              <a:solidFill>
                <a:schemeClr val="bg1"/>
              </a:solidFill>
            </a:endParaRPr>
          </a:p>
        </p:txBody>
      </p:sp>
      <p:pic>
        <p:nvPicPr>
          <p:cNvPr id="19" name="Picture Placeholder 18" descr="A picture containing outdoor, sky, water, rock&#10;&#10;Description automatically generated">
            <a:extLst>
              <a:ext uri="{FF2B5EF4-FFF2-40B4-BE49-F238E27FC236}">
                <a16:creationId xmlns:a16="http://schemas.microsoft.com/office/drawing/2014/main" id="{ED110F58-614D-488F-83F2-729B849D5EE5}"/>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727756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819778-DC42-4DEA-9DFD-6FF50705D851}"/>
              </a:ext>
            </a:extLst>
          </p:cNvPr>
          <p:cNvSpPr>
            <a:spLocks noGrp="1"/>
          </p:cNvSpPr>
          <p:nvPr>
            <p:ph type="body" sz="quarter" idx="13"/>
          </p:nvPr>
        </p:nvSpPr>
        <p:spPr>
          <a:xfrm>
            <a:off x="1675006" y="653416"/>
            <a:ext cx="9649486" cy="697353"/>
          </a:xfrm>
        </p:spPr>
        <p:txBody>
          <a:bodyPr/>
          <a:lstStyle/>
          <a:p>
            <a:r>
              <a:rPr lang="en-IE" b="1" i="0" dirty="0">
                <a:solidFill>
                  <a:srgbClr val="254151"/>
                </a:solidFill>
                <a:effectLst/>
                <a:latin typeface="Merriweather"/>
              </a:rPr>
              <a:t>Principles of Ecotourism</a:t>
            </a:r>
            <a:endParaRPr lang="en-IE" dirty="0"/>
          </a:p>
        </p:txBody>
      </p:sp>
      <p:sp>
        <p:nvSpPr>
          <p:cNvPr id="3" name="Text Placeholder 2">
            <a:extLst>
              <a:ext uri="{FF2B5EF4-FFF2-40B4-BE49-F238E27FC236}">
                <a16:creationId xmlns:a16="http://schemas.microsoft.com/office/drawing/2014/main" id="{AE35B4CA-C676-49C7-B4F3-9BC3B3448F5F}"/>
              </a:ext>
            </a:extLst>
          </p:cNvPr>
          <p:cNvSpPr>
            <a:spLocks noGrp="1"/>
          </p:cNvSpPr>
          <p:nvPr>
            <p:ph type="body" sz="quarter" idx="14"/>
          </p:nvPr>
        </p:nvSpPr>
        <p:spPr>
          <a:xfrm>
            <a:off x="1675006" y="1355609"/>
            <a:ext cx="10335484" cy="3245241"/>
          </a:xfrm>
        </p:spPr>
        <p:txBody>
          <a:bodyPr/>
          <a:lstStyle/>
          <a:p>
            <a:r>
              <a:rPr lang="en-US" dirty="0"/>
              <a:t>Ecotourism is about uniting conservation, communities, and sustainable travel. This means that those who implement, participate in and market ecotourism activities should adopt the following ecotourism principles:</a:t>
            </a:r>
          </a:p>
          <a:p>
            <a:pPr marL="342900" indent="-342900">
              <a:buFont typeface="Arial" panose="020B0604020202020204" pitchFamily="34" charset="0"/>
              <a:buChar char="•"/>
            </a:pPr>
            <a:r>
              <a:rPr lang="en-US" dirty="0"/>
              <a:t>Minimize physical, social, behavioral, and psychological impacts.</a:t>
            </a:r>
          </a:p>
          <a:p>
            <a:pPr marL="342900" indent="-342900">
              <a:buFont typeface="Arial" panose="020B0604020202020204" pitchFamily="34" charset="0"/>
              <a:buChar char="•"/>
            </a:pPr>
            <a:r>
              <a:rPr lang="en-US" dirty="0"/>
              <a:t>Build environmental and cultural awareness and respect.</a:t>
            </a:r>
          </a:p>
          <a:p>
            <a:pPr marL="342900" indent="-342900">
              <a:buFont typeface="Arial" panose="020B0604020202020204" pitchFamily="34" charset="0"/>
              <a:buChar char="•"/>
            </a:pPr>
            <a:r>
              <a:rPr lang="en-US" dirty="0"/>
              <a:t>Provide positive experiences for both visitors and hosts.</a:t>
            </a:r>
          </a:p>
          <a:p>
            <a:pPr marL="342900" indent="-342900">
              <a:buFont typeface="Arial" panose="020B0604020202020204" pitchFamily="34" charset="0"/>
              <a:buChar char="•"/>
            </a:pPr>
            <a:r>
              <a:rPr lang="en-US" dirty="0"/>
              <a:t>Provide direct financial benefits for conservation.</a:t>
            </a:r>
          </a:p>
          <a:p>
            <a:pPr marL="342900" indent="-342900">
              <a:buFont typeface="Arial" panose="020B0604020202020204" pitchFamily="34" charset="0"/>
              <a:buChar char="•"/>
            </a:pPr>
            <a:r>
              <a:rPr lang="en-US" dirty="0"/>
              <a:t>Generate financial benefits for both local people and private industry.</a:t>
            </a:r>
          </a:p>
          <a:p>
            <a:pPr marL="342900" indent="-342900">
              <a:buFont typeface="Arial" panose="020B0604020202020204" pitchFamily="34" charset="0"/>
              <a:buChar char="•"/>
            </a:pPr>
            <a:r>
              <a:rPr lang="en-US" dirty="0"/>
              <a:t>Deliver memorable interpretative experiences to visitors.</a:t>
            </a:r>
          </a:p>
          <a:p>
            <a:pPr marL="342900" indent="-342900">
              <a:buFont typeface="Arial" panose="020B0604020202020204" pitchFamily="34" charset="0"/>
              <a:buChar char="•"/>
            </a:pPr>
            <a:r>
              <a:rPr lang="en-US" dirty="0"/>
              <a:t>Design, construct and operate low-impact facilities.</a:t>
            </a:r>
          </a:p>
          <a:p>
            <a:pPr marL="342900" indent="-342900">
              <a:buFont typeface="Arial" panose="020B0604020202020204" pitchFamily="34" charset="0"/>
              <a:buChar char="•"/>
            </a:pPr>
            <a:r>
              <a:rPr lang="en-US" dirty="0"/>
              <a:t>Recognize the rights of local people and work in partnership with them to create empowerment.</a:t>
            </a:r>
            <a:endParaRPr lang="en-IE" dirty="0"/>
          </a:p>
        </p:txBody>
      </p:sp>
    </p:spTree>
    <p:extLst>
      <p:ext uri="{BB962C8B-B14F-4D97-AF65-F5344CB8AC3E}">
        <p14:creationId xmlns:p14="http://schemas.microsoft.com/office/powerpoint/2010/main" val="42085807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SECTION 5</a:t>
            </a:r>
          </a:p>
          <a:p>
            <a:r>
              <a:rPr lang="is-IS" dirty="0"/>
              <a:t>COMMERCIALISING VIRTUAL TOURISM EXPERIENCES </a:t>
            </a:r>
          </a:p>
          <a:p>
            <a:endParaRPr lang="en-IE" dirty="0"/>
          </a:p>
        </p:txBody>
      </p:sp>
      <p:sp>
        <p:nvSpPr>
          <p:cNvPr id="9" name="TextBox 8">
            <a:extLst>
              <a:ext uri="{FF2B5EF4-FFF2-40B4-BE49-F238E27FC236}">
                <a16:creationId xmlns:a16="http://schemas.microsoft.com/office/drawing/2014/main" id="{08492C31-2FE6-4140-8EB2-6ECC4144CC3A}"/>
              </a:ext>
            </a:extLst>
          </p:cNvPr>
          <p:cNvSpPr txBox="1"/>
          <p:nvPr/>
        </p:nvSpPr>
        <p:spPr>
          <a:xfrm>
            <a:off x="5408807" y="4003027"/>
            <a:ext cx="6395099" cy="523220"/>
          </a:xfrm>
          <a:prstGeom prst="rect">
            <a:avLst/>
          </a:prstGeom>
          <a:noFill/>
        </p:spPr>
        <p:txBody>
          <a:bodyPr wrap="square">
            <a:spAutoFit/>
          </a:bodyPr>
          <a:lstStyle/>
          <a:p>
            <a:r>
              <a:rPr lang="is-IS" sz="2800" dirty="0">
                <a:solidFill>
                  <a:schemeClr val="bg1"/>
                </a:solidFill>
              </a:rPr>
              <a:t>In this section</a:t>
            </a:r>
          </a:p>
        </p:txBody>
      </p:sp>
      <p:pic>
        <p:nvPicPr>
          <p:cNvPr id="14" name="Picture Placeholder 13">
            <a:extLst>
              <a:ext uri="{FF2B5EF4-FFF2-40B4-BE49-F238E27FC236}">
                <a16:creationId xmlns:a16="http://schemas.microsoft.com/office/drawing/2014/main" id="{FF1F3CF0-D04A-421C-9EC1-F38622ECCF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340299" y="-234572"/>
            <a:ext cx="12618067" cy="7327144"/>
          </a:xfrm>
        </p:spPr>
      </p:pic>
      <p:sp>
        <p:nvSpPr>
          <p:cNvPr id="7" name="TextBox 6">
            <a:extLst>
              <a:ext uri="{FF2B5EF4-FFF2-40B4-BE49-F238E27FC236}">
                <a16:creationId xmlns:a16="http://schemas.microsoft.com/office/drawing/2014/main" id="{1BE077E2-7096-4C50-B234-4768BF54C0F5}"/>
              </a:ext>
            </a:extLst>
          </p:cNvPr>
          <p:cNvSpPr txBox="1"/>
          <p:nvPr/>
        </p:nvSpPr>
        <p:spPr>
          <a:xfrm>
            <a:off x="-340299" y="7092572"/>
            <a:ext cx="12618067" cy="230832"/>
          </a:xfrm>
          <a:prstGeom prst="rect">
            <a:avLst/>
          </a:prstGeom>
          <a:noFill/>
        </p:spPr>
        <p:txBody>
          <a:bodyPr wrap="square" rtlCol="0">
            <a:spAutoFit/>
          </a:bodyPr>
          <a:lstStyle/>
          <a:p>
            <a:r>
              <a:rPr lang="en-IE" sz="900">
                <a:hlinkClick r:id="rId3" tooltip="http://internationaljournalofresearch.com/2015/09/22/ecotourism-in-thenmala-a-study-on-the-attitude-of-tourists/"/>
              </a:rPr>
              <a:t>This Photo</a:t>
            </a:r>
            <a:r>
              <a:rPr lang="en-IE" sz="900"/>
              <a:t> by Unknown Author is licensed under </a:t>
            </a:r>
            <a:r>
              <a:rPr lang="en-IE" sz="900">
                <a:hlinkClick r:id="rId4" tooltip="https://creativecommons.org/licenses/by-nc-nd/3.0/"/>
              </a:rPr>
              <a:t>CC BY-NC-ND</a:t>
            </a:r>
            <a:endParaRPr lang="en-IE" sz="900"/>
          </a:p>
        </p:txBody>
      </p:sp>
    </p:spTree>
    <p:extLst>
      <p:ext uri="{BB962C8B-B14F-4D97-AF65-F5344CB8AC3E}">
        <p14:creationId xmlns:p14="http://schemas.microsoft.com/office/powerpoint/2010/main" val="1909907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is-IS" dirty="0"/>
              <a:t>Finding new ways to engage with and explore the world</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4" y="4651799"/>
            <a:ext cx="10218791" cy="469184"/>
          </a:xfrm>
        </p:spPr>
        <p:txBody>
          <a:bodyPr/>
          <a:lstStyle/>
          <a:p>
            <a:pPr marL="0" indent="0">
              <a:buNone/>
            </a:pPr>
            <a:r>
              <a:rPr lang="is-IS" dirty="0"/>
              <a:t>In the aftermath of COVID and in response to Industy 4.0, many companies, both within the tourism industry and outside, have seen opportunities in providing alternative methods of travel. </a:t>
            </a:r>
          </a:p>
          <a:p>
            <a:pPr marL="0" indent="0">
              <a:buNone/>
            </a:pPr>
            <a:r>
              <a:rPr lang="is-IS" dirty="0"/>
              <a:t>Virtual Tourism Experiences can provide a new revenue stream, are relatively easy to distribute and are a great tool for engaging new and alternative customers.</a:t>
            </a:r>
          </a:p>
          <a:p>
            <a:pPr marL="0" indent="0">
              <a:buNone/>
            </a:pPr>
            <a:endParaRPr lang="is-IS" dirty="0"/>
          </a:p>
          <a:p>
            <a:endParaRPr lang="en-IE" dirty="0"/>
          </a:p>
        </p:txBody>
      </p:sp>
      <p:pic>
        <p:nvPicPr>
          <p:cNvPr id="7" name="Picture Placeholder 6" descr="A picture containing outdoor, water, sky, grass&#10;&#10;Description automatically generated">
            <a:extLst>
              <a:ext uri="{FF2B5EF4-FFF2-40B4-BE49-F238E27FC236}">
                <a16:creationId xmlns:a16="http://schemas.microsoft.com/office/drawing/2014/main" id="{44098290-0E93-4B71-AC0C-EF50F6110F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129420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52A75-C3CF-4E52-80EE-6E95EACF8279}"/>
              </a:ext>
            </a:extLst>
          </p:cNvPr>
          <p:cNvSpPr>
            <a:spLocks noGrp="1"/>
          </p:cNvSpPr>
          <p:nvPr>
            <p:ph type="body" sz="quarter" idx="13"/>
          </p:nvPr>
        </p:nvSpPr>
        <p:spPr>
          <a:xfrm>
            <a:off x="388093" y="708916"/>
            <a:ext cx="3058492" cy="3831233"/>
          </a:xfrm>
        </p:spPr>
        <p:txBody>
          <a:bodyPr>
            <a:noAutofit/>
          </a:bodyPr>
          <a:lstStyle/>
          <a:p>
            <a:r>
              <a:rPr lang="is-IS" sz="2600" dirty="0"/>
              <a:t>Online Guided Tours have been on the rise in 2020. A guide brings the viewers at home along on a journey through a city, region or a country, either pre-recorded or live. </a:t>
            </a:r>
          </a:p>
        </p:txBody>
      </p:sp>
      <p:sp>
        <p:nvSpPr>
          <p:cNvPr id="3" name="Text Placeholder 2">
            <a:extLst>
              <a:ext uri="{FF2B5EF4-FFF2-40B4-BE49-F238E27FC236}">
                <a16:creationId xmlns:a16="http://schemas.microsoft.com/office/drawing/2014/main" id="{76BCE9AB-5325-40CF-80C0-D25771C31B6A}"/>
              </a:ext>
            </a:extLst>
          </p:cNvPr>
          <p:cNvSpPr>
            <a:spLocks noGrp="1"/>
          </p:cNvSpPr>
          <p:nvPr>
            <p:ph type="body" sz="quarter" idx="14"/>
          </p:nvPr>
        </p:nvSpPr>
        <p:spPr>
          <a:xfrm>
            <a:off x="497155" y="4305557"/>
            <a:ext cx="10033856" cy="469184"/>
          </a:xfrm>
        </p:spPr>
        <p:txBody>
          <a:bodyPr/>
          <a:lstStyle/>
          <a:p>
            <a:pPr marL="0" indent="0">
              <a:buNone/>
            </a:pPr>
            <a:endParaRPr lang="is-IS" dirty="0"/>
          </a:p>
          <a:p>
            <a:pPr marL="0" indent="0">
              <a:buNone/>
            </a:pPr>
            <a:r>
              <a:rPr lang="is-IS" dirty="0"/>
              <a:t>Live tours can take place over Zoom, Google Hangouts or YouTube or other similar online tools. The upside of live tours is that they offer opportunities for interactions between the guide and the customers.</a:t>
            </a:r>
          </a:p>
          <a:p>
            <a:pPr marL="0" indent="0">
              <a:buNone/>
            </a:pPr>
            <a:r>
              <a:rPr lang="is-IS" dirty="0"/>
              <a:t>However, tours need to be modified for this new medium, as shorter attention spans and other competing distractions needs to be taken into account.</a:t>
            </a:r>
          </a:p>
          <a:p>
            <a:endParaRPr lang="en-IE" dirty="0"/>
          </a:p>
        </p:txBody>
      </p:sp>
      <p:pic>
        <p:nvPicPr>
          <p:cNvPr id="8" name="Picture Placeholder 7" descr="A screenshot of a computer&#10;&#10;Description automatically generated with medium confidence">
            <a:extLst>
              <a:ext uri="{FF2B5EF4-FFF2-40B4-BE49-F238E27FC236}">
                <a16:creationId xmlns:a16="http://schemas.microsoft.com/office/drawing/2014/main" id="{4129D97A-BF90-4458-9CD0-2AE117D88AE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101"/>
            <a:ext cx="8626475" cy="4540250"/>
          </a:xfrm>
        </p:spPr>
      </p:pic>
    </p:spTree>
    <p:extLst>
      <p:ext uri="{BB962C8B-B14F-4D97-AF65-F5344CB8AC3E}">
        <p14:creationId xmlns:p14="http://schemas.microsoft.com/office/powerpoint/2010/main" val="428294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AB121F07-7FA9-46A3-846E-9910F906F7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966" y="389382"/>
            <a:ext cx="4956328" cy="4870988"/>
          </a:xfrm>
          <a:prstGeom prst="rect">
            <a:avLst/>
          </a:prstGeom>
        </p:spPr>
      </p:pic>
      <p:sp>
        <p:nvSpPr>
          <p:cNvPr id="3" name="Text Placeholder 2">
            <a:extLst>
              <a:ext uri="{FF2B5EF4-FFF2-40B4-BE49-F238E27FC236}">
                <a16:creationId xmlns:a16="http://schemas.microsoft.com/office/drawing/2014/main" id="{F15DCBB5-3A29-414B-B1BF-6EC1EB964841}"/>
              </a:ext>
            </a:extLst>
          </p:cNvPr>
          <p:cNvSpPr>
            <a:spLocks noGrp="1"/>
          </p:cNvSpPr>
          <p:nvPr>
            <p:ph type="body" sz="quarter" idx="14"/>
          </p:nvPr>
        </p:nvSpPr>
        <p:spPr>
          <a:xfrm>
            <a:off x="5278259" y="4624396"/>
            <a:ext cx="6913741" cy="968329"/>
          </a:xfrm>
        </p:spPr>
        <p:txBody>
          <a:bodyPr/>
          <a:lstStyle/>
          <a:p>
            <a:pPr marL="0" indent="0">
              <a:buNone/>
            </a:pPr>
            <a:r>
              <a:rPr lang="is-IS" sz="2200" dirty="0"/>
              <a:t>Offering virtual tours, their events have blown up on Facebook for winter 2020-21. </a:t>
            </a:r>
          </a:p>
          <a:p>
            <a:pPr>
              <a:buFontTx/>
              <a:buChar char="-"/>
            </a:pPr>
            <a:r>
              <a:rPr lang="is-IS" sz="2200" dirty="0">
                <a:solidFill>
                  <a:srgbClr val="9A2E90"/>
                </a:solidFill>
              </a:rPr>
              <a:t> Free but tipping the tour guide is encouraged.</a:t>
            </a:r>
          </a:p>
          <a:p>
            <a:pPr marL="0" indent="0">
              <a:buNone/>
            </a:pPr>
            <a:r>
              <a:rPr lang="is-IS" sz="2200" dirty="0"/>
              <a:t>The virtual tours take place on Facebook &amp; Zoom, where tour guides tell viewers about a variety of topics, countries or regions.</a:t>
            </a:r>
          </a:p>
          <a:p>
            <a:pPr marL="0" indent="0">
              <a:buNone/>
            </a:pPr>
            <a:r>
              <a:rPr lang="is-IS" sz="2200" dirty="0"/>
              <a:t>For Halloween 2020, a virtual tour centering around the myths and legends of Transylvania, Romania was held.</a:t>
            </a:r>
          </a:p>
          <a:p>
            <a:pPr>
              <a:buFontTx/>
              <a:buChar char="-"/>
            </a:pPr>
            <a:r>
              <a:rPr lang="is-IS" sz="2200" dirty="0">
                <a:solidFill>
                  <a:srgbClr val="9A2E90"/>
                </a:solidFill>
              </a:rPr>
              <a:t> Live streams available afterwards. The Hallowen stream has been viewed over 100k times on Facebook.</a:t>
            </a:r>
          </a:p>
          <a:p>
            <a:pPr marL="0" indent="0">
              <a:buNone/>
            </a:pPr>
            <a:endParaRPr lang="en-IE" sz="2200" dirty="0"/>
          </a:p>
        </p:txBody>
      </p:sp>
      <p:sp>
        <p:nvSpPr>
          <p:cNvPr id="9" name="TextBox 8">
            <a:extLst>
              <a:ext uri="{FF2B5EF4-FFF2-40B4-BE49-F238E27FC236}">
                <a16:creationId xmlns:a16="http://schemas.microsoft.com/office/drawing/2014/main" id="{BB1189FC-A737-413D-B9E0-3BF9770DAD44}"/>
              </a:ext>
            </a:extLst>
          </p:cNvPr>
          <p:cNvSpPr txBox="1"/>
          <p:nvPr/>
        </p:nvSpPr>
        <p:spPr>
          <a:xfrm>
            <a:off x="4402150" y="750013"/>
            <a:ext cx="1901363" cy="2100575"/>
          </a:xfrm>
          <a:prstGeom prst="rect">
            <a:avLst/>
          </a:prstGeom>
          <a:solidFill>
            <a:srgbClr val="9A2E90"/>
          </a:solidFill>
        </p:spPr>
        <p:txBody>
          <a:bodyPr wrap="square" rtlCol="0">
            <a:spAutoFit/>
          </a:bodyPr>
          <a:lstStyle/>
          <a:p>
            <a:endParaRPr lang="en-IE" sz="4300" dirty="0"/>
          </a:p>
          <a:p>
            <a:endParaRPr lang="en-IE" sz="4300" dirty="0"/>
          </a:p>
          <a:p>
            <a:endParaRPr lang="en-IE" sz="4300" dirty="0"/>
          </a:p>
        </p:txBody>
      </p:sp>
      <p:sp>
        <p:nvSpPr>
          <p:cNvPr id="12" name="Text Placeholder 3">
            <a:extLst>
              <a:ext uri="{FF2B5EF4-FFF2-40B4-BE49-F238E27FC236}">
                <a16:creationId xmlns:a16="http://schemas.microsoft.com/office/drawing/2014/main" id="{B90B96C6-E1DE-4701-AE2A-A8DBBDA2E2FC}"/>
              </a:ext>
            </a:extLst>
          </p:cNvPr>
          <p:cNvSpPr>
            <a:spLocks noGrp="1"/>
          </p:cNvSpPr>
          <p:nvPr>
            <p:ph type="body" sz="quarter" idx="13"/>
          </p:nvPr>
        </p:nvSpPr>
        <p:spPr>
          <a:xfrm>
            <a:off x="4738255" y="987873"/>
            <a:ext cx="4563524" cy="1540320"/>
          </a:xfrm>
        </p:spPr>
        <p:txBody>
          <a:bodyPr>
            <a:normAutofit/>
          </a:bodyPr>
          <a:lstStyle/>
          <a:p>
            <a:r>
              <a:rPr lang="is-IS" dirty="0"/>
              <a:t>Girl Travel  - Virtual Tours</a:t>
            </a:r>
            <a:endParaRPr lang="en-IE" dirty="0"/>
          </a:p>
        </p:txBody>
      </p:sp>
    </p:spTree>
    <p:extLst>
      <p:ext uri="{BB962C8B-B14F-4D97-AF65-F5344CB8AC3E}">
        <p14:creationId xmlns:p14="http://schemas.microsoft.com/office/powerpoint/2010/main" val="711472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ter, outdoor, boat, harbor&#10;&#10;Description automatically generated">
            <a:extLst>
              <a:ext uri="{FF2B5EF4-FFF2-40B4-BE49-F238E27FC236}">
                <a16:creationId xmlns:a16="http://schemas.microsoft.com/office/drawing/2014/main" id="{669BA97C-5383-42F5-8F4C-416F6C5058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869" y="441673"/>
            <a:ext cx="5203724" cy="4817830"/>
          </a:xfrm>
          <a:prstGeom prst="rect">
            <a:avLst/>
          </a:prstGeom>
        </p:spPr>
      </p:pic>
      <p:sp>
        <p:nvSpPr>
          <p:cNvPr id="3" name="Text Placeholder 2">
            <a:extLst>
              <a:ext uri="{FF2B5EF4-FFF2-40B4-BE49-F238E27FC236}">
                <a16:creationId xmlns:a16="http://schemas.microsoft.com/office/drawing/2014/main" id="{F15DCBB5-3A29-414B-B1BF-6EC1EB964841}"/>
              </a:ext>
            </a:extLst>
          </p:cNvPr>
          <p:cNvSpPr>
            <a:spLocks noGrp="1"/>
          </p:cNvSpPr>
          <p:nvPr>
            <p:ph type="body" sz="quarter" idx="14"/>
          </p:nvPr>
        </p:nvSpPr>
        <p:spPr>
          <a:xfrm>
            <a:off x="5691881" y="4511380"/>
            <a:ext cx="6339154" cy="968329"/>
          </a:xfrm>
        </p:spPr>
        <p:txBody>
          <a:bodyPr/>
          <a:lstStyle/>
          <a:p>
            <a:pPr marL="0" indent="0">
              <a:buNone/>
            </a:pPr>
            <a:r>
              <a:rPr lang="is-IS" sz="2400" dirty="0"/>
              <a:t>1 hour tour through Dubrovnik via </a:t>
            </a:r>
            <a:r>
              <a:rPr lang="is-IS" sz="2400" dirty="0">
                <a:solidFill>
                  <a:srgbClr val="9A2E90"/>
                </a:solidFill>
              </a:rPr>
              <a:t>live cam</a:t>
            </a:r>
            <a:r>
              <a:rPr lang="is-IS" sz="2400" dirty="0"/>
              <a:t>, offered through Tours by Locals.</a:t>
            </a:r>
          </a:p>
          <a:p>
            <a:pPr marL="0" indent="0">
              <a:buNone/>
            </a:pPr>
            <a:r>
              <a:rPr lang="is-IS" sz="2400" dirty="0"/>
              <a:t>The walking tour covers the history of the city, architecture, hidden gems, and Game of Thrones locations.</a:t>
            </a:r>
          </a:p>
          <a:p>
            <a:pPr marL="0" indent="0">
              <a:buNone/>
            </a:pPr>
            <a:r>
              <a:rPr lang="is-IS" sz="2400" dirty="0"/>
              <a:t>Many reviewers say the tour made them want to visit the city in-preson in the future.</a:t>
            </a:r>
          </a:p>
          <a:p>
            <a:pPr marL="0" indent="0">
              <a:buNone/>
            </a:pPr>
            <a:r>
              <a:rPr lang="is-IS" sz="2400" dirty="0"/>
              <a:t>- Live tours can be investments in future customers.</a:t>
            </a:r>
          </a:p>
          <a:p>
            <a:endParaRPr lang="en-IE" sz="2200" dirty="0"/>
          </a:p>
        </p:txBody>
      </p:sp>
      <p:sp>
        <p:nvSpPr>
          <p:cNvPr id="9" name="TextBox 8">
            <a:extLst>
              <a:ext uri="{FF2B5EF4-FFF2-40B4-BE49-F238E27FC236}">
                <a16:creationId xmlns:a16="http://schemas.microsoft.com/office/drawing/2014/main" id="{BB1189FC-A737-413D-B9E0-3BF9770DAD44}"/>
              </a:ext>
            </a:extLst>
          </p:cNvPr>
          <p:cNvSpPr txBox="1"/>
          <p:nvPr/>
        </p:nvSpPr>
        <p:spPr>
          <a:xfrm>
            <a:off x="4402150" y="750013"/>
            <a:ext cx="1901363" cy="2100575"/>
          </a:xfrm>
          <a:prstGeom prst="rect">
            <a:avLst/>
          </a:prstGeom>
          <a:solidFill>
            <a:srgbClr val="9A2E90"/>
          </a:solidFill>
        </p:spPr>
        <p:txBody>
          <a:bodyPr wrap="square" rtlCol="0">
            <a:spAutoFit/>
          </a:bodyPr>
          <a:lstStyle/>
          <a:p>
            <a:endParaRPr lang="en-IE" sz="4300" dirty="0"/>
          </a:p>
          <a:p>
            <a:endParaRPr lang="en-IE" sz="4300" dirty="0"/>
          </a:p>
          <a:p>
            <a:endParaRPr lang="en-IE" sz="4300" dirty="0"/>
          </a:p>
        </p:txBody>
      </p:sp>
      <p:sp>
        <p:nvSpPr>
          <p:cNvPr id="12" name="Text Placeholder 3">
            <a:extLst>
              <a:ext uri="{FF2B5EF4-FFF2-40B4-BE49-F238E27FC236}">
                <a16:creationId xmlns:a16="http://schemas.microsoft.com/office/drawing/2014/main" id="{B90B96C6-E1DE-4701-AE2A-A8DBBDA2E2FC}"/>
              </a:ext>
            </a:extLst>
          </p:cNvPr>
          <p:cNvSpPr>
            <a:spLocks noGrp="1"/>
          </p:cNvSpPr>
          <p:nvPr>
            <p:ph type="body" sz="quarter" idx="13"/>
          </p:nvPr>
        </p:nvSpPr>
        <p:spPr>
          <a:xfrm>
            <a:off x="4738255" y="987873"/>
            <a:ext cx="4563524" cy="1540320"/>
          </a:xfrm>
        </p:spPr>
        <p:txBody>
          <a:bodyPr>
            <a:normAutofit lnSpcReduction="10000"/>
          </a:bodyPr>
          <a:lstStyle/>
          <a:p>
            <a:r>
              <a:rPr lang="is-IS" dirty="0"/>
              <a:t>LIVE Old town Dubrovnik walking tour</a:t>
            </a:r>
            <a:endParaRPr lang="en-IE" dirty="0"/>
          </a:p>
        </p:txBody>
      </p:sp>
      <p:sp>
        <p:nvSpPr>
          <p:cNvPr id="15" name="TextBox 14">
            <a:extLst>
              <a:ext uri="{FF2B5EF4-FFF2-40B4-BE49-F238E27FC236}">
                <a16:creationId xmlns:a16="http://schemas.microsoft.com/office/drawing/2014/main" id="{E633262F-C7EA-4426-AEF7-00315821FF7D}"/>
              </a:ext>
            </a:extLst>
          </p:cNvPr>
          <p:cNvSpPr txBox="1"/>
          <p:nvPr/>
        </p:nvSpPr>
        <p:spPr>
          <a:xfrm>
            <a:off x="160965" y="5103674"/>
            <a:ext cx="5340736" cy="1477328"/>
          </a:xfrm>
          <a:prstGeom prst="rect">
            <a:avLst/>
          </a:prstGeom>
          <a:solidFill>
            <a:srgbClr val="9A2E90"/>
          </a:solidFill>
        </p:spPr>
        <p:txBody>
          <a:bodyPr wrap="square" rtlCol="0">
            <a:spAutoFit/>
          </a:bodyPr>
          <a:lstStyle/>
          <a:p>
            <a:pPr algn="ctr"/>
            <a:r>
              <a:rPr lang="en-US" i="1" dirty="0">
                <a:solidFill>
                  <a:schemeClr val="bg1"/>
                </a:solidFill>
              </a:rPr>
              <a:t>The guide Michael was very knowledgeable and passionate about his city and gave us an interesting tour that inspired us to visit Dubrovnik in the future.</a:t>
            </a:r>
          </a:p>
          <a:p>
            <a:pPr algn="ctr"/>
            <a:r>
              <a:rPr lang="en-US" i="1" dirty="0">
                <a:solidFill>
                  <a:schemeClr val="bg1"/>
                </a:solidFill>
              </a:rPr>
              <a:t>- </a:t>
            </a:r>
            <a:r>
              <a:rPr lang="en-US" dirty="0">
                <a:solidFill>
                  <a:schemeClr val="bg1"/>
                </a:solidFill>
              </a:rPr>
              <a:t>Review of the tour taken from the tour’s website, female reviewer from Australia</a:t>
            </a:r>
            <a:endParaRPr lang="is-IS" dirty="0">
              <a:solidFill>
                <a:schemeClr val="bg1"/>
              </a:solidFill>
            </a:endParaRPr>
          </a:p>
        </p:txBody>
      </p:sp>
    </p:spTree>
    <p:extLst>
      <p:ext uri="{BB962C8B-B14F-4D97-AF65-F5344CB8AC3E}">
        <p14:creationId xmlns:p14="http://schemas.microsoft.com/office/powerpoint/2010/main" val="3847067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s-IS" dirty="0"/>
          </a:p>
        </p:txBody>
      </p:sp>
      <p:sp>
        <p:nvSpPr>
          <p:cNvPr id="3" name="Content Placeholder 2"/>
          <p:cNvSpPr>
            <a:spLocks noGrp="1"/>
          </p:cNvSpPr>
          <p:nvPr>
            <p:ph sz="half" idx="1"/>
          </p:nvPr>
        </p:nvSpPr>
        <p:spPr/>
        <p:txBody>
          <a:bodyPr>
            <a:normAutofit/>
          </a:bodyPr>
          <a:lstStyle/>
          <a:p>
            <a:pPr marL="0" indent="0">
              <a:buNone/>
            </a:pPr>
            <a:endParaRPr lang="is-IS" dirty="0"/>
          </a:p>
        </p:txBody>
      </p:sp>
      <p:pic>
        <p:nvPicPr>
          <p:cNvPr id="6" name="Picture 5">
            <a:extLst>
              <a:ext uri="{FF2B5EF4-FFF2-40B4-BE49-F238E27FC236}">
                <a16:creationId xmlns:a16="http://schemas.microsoft.com/office/drawing/2014/main" id="{150255C3-569D-4480-BC29-910C5A420587}"/>
              </a:ext>
            </a:extLst>
          </p:cNvPr>
          <p:cNvPicPr>
            <a:picLocks noChangeAspect="1"/>
          </p:cNvPicPr>
          <p:nvPr/>
        </p:nvPicPr>
        <p:blipFill>
          <a:blip r:embed="rId3"/>
          <a:stretch>
            <a:fillRect/>
          </a:stretch>
        </p:blipFill>
        <p:spPr>
          <a:xfrm>
            <a:off x="0" y="170386"/>
            <a:ext cx="12192000" cy="6517227"/>
          </a:xfrm>
          <a:prstGeom prst="rect">
            <a:avLst/>
          </a:prstGeom>
        </p:spPr>
      </p:pic>
      <p:sp>
        <p:nvSpPr>
          <p:cNvPr id="7" name="TextBox 6">
            <a:extLst>
              <a:ext uri="{FF2B5EF4-FFF2-40B4-BE49-F238E27FC236}">
                <a16:creationId xmlns:a16="http://schemas.microsoft.com/office/drawing/2014/main" id="{BBD2101C-6C5B-4CEE-BF2A-FD1028563983}"/>
              </a:ext>
            </a:extLst>
          </p:cNvPr>
          <p:cNvSpPr txBox="1"/>
          <p:nvPr/>
        </p:nvSpPr>
        <p:spPr>
          <a:xfrm>
            <a:off x="8774129" y="5534"/>
            <a:ext cx="3411020" cy="1938992"/>
          </a:xfrm>
          <a:prstGeom prst="rect">
            <a:avLst/>
          </a:prstGeom>
          <a:solidFill>
            <a:srgbClr val="9A2E90"/>
          </a:solidFill>
        </p:spPr>
        <p:txBody>
          <a:bodyPr wrap="square" rtlCol="0">
            <a:spAutoFit/>
          </a:bodyPr>
          <a:lstStyle/>
          <a:p>
            <a:r>
              <a:rPr lang="en-IE" sz="2400" dirty="0">
                <a:solidFill>
                  <a:schemeClr val="bg1"/>
                </a:solidFill>
              </a:rPr>
              <a:t>Virtual Tours are example of how technology can be used to an additional revenue stream for tourism operators</a:t>
            </a:r>
          </a:p>
        </p:txBody>
      </p:sp>
    </p:spTree>
    <p:extLst>
      <p:ext uri="{BB962C8B-B14F-4D97-AF65-F5344CB8AC3E}">
        <p14:creationId xmlns:p14="http://schemas.microsoft.com/office/powerpoint/2010/main" val="11990517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A2E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4929632"/>
            <a:ext cx="11221508" cy="1608328"/>
          </a:xfrm>
          <a:solidFill>
            <a:srgbClr val="9A2E90"/>
          </a:solidFill>
        </p:spPr>
        <p:txBody>
          <a:bodyPr>
            <a:normAutofit/>
          </a:bodyPr>
          <a:lstStyle/>
          <a:p>
            <a:r>
              <a:rPr lang="en-US" sz="2400" dirty="0">
                <a:solidFill>
                  <a:schemeClr val="bg1"/>
                </a:solidFill>
                <a:latin typeface="+mn-lt"/>
              </a:rPr>
              <a:t>For semi-immersive tours, the customers get something physical delivered to them in preparation for the tour. For example, food, beer or wine. This is then accompanied by a live or pre-recorded tour with a tour guide.</a:t>
            </a:r>
            <a:br>
              <a:rPr lang="en-US" sz="2400" dirty="0">
                <a:solidFill>
                  <a:schemeClr val="bg1"/>
                </a:solidFill>
                <a:latin typeface="+mn-lt"/>
              </a:rPr>
            </a:br>
            <a:endParaRPr lang="is-IS" sz="2400" dirty="0">
              <a:solidFill>
                <a:schemeClr val="bg1"/>
              </a:solidFill>
              <a:latin typeface="+mn-lt"/>
            </a:endParaRPr>
          </a:p>
        </p:txBody>
      </p:sp>
      <p:sp>
        <p:nvSpPr>
          <p:cNvPr id="18" name="Rectangle 17">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040"/>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a:extLst>
              <a:ext uri="{FF2B5EF4-FFF2-40B4-BE49-F238E27FC236}">
                <a16:creationId xmlns:a16="http://schemas.microsoft.com/office/drawing/2014/main" id="{FF3F692C-41C5-4640-A28F-58CB95F496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640080" y="640080"/>
            <a:ext cx="5276088" cy="3291840"/>
          </a:xfrm>
          <a:prstGeom prst="rect">
            <a:avLst/>
          </a:prstGeom>
        </p:spPr>
      </p:pic>
      <p:pic>
        <p:nvPicPr>
          <p:cNvPr id="6" name="Picture 5" descr="Text&#10;&#10;Description automatically generated">
            <a:extLst>
              <a:ext uri="{FF2B5EF4-FFF2-40B4-BE49-F238E27FC236}">
                <a16:creationId xmlns:a16="http://schemas.microsoft.com/office/drawing/2014/main" id="{1C0C7A37-E7A0-4F70-9448-B2B1594C0A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6272784" y="640080"/>
            <a:ext cx="5276088" cy="3291840"/>
          </a:xfrm>
          <a:prstGeom prst="rect">
            <a:avLst/>
          </a:prstGeom>
        </p:spPr>
      </p:pic>
      <p:sp>
        <p:nvSpPr>
          <p:cNvPr id="3" name="Content Placeholder 2"/>
          <p:cNvSpPr>
            <a:spLocks noGrp="1"/>
          </p:cNvSpPr>
          <p:nvPr>
            <p:ph idx="1"/>
          </p:nvPr>
        </p:nvSpPr>
        <p:spPr>
          <a:xfrm>
            <a:off x="4864100" y="4675886"/>
            <a:ext cx="6675627" cy="1605083"/>
          </a:xfrm>
        </p:spPr>
        <p:txBody>
          <a:bodyPr anchor="ctr">
            <a:normAutofit/>
          </a:bodyPr>
          <a:lstStyle/>
          <a:p>
            <a:pPr marL="0" indent="0">
              <a:buNone/>
            </a:pPr>
            <a:endParaRPr lang="is-IS" sz="2000"/>
          </a:p>
          <a:p>
            <a:pPr marL="0" indent="0">
              <a:buNone/>
            </a:pPr>
            <a:endParaRPr lang="is-IS" sz="2000"/>
          </a:p>
        </p:txBody>
      </p:sp>
      <p:sp>
        <p:nvSpPr>
          <p:cNvPr id="10" name="TextBox 9">
            <a:extLst>
              <a:ext uri="{FF2B5EF4-FFF2-40B4-BE49-F238E27FC236}">
                <a16:creationId xmlns:a16="http://schemas.microsoft.com/office/drawing/2014/main" id="{C819C65C-EAD7-4017-9BDC-8DB8ECF78BCE}"/>
              </a:ext>
            </a:extLst>
          </p:cNvPr>
          <p:cNvSpPr txBox="1"/>
          <p:nvPr/>
        </p:nvSpPr>
        <p:spPr>
          <a:xfrm>
            <a:off x="6897384" y="400985"/>
            <a:ext cx="6096000" cy="369332"/>
          </a:xfrm>
          <a:prstGeom prst="rect">
            <a:avLst/>
          </a:prstGeom>
          <a:noFill/>
        </p:spPr>
        <p:txBody>
          <a:bodyPr wrap="square">
            <a:spAutoFit/>
          </a:bodyPr>
          <a:lstStyle/>
          <a:p>
            <a:pPr>
              <a:spcAft>
                <a:spcPts val="600"/>
              </a:spcAft>
            </a:pPr>
            <a:r>
              <a:rPr lang="en-US" b="0" i="0" dirty="0">
                <a:effectLst/>
                <a:hlinkClick r:id="rId5"/>
              </a:rPr>
              <a:t>https://en.homemadefoodandfun.com</a:t>
            </a:r>
            <a:r>
              <a:rPr lang="en-US" b="0" i="0" dirty="0">
                <a:effectLst/>
              </a:rPr>
              <a:t> </a:t>
            </a:r>
            <a:endParaRPr lang="en-IE" dirty="0"/>
          </a:p>
        </p:txBody>
      </p:sp>
    </p:spTree>
    <p:extLst>
      <p:ext uri="{BB962C8B-B14F-4D97-AF65-F5344CB8AC3E}">
        <p14:creationId xmlns:p14="http://schemas.microsoft.com/office/powerpoint/2010/main" val="45572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Content Placeholder 5" descr="A picture containing text, person, food, hand&#10;&#10;Description automatically generated">
            <a:extLst>
              <a:ext uri="{FF2B5EF4-FFF2-40B4-BE49-F238E27FC236}">
                <a16:creationId xmlns:a16="http://schemas.microsoft.com/office/drawing/2014/main" id="{9C789D0A-8FE8-41D6-9548-F4F27268AB20}"/>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19743" y="1103114"/>
            <a:ext cx="4323806" cy="3242855"/>
          </a:xfrm>
          <a:prstGeom prst="rect">
            <a:avLst/>
          </a:prstGeom>
        </p:spPr>
      </p:pic>
      <p:sp>
        <p:nvSpPr>
          <p:cNvPr id="4" name="Text Placeholder 3">
            <a:extLst>
              <a:ext uri="{FF2B5EF4-FFF2-40B4-BE49-F238E27FC236}">
                <a16:creationId xmlns:a16="http://schemas.microsoft.com/office/drawing/2014/main" id="{B8E3A4AD-E63C-4D7C-8ED9-CA0D86D66A52}"/>
              </a:ext>
            </a:extLst>
          </p:cNvPr>
          <p:cNvSpPr>
            <a:spLocks noGrp="1"/>
          </p:cNvSpPr>
          <p:nvPr>
            <p:ph type="body" sz="quarter" idx="13"/>
          </p:nvPr>
        </p:nvSpPr>
        <p:spPr>
          <a:xfrm>
            <a:off x="4635221" y="1508861"/>
            <a:ext cx="7111210" cy="1791502"/>
          </a:xfrm>
        </p:spPr>
        <p:txBody>
          <a:bodyPr>
            <a:noAutofit/>
          </a:bodyPr>
          <a:lstStyle/>
          <a:p>
            <a:r>
              <a:rPr lang="en-US" sz="2400" dirty="0"/>
              <a:t>Adaption of a “regular” tour </a:t>
            </a:r>
            <a:r>
              <a:rPr lang="en-US" sz="2400" dirty="0" err="1"/>
              <a:t>Savouring</a:t>
            </a:r>
            <a:r>
              <a:rPr lang="en-US" sz="2400" dirty="0"/>
              <a:t> Bath have offered, where the city‘s food history and heritage is the main focus. </a:t>
            </a:r>
          </a:p>
          <a:p>
            <a:r>
              <a:rPr lang="en-US" sz="2400" b="0" dirty="0"/>
              <a:t>Online tour, Food Heroes offered with and without a sample box.</a:t>
            </a:r>
          </a:p>
          <a:p>
            <a:r>
              <a:rPr lang="en-US" sz="2400" b="0" dirty="0"/>
              <a:t> </a:t>
            </a:r>
          </a:p>
          <a:p>
            <a:endParaRPr lang="en-IE" sz="2400" dirty="0"/>
          </a:p>
        </p:txBody>
      </p:sp>
      <p:sp>
        <p:nvSpPr>
          <p:cNvPr id="5" name="Text Placeholder 4">
            <a:extLst>
              <a:ext uri="{FF2B5EF4-FFF2-40B4-BE49-F238E27FC236}">
                <a16:creationId xmlns:a16="http://schemas.microsoft.com/office/drawing/2014/main" id="{A53F1B99-8066-4A4E-AFAF-A6E6AD5D13D4}"/>
              </a:ext>
            </a:extLst>
          </p:cNvPr>
          <p:cNvSpPr>
            <a:spLocks noGrp="1"/>
          </p:cNvSpPr>
          <p:nvPr>
            <p:ph type="body" sz="quarter" idx="14"/>
          </p:nvPr>
        </p:nvSpPr>
        <p:spPr/>
        <p:txBody>
          <a:bodyPr/>
          <a:lstStyle/>
          <a:p>
            <a:pPr marL="0" indent="0">
              <a:buNone/>
            </a:pPr>
            <a:endParaRPr lang="is-IS" dirty="0"/>
          </a:p>
          <a:p>
            <a:pPr marL="0" indent="0">
              <a:buNone/>
            </a:pPr>
            <a:r>
              <a:rPr lang="is-IS" dirty="0"/>
              <a:t>Live virutal tour offered visitors/ customer‘s a chance to interact with the tour guides and ask them questions.</a:t>
            </a:r>
          </a:p>
          <a:p>
            <a:endParaRPr lang="en-IE" dirty="0"/>
          </a:p>
        </p:txBody>
      </p:sp>
      <p:sp>
        <p:nvSpPr>
          <p:cNvPr id="9" name="TextBox 8">
            <a:extLst>
              <a:ext uri="{FF2B5EF4-FFF2-40B4-BE49-F238E27FC236}">
                <a16:creationId xmlns:a16="http://schemas.microsoft.com/office/drawing/2014/main" id="{A4715ACD-4B0F-44FC-A6A1-F301306496E7}"/>
              </a:ext>
            </a:extLst>
          </p:cNvPr>
          <p:cNvSpPr txBox="1"/>
          <p:nvPr/>
        </p:nvSpPr>
        <p:spPr>
          <a:xfrm>
            <a:off x="6882673" y="185416"/>
            <a:ext cx="5199735" cy="1200329"/>
          </a:xfrm>
          <a:prstGeom prst="rect">
            <a:avLst/>
          </a:prstGeom>
          <a:noFill/>
        </p:spPr>
        <p:txBody>
          <a:bodyPr wrap="square">
            <a:spAutoFit/>
          </a:bodyPr>
          <a:lstStyle/>
          <a:p>
            <a:r>
              <a:rPr lang="en-US" sz="3600" dirty="0">
                <a:solidFill>
                  <a:srgbClr val="9A2E90"/>
                </a:solidFill>
              </a:rPr>
              <a:t>Virtual tour of Bath‘s culinary heritage</a:t>
            </a:r>
            <a:endParaRPr lang="en-IE" sz="3600" dirty="0">
              <a:solidFill>
                <a:srgbClr val="9A2E90"/>
              </a:solidFill>
            </a:endParaRPr>
          </a:p>
        </p:txBody>
      </p:sp>
      <p:sp>
        <p:nvSpPr>
          <p:cNvPr id="10" name="TextBox 9">
            <a:extLst>
              <a:ext uri="{FF2B5EF4-FFF2-40B4-BE49-F238E27FC236}">
                <a16:creationId xmlns:a16="http://schemas.microsoft.com/office/drawing/2014/main" id="{A5B23BC6-8E4C-4E99-930C-B27095B3BA59}"/>
              </a:ext>
            </a:extLst>
          </p:cNvPr>
          <p:cNvSpPr txBox="1"/>
          <p:nvPr/>
        </p:nvSpPr>
        <p:spPr>
          <a:xfrm>
            <a:off x="219742" y="4049488"/>
            <a:ext cx="4323806" cy="1754326"/>
          </a:xfrm>
          <a:prstGeom prst="rect">
            <a:avLst/>
          </a:prstGeom>
          <a:solidFill>
            <a:srgbClr val="9A2E90"/>
          </a:solidFill>
        </p:spPr>
        <p:txBody>
          <a:bodyPr wrap="square" rtlCol="0">
            <a:spAutoFit/>
          </a:bodyPr>
          <a:lstStyle/>
          <a:p>
            <a:r>
              <a:rPr lang="en-US" i="1" dirty="0">
                <a:solidFill>
                  <a:schemeClr val="bg1"/>
                </a:solidFill>
              </a:rPr>
              <a:t>“It is a unique way to enjoy Bath’s culinary scene without being present in the city, either to prepare for a visit, or just as a fun way to learn more about this curious part of the city’s heritage.” </a:t>
            </a:r>
            <a:r>
              <a:rPr lang="en-US" dirty="0">
                <a:solidFill>
                  <a:schemeClr val="bg1"/>
                </a:solidFill>
              </a:rPr>
              <a:t>- From the tour’s description on Savouringbath.com</a:t>
            </a:r>
            <a:endParaRPr lang="is-IS" dirty="0">
              <a:solidFill>
                <a:schemeClr val="bg1"/>
              </a:solidFill>
            </a:endParaRPr>
          </a:p>
        </p:txBody>
      </p:sp>
      <p:pic>
        <p:nvPicPr>
          <p:cNvPr id="29" name="Picture Placeholder 28" descr="A picture containing text, dish&#10;&#10;Description automatically generated">
            <a:extLst>
              <a:ext uri="{FF2B5EF4-FFF2-40B4-BE49-F238E27FC236}">
                <a16:creationId xmlns:a16="http://schemas.microsoft.com/office/drawing/2014/main" id="{496BE7D4-F9AA-45B6-9079-ADFE09F73834}"/>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p:pic>
    </p:spTree>
    <p:extLst>
      <p:ext uri="{BB962C8B-B14F-4D97-AF65-F5344CB8AC3E}">
        <p14:creationId xmlns:p14="http://schemas.microsoft.com/office/powerpoint/2010/main" val="2499281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587342-597D-4DE0-A55A-AC39CC76A669}"/>
              </a:ext>
            </a:extLst>
          </p:cNvPr>
          <p:cNvSpPr>
            <a:spLocks noGrp="1"/>
          </p:cNvSpPr>
          <p:nvPr>
            <p:ph type="body" sz="quarter" idx="13"/>
          </p:nvPr>
        </p:nvSpPr>
        <p:spPr>
          <a:xfrm>
            <a:off x="1675006" y="885826"/>
            <a:ext cx="9649486" cy="886184"/>
          </a:xfrm>
        </p:spPr>
        <p:txBody>
          <a:bodyPr>
            <a:normAutofit fontScale="92500" lnSpcReduction="20000"/>
          </a:bodyPr>
          <a:lstStyle/>
          <a:p>
            <a:r>
              <a:rPr lang="en-IE" dirty="0"/>
              <a:t>Pop Culture Tourism offers a solution but it comes with its own challenges..</a:t>
            </a:r>
          </a:p>
        </p:txBody>
      </p:sp>
      <p:sp>
        <p:nvSpPr>
          <p:cNvPr id="3" name="Text Placeholder 2">
            <a:extLst>
              <a:ext uri="{FF2B5EF4-FFF2-40B4-BE49-F238E27FC236}">
                <a16:creationId xmlns:a16="http://schemas.microsoft.com/office/drawing/2014/main" id="{7418CB02-742B-428F-9075-D906E391C22A}"/>
              </a:ext>
            </a:extLst>
          </p:cNvPr>
          <p:cNvSpPr>
            <a:spLocks noGrp="1"/>
          </p:cNvSpPr>
          <p:nvPr>
            <p:ph type="body" sz="quarter" idx="14"/>
          </p:nvPr>
        </p:nvSpPr>
        <p:spPr>
          <a:xfrm>
            <a:off x="1792077" y="1924050"/>
            <a:ext cx="9971298" cy="3342690"/>
          </a:xfrm>
        </p:spPr>
        <p:txBody>
          <a:bodyPr/>
          <a:lstStyle/>
          <a:p>
            <a:r>
              <a:rPr lang="en-US" dirty="0"/>
              <a:t>Due to it‘s nature, pop culture tourism can bring its own challenges.</a:t>
            </a:r>
          </a:p>
          <a:p>
            <a:r>
              <a:rPr lang="en-US" dirty="0">
                <a:solidFill>
                  <a:srgbClr val="9A2E90"/>
                </a:solidFill>
              </a:rPr>
              <a:t>Destinations can become tourism hotspots over night as a result of pop culture and this sudden increased visibility has often led to over tourism and numbers of tourists arriving that destinations, tourism stakeholders and businesses are simply not ready for. </a:t>
            </a:r>
          </a:p>
          <a:p>
            <a:r>
              <a:rPr lang="en-US" dirty="0"/>
              <a:t>What’s more – pop culture tourism can be very to plan for and predict as it’s so difficult to predict what will capture people‘s attention. On top of this, there are can be legal issues to contend with in promoting a pop culture themed business such as issues surrounding copyright. So, what is and isn‘t allowed? Copyright vs trademark? Where to seek advice?</a:t>
            </a:r>
          </a:p>
          <a:p>
            <a:r>
              <a:rPr lang="en-US" dirty="0"/>
              <a:t>We’ll try to answer some of these questions for you later in this module..</a:t>
            </a:r>
            <a:endParaRPr lang="en-IE" dirty="0"/>
          </a:p>
        </p:txBody>
      </p:sp>
    </p:spTree>
    <p:extLst>
      <p:ext uri="{BB962C8B-B14F-4D97-AF65-F5344CB8AC3E}">
        <p14:creationId xmlns:p14="http://schemas.microsoft.com/office/powerpoint/2010/main" val="1446965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EBDD4F-EB2F-47D5-955C-CDCA48587B4C}"/>
              </a:ext>
            </a:extLst>
          </p:cNvPr>
          <p:cNvSpPr>
            <a:spLocks noGrp="1"/>
          </p:cNvSpPr>
          <p:nvPr>
            <p:ph type="body" sz="quarter" idx="13"/>
          </p:nvPr>
        </p:nvSpPr>
        <p:spPr/>
        <p:txBody>
          <a:bodyPr/>
          <a:lstStyle/>
          <a:p>
            <a:r>
              <a:rPr lang="is-IS" dirty="0"/>
              <a:t>Immersive Tours and  Virtual Reality</a:t>
            </a:r>
            <a:endParaRPr lang="en-IE" dirty="0"/>
          </a:p>
        </p:txBody>
      </p:sp>
      <p:sp>
        <p:nvSpPr>
          <p:cNvPr id="3" name="Text Placeholder 2">
            <a:extLst>
              <a:ext uri="{FF2B5EF4-FFF2-40B4-BE49-F238E27FC236}">
                <a16:creationId xmlns:a16="http://schemas.microsoft.com/office/drawing/2014/main" id="{7887148C-81E6-4A3F-976C-AC8D5131A610}"/>
              </a:ext>
            </a:extLst>
          </p:cNvPr>
          <p:cNvSpPr>
            <a:spLocks noGrp="1"/>
          </p:cNvSpPr>
          <p:nvPr>
            <p:ph type="body" sz="quarter" idx="14"/>
          </p:nvPr>
        </p:nvSpPr>
        <p:spPr>
          <a:xfrm>
            <a:off x="497154" y="4651799"/>
            <a:ext cx="10218791" cy="469184"/>
          </a:xfrm>
        </p:spPr>
        <p:txBody>
          <a:bodyPr/>
          <a:lstStyle/>
          <a:p>
            <a:r>
              <a:rPr lang="is-IS" dirty="0"/>
              <a:t>Virtual Reality (VR) has seen a big growth in travel categories, espcecialy during the Covid-19 crisis. Many destinations, tourism boards, and museusm have been using VR-technology to keep potential visitors interested. VR-developers and various companies have joined forces to create content within this field. 3D experiences are created with 360 cameras or other digital mediums. </a:t>
            </a:r>
          </a:p>
          <a:p>
            <a:pPr marL="0" indent="0">
              <a:buNone/>
            </a:pPr>
            <a:endParaRPr lang="is-IS" dirty="0"/>
          </a:p>
          <a:p>
            <a:pPr marL="0" indent="0">
              <a:buNone/>
            </a:pPr>
            <a:endParaRPr lang="is-IS" dirty="0"/>
          </a:p>
          <a:p>
            <a:pPr marL="0" indent="0">
              <a:buNone/>
            </a:pPr>
            <a:endParaRPr lang="is-IS" dirty="0"/>
          </a:p>
          <a:p>
            <a:endParaRPr lang="en-IE" dirty="0"/>
          </a:p>
        </p:txBody>
      </p:sp>
      <p:pic>
        <p:nvPicPr>
          <p:cNvPr id="8" name="Picture Placeholder 7" descr="A picture containing person, arm&#10;&#10;Description automatically generated">
            <a:extLst>
              <a:ext uri="{FF2B5EF4-FFF2-40B4-BE49-F238E27FC236}">
                <a16:creationId xmlns:a16="http://schemas.microsoft.com/office/drawing/2014/main" id="{B64C8383-F5AE-4DBC-957F-7B271F32953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3565525" y="-50800"/>
            <a:ext cx="8626475" cy="4540250"/>
          </a:xfrm>
        </p:spPr>
      </p:pic>
    </p:spTree>
    <p:extLst>
      <p:ext uri="{BB962C8B-B14F-4D97-AF65-F5344CB8AC3E}">
        <p14:creationId xmlns:p14="http://schemas.microsoft.com/office/powerpoint/2010/main" val="18437359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b="0" dirty="0"/>
              <a:t>The </a:t>
            </a:r>
            <a:r>
              <a:rPr lang="en-US" sz="2400" b="0" dirty="0" err="1"/>
              <a:t>DomRömer</a:t>
            </a:r>
            <a:r>
              <a:rPr lang="en-US" sz="2400" b="0" dirty="0"/>
              <a:t> Quarter was opened in 2018.</a:t>
            </a:r>
          </a:p>
          <a:p>
            <a:r>
              <a:rPr lang="en-US" sz="2400" b="0" dirty="0"/>
              <a:t>Quickly became one of the most popular tourist destinations in Frankfurt, with over 8000 visitors a day.</a:t>
            </a:r>
          </a:p>
          <a:p>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97949"/>
            <a:ext cx="7328023" cy="1000274"/>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latin typeface="Calibri" panose="020F0502020204030204"/>
              </a:rPr>
              <a:t>Discover Frankfurt‘s new old town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02875" y="3680352"/>
            <a:ext cx="4143035" cy="2164180"/>
          </a:xfrm>
        </p:spPr>
        <p:txBody>
          <a:bodyPr/>
          <a:lstStyle/>
          <a:p>
            <a:r>
              <a:rPr lang="en-US" sz="2400" b="0" dirty="0"/>
              <a:t>A virtual tour of the new old town is now available: </a:t>
            </a:r>
            <a:r>
              <a:rPr lang="is-IS" dirty="0">
                <a:hlinkClick r:id="rId3"/>
              </a:rPr>
              <a:t>https://www.deutschland.de/en/topic/culture/frankfurt-has-a-new-old-town-360deg-tour</a:t>
            </a:r>
            <a:r>
              <a:rPr lang="is-IS" dirty="0"/>
              <a:t> </a:t>
            </a:r>
          </a:p>
          <a:p>
            <a:endParaRPr lang="en-US" sz="2400" b="0" dirty="0"/>
          </a:p>
          <a:p>
            <a:endParaRPr lang="en-IE" dirty="0"/>
          </a:p>
        </p:txBody>
      </p:sp>
      <p:pic>
        <p:nvPicPr>
          <p:cNvPr id="9" name="Content Placeholder 5">
            <a:extLst>
              <a:ext uri="{FF2B5EF4-FFF2-40B4-BE49-F238E27FC236}">
                <a16:creationId xmlns:a16="http://schemas.microsoft.com/office/drawing/2014/main" id="{1319D43D-7984-4438-B59C-5403E86E32BF}"/>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446088" y="471488"/>
            <a:ext cx="3798887" cy="4222750"/>
          </a:xfrm>
        </p:spPr>
      </p:pic>
      <p:pic>
        <p:nvPicPr>
          <p:cNvPr id="11" name="Picture Placeholder 10" descr="A picture containing building, outdoor, way, government building&#10;&#10;Description automatically generated">
            <a:extLst>
              <a:ext uri="{FF2B5EF4-FFF2-40B4-BE49-F238E27FC236}">
                <a16:creationId xmlns:a16="http://schemas.microsoft.com/office/drawing/2014/main" id="{D537850A-93B7-44BF-AEE6-5A3A86B46F40}"/>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a:xfrm>
            <a:off x="4660556" y="3255537"/>
            <a:ext cx="2771571" cy="3013810"/>
          </a:xfrm>
        </p:spPr>
      </p:pic>
    </p:spTree>
    <p:extLst>
      <p:ext uri="{BB962C8B-B14F-4D97-AF65-F5344CB8AC3E}">
        <p14:creationId xmlns:p14="http://schemas.microsoft.com/office/powerpoint/2010/main" val="421992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4">
            <a:extLst>
              <a:ext uri="{FF2B5EF4-FFF2-40B4-BE49-F238E27FC236}">
                <a16:creationId xmlns:a16="http://schemas.microsoft.com/office/drawing/2014/main" id="{281B9BC8-32EB-4373-9E24-100A599644D0}"/>
              </a:ext>
            </a:extLst>
          </p:cNvPr>
          <p:cNvSpPr>
            <a:spLocks noGrp="1" noChangeAspect="1" noChangeArrowheads="1"/>
          </p:cNvSpPr>
          <p:nvPr>
            <p:ph type="body" sz="quarter" idx="13"/>
          </p:nvPr>
        </p:nvSpPr>
        <p:spPr bwMode="auto">
          <a:xfrm>
            <a:off x="4489808" y="1376738"/>
            <a:ext cx="7256104" cy="24504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US" sz="2400" b="0" dirty="0"/>
              <a:t>With </a:t>
            </a:r>
            <a:r>
              <a:rPr lang="fr-FR" sz="2400" b="0" dirty="0"/>
              <a:t>National Geographic Explore, Oculus </a:t>
            </a:r>
            <a:r>
              <a:rPr lang="fr-FR" sz="2400" b="0" dirty="0" err="1"/>
              <a:t>Quest</a:t>
            </a:r>
            <a:r>
              <a:rPr lang="fr-FR" sz="2400" b="0" dirty="0"/>
              <a:t> </a:t>
            </a:r>
            <a:r>
              <a:rPr lang="fr-FR" sz="2400" b="0" dirty="0" err="1"/>
              <a:t>visitors</a:t>
            </a:r>
            <a:r>
              <a:rPr lang="fr-FR" sz="2400" b="0" dirty="0"/>
              <a:t> </a:t>
            </a:r>
            <a:r>
              <a:rPr lang="en-US" sz="2400" b="0" dirty="0"/>
              <a:t>set off as a </a:t>
            </a:r>
            <a:r>
              <a:rPr lang="en-US" sz="2400" b="0" dirty="0" err="1"/>
              <a:t>NatGeo</a:t>
            </a:r>
            <a:r>
              <a:rPr lang="en-US" sz="2400" b="0" dirty="0"/>
              <a:t> photographer on an expedition to Machu Picchu to discover the Inca citadel, witness mummy worship, and even raise a cup of sacred chicha. And on an epic second mission they explore </a:t>
            </a:r>
            <a:r>
              <a:rPr lang="en-US" sz="2400" b="0" dirty="0" err="1"/>
              <a:t>Antartica</a:t>
            </a:r>
            <a:r>
              <a:rPr lang="en-US" sz="2400" b="0" dirty="0"/>
              <a:t>. </a:t>
            </a:r>
            <a:endParaRPr lang="is-IS" sz="2400" b="0" dirty="0"/>
          </a:p>
        </p:txBody>
      </p:sp>
      <p:sp>
        <p:nvSpPr>
          <p:cNvPr id="19" name="TextBox 18">
            <a:extLst>
              <a:ext uri="{FF2B5EF4-FFF2-40B4-BE49-F238E27FC236}">
                <a16:creationId xmlns:a16="http://schemas.microsoft.com/office/drawing/2014/main" id="{54BE4CB7-0E4E-4301-835A-7BC87D030799}"/>
              </a:ext>
            </a:extLst>
          </p:cNvPr>
          <p:cNvSpPr txBox="1"/>
          <p:nvPr/>
        </p:nvSpPr>
        <p:spPr>
          <a:xfrm>
            <a:off x="4417888" y="277399"/>
            <a:ext cx="7328023" cy="1015663"/>
          </a:xfrm>
          <a:prstGeom prst="rect">
            <a:avLst/>
          </a:prstGeom>
          <a:solidFill>
            <a:srgbClr val="9A2E9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000" dirty="0">
                <a:solidFill>
                  <a:schemeClr val="bg1"/>
                </a:solidFill>
                <a:latin typeface="Calibri" panose="020F0502020204030204"/>
              </a:rPr>
              <a:t>National Geographic Explore | Oculus </a:t>
            </a:r>
            <a:r>
              <a:rPr lang="fr-FR" sz="3000" dirty="0" err="1">
                <a:solidFill>
                  <a:schemeClr val="bg1"/>
                </a:solidFill>
                <a:latin typeface="Calibri" panose="020F0502020204030204"/>
              </a:rPr>
              <a:t>Quest</a:t>
            </a:r>
            <a:endParaRPr lang="en-US" sz="3200" dirty="0">
              <a:solidFill>
                <a:schemeClr val="bg1"/>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3000" dirty="0">
              <a:solidFill>
                <a:schemeClr val="bg1"/>
              </a:solidFill>
              <a:latin typeface="Calibri" panose="020F0502020204030204"/>
            </a:endParaRPr>
          </a:p>
        </p:txBody>
      </p:sp>
      <p:sp>
        <p:nvSpPr>
          <p:cNvPr id="3" name="Text Placeholder 2">
            <a:extLst>
              <a:ext uri="{FF2B5EF4-FFF2-40B4-BE49-F238E27FC236}">
                <a16:creationId xmlns:a16="http://schemas.microsoft.com/office/drawing/2014/main" id="{91380E5C-4A7D-4D10-9BA0-EEB292DE5AD4}"/>
              </a:ext>
            </a:extLst>
          </p:cNvPr>
          <p:cNvSpPr>
            <a:spLocks noGrp="1"/>
          </p:cNvSpPr>
          <p:nvPr>
            <p:ph type="body" sz="quarter" idx="14"/>
          </p:nvPr>
        </p:nvSpPr>
        <p:spPr>
          <a:xfrm>
            <a:off x="7602875" y="3680352"/>
            <a:ext cx="4143035" cy="2164180"/>
          </a:xfrm>
        </p:spPr>
        <p:txBody>
          <a:bodyPr/>
          <a:lstStyle/>
          <a:p>
            <a:r>
              <a:rPr lang="en-US" dirty="0"/>
              <a:t>Take a look here: </a:t>
            </a:r>
            <a:r>
              <a:rPr lang="fr-FR" dirty="0">
                <a:hlinkClick r:id="rId3"/>
              </a:rPr>
              <a:t>National Geographic Explore VR on Oculus </a:t>
            </a:r>
            <a:r>
              <a:rPr lang="fr-FR" dirty="0" err="1">
                <a:hlinkClick r:id="rId3"/>
              </a:rPr>
              <a:t>Quest</a:t>
            </a:r>
            <a:r>
              <a:rPr lang="fr-FR" dirty="0">
                <a:hlinkClick r:id="rId3"/>
              </a:rPr>
              <a:t> | Oculus</a:t>
            </a:r>
            <a:endParaRPr lang="fr-FR" dirty="0"/>
          </a:p>
          <a:p>
            <a:endParaRPr lang="fr-FR" sz="2400" b="0" dirty="0"/>
          </a:p>
          <a:p>
            <a:r>
              <a:rPr lang="en-IE" dirty="0">
                <a:hlinkClick r:id="rId4"/>
              </a:rPr>
              <a:t>National Geographic Explore | Oculus Quest - YouTube</a:t>
            </a:r>
            <a:endParaRPr lang="en-US" sz="2400" b="0" dirty="0"/>
          </a:p>
          <a:p>
            <a:endParaRPr lang="en-IE" dirty="0"/>
          </a:p>
        </p:txBody>
      </p:sp>
      <p:pic>
        <p:nvPicPr>
          <p:cNvPr id="9" name="Content Placeholder 5">
            <a:extLst>
              <a:ext uri="{FF2B5EF4-FFF2-40B4-BE49-F238E27FC236}">
                <a16:creationId xmlns:a16="http://schemas.microsoft.com/office/drawing/2014/main" id="{1319D43D-7984-4438-B59C-5403E86E32BF}"/>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446088" y="471488"/>
            <a:ext cx="3798887" cy="4222750"/>
          </a:xfrm>
        </p:spPr>
      </p:pic>
      <p:pic>
        <p:nvPicPr>
          <p:cNvPr id="6" name="Picture Placeholder 5" descr="A picture containing grass, outdoor, mammal, cow&#10;&#10;Description automatically generated">
            <a:extLst>
              <a:ext uri="{FF2B5EF4-FFF2-40B4-BE49-F238E27FC236}">
                <a16:creationId xmlns:a16="http://schemas.microsoft.com/office/drawing/2014/main" id="{2B098FC2-EFD5-402B-81F9-83AD38920686}"/>
              </a:ext>
            </a:extLst>
          </p:cNvPr>
          <p:cNvPicPr>
            <a:picLocks noGrp="1" noChangeAspect="1"/>
          </p:cNvPicPr>
          <p:nvPr>
            <p:ph type="pic" sz="quarter" idx="11"/>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a:stretch>
            <a:fillRect/>
          </a:stretch>
        </p:blipFill>
        <p:spPr/>
      </p:pic>
    </p:spTree>
    <p:extLst>
      <p:ext uri="{BB962C8B-B14F-4D97-AF65-F5344CB8AC3E}">
        <p14:creationId xmlns:p14="http://schemas.microsoft.com/office/powerpoint/2010/main" val="36127759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25400D-5195-4F5D-99BE-31CAEDC1F09B}"/>
              </a:ext>
            </a:extLst>
          </p:cNvPr>
          <p:cNvSpPr>
            <a:spLocks noGrp="1"/>
          </p:cNvSpPr>
          <p:nvPr>
            <p:ph type="body" sz="quarter" idx="13"/>
          </p:nvPr>
        </p:nvSpPr>
        <p:spPr/>
        <p:txBody>
          <a:bodyPr/>
          <a:lstStyle/>
          <a:p>
            <a:r>
              <a:rPr lang="is-IS" dirty="0"/>
              <a:t>Livestream Festivals</a:t>
            </a:r>
            <a:endParaRPr lang="en-IE" dirty="0"/>
          </a:p>
        </p:txBody>
      </p:sp>
      <p:sp>
        <p:nvSpPr>
          <p:cNvPr id="3" name="Text Placeholder 2">
            <a:extLst>
              <a:ext uri="{FF2B5EF4-FFF2-40B4-BE49-F238E27FC236}">
                <a16:creationId xmlns:a16="http://schemas.microsoft.com/office/drawing/2014/main" id="{AE6372CC-00E8-4F3A-A544-2CF44882CFB3}"/>
              </a:ext>
            </a:extLst>
          </p:cNvPr>
          <p:cNvSpPr>
            <a:spLocks noGrp="1"/>
          </p:cNvSpPr>
          <p:nvPr>
            <p:ph type="body" sz="quarter" idx="14"/>
          </p:nvPr>
        </p:nvSpPr>
        <p:spPr>
          <a:xfrm>
            <a:off x="497155" y="4797351"/>
            <a:ext cx="9859196" cy="469184"/>
          </a:xfrm>
        </p:spPr>
        <p:txBody>
          <a:bodyPr/>
          <a:lstStyle/>
          <a:p>
            <a:pPr marL="0" indent="0">
              <a:buNone/>
            </a:pPr>
            <a:r>
              <a:rPr lang="is-IS" dirty="0"/>
              <a:t>Various festivals, like music and film festivals, have also had to find new ways to bring the festivals to their customers.</a:t>
            </a:r>
          </a:p>
          <a:p>
            <a:pPr marL="0" indent="0">
              <a:buNone/>
            </a:pPr>
            <a:r>
              <a:rPr lang="is-IS" dirty="0"/>
              <a:t>A way to continue the relationship with their customer base and maintain their visibility on the music scene and keep brand loyal pop culture tourists engaged.</a:t>
            </a:r>
          </a:p>
          <a:p>
            <a:endParaRPr lang="en-IE" dirty="0"/>
          </a:p>
        </p:txBody>
      </p:sp>
      <p:pic>
        <p:nvPicPr>
          <p:cNvPr id="6" name="Picture Placeholder 5" descr="Website&#10;&#10;Description automatically generated">
            <a:extLst>
              <a:ext uri="{FF2B5EF4-FFF2-40B4-BE49-F238E27FC236}">
                <a16:creationId xmlns:a16="http://schemas.microsoft.com/office/drawing/2014/main" id="{227F168F-CA04-4B73-894F-70FE271B0FE3}"/>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3565525" y="-50800"/>
            <a:ext cx="8626475" cy="4540250"/>
          </a:xfrm>
        </p:spPr>
      </p:pic>
    </p:spTree>
    <p:extLst>
      <p:ext uri="{BB962C8B-B14F-4D97-AF65-F5344CB8AC3E}">
        <p14:creationId xmlns:p14="http://schemas.microsoft.com/office/powerpoint/2010/main" val="13705376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4929632"/>
            <a:ext cx="11221508" cy="1608328"/>
          </a:xfrm>
          <a:solidFill>
            <a:srgbClr val="9A2E90"/>
          </a:solidFill>
        </p:spPr>
        <p:txBody>
          <a:bodyPr>
            <a:normAutofit fontScale="90000"/>
          </a:bodyPr>
          <a:lstStyle/>
          <a:p>
            <a:r>
              <a:rPr lang="en-US" sz="2400" dirty="0">
                <a:solidFill>
                  <a:schemeClr val="bg1"/>
                </a:solidFill>
                <a:latin typeface="+mn-lt"/>
              </a:rPr>
              <a:t>The annual Icelandic music festival Iceland Airwaves is held annually in November in Reykjavík. </a:t>
            </a:r>
            <a:br>
              <a:rPr lang="en-US" sz="2400" dirty="0">
                <a:solidFill>
                  <a:schemeClr val="bg1"/>
                </a:solidFill>
                <a:latin typeface="+mn-lt"/>
              </a:rPr>
            </a:br>
            <a:r>
              <a:rPr lang="en-US" sz="2400" dirty="0">
                <a:solidFill>
                  <a:schemeClr val="bg1"/>
                </a:solidFill>
                <a:latin typeface="+mn-lt"/>
              </a:rPr>
              <a:t>The festival usually draws thousands of international visitors </a:t>
            </a:r>
            <a:r>
              <a:rPr lang="en-US" sz="2400" dirty="0" err="1">
                <a:solidFill>
                  <a:schemeClr val="bg1"/>
                </a:solidFill>
                <a:latin typeface="+mn-lt"/>
              </a:rPr>
              <a:t>ot</a:t>
            </a:r>
            <a:r>
              <a:rPr lang="en-US" sz="2400" dirty="0">
                <a:solidFill>
                  <a:schemeClr val="bg1"/>
                </a:solidFill>
                <a:latin typeface="+mn-lt"/>
              </a:rPr>
              <a:t> the capital city each year. </a:t>
            </a:r>
            <a:br>
              <a:rPr lang="en-US" sz="2400" dirty="0">
                <a:solidFill>
                  <a:schemeClr val="bg1"/>
                </a:solidFill>
                <a:latin typeface="+mn-lt"/>
              </a:rPr>
            </a:br>
            <a:r>
              <a:rPr lang="en-US" sz="2400" dirty="0">
                <a:solidFill>
                  <a:schemeClr val="bg1"/>
                </a:solidFill>
                <a:latin typeface="+mn-lt"/>
              </a:rPr>
              <a:t>In 2020, due to Covid-19 restrictions, the festival was moved online under the title „Live from Reykjavík“.</a:t>
            </a:r>
            <a:br>
              <a:rPr lang="en-US" sz="2400" dirty="0">
                <a:solidFill>
                  <a:schemeClr val="bg1"/>
                </a:solidFill>
                <a:latin typeface="+mn-lt"/>
              </a:rPr>
            </a:br>
            <a:endParaRPr lang="is-IS" sz="2400" dirty="0">
              <a:solidFill>
                <a:schemeClr val="bg1"/>
              </a:solidFill>
              <a:latin typeface="+mn-lt"/>
            </a:endParaRPr>
          </a:p>
        </p:txBody>
      </p:sp>
      <p:sp>
        <p:nvSpPr>
          <p:cNvPr id="3" name="Content Placeholder 2"/>
          <p:cNvSpPr>
            <a:spLocks noGrp="1"/>
          </p:cNvSpPr>
          <p:nvPr>
            <p:ph idx="1"/>
          </p:nvPr>
        </p:nvSpPr>
        <p:spPr>
          <a:xfrm>
            <a:off x="4864100" y="4675886"/>
            <a:ext cx="6675627" cy="1605083"/>
          </a:xfrm>
        </p:spPr>
        <p:txBody>
          <a:bodyPr anchor="ctr">
            <a:normAutofit/>
          </a:bodyPr>
          <a:lstStyle/>
          <a:p>
            <a:pPr marL="0" indent="0">
              <a:buNone/>
            </a:pPr>
            <a:endParaRPr lang="is-IS" sz="2000"/>
          </a:p>
          <a:p>
            <a:pPr marL="0" indent="0">
              <a:buNone/>
            </a:pPr>
            <a:endParaRPr lang="is-IS" sz="2000"/>
          </a:p>
        </p:txBody>
      </p:sp>
      <p:pic>
        <p:nvPicPr>
          <p:cNvPr id="9" name="Content Placeholder 6">
            <a:extLst>
              <a:ext uri="{FF2B5EF4-FFF2-40B4-BE49-F238E27FC236}">
                <a16:creationId xmlns:a16="http://schemas.microsoft.com/office/drawing/2014/main" id="{9A7B4435-1904-45B0-999C-F756328EFF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30185" y="74584"/>
            <a:ext cx="8168811" cy="4215060"/>
          </a:xfrm>
          <a:prstGeom prst="rect">
            <a:avLst/>
          </a:prstGeom>
        </p:spPr>
      </p:pic>
    </p:spTree>
    <p:extLst>
      <p:ext uri="{BB962C8B-B14F-4D97-AF65-F5344CB8AC3E}">
        <p14:creationId xmlns:p14="http://schemas.microsoft.com/office/powerpoint/2010/main" val="35005339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288E-F899-4C6D-B13E-24A9C7CC8D0A}"/>
              </a:ext>
            </a:extLst>
          </p:cNvPr>
          <p:cNvSpPr>
            <a:spLocks noGrp="1"/>
          </p:cNvSpPr>
          <p:nvPr>
            <p:ph type="body" sz="quarter" idx="13"/>
          </p:nvPr>
        </p:nvSpPr>
        <p:spPr>
          <a:xfrm>
            <a:off x="1675006" y="725979"/>
            <a:ext cx="9649486" cy="697353"/>
          </a:xfrm>
        </p:spPr>
        <p:txBody>
          <a:bodyPr/>
          <a:lstStyle/>
          <a:p>
            <a:r>
              <a:rPr lang="is-IS" dirty="0"/>
              <a:t>In summary – VIRTUAL TOURISM OPPORTUNITIES</a:t>
            </a:r>
            <a:endParaRPr lang="en-IE" dirty="0"/>
          </a:p>
        </p:txBody>
      </p:sp>
      <p:sp>
        <p:nvSpPr>
          <p:cNvPr id="3" name="Text Placeholder 2">
            <a:extLst>
              <a:ext uri="{FF2B5EF4-FFF2-40B4-BE49-F238E27FC236}">
                <a16:creationId xmlns:a16="http://schemas.microsoft.com/office/drawing/2014/main" id="{8F160F50-7C91-4211-80C7-A87D9FE03F99}"/>
              </a:ext>
            </a:extLst>
          </p:cNvPr>
          <p:cNvSpPr>
            <a:spLocks noGrp="1"/>
          </p:cNvSpPr>
          <p:nvPr>
            <p:ph type="body" sz="quarter" idx="14"/>
          </p:nvPr>
        </p:nvSpPr>
        <p:spPr>
          <a:xfrm>
            <a:off x="1675006" y="2229494"/>
            <a:ext cx="10312914" cy="3537755"/>
          </a:xfrm>
        </p:spPr>
        <p:txBody>
          <a:bodyPr/>
          <a:lstStyle/>
          <a:p>
            <a:r>
              <a:rPr lang="is-IS" dirty="0"/>
              <a:t>Using virtual reality in any form can be a great way to reach new customers or potential-visitors where they are right now.</a:t>
            </a:r>
          </a:p>
          <a:p>
            <a:r>
              <a:rPr lang="is-IS" dirty="0"/>
              <a:t>Can provide a new revenue stream while other operations are closed down.</a:t>
            </a:r>
          </a:p>
          <a:p>
            <a:r>
              <a:rPr lang="is-IS" dirty="0"/>
              <a:t>Virtual reality is a relatively new platform but has great potential for the tourism industry in the future and in particular Pop Culture Tourism, given that it is an extension of the gaming industry!</a:t>
            </a:r>
          </a:p>
          <a:p>
            <a:endParaRPr lang="en-IE" dirty="0"/>
          </a:p>
        </p:txBody>
      </p:sp>
    </p:spTree>
    <p:extLst>
      <p:ext uri="{BB962C8B-B14F-4D97-AF65-F5344CB8AC3E}">
        <p14:creationId xmlns:p14="http://schemas.microsoft.com/office/powerpoint/2010/main" val="23350125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A6BB-877A-4145-A323-F6A19E271DB4}"/>
              </a:ext>
            </a:extLst>
          </p:cNvPr>
          <p:cNvSpPr>
            <a:spLocks noGrp="1"/>
          </p:cNvSpPr>
          <p:nvPr>
            <p:ph type="body" sz="quarter" idx="13"/>
          </p:nvPr>
        </p:nvSpPr>
        <p:spPr>
          <a:xfrm>
            <a:off x="765544" y="957698"/>
            <a:ext cx="6584775" cy="1690335"/>
          </a:xfrm>
        </p:spPr>
        <p:txBody>
          <a:bodyPr/>
          <a:lstStyle/>
          <a:p>
            <a:r>
              <a:rPr lang="en-IE" dirty="0"/>
              <a:t>MODULE 5 EXERCISE 1: TOURISM IN THE FUTURE EXERCISE</a:t>
            </a:r>
          </a:p>
          <a:p>
            <a:endParaRPr lang="en-IE" dirty="0"/>
          </a:p>
        </p:txBody>
      </p:sp>
      <p:sp>
        <p:nvSpPr>
          <p:cNvPr id="4" name="Text Placeholder 3">
            <a:extLst>
              <a:ext uri="{FF2B5EF4-FFF2-40B4-BE49-F238E27FC236}">
                <a16:creationId xmlns:a16="http://schemas.microsoft.com/office/drawing/2014/main" id="{986A2248-7DF7-4B0E-8170-9AB71CF1563E}"/>
              </a:ext>
            </a:extLst>
          </p:cNvPr>
          <p:cNvSpPr>
            <a:spLocks noGrp="1"/>
          </p:cNvSpPr>
          <p:nvPr>
            <p:ph type="body" sz="quarter" idx="14"/>
          </p:nvPr>
        </p:nvSpPr>
        <p:spPr>
          <a:xfrm>
            <a:off x="682389" y="2288278"/>
            <a:ext cx="5005892" cy="2090057"/>
          </a:xfrm>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Consider the Covid-19 secure precautions that you have had to build into your operations this year. Consider how these might be adapted for the future making the most of best practice.</a:t>
            </a:r>
            <a:r>
              <a:rPr lang="en-IE"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Make a list of all the measures which have had to be introduced to ensure social distancing and provide a Covid-19 secure environment.</a:t>
            </a:r>
            <a:r>
              <a:rPr lang="en-IE"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Then evaluate their impact on normal operations. Have they proved to be too restricting, or are there any features you would keep when the threat of Covid-19 has receded sufficiently to no longer warrant them for their original purpose. </a:t>
            </a:r>
            <a:endParaRPr lang="en-IE" dirty="0"/>
          </a:p>
        </p:txBody>
      </p:sp>
      <p:pic>
        <p:nvPicPr>
          <p:cNvPr id="14" name="Picture Placeholder 13">
            <a:extLst>
              <a:ext uri="{FF2B5EF4-FFF2-40B4-BE49-F238E27FC236}">
                <a16:creationId xmlns:a16="http://schemas.microsoft.com/office/drawing/2014/main" id="{7639A781-FE6B-4FDD-B2E9-79ACC7A928A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8514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262AC2-CDD3-438F-96CC-9DE1505907D1}"/>
              </a:ext>
            </a:extLst>
          </p:cNvPr>
          <p:cNvSpPr>
            <a:spLocks noGrp="1"/>
          </p:cNvSpPr>
          <p:nvPr>
            <p:ph type="body" sz="quarter" idx="14"/>
          </p:nvPr>
        </p:nvSpPr>
        <p:spPr>
          <a:xfrm>
            <a:off x="525833" y="446921"/>
            <a:ext cx="10999417" cy="4140680"/>
          </a:xfrm>
        </p:spPr>
        <p:txBody>
          <a:bodyPr/>
          <a:lstStyle/>
          <a:p>
            <a:pPr>
              <a:lnSpc>
                <a:spcPct val="107000"/>
              </a:lnSpc>
              <a:spcAft>
                <a:spcPts val="800"/>
              </a:spcAft>
            </a:pPr>
            <a:r>
              <a:rPr lang="en-GB" sz="2200" dirty="0">
                <a:effectLst/>
                <a:latin typeface="Calibri" panose="020F0502020204030204" pitchFamily="34" charset="0"/>
                <a:ea typeface="Calibri" panose="020F0502020204030204" pitchFamily="34" charset="0"/>
                <a:cs typeface="Times New Roman" panose="02020603050405020304" pitchFamily="18" charset="0"/>
              </a:rPr>
              <a:t>For example, some institutions report an increase in visitor satisfaction from having introduced bookable, timed entry tickets to eliminate queuing. Others have introduced virtual or self-guided tours. There are many other examples which you may consider. Complete this table:</a:t>
            </a:r>
            <a:endParaRPr lang="en-IE" sz="2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7D83DD1-C0CC-45EC-AE02-2BCE6F5B91E2}"/>
              </a:ext>
            </a:extLst>
          </p:cNvPr>
          <p:cNvGraphicFramePr>
            <a:graphicFrameLocks noGrp="1"/>
          </p:cNvGraphicFramePr>
          <p:nvPr>
            <p:extLst>
              <p:ext uri="{D42A27DB-BD31-4B8C-83A1-F6EECF244321}">
                <p14:modId xmlns:p14="http://schemas.microsoft.com/office/powerpoint/2010/main" val="1252855328"/>
              </p:ext>
            </p:extLst>
          </p:nvPr>
        </p:nvGraphicFramePr>
        <p:xfrm>
          <a:off x="666750" y="2096945"/>
          <a:ext cx="10476170" cy="3642303"/>
        </p:xfrm>
        <a:graphic>
          <a:graphicData uri="http://schemas.openxmlformats.org/drawingml/2006/table">
            <a:tbl>
              <a:tblPr firstRow="1" firstCol="1" bandRow="1">
                <a:tableStyleId>{F5AB1C69-6EDB-4FF4-983F-18BD219EF322}</a:tableStyleId>
              </a:tblPr>
              <a:tblGrid>
                <a:gridCol w="2554915">
                  <a:extLst>
                    <a:ext uri="{9D8B030D-6E8A-4147-A177-3AD203B41FA5}">
                      <a16:colId xmlns:a16="http://schemas.microsoft.com/office/drawing/2014/main" val="141228016"/>
                    </a:ext>
                  </a:extLst>
                </a:gridCol>
                <a:gridCol w="2681083">
                  <a:extLst>
                    <a:ext uri="{9D8B030D-6E8A-4147-A177-3AD203B41FA5}">
                      <a16:colId xmlns:a16="http://schemas.microsoft.com/office/drawing/2014/main" val="3568816171"/>
                    </a:ext>
                  </a:extLst>
                </a:gridCol>
                <a:gridCol w="2620086">
                  <a:extLst>
                    <a:ext uri="{9D8B030D-6E8A-4147-A177-3AD203B41FA5}">
                      <a16:colId xmlns:a16="http://schemas.microsoft.com/office/drawing/2014/main" val="1829324761"/>
                    </a:ext>
                  </a:extLst>
                </a:gridCol>
                <a:gridCol w="2620086">
                  <a:extLst>
                    <a:ext uri="{9D8B030D-6E8A-4147-A177-3AD203B41FA5}">
                      <a16:colId xmlns:a16="http://schemas.microsoft.com/office/drawing/2014/main" val="2543119429"/>
                    </a:ext>
                  </a:extLst>
                </a:gridCol>
              </a:tblGrid>
              <a:tr h="1170113">
                <a:tc>
                  <a:txBody>
                    <a:bodyPr/>
                    <a:lstStyle/>
                    <a:p>
                      <a:pPr>
                        <a:lnSpc>
                          <a:spcPct val="107000"/>
                        </a:lnSpc>
                        <a:spcAft>
                          <a:spcPts val="800"/>
                        </a:spcAft>
                      </a:pPr>
                      <a:r>
                        <a:rPr lang="en-GB" sz="1800" b="1" kern="1200" dirty="0">
                          <a:solidFill>
                            <a:schemeClr val="lt1"/>
                          </a:solidFill>
                          <a:effectLst/>
                          <a:latin typeface="+mn-lt"/>
                          <a:ea typeface="+mn-ea"/>
                          <a:cs typeface="+mn-cs"/>
                        </a:rPr>
                        <a:t>List the Covid-19 safety measure introduced</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a:solidFill>
                            <a:schemeClr val="lt1"/>
                          </a:solidFill>
                          <a:effectLst/>
                          <a:latin typeface="+mn-lt"/>
                          <a:ea typeface="+mn-ea"/>
                          <a:cs typeface="+mn-cs"/>
                        </a:rPr>
                        <a:t>Advantages</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a:solidFill>
                            <a:schemeClr val="lt1"/>
                          </a:solidFill>
                          <a:effectLst/>
                          <a:latin typeface="+mn-lt"/>
                          <a:ea typeface="+mn-ea"/>
                          <a:cs typeface="+mn-cs"/>
                        </a:rPr>
                        <a:t>Disadvantages</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800" b="1" kern="1200" dirty="0">
                          <a:solidFill>
                            <a:schemeClr val="lt1"/>
                          </a:solidFill>
                          <a:effectLst/>
                          <a:latin typeface="+mn-lt"/>
                          <a:ea typeface="+mn-ea"/>
                          <a:cs typeface="+mn-cs"/>
                        </a:rPr>
                        <a:t>Keep or not? Why/not?</a:t>
                      </a:r>
                      <a:endParaRPr lang="en-I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552168548"/>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337387011"/>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600308418"/>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693416179"/>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1341447309"/>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3692555617"/>
                  </a:ext>
                </a:extLst>
              </a:tr>
              <a:tr h="353170">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350811370"/>
                  </a:ext>
                </a:extLst>
              </a:tr>
              <a:tr h="353170">
                <a:tc>
                  <a:txBody>
                    <a:bodyPr/>
                    <a:lstStyle/>
                    <a:p>
                      <a:pPr>
                        <a:lnSpc>
                          <a:spcPct val="107000"/>
                        </a:lnSpc>
                        <a:spcAft>
                          <a:spcPts val="80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a:effectLst/>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tc>
                  <a:txBody>
                    <a:bodyPr/>
                    <a:lstStyle/>
                    <a:p>
                      <a:pPr>
                        <a:lnSpc>
                          <a:spcPct val="107000"/>
                        </a:lnSpc>
                        <a:spcAft>
                          <a:spcPts val="800"/>
                        </a:spcAft>
                      </a:pPr>
                      <a:r>
                        <a:rPr lang="en-GB" sz="1100" dirty="0">
                          <a:effectLst/>
                        </a:rPr>
                        <a:t> </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9A2E90"/>
                    </a:solidFill>
                  </a:tcPr>
                </a:tc>
                <a:extLst>
                  <a:ext uri="{0D108BD9-81ED-4DB2-BD59-A6C34878D82A}">
                    <a16:rowId xmlns:a16="http://schemas.microsoft.com/office/drawing/2014/main" val="2434010442"/>
                  </a:ext>
                </a:extLst>
              </a:tr>
            </a:tbl>
          </a:graphicData>
        </a:graphic>
      </p:graphicFrame>
    </p:spTree>
    <p:extLst>
      <p:ext uri="{BB962C8B-B14F-4D97-AF65-F5344CB8AC3E}">
        <p14:creationId xmlns:p14="http://schemas.microsoft.com/office/powerpoint/2010/main" val="15027326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2A6BB-877A-4145-A323-F6A19E271DB4}"/>
              </a:ext>
            </a:extLst>
          </p:cNvPr>
          <p:cNvSpPr>
            <a:spLocks noGrp="1"/>
          </p:cNvSpPr>
          <p:nvPr>
            <p:ph type="body" sz="quarter" idx="13"/>
          </p:nvPr>
        </p:nvSpPr>
        <p:spPr>
          <a:xfrm>
            <a:off x="765544" y="1202247"/>
            <a:ext cx="6584775" cy="1690335"/>
          </a:xfrm>
        </p:spPr>
        <p:txBody>
          <a:bodyPr/>
          <a:lstStyle/>
          <a:p>
            <a:r>
              <a:rPr lang="en-IE" dirty="0"/>
              <a:t>MODULE 5 EXERCISE 2: VIRTUAL TOURISM EXPERIENCES</a:t>
            </a:r>
          </a:p>
        </p:txBody>
      </p:sp>
      <p:sp>
        <p:nvSpPr>
          <p:cNvPr id="4" name="Text Placeholder 3">
            <a:extLst>
              <a:ext uri="{FF2B5EF4-FFF2-40B4-BE49-F238E27FC236}">
                <a16:creationId xmlns:a16="http://schemas.microsoft.com/office/drawing/2014/main" id="{986A2248-7DF7-4B0E-8170-9AB71CF1563E}"/>
              </a:ext>
            </a:extLst>
          </p:cNvPr>
          <p:cNvSpPr>
            <a:spLocks noGrp="1"/>
          </p:cNvSpPr>
          <p:nvPr>
            <p:ph type="body" sz="quarter" idx="14"/>
          </p:nvPr>
        </p:nvSpPr>
        <p:spPr>
          <a:xfrm>
            <a:off x="489098" y="2479664"/>
            <a:ext cx="5199183" cy="2090057"/>
          </a:xfrm>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Covid-19 and the need for social distancing has led to the development of a variety of new virtual experiences for tourists. Think of the ways in which you could turn your offering into a commercial virtual experience.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 What would you include? </a:t>
            </a:r>
            <a:br>
              <a:rPr lang="en-GB" sz="1800" dirty="0">
                <a:latin typeface="Calibri" panose="020F0502020204030204" pitchFamily="34" charset="0"/>
                <a:ea typeface="Calibri" panose="020F0502020204030204" pitchFamily="34" charset="0"/>
                <a:cs typeface="Times New Roman" panose="02020603050405020304" pitchFamily="18" charset="0"/>
              </a:rPr>
            </a:b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How could you make your experience stand out?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IE" sz="1800" dirty="0">
                <a:latin typeface="Calibri" panose="020F0502020204030204" pitchFamily="34" charset="0"/>
                <a:ea typeface="Calibri" panose="020F0502020204030204" pitchFamily="34" charset="0"/>
                <a:cs typeface="Times New Roman" panose="02020603050405020304" pitchFamily="18" charset="0"/>
              </a:rPr>
              <a:t>-</a:t>
            </a:r>
            <a:r>
              <a:rPr lang="en-GB" sz="1800" dirty="0">
                <a:effectLst/>
                <a:latin typeface="Calibri" panose="020F0502020204030204" pitchFamily="34" charset="0"/>
                <a:ea typeface="Calibri" panose="020F0502020204030204" pitchFamily="34" charset="0"/>
                <a:cs typeface="Times New Roman" panose="02020603050405020304" pitchFamily="18" charset="0"/>
              </a:rPr>
              <a:t>What could you charge for this experience?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Research other examples of similar experiences and their cost to help you to consider the set up cost and the value of such experiences to the consumer. </a:t>
            </a:r>
            <a:endParaRPr lang="en-IE" dirty="0"/>
          </a:p>
        </p:txBody>
      </p:sp>
      <p:pic>
        <p:nvPicPr>
          <p:cNvPr id="10" name="Picture Placeholder 9">
            <a:extLst>
              <a:ext uri="{FF2B5EF4-FFF2-40B4-BE49-F238E27FC236}">
                <a16:creationId xmlns:a16="http://schemas.microsoft.com/office/drawing/2014/main" id="{E06859F4-D3BD-47B4-A312-B945B6104B9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602809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691908" cy="2618509"/>
          </a:xfrm>
        </p:spPr>
        <p:txBody>
          <a:bodyPr>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dirty="0"/>
              <a:t>UP NEXT:</a:t>
            </a:r>
            <a:r>
              <a:rPr kumimoji="0" lang="en-US" sz="3300" b="1" i="0" u="none" strike="noStrike" kern="1200" cap="none" spc="0" normalizeH="0" baseline="0" noProof="0" dirty="0">
                <a:ln>
                  <a:noFill/>
                </a:ln>
                <a:solidFill>
                  <a:prstClr val="white"/>
                </a:solidFill>
                <a:effectLst/>
                <a:uLnTx/>
                <a:uFillTx/>
                <a:latin typeface="Calibri" panose="020F0502020204030204"/>
                <a:ea typeface="+mn-ea"/>
                <a:cs typeface="+mn-cs"/>
              </a:rPr>
              <a:t> Module 6 POP CULTURE TOURISM STRATEGIC PLANNING AND SUSTAINABILITY</a:t>
            </a:r>
          </a:p>
          <a:p>
            <a:pPr marL="0" marR="0" lvl="0" indent="0" algn="ctr" defTabSz="914400" rtl="0" eaLnBrk="1" fontAlgn="auto" latinLnBrk="0" hangingPunct="1">
              <a:lnSpc>
                <a:spcPct val="90000"/>
              </a:lnSpc>
              <a:spcBef>
                <a:spcPts val="1000"/>
              </a:spcBef>
              <a:spcAft>
                <a:spcPts val="0"/>
              </a:spcAft>
              <a:buClrTx/>
              <a:buSzTx/>
              <a:buFont typeface="Arial"/>
              <a:buNone/>
              <a:tabLst/>
              <a:defRPr/>
            </a:pPr>
            <a:endPar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mn-cs"/>
              </a:rPr>
              <a:t>(Our final module in this series)</a:t>
            </a:r>
            <a:endParaRPr lang="en-US" sz="2300" dirty="0"/>
          </a:p>
        </p:txBody>
      </p:sp>
      <p:pic>
        <p:nvPicPr>
          <p:cNvPr id="13" name="Picture Placeholder 12">
            <a:extLst>
              <a:ext uri="{FF2B5EF4-FFF2-40B4-BE49-F238E27FC236}">
                <a16:creationId xmlns:a16="http://schemas.microsoft.com/office/drawing/2014/main" id="{C24E0829-A8D5-4926-BC80-7B0533ACD58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5400" y="0"/>
            <a:ext cx="12245162" cy="6858000"/>
          </a:xfrm>
        </p:spPr>
      </p:pic>
    </p:spTree>
    <p:extLst>
      <p:ext uri="{BB962C8B-B14F-4D97-AF65-F5344CB8AC3E}">
        <p14:creationId xmlns:p14="http://schemas.microsoft.com/office/powerpoint/2010/main" val="1438417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7687D6-84EF-4328-B62F-E9D8EC63B08D}"/>
              </a:ext>
            </a:extLst>
          </p:cNvPr>
          <p:cNvSpPr>
            <a:spLocks noGrp="1"/>
          </p:cNvSpPr>
          <p:nvPr>
            <p:ph type="body" sz="quarter" idx="13"/>
          </p:nvPr>
        </p:nvSpPr>
        <p:spPr/>
        <p:txBody>
          <a:bodyPr>
            <a:normAutofit fontScale="85000" lnSpcReduction="10000"/>
          </a:bodyPr>
          <a:lstStyle/>
          <a:p>
            <a:r>
              <a:rPr lang="en-US" i="1" dirty="0"/>
              <a:t>It is too early to say what the long-term implications of the crisis are for tourism, but it is clear that the longer the crisis continues…the more challenging it will be to rebuild the tourism economy. This brings challenges for the sector, but also opportunities to encourage innovation, drive new business models, explore new niches/markets, and open up new destinations.</a:t>
            </a:r>
            <a:endParaRPr lang="en-IE" dirty="0"/>
          </a:p>
        </p:txBody>
      </p:sp>
      <p:sp>
        <p:nvSpPr>
          <p:cNvPr id="4" name="Text Placeholder 3">
            <a:extLst>
              <a:ext uri="{FF2B5EF4-FFF2-40B4-BE49-F238E27FC236}">
                <a16:creationId xmlns:a16="http://schemas.microsoft.com/office/drawing/2014/main" id="{0AD7AE99-182C-40D1-B0B3-CF9FF196759E}"/>
              </a:ext>
            </a:extLst>
          </p:cNvPr>
          <p:cNvSpPr>
            <a:spLocks noGrp="1"/>
          </p:cNvSpPr>
          <p:nvPr>
            <p:ph type="body" sz="quarter" idx="15"/>
          </p:nvPr>
        </p:nvSpPr>
        <p:spPr>
          <a:xfrm>
            <a:off x="428082" y="562816"/>
            <a:ext cx="2613204" cy="1221666"/>
          </a:xfrm>
        </p:spPr>
        <p:txBody>
          <a:bodyPr>
            <a:normAutofit fontScale="92500" lnSpcReduction="10000"/>
          </a:bodyPr>
          <a:lstStyle/>
          <a:p>
            <a:r>
              <a:rPr lang="en-IE" dirty="0"/>
              <a:t>“</a:t>
            </a:r>
          </a:p>
        </p:txBody>
      </p:sp>
      <p:pic>
        <p:nvPicPr>
          <p:cNvPr id="11" name="Picture Placeholder 10" descr="A picture containing person, indoor, blue&#10;&#10;Description automatically generated">
            <a:extLst>
              <a:ext uri="{FF2B5EF4-FFF2-40B4-BE49-F238E27FC236}">
                <a16:creationId xmlns:a16="http://schemas.microsoft.com/office/drawing/2014/main" id="{EAD59A67-F66A-4967-94E9-E1D483DBFAA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6" name="Text Placeholder 3">
            <a:extLst>
              <a:ext uri="{FF2B5EF4-FFF2-40B4-BE49-F238E27FC236}">
                <a16:creationId xmlns:a16="http://schemas.microsoft.com/office/drawing/2014/main" id="{3C38398D-E292-423A-9379-5F99EFA23835}"/>
              </a:ext>
            </a:extLst>
          </p:cNvPr>
          <p:cNvSpPr txBox="1">
            <a:spLocks/>
          </p:cNvSpPr>
          <p:nvPr/>
        </p:nvSpPr>
        <p:spPr>
          <a:xfrm rot="10800000">
            <a:off x="3121021" y="4358035"/>
            <a:ext cx="2613204" cy="1221666"/>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a:buNone/>
              <a:defRPr sz="9600" b="1" i="0" kern="1200" baseline="0">
                <a:solidFill>
                  <a:schemeClr val="bg1"/>
                </a:solidFill>
                <a:latin typeface="Times New Roman" charset="0"/>
                <a:ea typeface="Times New Roman" charset="0"/>
                <a:cs typeface="Times New Roman"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t>“</a:t>
            </a:r>
          </a:p>
        </p:txBody>
      </p:sp>
      <p:sp>
        <p:nvSpPr>
          <p:cNvPr id="7" name="TextBox 6">
            <a:extLst>
              <a:ext uri="{FF2B5EF4-FFF2-40B4-BE49-F238E27FC236}">
                <a16:creationId xmlns:a16="http://schemas.microsoft.com/office/drawing/2014/main" id="{7E7E1EC3-6EBD-4F1A-BE23-9815BA68221C}"/>
              </a:ext>
            </a:extLst>
          </p:cNvPr>
          <p:cNvSpPr txBox="1"/>
          <p:nvPr/>
        </p:nvSpPr>
        <p:spPr>
          <a:xfrm>
            <a:off x="-577922" y="5667923"/>
            <a:ext cx="6096000" cy="369332"/>
          </a:xfrm>
          <a:prstGeom prst="rect">
            <a:avLst/>
          </a:prstGeom>
          <a:noFill/>
        </p:spPr>
        <p:txBody>
          <a:bodyPr wrap="square">
            <a:spAutoFit/>
          </a:bodyPr>
          <a:lstStyle/>
          <a:p>
            <a:pPr algn="r"/>
            <a:r>
              <a:rPr lang="en-US" dirty="0">
                <a:solidFill>
                  <a:schemeClr val="bg1"/>
                </a:solidFill>
              </a:rPr>
              <a:t>- OECD Policy Responses to Coronavirus (Covid-19)</a:t>
            </a:r>
            <a:endParaRPr lang="is-IS" dirty="0">
              <a:solidFill>
                <a:schemeClr val="bg1"/>
              </a:solidFill>
            </a:endParaRPr>
          </a:p>
        </p:txBody>
      </p:sp>
    </p:spTree>
    <p:extLst>
      <p:ext uri="{BB962C8B-B14F-4D97-AF65-F5344CB8AC3E}">
        <p14:creationId xmlns:p14="http://schemas.microsoft.com/office/powerpoint/2010/main" val="4033035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 Placeholder 7">
            <a:extLst>
              <a:ext uri="{FF2B5EF4-FFF2-40B4-BE49-F238E27FC236}">
                <a16:creationId xmlns:a16="http://schemas.microsoft.com/office/drawing/2014/main" id="{AA9C2B5C-AD85-426C-B9F5-08FF25E9EBDA}"/>
              </a:ext>
            </a:extLst>
          </p:cNvPr>
          <p:cNvSpPr txBox="1">
            <a:spLocks/>
          </p:cNvSpPr>
          <p:nvPr/>
        </p:nvSpPr>
        <p:spPr>
          <a:xfrm>
            <a:off x="1620627" y="772424"/>
            <a:ext cx="5807672" cy="131207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a:buNone/>
              <a:defRPr sz="5000" kern="1200" baseline="0">
                <a:solidFill>
                  <a:srgbClr val="00384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3200" dirty="0">
                <a:latin typeface="Calibri" panose="020F0502020204030204"/>
              </a:rPr>
              <a:t>Key Sources and Resources in Module 5</a:t>
            </a:r>
          </a:p>
          <a:p>
            <a:endParaRPr lang="en-US" dirty="0"/>
          </a:p>
        </p:txBody>
      </p:sp>
      <p:sp>
        <p:nvSpPr>
          <p:cNvPr id="22" name="Text Placeholder 6">
            <a:extLst>
              <a:ext uri="{FF2B5EF4-FFF2-40B4-BE49-F238E27FC236}">
                <a16:creationId xmlns:a16="http://schemas.microsoft.com/office/drawing/2014/main" id="{F72FEFDC-8C1A-43ED-B5C5-223FE6D15D39}"/>
              </a:ext>
            </a:extLst>
          </p:cNvPr>
          <p:cNvSpPr>
            <a:spLocks noGrp="1"/>
          </p:cNvSpPr>
          <p:nvPr>
            <p:ph type="body" sz="quarter" idx="19"/>
          </p:nvPr>
        </p:nvSpPr>
        <p:spPr>
          <a:xfrm>
            <a:off x="501033" y="2336308"/>
            <a:ext cx="6537941" cy="2132949"/>
          </a:xfrm>
        </p:spPr>
        <p:txBody>
          <a:bodyPr>
            <a:normAutofit/>
          </a:bodyPr>
          <a:lstStyle/>
          <a:p>
            <a:r>
              <a:rPr lang="is-IS" sz="1600" dirty="0">
                <a:hlinkClick r:id="rId2"/>
              </a:rPr>
              <a:t>UNWTO-Global-Guidelines-to-Restart-Tourism.pdf</a:t>
            </a:r>
            <a:endParaRPr lang="is-IS" sz="1600" dirty="0"/>
          </a:p>
          <a:p>
            <a:r>
              <a:rPr lang="is-IS" sz="1600" dirty="0">
                <a:hlinkClick r:id="rId3"/>
              </a:rPr>
              <a:t>https://thetourismcolab.com.au/change/23-actions-for-regenerative-tourism/</a:t>
            </a:r>
            <a:endParaRPr lang="is-IS" sz="1600" dirty="0"/>
          </a:p>
          <a:p>
            <a:r>
              <a:rPr lang="en-US" sz="1600" dirty="0">
                <a:hlinkClick r:id="rId4"/>
              </a:rPr>
              <a:t>Slideshow of the day: The Bieber effect or plain selfishness? Visitors destroying </a:t>
            </a:r>
            <a:r>
              <a:rPr lang="en-US" sz="1600" dirty="0" err="1">
                <a:hlinkClick r:id="rId4"/>
              </a:rPr>
              <a:t>Fjaðrárgljúfur</a:t>
            </a:r>
            <a:r>
              <a:rPr lang="en-US" sz="1600" dirty="0">
                <a:hlinkClick r:id="rId4"/>
              </a:rPr>
              <a:t> | </a:t>
            </a:r>
            <a:r>
              <a:rPr lang="en-US" sz="1600" dirty="0" err="1">
                <a:hlinkClick r:id="rId4"/>
              </a:rPr>
              <a:t>Icelandmag</a:t>
            </a:r>
            <a:endParaRPr lang="en-IE" sz="1600" dirty="0"/>
          </a:p>
          <a:p>
            <a:endParaRPr lang="en-US" sz="1600" dirty="0"/>
          </a:p>
        </p:txBody>
      </p:sp>
      <p:sp>
        <p:nvSpPr>
          <p:cNvPr id="23" name="Text Placeholder 3">
            <a:extLst>
              <a:ext uri="{FF2B5EF4-FFF2-40B4-BE49-F238E27FC236}">
                <a16:creationId xmlns:a16="http://schemas.microsoft.com/office/drawing/2014/main" id="{DCA857A6-C600-4C8D-A814-4B8DD60B33F0}"/>
              </a:ext>
            </a:extLst>
          </p:cNvPr>
          <p:cNvSpPr txBox="1">
            <a:spLocks/>
          </p:cNvSpPr>
          <p:nvPr/>
        </p:nvSpPr>
        <p:spPr>
          <a:xfrm>
            <a:off x="8878502" y="2160311"/>
            <a:ext cx="2812464" cy="3234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www.popculturetourism.eu</a:t>
            </a:r>
            <a:endParaRPr lang="en-US" dirty="0"/>
          </a:p>
        </p:txBody>
      </p:sp>
      <p:sp>
        <p:nvSpPr>
          <p:cNvPr id="24" name="Text Placeholder 1">
            <a:extLst>
              <a:ext uri="{FF2B5EF4-FFF2-40B4-BE49-F238E27FC236}">
                <a16:creationId xmlns:a16="http://schemas.microsoft.com/office/drawing/2014/main" id="{094D1085-6A91-4158-A23E-B466AC437F0C}"/>
              </a:ext>
            </a:extLst>
          </p:cNvPr>
          <p:cNvSpPr txBox="1">
            <a:spLocks/>
          </p:cNvSpPr>
          <p:nvPr/>
        </p:nvSpPr>
        <p:spPr>
          <a:xfrm>
            <a:off x="8878502" y="1615175"/>
            <a:ext cx="2812464" cy="32345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t>www.facebook.com/outpaceeu</a:t>
            </a:r>
            <a:endParaRPr lang="en-US" dirty="0"/>
          </a:p>
        </p:txBody>
      </p:sp>
      <p:pic>
        <p:nvPicPr>
          <p:cNvPr id="25" name="Picture 24" descr="A picture containing drawing&#10;&#10;Description automatically generated">
            <a:extLst>
              <a:ext uri="{FF2B5EF4-FFF2-40B4-BE49-F238E27FC236}">
                <a16:creationId xmlns:a16="http://schemas.microsoft.com/office/drawing/2014/main" id="{DD86F167-DFFF-4A3C-92CC-44A16C498D19}"/>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8182596" y="1628444"/>
            <a:ext cx="415861" cy="415861"/>
          </a:xfrm>
          <a:prstGeom prst="rect">
            <a:avLst/>
          </a:prstGeom>
        </p:spPr>
      </p:pic>
    </p:spTree>
    <p:extLst>
      <p:ext uri="{BB962C8B-B14F-4D97-AF65-F5344CB8AC3E}">
        <p14:creationId xmlns:p14="http://schemas.microsoft.com/office/powerpoint/2010/main" val="1108207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B9513B-5E3A-46F6-8B71-AD0A357FC801}"/>
              </a:ext>
            </a:extLst>
          </p:cNvPr>
          <p:cNvSpPr>
            <a:spLocks noGrp="1"/>
          </p:cNvSpPr>
          <p:nvPr>
            <p:ph type="body" sz="quarter" idx="13"/>
          </p:nvPr>
        </p:nvSpPr>
        <p:spPr/>
        <p:txBody>
          <a:bodyPr/>
          <a:lstStyle/>
          <a:p>
            <a:r>
              <a:rPr lang="is-IS" dirty="0"/>
              <a:t>Potential Post-Covid Tourism Industry implications</a:t>
            </a:r>
            <a:endParaRPr lang="en-IE" dirty="0"/>
          </a:p>
        </p:txBody>
      </p:sp>
      <p:sp>
        <p:nvSpPr>
          <p:cNvPr id="3" name="Text Placeholder 2">
            <a:extLst>
              <a:ext uri="{FF2B5EF4-FFF2-40B4-BE49-F238E27FC236}">
                <a16:creationId xmlns:a16="http://schemas.microsoft.com/office/drawing/2014/main" id="{186EB9E8-21F1-4437-A00A-5EB9D111398A}"/>
              </a:ext>
            </a:extLst>
          </p:cNvPr>
          <p:cNvSpPr>
            <a:spLocks noGrp="1"/>
          </p:cNvSpPr>
          <p:nvPr>
            <p:ph type="body" sz="quarter" idx="14"/>
          </p:nvPr>
        </p:nvSpPr>
        <p:spPr/>
        <p:txBody>
          <a:bodyPr/>
          <a:lstStyle/>
          <a:p>
            <a:r>
              <a:rPr lang="is-IS" dirty="0"/>
              <a:t>Domestic and short haul travel may become more prevailant, due to greater focus on sustainability. Decline in tourism consumption due to ongoing uncertainty.</a:t>
            </a:r>
          </a:p>
          <a:p>
            <a:endParaRPr lang="is-IS" dirty="0"/>
          </a:p>
          <a:p>
            <a:endParaRPr lang="en-IE" dirty="0"/>
          </a:p>
        </p:txBody>
      </p:sp>
      <p:sp>
        <p:nvSpPr>
          <p:cNvPr id="4" name="Text Placeholder 3">
            <a:extLst>
              <a:ext uri="{FF2B5EF4-FFF2-40B4-BE49-F238E27FC236}">
                <a16:creationId xmlns:a16="http://schemas.microsoft.com/office/drawing/2014/main" id="{C6E490E9-B05E-48CE-A937-D0799269DF36}"/>
              </a:ext>
            </a:extLst>
          </p:cNvPr>
          <p:cNvSpPr>
            <a:spLocks noGrp="1"/>
          </p:cNvSpPr>
          <p:nvPr>
            <p:ph type="body" sz="quarter" idx="15"/>
          </p:nvPr>
        </p:nvSpPr>
        <p:spPr/>
        <p:txBody>
          <a:bodyPr/>
          <a:lstStyle/>
          <a:p>
            <a:r>
              <a:rPr lang="en-IE" dirty="0"/>
              <a:t>STAY DURATION</a:t>
            </a:r>
          </a:p>
        </p:txBody>
      </p:sp>
      <p:sp>
        <p:nvSpPr>
          <p:cNvPr id="5" name="Text Placeholder 4">
            <a:extLst>
              <a:ext uri="{FF2B5EF4-FFF2-40B4-BE49-F238E27FC236}">
                <a16:creationId xmlns:a16="http://schemas.microsoft.com/office/drawing/2014/main" id="{446DE6A0-48CD-4596-9FF6-571404107568}"/>
              </a:ext>
            </a:extLst>
          </p:cNvPr>
          <p:cNvSpPr>
            <a:spLocks noGrp="1"/>
          </p:cNvSpPr>
          <p:nvPr>
            <p:ph type="body" sz="quarter" idx="16"/>
          </p:nvPr>
        </p:nvSpPr>
        <p:spPr>
          <a:xfrm>
            <a:off x="461765" y="2467545"/>
            <a:ext cx="2659582" cy="716489"/>
          </a:xfrm>
          <a:solidFill>
            <a:srgbClr val="E45E32">
              <a:alpha val="80000"/>
            </a:srgbClr>
          </a:solidFill>
        </p:spPr>
        <p:txBody>
          <a:bodyPr/>
          <a:lstStyle/>
          <a:p>
            <a:r>
              <a:rPr lang="is-IS" dirty="0">
                <a:solidFill>
                  <a:schemeClr val="bg1"/>
                </a:solidFill>
              </a:rPr>
              <a:t>Longer stays rather than taking many short trips</a:t>
            </a:r>
            <a:endParaRPr lang="en-IE" dirty="0">
              <a:solidFill>
                <a:schemeClr val="bg1"/>
              </a:solidFill>
            </a:endParaRPr>
          </a:p>
        </p:txBody>
      </p:sp>
      <p:sp>
        <p:nvSpPr>
          <p:cNvPr id="6" name="Text Placeholder 5">
            <a:extLst>
              <a:ext uri="{FF2B5EF4-FFF2-40B4-BE49-F238E27FC236}">
                <a16:creationId xmlns:a16="http://schemas.microsoft.com/office/drawing/2014/main" id="{C033C010-03F7-4083-855F-A6C6326B82B6}"/>
              </a:ext>
            </a:extLst>
          </p:cNvPr>
          <p:cNvSpPr>
            <a:spLocks noGrp="1"/>
          </p:cNvSpPr>
          <p:nvPr>
            <p:ph type="body" sz="quarter" idx="17"/>
          </p:nvPr>
        </p:nvSpPr>
        <p:spPr/>
        <p:txBody>
          <a:bodyPr/>
          <a:lstStyle/>
          <a:p>
            <a:r>
              <a:rPr lang="en-IE" dirty="0"/>
              <a:t>LOCATION</a:t>
            </a:r>
          </a:p>
        </p:txBody>
      </p:sp>
      <p:sp>
        <p:nvSpPr>
          <p:cNvPr id="7" name="Text Placeholder 6">
            <a:extLst>
              <a:ext uri="{FF2B5EF4-FFF2-40B4-BE49-F238E27FC236}">
                <a16:creationId xmlns:a16="http://schemas.microsoft.com/office/drawing/2014/main" id="{2AAB6C21-B77D-4D69-84A8-1B14BA0B33F5}"/>
              </a:ext>
            </a:extLst>
          </p:cNvPr>
          <p:cNvSpPr>
            <a:spLocks noGrp="1"/>
          </p:cNvSpPr>
          <p:nvPr>
            <p:ph type="body" sz="quarter" idx="18"/>
          </p:nvPr>
        </p:nvSpPr>
        <p:spPr>
          <a:xfrm>
            <a:off x="3293072" y="2447926"/>
            <a:ext cx="2659582" cy="791886"/>
          </a:xfrm>
          <a:solidFill>
            <a:srgbClr val="1198D1">
              <a:alpha val="80000"/>
            </a:srgbClr>
          </a:solidFill>
        </p:spPr>
        <p:txBody>
          <a:bodyPr/>
          <a:lstStyle/>
          <a:p>
            <a:r>
              <a:rPr lang="is-IS" dirty="0">
                <a:solidFill>
                  <a:schemeClr val="bg1"/>
                </a:solidFill>
              </a:rPr>
              <a:t>Regional, coastal and rural areas rather than city destinations.</a:t>
            </a:r>
          </a:p>
          <a:p>
            <a:endParaRPr lang="en-IE" dirty="0">
              <a:solidFill>
                <a:schemeClr val="bg1"/>
              </a:solidFill>
            </a:endParaRPr>
          </a:p>
        </p:txBody>
      </p:sp>
      <p:sp>
        <p:nvSpPr>
          <p:cNvPr id="8" name="Text Placeholder 7">
            <a:extLst>
              <a:ext uri="{FF2B5EF4-FFF2-40B4-BE49-F238E27FC236}">
                <a16:creationId xmlns:a16="http://schemas.microsoft.com/office/drawing/2014/main" id="{4C367828-4975-4BE5-87D4-C3A1AB2E3AFD}"/>
              </a:ext>
            </a:extLst>
          </p:cNvPr>
          <p:cNvSpPr>
            <a:spLocks noGrp="1"/>
          </p:cNvSpPr>
          <p:nvPr>
            <p:ph type="body" sz="quarter" idx="19"/>
          </p:nvPr>
        </p:nvSpPr>
        <p:spPr/>
        <p:txBody>
          <a:bodyPr/>
          <a:lstStyle/>
          <a:p>
            <a:r>
              <a:rPr lang="en-IE" dirty="0"/>
              <a:t>SAFETY</a:t>
            </a:r>
          </a:p>
        </p:txBody>
      </p:sp>
      <p:sp>
        <p:nvSpPr>
          <p:cNvPr id="9" name="Text Placeholder 8">
            <a:extLst>
              <a:ext uri="{FF2B5EF4-FFF2-40B4-BE49-F238E27FC236}">
                <a16:creationId xmlns:a16="http://schemas.microsoft.com/office/drawing/2014/main" id="{C54F8ADB-C9F6-499A-9FDD-746B9BDB2D79}"/>
              </a:ext>
            </a:extLst>
          </p:cNvPr>
          <p:cNvSpPr>
            <a:spLocks noGrp="1"/>
          </p:cNvSpPr>
          <p:nvPr>
            <p:ph type="body" sz="quarter" idx="20"/>
          </p:nvPr>
        </p:nvSpPr>
        <p:spPr>
          <a:xfrm>
            <a:off x="6180537" y="2458020"/>
            <a:ext cx="2659582" cy="791886"/>
          </a:xfrm>
          <a:solidFill>
            <a:srgbClr val="9A2E90">
              <a:alpha val="80000"/>
            </a:srgbClr>
          </a:solidFill>
        </p:spPr>
        <p:txBody>
          <a:bodyPr/>
          <a:lstStyle/>
          <a:p>
            <a:r>
              <a:rPr lang="is-IS" dirty="0">
                <a:solidFill>
                  <a:schemeClr val="bg1"/>
                </a:solidFill>
              </a:rPr>
              <a:t>Safety and hygiene key factors when choosing destinations</a:t>
            </a:r>
            <a:endParaRPr lang="en-IE" dirty="0">
              <a:solidFill>
                <a:schemeClr val="bg1"/>
              </a:solidFill>
            </a:endParaRPr>
          </a:p>
        </p:txBody>
      </p:sp>
      <p:sp>
        <p:nvSpPr>
          <p:cNvPr id="10" name="Text Placeholder 9">
            <a:extLst>
              <a:ext uri="{FF2B5EF4-FFF2-40B4-BE49-F238E27FC236}">
                <a16:creationId xmlns:a16="http://schemas.microsoft.com/office/drawing/2014/main" id="{A5E0F1C4-7154-42D4-83A7-4B42A44A73C7}"/>
              </a:ext>
            </a:extLst>
          </p:cNvPr>
          <p:cNvSpPr>
            <a:spLocks noGrp="1"/>
          </p:cNvSpPr>
          <p:nvPr>
            <p:ph type="body" sz="quarter" idx="21"/>
          </p:nvPr>
        </p:nvSpPr>
        <p:spPr/>
        <p:txBody>
          <a:bodyPr/>
          <a:lstStyle/>
          <a:p>
            <a:r>
              <a:rPr lang="en-IE" dirty="0"/>
              <a:t>DIGITALISATION</a:t>
            </a:r>
          </a:p>
        </p:txBody>
      </p:sp>
      <p:sp>
        <p:nvSpPr>
          <p:cNvPr id="11" name="Text Placeholder 10">
            <a:extLst>
              <a:ext uri="{FF2B5EF4-FFF2-40B4-BE49-F238E27FC236}">
                <a16:creationId xmlns:a16="http://schemas.microsoft.com/office/drawing/2014/main" id="{B59BEB8E-8346-4706-95B7-FF9D38042A57}"/>
              </a:ext>
            </a:extLst>
          </p:cNvPr>
          <p:cNvSpPr>
            <a:spLocks noGrp="1"/>
          </p:cNvSpPr>
          <p:nvPr>
            <p:ph type="body" sz="quarter" idx="22"/>
          </p:nvPr>
        </p:nvSpPr>
        <p:spPr>
          <a:xfrm>
            <a:off x="9026526" y="2496120"/>
            <a:ext cx="2659582" cy="791886"/>
          </a:xfrm>
          <a:solidFill>
            <a:srgbClr val="F5B020">
              <a:alpha val="80000"/>
            </a:srgbClr>
          </a:solidFill>
        </p:spPr>
        <p:txBody>
          <a:bodyPr/>
          <a:lstStyle/>
          <a:p>
            <a:r>
              <a:rPr lang="en-IE" dirty="0">
                <a:solidFill>
                  <a:schemeClr val="bg1"/>
                </a:solidFill>
              </a:rPr>
              <a:t>Increase in the </a:t>
            </a:r>
            <a:r>
              <a:rPr lang="is-IS" dirty="0">
                <a:solidFill>
                  <a:schemeClr val="bg1"/>
                </a:solidFill>
              </a:rPr>
              <a:t>digitalistaion of tourism services and products.</a:t>
            </a:r>
          </a:p>
          <a:p>
            <a:endParaRPr lang="en-IE" dirty="0">
              <a:solidFill>
                <a:schemeClr val="bg1"/>
              </a:solidFill>
            </a:endParaRPr>
          </a:p>
        </p:txBody>
      </p:sp>
    </p:spTree>
    <p:extLst>
      <p:ext uri="{BB962C8B-B14F-4D97-AF65-F5344CB8AC3E}">
        <p14:creationId xmlns:p14="http://schemas.microsoft.com/office/powerpoint/2010/main" val="308993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outdoor&#10;&#10;Description automatically generated">
            <a:extLst>
              <a:ext uri="{FF2B5EF4-FFF2-40B4-BE49-F238E27FC236}">
                <a16:creationId xmlns:a16="http://schemas.microsoft.com/office/drawing/2014/main" id="{FC40F2E3-68FB-4AF1-9BE4-322BAC9ADCE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29A5CC1F-2D81-4DD3-BFB5-6911F52CAD2E}"/>
              </a:ext>
            </a:extLst>
          </p:cNvPr>
          <p:cNvSpPr>
            <a:spLocks noGrp="1"/>
          </p:cNvSpPr>
          <p:nvPr>
            <p:ph type="body" sz="quarter" idx="15"/>
          </p:nvPr>
        </p:nvSpPr>
        <p:spPr>
          <a:xfrm>
            <a:off x="3175537" y="438151"/>
            <a:ext cx="8435438" cy="1631280"/>
          </a:xfrm>
        </p:spPr>
        <p:txBody>
          <a:bodyPr>
            <a:normAutofit fontScale="85000" lnSpcReduction="20000"/>
          </a:bodyPr>
          <a:lstStyle/>
          <a:p>
            <a:r>
              <a:rPr lang="en-US" sz="2900" dirty="0"/>
              <a:t>Focus on Natural areas</a:t>
            </a:r>
          </a:p>
          <a:p>
            <a:r>
              <a:rPr lang="en-US" sz="2900" dirty="0"/>
              <a:t>Open and less crowded places</a:t>
            </a:r>
          </a:p>
          <a:p>
            <a:r>
              <a:rPr lang="en-US" sz="2900" dirty="0"/>
              <a:t>Embed digital and virtual solutions</a:t>
            </a:r>
          </a:p>
          <a:p>
            <a:r>
              <a:rPr lang="en-US" sz="2900" dirty="0"/>
              <a:t>Ensure our destinations are safe, clean and sustainable</a:t>
            </a:r>
            <a:endParaRPr lang="en-IE" dirty="0"/>
          </a:p>
        </p:txBody>
      </p:sp>
      <p:sp>
        <p:nvSpPr>
          <p:cNvPr id="5" name="TextBox 4">
            <a:extLst>
              <a:ext uri="{FF2B5EF4-FFF2-40B4-BE49-F238E27FC236}">
                <a16:creationId xmlns:a16="http://schemas.microsoft.com/office/drawing/2014/main" id="{0042785D-C43A-467A-9864-D8B7B52D3EA0}"/>
              </a:ext>
            </a:extLst>
          </p:cNvPr>
          <p:cNvSpPr txBox="1"/>
          <p:nvPr/>
        </p:nvSpPr>
        <p:spPr>
          <a:xfrm>
            <a:off x="76201" y="297128"/>
            <a:ext cx="2686050" cy="1200329"/>
          </a:xfrm>
          <a:prstGeom prst="rect">
            <a:avLst/>
          </a:prstGeom>
          <a:noFill/>
        </p:spPr>
        <p:txBody>
          <a:bodyPr wrap="square">
            <a:spAutoFit/>
          </a:bodyPr>
          <a:lstStyle/>
          <a:p>
            <a:r>
              <a:rPr lang="en-US" sz="2400" dirty="0"/>
              <a:t>To meet the needs of future tourists, we need to…</a:t>
            </a:r>
          </a:p>
        </p:txBody>
      </p:sp>
    </p:spTree>
    <p:extLst>
      <p:ext uri="{BB962C8B-B14F-4D97-AF65-F5344CB8AC3E}">
        <p14:creationId xmlns:p14="http://schemas.microsoft.com/office/powerpoint/2010/main" val="3344712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A5CC1F-2D81-4DD3-BFB5-6911F52CAD2E}"/>
              </a:ext>
            </a:extLst>
          </p:cNvPr>
          <p:cNvSpPr>
            <a:spLocks noGrp="1"/>
          </p:cNvSpPr>
          <p:nvPr>
            <p:ph type="body" sz="quarter" idx="15"/>
          </p:nvPr>
        </p:nvSpPr>
        <p:spPr>
          <a:xfrm>
            <a:off x="3175536" y="561442"/>
            <a:ext cx="8435438" cy="1631280"/>
          </a:xfrm>
        </p:spPr>
        <p:txBody>
          <a:bodyPr>
            <a:normAutofit/>
          </a:bodyPr>
          <a:lstStyle/>
          <a:p>
            <a:r>
              <a:rPr lang="en-US" sz="2400" dirty="0"/>
              <a:t>Post-</a:t>
            </a:r>
            <a:r>
              <a:rPr lang="en-US" sz="2400" dirty="0" err="1"/>
              <a:t>Covid</a:t>
            </a:r>
            <a:r>
              <a:rPr lang="en-US" sz="2400" dirty="0"/>
              <a:t> Tourism will be centered on unfollowing the crowds and going off the beaten track. </a:t>
            </a:r>
          </a:p>
          <a:p>
            <a:r>
              <a:rPr lang="en-US" sz="2400" dirty="0"/>
              <a:t>Pop Culture Tourism can be a key driver…</a:t>
            </a:r>
            <a:endParaRPr lang="en-IE" sz="2400" dirty="0"/>
          </a:p>
        </p:txBody>
      </p:sp>
      <p:pic>
        <p:nvPicPr>
          <p:cNvPr id="8" name="Picture Placeholder 7" descr="A picture containing text, outdoor, sky, grass&#10;&#10;Description automatically generated">
            <a:extLst>
              <a:ext uri="{FF2B5EF4-FFF2-40B4-BE49-F238E27FC236}">
                <a16:creationId xmlns:a16="http://schemas.microsoft.com/office/drawing/2014/main" id="{6615EFBB-2CFA-44BE-97CF-76A84189CC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
        <p:nvSpPr>
          <p:cNvPr id="10" name="TextBox 9">
            <a:extLst>
              <a:ext uri="{FF2B5EF4-FFF2-40B4-BE49-F238E27FC236}">
                <a16:creationId xmlns:a16="http://schemas.microsoft.com/office/drawing/2014/main" id="{3825D685-92CC-4241-A692-7050005C2E22}"/>
              </a:ext>
            </a:extLst>
          </p:cNvPr>
          <p:cNvSpPr txBox="1"/>
          <p:nvPr/>
        </p:nvSpPr>
        <p:spPr>
          <a:xfrm>
            <a:off x="2486345" y="5917915"/>
            <a:ext cx="9124629" cy="707886"/>
          </a:xfrm>
          <a:prstGeom prst="rect">
            <a:avLst/>
          </a:prstGeom>
          <a:noFill/>
        </p:spPr>
        <p:txBody>
          <a:bodyPr wrap="square" rtlCol="0">
            <a:spAutoFit/>
          </a:bodyPr>
          <a:lstStyle/>
          <a:p>
            <a:r>
              <a:rPr lang="en-IE" sz="2000" dirty="0">
                <a:solidFill>
                  <a:srgbClr val="003841"/>
                </a:solidFill>
              </a:rPr>
              <a:t>Ballintoy Harbour in Northern Ireland is one of the many off the beaten track tourism locations visitors and fans of the show now visit..</a:t>
            </a:r>
          </a:p>
        </p:txBody>
      </p:sp>
    </p:spTree>
    <p:extLst>
      <p:ext uri="{BB962C8B-B14F-4D97-AF65-F5344CB8AC3E}">
        <p14:creationId xmlns:p14="http://schemas.microsoft.com/office/powerpoint/2010/main" val="3678627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1505925-DE73-44FA-BA34-770E04A9D78A}">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4933</TotalTime>
  <Words>4224</Words>
  <Application>Microsoft Office PowerPoint</Application>
  <PresentationFormat>Widescreen</PresentationFormat>
  <Paragraphs>309</Paragraphs>
  <Slides>60</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Calibri Light</vt:lpstr>
      <vt:lpstr>libre_franklinregular</vt:lpstr>
      <vt:lpstr>Merriweather</vt:lpstr>
      <vt:lpstr>Quattrocento Sans</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semi-immersive tours, the customers get something physical delivered to them in preparation for the tour. For example, food, beer or wine. This is then accompanied by a live or pre-recorded tour with a tour guide. </vt:lpstr>
      <vt:lpstr>PowerPoint Presentation</vt:lpstr>
      <vt:lpstr>PowerPoint Presentation</vt:lpstr>
      <vt:lpstr>PowerPoint Presentation</vt:lpstr>
      <vt:lpstr>PowerPoint Presentation</vt:lpstr>
      <vt:lpstr>PowerPoint Presentation</vt:lpstr>
      <vt:lpstr>The annual Icelandic music festival Iceland Airwaves is held annually in November in Reykjavík.  The festival usually draws thousands of international visitors ot the capital city each year.  In 2020, due to Covid-19 restrictions, the festival was moved online under the title „Live from Reykjavík“.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Grace Roche</cp:lastModifiedBy>
  <cp:revision>109</cp:revision>
  <dcterms:created xsi:type="dcterms:W3CDTF">2019-11-20T14:08:21Z</dcterms:created>
  <dcterms:modified xsi:type="dcterms:W3CDTF">2021-06-17T12:41:41Z</dcterms:modified>
</cp:coreProperties>
</file>