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75" r:id="rId2"/>
    <p:sldId id="302" r:id="rId3"/>
    <p:sldId id="350" r:id="rId4"/>
    <p:sldId id="376" r:id="rId5"/>
    <p:sldId id="352" r:id="rId6"/>
    <p:sldId id="309" r:id="rId7"/>
    <p:sldId id="312" r:id="rId8"/>
    <p:sldId id="304" r:id="rId9"/>
    <p:sldId id="346" r:id="rId10"/>
    <p:sldId id="347" r:id="rId11"/>
    <p:sldId id="348" r:id="rId12"/>
    <p:sldId id="349" r:id="rId13"/>
    <p:sldId id="354" r:id="rId14"/>
    <p:sldId id="381" r:id="rId15"/>
    <p:sldId id="361" r:id="rId16"/>
    <p:sldId id="382" r:id="rId17"/>
    <p:sldId id="355" r:id="rId18"/>
    <p:sldId id="389" r:id="rId19"/>
    <p:sldId id="362" r:id="rId20"/>
    <p:sldId id="383" r:id="rId21"/>
    <p:sldId id="374" r:id="rId22"/>
    <p:sldId id="363" r:id="rId23"/>
    <p:sldId id="364" r:id="rId24"/>
    <p:sldId id="365" r:id="rId25"/>
    <p:sldId id="366" r:id="rId26"/>
    <p:sldId id="367" r:id="rId27"/>
    <p:sldId id="369" r:id="rId28"/>
    <p:sldId id="371" r:id="rId29"/>
    <p:sldId id="372" r:id="rId30"/>
    <p:sldId id="373" r:id="rId31"/>
    <p:sldId id="390" r:id="rId32"/>
    <p:sldId id="356" r:id="rId33"/>
    <p:sldId id="385" r:id="rId34"/>
    <p:sldId id="384" r:id="rId35"/>
    <p:sldId id="388" r:id="rId36"/>
    <p:sldId id="386" r:id="rId37"/>
    <p:sldId id="357" r:id="rId38"/>
    <p:sldId id="307" r:id="rId39"/>
    <p:sldId id="391" r:id="rId40"/>
    <p:sldId id="393" r:id="rId41"/>
    <p:sldId id="398" r:id="rId42"/>
    <p:sldId id="397" r:id="rId43"/>
    <p:sldId id="394" r:id="rId44"/>
    <p:sldId id="396" r:id="rId45"/>
    <p:sldId id="395" r:id="rId46"/>
    <p:sldId id="358" r:id="rId47"/>
    <p:sldId id="359" r:id="rId48"/>
    <p:sldId id="431" r:id="rId49"/>
    <p:sldId id="433" r:id="rId50"/>
    <p:sldId id="4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B50"/>
    <a:srgbClr val="003841"/>
    <a:srgbClr val="1198D1"/>
    <a:srgbClr val="9A2E90"/>
    <a:srgbClr val="F5B020"/>
    <a:srgbClr val="E45E32"/>
    <a:srgbClr val="000000"/>
    <a:srgbClr val="404040"/>
    <a:srgbClr val="91BE46"/>
    <a:srgbClr val="1D9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94729"/>
  </p:normalViewPr>
  <p:slideViewPr>
    <p:cSldViewPr snapToGrid="0" snapToObjects="1">
      <p:cViewPr varScale="1">
        <p:scale>
          <a:sx n="114" d="100"/>
          <a:sy n="114" d="100"/>
        </p:scale>
        <p:origin x="12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4132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28666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829708"/>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829708"/>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829708"/>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829708"/>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52" r:id="rId13"/>
    <p:sldLayoutId id="2147483673" r:id="rId14"/>
    <p:sldLayoutId id="2147483678" r:id="rId15"/>
    <p:sldLayoutId id="2147483677" r:id="rId16"/>
    <p:sldLayoutId id="2147483670" r:id="rId17"/>
    <p:sldLayoutId id="2147483676" r:id="rId18"/>
    <p:sldLayoutId id="2147483669" r:id="rId19"/>
    <p:sldLayoutId id="2147483656" r:id="rId20"/>
    <p:sldLayoutId id="2147483657" r:id="rId21"/>
    <p:sldLayoutId id="2147483658" r:id="rId22"/>
    <p:sldLayoutId id="2147483680" r:id="rId23"/>
    <p:sldLayoutId id="214748368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ittechnosolutions.com/virtual-reality-entertainment-creating-a-captivating-experience/" TargetMode="External"/><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visitbelfast.com/article/game-of-thrones-tours-belfast-northern-ireland/" TargetMode="External"/><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madaboutravel.com/2015/03/21/ruta-por-los-escenarios-de-juego-de-tronos-en-irlanda-del-norte/" TargetMode="External"/><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iscovernorthernireland.com/blog/read/2020/06/journey-of-doors-b66" TargetMode="Externa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hc.unesco.org/en/list/757" TargetMode="Externa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hyperlink" Target="https://www.theguardian.com/travel/2020/jun/18/end-of-tourism-coronavirus-pandemic-travel-industr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allwhitebackground.com/abba-wallpapers.html/download/44692" TargetMode="External"/><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hyperlink" Target="https://pureadvantage.org/news/2020/07/31/regenerative-tourism-opportunity-for-tourism-recover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loresypalabras.blogspot.com/2009/01/el-hombre-tranquilo.html" TargetMode="External"/><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hyperlink" Target="https://xyuandbeyond.com/what-to-see-in-cong-ireland/" TargetMode="Externa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1.xml"/><Relationship Id="rId4" Type="http://schemas.openxmlformats.org/officeDocument/2006/relationships/hyperlink" Target="https://travelbetweenthepages.com/2015/05/04/visit-westeros-this-summ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0.xml"/><Relationship Id="rId1" Type="http://schemas.openxmlformats.org/officeDocument/2006/relationships/video" Target="https://www.youtube.com/embed/5LHOLFeApz8?feature=oembed" TargetMode="External"/><Relationship Id="rId4" Type="http://schemas.openxmlformats.org/officeDocument/2006/relationships/hyperlink" Target="https://www.youtube.com/watch?v=5LHOLFeApz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whereisvilnius.com/" TargetMode="Externa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rchappo2002/21723841258" TargetMode="External"/><Relationship Id="rId2" Type="http://schemas.openxmlformats.org/officeDocument/2006/relationships/image" Target="../media/image53.jpeg"/><Relationship Id="rId1" Type="http://schemas.openxmlformats.org/officeDocument/2006/relationships/slideLayout" Target="../slideLayouts/slideLayout11.xml"/><Relationship Id="rId6" Type="http://schemas.openxmlformats.org/officeDocument/2006/relationships/hyperlink" Target="https://visitsweden.com/what-to-do/culture-history-and-art/culture/music/swedish-music-phenomenon/" TargetMode="External"/><Relationship Id="rId5" Type="http://schemas.openxmlformats.org/officeDocument/2006/relationships/hyperlink" Target="https://en.wikipedia.org/wiki/One_Last_Tour" TargetMode="Externa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hyperlink" Target="https://failtecdn.azureedge.net/failteireland/Community-Tourism-Toolkit.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failtecdn.azureedge.net/failteireland/Community-Tourism-Toolkit.pdf"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thebluediamondgallery.com/typewriter/o/opportunity.html" TargetMode="External"/><Relationship Id="rId2" Type="http://schemas.openxmlformats.org/officeDocument/2006/relationships/image" Target="../media/image58.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opculturetourism.eu/" TargetMode="Externa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ww.tripadvisor.co.uk/Restaurant_Review-g186338-d6219693-Reviews-The_Fable_Bar-London_England.html" TargetMode="External"/><Relationship Id="rId2" Type="http://schemas.openxmlformats.org/officeDocument/2006/relationships/image" Target="../media/image62.jpeg"/><Relationship Id="rId1" Type="http://schemas.openxmlformats.org/officeDocument/2006/relationships/slideLayout" Target="../slideLayouts/slideLayout10.xml"/><Relationship Id="rId4" Type="http://schemas.openxmlformats.org/officeDocument/2006/relationships/hyperlink" Target="https://www.opentable.co.uk/the-fabl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expedia.com/things-to-do/james-bond-island-and-phang-nga-bay-tour-from-krabi.a738952.activity-details" TargetMode="External"/><Relationship Id="rId2" Type="http://schemas.openxmlformats.org/officeDocument/2006/relationships/image" Target="../media/image63.jpeg"/><Relationship Id="rId1" Type="http://schemas.openxmlformats.org/officeDocument/2006/relationships/slideLayout" Target="../slideLayouts/slideLayout24.xml"/><Relationship Id="rId4" Type="http://schemas.openxmlformats.org/officeDocument/2006/relationships/hyperlink" Target="https://travelbellaterra.com/five-place-in-europe-made-famous-by-popular-cultur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allwhitebackground.com/brain-imagination-background.html/download/22843" TargetMode="External"/><Relationship Id="rId2" Type="http://schemas.openxmlformats.org/officeDocument/2006/relationships/image" Target="../media/image71.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popculturetourism.eu/"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hyperlink" Target="https://sdgs.un.org/topics/sustainable-touris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discovernorthernireland.com/blog/read/2020/06/journey-of-doors-b66" TargetMode="External"/><Relationship Id="rId2" Type="http://schemas.openxmlformats.org/officeDocument/2006/relationships/hyperlink" Target="https://sdgs.un.org/topics/sustainable-tourism" TargetMode="External"/><Relationship Id="rId1" Type="http://schemas.openxmlformats.org/officeDocument/2006/relationships/slideLayout" Target="../slideLayouts/slideLayout19.xml"/><Relationship Id="rId6" Type="http://schemas.openxmlformats.org/officeDocument/2006/relationships/hyperlink" Target="http://belovedbyall.com/about/" TargetMode="External"/><Relationship Id="rId5" Type="http://schemas.openxmlformats.org/officeDocument/2006/relationships/image" Target="../media/image73.png"/><Relationship Id="rId4" Type="http://schemas.openxmlformats.org/officeDocument/2006/relationships/hyperlink" Target="https://failtecdn.azureedge.net/failteireland/Community-Tourism-Toolki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448882287843366682/"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edgeeffects.net/environmental-themes-pop-culture/" TargetMode="Externa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ifitshipitshere.blogspot.com/2010/04/new-underground-eco-friendly-hotel.html" TargetMode="External"/><Relationship Id="rId2" Type="http://schemas.openxmlformats.org/officeDocument/2006/relationships/image" Target="../media/image1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water, outdoor, boat&#10;&#10;Description automatically generated">
            <a:extLst>
              <a:ext uri="{FF2B5EF4-FFF2-40B4-BE49-F238E27FC236}">
                <a16:creationId xmlns:a16="http://schemas.microsoft.com/office/drawing/2014/main" id="{42EA4C02-9280-4653-ADE7-14EE69483B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6237" y="1906515"/>
            <a:ext cx="12192000" cy="1741559"/>
          </a:xfrm>
          <a:solidFill>
            <a:srgbClr val="DD1B50"/>
          </a:solidFill>
        </p:spPr>
        <p:txBody>
          <a:bodyPr/>
          <a:lstStyle/>
          <a:p>
            <a:r>
              <a:rPr lang="en-US" dirty="0"/>
              <a:t>Sustaining Pop Culture Tourism Experiences and Projects</a:t>
            </a:r>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582" y="251828"/>
            <a:ext cx="4224667" cy="1079295"/>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F5CB7380-D4F9-4DA1-94B5-C7481C77ECA0}"/>
              </a:ext>
            </a:extLst>
          </p:cNvPr>
          <p:cNvSpPr txBox="1"/>
          <p:nvPr/>
        </p:nvSpPr>
        <p:spPr>
          <a:xfrm>
            <a:off x="9820275" y="5981700"/>
            <a:ext cx="2162175" cy="646331"/>
          </a:xfrm>
          <a:prstGeom prst="rect">
            <a:avLst/>
          </a:prstGeom>
          <a:noFill/>
        </p:spPr>
        <p:txBody>
          <a:bodyPr wrap="square" rtlCol="0">
            <a:spAutoFit/>
          </a:bodyPr>
          <a:lstStyle/>
          <a:p>
            <a:pPr algn="r"/>
            <a:r>
              <a:rPr lang="en-IE" sz="3600" b="1" dirty="0">
                <a:solidFill>
                  <a:schemeClr val="bg1"/>
                </a:solidFill>
              </a:rPr>
              <a:t>Module 6</a:t>
            </a: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taking a picture of a city with a camera&#10;&#10;Description automatically generated with medium confidence">
            <a:extLst>
              <a:ext uri="{FF2B5EF4-FFF2-40B4-BE49-F238E27FC236}">
                <a16:creationId xmlns:a16="http://schemas.microsoft.com/office/drawing/2014/main" id="{6D06E69D-8200-4D7A-A2F0-65EDEB31C5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618795" y="3585719"/>
            <a:ext cx="5486399" cy="2768574"/>
          </a:xfrm>
        </p:spPr>
        <p:txBody>
          <a:bodyPr/>
          <a:lstStyle/>
          <a:p>
            <a:r>
              <a:rPr lang="en-US" dirty="0"/>
              <a:t>Embracing change is key to sustaining your business but also business growth. When you change and act fast, you can quickly become a market leader, but if you remain still and don’t change and adapt to the situation, you can face extinction. How can you ensure your pop culture tourism business is not a response to a short-term opportunity but a lasting business model?  Embracing change (and especially technology) is key.</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a:bodyPr>
          <a:lstStyle/>
          <a:p>
            <a:r>
              <a:rPr lang="en-IE" dirty="0"/>
              <a:t>EMBRACE CHANGE, EVEN IF ITS SCARY AND UNKNOWN</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830997"/>
          </a:xfrm>
          <a:prstGeom prst="rect">
            <a:avLst/>
          </a:prstGeom>
          <a:solidFill>
            <a:srgbClr val="DD1B50"/>
          </a:solidFill>
        </p:spPr>
        <p:txBody>
          <a:bodyPr wrap="square" rtlCol="0">
            <a:spAutoFit/>
          </a:bodyPr>
          <a:lstStyle/>
          <a:p>
            <a:r>
              <a:rPr lang="en-IE" sz="2400" dirty="0">
                <a:solidFill>
                  <a:schemeClr val="bg1"/>
                </a:solidFill>
              </a:rPr>
              <a:t>In Module 2, we learned about the </a:t>
            </a:r>
            <a:r>
              <a:rPr lang="en-IE" sz="2400" dirty="0" err="1">
                <a:solidFill>
                  <a:schemeClr val="bg1"/>
                </a:solidFill>
              </a:rPr>
              <a:t>powe</a:t>
            </a:r>
            <a:r>
              <a:rPr lang="en-IE" sz="2400" dirty="0">
                <a:solidFill>
                  <a:schemeClr val="bg1"/>
                </a:solidFill>
              </a:rPr>
              <a:t> and potential of futuristic VR tourism..</a:t>
            </a:r>
          </a:p>
        </p:txBody>
      </p:sp>
    </p:spTree>
    <p:extLst>
      <p:ext uri="{BB962C8B-B14F-4D97-AF65-F5344CB8AC3E}">
        <p14:creationId xmlns:p14="http://schemas.microsoft.com/office/powerpoint/2010/main" val="393021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and person riding bikes&#10;&#10;Description automatically generated with low confidence">
            <a:extLst>
              <a:ext uri="{FF2B5EF4-FFF2-40B4-BE49-F238E27FC236}">
                <a16:creationId xmlns:a16="http://schemas.microsoft.com/office/drawing/2014/main" id="{D714F258-095C-4E61-BB80-32C76083772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93918" y="3409950"/>
            <a:ext cx="5064739" cy="2768574"/>
          </a:xfrm>
        </p:spPr>
        <p:txBody>
          <a:bodyPr/>
          <a:lstStyle/>
          <a:p>
            <a:r>
              <a:rPr lang="en-US" dirty="0"/>
              <a:t>Time and speed is a key factor in Pop Culture Tourism as we often see destinations become popular over night. Speed is also a factor in sustainability. If you don’t get the timing right, you could potentially lose out on the opportunity to position your business as a market leader</a:t>
            </a:r>
          </a:p>
          <a:p>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1327450"/>
            <a:ext cx="4816712" cy="1849348"/>
          </a:xfrm>
        </p:spPr>
        <p:txBody>
          <a:bodyPr>
            <a:normAutofit/>
          </a:bodyPr>
          <a:lstStyle/>
          <a:p>
            <a:r>
              <a:rPr lang="en-IE" dirty="0"/>
              <a:t>TIMING IS EVERYTHING</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4526967"/>
            <a:ext cx="5486399" cy="1477328"/>
          </a:xfrm>
          <a:prstGeom prst="rect">
            <a:avLst/>
          </a:prstGeom>
          <a:solidFill>
            <a:srgbClr val="DD1B50"/>
          </a:solidFill>
        </p:spPr>
        <p:txBody>
          <a:bodyPr wrap="square" rtlCol="0">
            <a:spAutoFit/>
          </a:bodyPr>
          <a:lstStyle/>
          <a:p>
            <a:r>
              <a:rPr lang="en-IE" dirty="0">
                <a:solidFill>
                  <a:schemeClr val="bg1"/>
                </a:solidFill>
              </a:rPr>
              <a:t>To really capitalise on future pop culture tourism, you need to be ready to launch your business/experience soon or just after the show airs.. This means staying in tune with pop culture opportunities in your region. NB – see our insights on www.popculturetourism.eu </a:t>
            </a:r>
          </a:p>
        </p:txBody>
      </p:sp>
    </p:spTree>
    <p:extLst>
      <p:ext uri="{BB962C8B-B14F-4D97-AF65-F5344CB8AC3E}">
        <p14:creationId xmlns:p14="http://schemas.microsoft.com/office/powerpoint/2010/main" val="217062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462D70A1-89B7-4E2F-AE24-080DD987E0C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7675" y="428625"/>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268219"/>
            <a:ext cx="5607618" cy="2768574"/>
          </a:xfrm>
        </p:spPr>
        <p:txBody>
          <a:bodyPr/>
          <a:lstStyle/>
          <a:p>
            <a:r>
              <a:rPr lang="en-US" dirty="0"/>
              <a:t>Tourism development is no longer about one company delivering value to every client at every place; it’s about being a part of an ecosystem. In pop culture tourism there are great collaboration opportunities for accommodation providers, tour guides and activity providers to collaborate and package their offerings rather than compete.. </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a:bodyPr>
          <a:lstStyle/>
          <a:p>
            <a:r>
              <a:rPr lang="en-US" dirty="0"/>
              <a:t>EXCEL IN ONE AREA AND COLLABORATE </a:t>
            </a:r>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88315" y="5312400"/>
            <a:ext cx="5831890" cy="1200329"/>
          </a:xfrm>
          <a:prstGeom prst="rect">
            <a:avLst/>
          </a:prstGeom>
          <a:solidFill>
            <a:srgbClr val="DD1B50"/>
          </a:solidFill>
        </p:spPr>
        <p:txBody>
          <a:bodyPr wrap="square" rtlCol="0">
            <a:spAutoFit/>
          </a:bodyPr>
          <a:lstStyle/>
          <a:p>
            <a:r>
              <a:rPr lang="en-US" dirty="0">
                <a:solidFill>
                  <a:schemeClr val="bg1"/>
                </a:solidFill>
              </a:rPr>
              <a:t>Tourism Northern Ireland is a winner in creating a lasting legacy.  The agency has negotiated a licence agreement with HBO recognising Northern Ireland as official Game of Thrones territory.  </a:t>
            </a:r>
            <a:endParaRPr lang="en-IE" dirty="0">
              <a:solidFill>
                <a:schemeClr val="bg1"/>
              </a:solidFill>
            </a:endParaRPr>
          </a:p>
        </p:txBody>
      </p:sp>
    </p:spTree>
    <p:extLst>
      <p:ext uri="{BB962C8B-B14F-4D97-AF65-F5344CB8AC3E}">
        <p14:creationId xmlns:p14="http://schemas.microsoft.com/office/powerpoint/2010/main" val="321052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9D1CFE-4E01-4F5F-967C-6CDEF5DA3E5C}"/>
              </a:ext>
            </a:extLst>
          </p:cNvPr>
          <p:cNvSpPr>
            <a:spLocks noGrp="1"/>
          </p:cNvSpPr>
          <p:nvPr>
            <p:ph type="body" sz="quarter" idx="13"/>
          </p:nvPr>
        </p:nvSpPr>
        <p:spPr>
          <a:xfrm>
            <a:off x="4486276" y="1819362"/>
            <a:ext cx="7356754" cy="2056664"/>
          </a:xfrm>
        </p:spPr>
        <p:txBody>
          <a:bodyPr>
            <a:noAutofit/>
          </a:bodyPr>
          <a:lstStyle/>
          <a:p>
            <a:pPr algn="just"/>
            <a:r>
              <a:rPr lang="en-US" sz="2200" b="0" dirty="0"/>
              <a:t>The Doors, created by Tourism NI and Tourism Ireland, were  carved from trees blown down in storm in January 2016 at the Dark Hedges in Co Antrim – perhaps the most iconic Game of Thrones filming location in Northern Ireland. Each door depicts moments inspired by Season 6 referencing key scenes and events from the show.</a:t>
            </a:r>
            <a:endParaRPr lang="en-IE" sz="2200" b="0" dirty="0"/>
          </a:p>
        </p:txBody>
      </p:sp>
      <p:sp>
        <p:nvSpPr>
          <p:cNvPr id="5" name="Text Placeholder 4">
            <a:extLst>
              <a:ext uri="{FF2B5EF4-FFF2-40B4-BE49-F238E27FC236}">
                <a16:creationId xmlns:a16="http://schemas.microsoft.com/office/drawing/2014/main" id="{9A3A120F-D565-43AD-9E57-9AE22EA4E160}"/>
              </a:ext>
            </a:extLst>
          </p:cNvPr>
          <p:cNvSpPr>
            <a:spLocks noGrp="1"/>
          </p:cNvSpPr>
          <p:nvPr>
            <p:ph type="body" sz="quarter" idx="14"/>
          </p:nvPr>
        </p:nvSpPr>
        <p:spPr>
          <a:xfrm>
            <a:off x="6794150" y="4089386"/>
            <a:ext cx="5048880" cy="2164180"/>
          </a:xfrm>
        </p:spPr>
        <p:txBody>
          <a:bodyPr/>
          <a:lstStyle/>
          <a:p>
            <a:pPr algn="just"/>
            <a:r>
              <a:rPr lang="en-US" sz="2200" b="0" i="0" dirty="0">
                <a:effectLst/>
              </a:rPr>
              <a:t>Tourists are invited to </a:t>
            </a:r>
            <a:r>
              <a:rPr lang="en-GB" sz="2200" b="0" i="0" dirty="0">
                <a:effectLst/>
              </a:rPr>
              <a:t>visit the Doors across 10 locations in Northern Ireland‬, all places that appeared across all seasons of the show. They get their Journey of Doors Passport stamped at each location – a must-have souvenir for all </a:t>
            </a:r>
            <a:r>
              <a:rPr lang="en-GB" sz="2200" b="0" i="0" dirty="0" err="1">
                <a:effectLst/>
              </a:rPr>
              <a:t>Thronies</a:t>
            </a:r>
            <a:r>
              <a:rPr lang="en-GB" sz="2200" b="0" i="0" dirty="0">
                <a:effectLst/>
              </a:rPr>
              <a:t>.  ‬‬‬</a:t>
            </a:r>
            <a:endParaRPr lang="en-US" sz="2200" b="0" i="0" dirty="0">
              <a:effectLst/>
            </a:endParaRPr>
          </a:p>
          <a:p>
            <a:pPr algn="just"/>
            <a:r>
              <a:rPr lang="en-US" sz="1600" dirty="0">
                <a:hlinkClick r:id="rId2"/>
              </a:rPr>
              <a:t>Journey of Doors - Discover Northern Ireland</a:t>
            </a:r>
            <a:endParaRPr lang="en-US" sz="2200" b="0" i="0" dirty="0">
              <a:effectLst/>
            </a:endParaRPr>
          </a:p>
          <a:p>
            <a:pPr algn="just"/>
            <a:endParaRPr lang="en-IE" sz="2200" dirty="0"/>
          </a:p>
        </p:txBody>
      </p:sp>
      <p:pic>
        <p:nvPicPr>
          <p:cNvPr id="1026" name="Picture 2" descr="2 male and 2 female visitors enjoying a cup of coffee at Mary McBride's in Cushendun, County Antrim. They are looking at the Journey of Doors passport, Door of Thrones number 8 is visible in background. Empty bottles of Bushmills Black Bush decorate the shelves.">
            <a:extLst>
              <a:ext uri="{FF2B5EF4-FFF2-40B4-BE49-F238E27FC236}">
                <a16:creationId xmlns:a16="http://schemas.microsoft.com/office/drawing/2014/main" id="{D69A9AA8-7FFF-4CE8-A618-8063CEC5CC4A}"/>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446088" y="504825"/>
            <a:ext cx="3798887" cy="422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DFE83D9-8C51-46F0-8235-84DBB9620490}"/>
              </a:ext>
            </a:extLst>
          </p:cNvPr>
          <p:cNvPicPr>
            <a:picLocks noGrp="1" noChangeAspect="1" noChangeArrowheads="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xfrm>
            <a:off x="4486276" y="4053840"/>
            <a:ext cx="2192023" cy="2384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9F0CD055-BC9E-42D2-A15F-D3AA5DA90D34}"/>
              </a:ext>
            </a:extLst>
          </p:cNvPr>
          <p:cNvSpPr txBox="1">
            <a:spLocks/>
          </p:cNvSpPr>
          <p:nvPr/>
        </p:nvSpPr>
        <p:spPr>
          <a:xfrm>
            <a:off x="6873595" y="299816"/>
            <a:ext cx="52168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GAME OF THRONES </a:t>
            </a:r>
          </a:p>
          <a:p>
            <a:r>
              <a:rPr lang="en-IE" sz="3200" dirty="0">
                <a:solidFill>
                  <a:srgbClr val="DD1B50"/>
                </a:solidFill>
              </a:rPr>
              <a:t>JOURNEY OF DOORS PASSPORT</a:t>
            </a:r>
          </a:p>
        </p:txBody>
      </p:sp>
    </p:spTree>
    <p:extLst>
      <p:ext uri="{BB962C8B-B14F-4D97-AF65-F5344CB8AC3E}">
        <p14:creationId xmlns:p14="http://schemas.microsoft.com/office/powerpoint/2010/main" val="261377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F21180-D6A7-44DE-B4F8-3EF8FBF5D3E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19100"/>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467156"/>
            <a:ext cx="5607618" cy="2768574"/>
          </a:xfrm>
        </p:spPr>
        <p:txBody>
          <a:bodyPr/>
          <a:lstStyle/>
          <a:p>
            <a:r>
              <a:rPr lang="en-US" dirty="0"/>
              <a:t>Tourism is an excellent way to encourage and provide access to cultural experiences, but it also brings with it challenges related to overcrowding, cultural appropriation and the loss of authenticity. Pop culture tourism brings money and jobs to cities and regions, but it can also damage residents’ day-to-day lives, as well as the area’s culture and heritage. For this reason, it’s important to work with others to not only promote but also protect tourism assets in your region..</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a:xfrm>
            <a:off x="5848098" y="3287269"/>
            <a:ext cx="685799" cy="635000"/>
          </a:xfrm>
        </p:spPr>
        <p:txBody>
          <a:bodyPr/>
          <a:lstStyle/>
          <a:p>
            <a:r>
              <a:rPr lang="en-IE" dirty="0"/>
              <a:t>5</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fontScale="85000" lnSpcReduction="20000"/>
          </a:bodyPr>
          <a:lstStyle/>
          <a:p>
            <a:r>
              <a:rPr lang="en-IE" dirty="0"/>
              <a:t>WORK WITH KEY STAKEHOLDERS AND PLANNERS TO RESPONSIBLY MAKE THE MOST OF OPPORTUNITIES</a:t>
            </a:r>
          </a:p>
        </p:txBody>
      </p:sp>
    </p:spTree>
    <p:extLst>
      <p:ext uri="{BB962C8B-B14F-4D97-AF65-F5344CB8AC3E}">
        <p14:creationId xmlns:p14="http://schemas.microsoft.com/office/powerpoint/2010/main" val="149624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508861"/>
            <a:ext cx="7442479" cy="2018692"/>
          </a:xfrm>
        </p:spPr>
        <p:txBody>
          <a:bodyPr>
            <a:normAutofit/>
          </a:bodyPr>
          <a:lstStyle/>
          <a:p>
            <a:pPr algn="just"/>
            <a:r>
              <a:rPr lang="en-US" sz="2400" b="0" dirty="0"/>
              <a:t>In Kerry,  Ireland, stakeholders are working to </a:t>
            </a:r>
            <a:r>
              <a:rPr lang="en-US" sz="2400" b="0" dirty="0" err="1"/>
              <a:t>capilitalise</a:t>
            </a:r>
            <a:r>
              <a:rPr lang="en-US" sz="2400" b="0" dirty="0"/>
              <a:t> on Skellig Michaels STAR WARS fame. Access to the Skellig island is only via one of the 15 licensed Skellig Michael Landing Tour boats that are granted a landing tour license by the OPW. </a:t>
            </a:r>
          </a:p>
          <a:p>
            <a:pPr algn="just"/>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686674" y="3794253"/>
            <a:ext cx="4286251" cy="2164180"/>
          </a:xfrm>
        </p:spPr>
        <p:txBody>
          <a:bodyPr/>
          <a:lstStyle/>
          <a:p>
            <a:pPr algn="just"/>
            <a:r>
              <a:rPr lang="en-US" dirty="0"/>
              <a:t>These boats carry 12 passengers each, meaning only 180 people are allowed to land on the island daily. Skellig Michael was inscribed on the World Heritage List in 1996 - </a:t>
            </a:r>
            <a:r>
              <a:rPr lang="en-US" dirty="0" err="1">
                <a:hlinkClick r:id="rId2"/>
              </a:rPr>
              <a:t>Sceilg</a:t>
            </a:r>
            <a:r>
              <a:rPr lang="en-US" dirty="0">
                <a:hlinkClick r:id="rId2"/>
              </a:rPr>
              <a:t> </a:t>
            </a:r>
            <a:r>
              <a:rPr lang="en-US" dirty="0" err="1">
                <a:hlinkClick r:id="rId2"/>
              </a:rPr>
              <a:t>Mhichíl</a:t>
            </a:r>
            <a:r>
              <a:rPr lang="en-US" dirty="0">
                <a:hlinkClick r:id="rId2"/>
              </a:rPr>
              <a:t> - UNESCO World Heritage Centre</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80741"/>
            <a:ext cx="5385080"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SUSTAINABLE POP CULTURE TOURISM – SKELLIG MICHAEL, IRELAND</a:t>
            </a:r>
          </a:p>
        </p:txBody>
      </p:sp>
      <p:pic>
        <p:nvPicPr>
          <p:cNvPr id="11" name="Picture Placeholder 7">
            <a:extLst>
              <a:ext uri="{FF2B5EF4-FFF2-40B4-BE49-F238E27FC236}">
                <a16:creationId xmlns:a16="http://schemas.microsoft.com/office/drawing/2014/main" id="{A2DCCF6E-C935-4D60-B5AA-529DFC5317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46088" y="523875"/>
            <a:ext cx="3798887" cy="4222750"/>
          </a:xfrm>
          <a:prstGeom prst="rect">
            <a:avLst/>
          </a:prstGeom>
        </p:spPr>
      </p:pic>
      <p:pic>
        <p:nvPicPr>
          <p:cNvPr id="14" name="Picture Placeholder 13">
            <a:extLst>
              <a:ext uri="{FF2B5EF4-FFF2-40B4-BE49-F238E27FC236}">
                <a16:creationId xmlns:a16="http://schemas.microsoft.com/office/drawing/2014/main" id="{3CA7250B-C11A-4C31-A330-D4519D441554}"/>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254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F178B5A-8491-4454-918C-805831E498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8" name="Picture Placeholder 7">
            <a:extLst>
              <a:ext uri="{FF2B5EF4-FFF2-40B4-BE49-F238E27FC236}">
                <a16:creationId xmlns:a16="http://schemas.microsoft.com/office/drawing/2014/main" id="{FB070866-F77B-4C68-AB60-08FCBA95B9D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722221"/>
            <a:ext cx="7442479" cy="2018692"/>
          </a:xfrm>
        </p:spPr>
        <p:txBody>
          <a:bodyPr>
            <a:normAutofit/>
          </a:bodyPr>
          <a:lstStyle/>
          <a:p>
            <a:pPr algn="just"/>
            <a:r>
              <a:rPr lang="en-US" sz="2400" b="0" dirty="0"/>
              <a:t>For Dubrovnik, doubling as King’s Landing in Game of Thrones is a mixed blessing. Stardom has been a boon for business – but has also sparked an inundation of visitors to a city already struggling with overcrowding. </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585074" y="3532432"/>
            <a:ext cx="4286251" cy="2164180"/>
          </a:xfrm>
        </p:spPr>
        <p:txBody>
          <a:bodyPr/>
          <a:lstStyle/>
          <a:p>
            <a:pPr algn="just"/>
            <a:r>
              <a:rPr lang="en-US" b="0" dirty="0"/>
              <a:t>In 2018, the Mayor of Dubrovnik </a:t>
            </a:r>
            <a:r>
              <a:rPr lang="en-US" dirty="0"/>
              <a:t>took action and </a:t>
            </a:r>
            <a:r>
              <a:rPr lang="en-US" b="0" dirty="0"/>
              <a:t>shut 80% of the souvenir stalls clogging up the city centre and imposed a quota on bus and cruise tourists. </a:t>
            </a:r>
            <a:r>
              <a:rPr lang="en-US" dirty="0"/>
              <a:t>This was a</a:t>
            </a:r>
            <a:r>
              <a:rPr lang="en-US" b="0" dirty="0"/>
              <a:t> key action to combat </a:t>
            </a:r>
            <a:r>
              <a:rPr lang="en-US" b="0" dirty="0" err="1"/>
              <a:t>overtourism</a:t>
            </a:r>
            <a:r>
              <a:rPr lang="en-US" b="0" dirty="0"/>
              <a:t> and embed more sustainable planning for the future.</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TAKING OVERTOURISM ACTION IN DUBROVNIK</a:t>
            </a:r>
          </a:p>
        </p:txBody>
      </p:sp>
      <p:sp>
        <p:nvSpPr>
          <p:cNvPr id="9" name="TextBox 8">
            <a:extLst>
              <a:ext uri="{FF2B5EF4-FFF2-40B4-BE49-F238E27FC236}">
                <a16:creationId xmlns:a16="http://schemas.microsoft.com/office/drawing/2014/main" id="{2DF529BA-1D19-4506-A95A-BF4AEFD756A1}"/>
              </a:ext>
            </a:extLst>
          </p:cNvPr>
          <p:cNvSpPr txBox="1"/>
          <p:nvPr/>
        </p:nvSpPr>
        <p:spPr>
          <a:xfrm>
            <a:off x="2615878" y="6204030"/>
            <a:ext cx="1794076" cy="369332"/>
          </a:xfrm>
          <a:prstGeom prst="rect">
            <a:avLst/>
          </a:prstGeom>
          <a:noFill/>
        </p:spPr>
        <p:txBody>
          <a:bodyPr wrap="square" rtlCol="0">
            <a:spAutoFit/>
          </a:bodyPr>
          <a:lstStyle/>
          <a:p>
            <a:r>
              <a:rPr lang="en-IE" dirty="0">
                <a:hlinkClick r:id="rId4"/>
              </a:rPr>
              <a:t>Source</a:t>
            </a:r>
            <a:endParaRPr lang="en-IE" dirty="0"/>
          </a:p>
        </p:txBody>
      </p:sp>
    </p:spTree>
    <p:extLst>
      <p:ext uri="{BB962C8B-B14F-4D97-AF65-F5344CB8AC3E}">
        <p14:creationId xmlns:p14="http://schemas.microsoft.com/office/powerpoint/2010/main" val="4872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fontScale="92500" lnSpcReduction="20000"/>
          </a:bodyPr>
          <a:lstStyle/>
          <a:p>
            <a:r>
              <a:rPr lang="en-US" b="0" dirty="0"/>
              <a:t>SECTION 3: </a:t>
            </a:r>
            <a:r>
              <a:rPr lang="en-IE" dirty="0"/>
              <a:t>BENEFITS OF BEING PART OF A STRONG REGIONAL AND SUSTAINABE POP CULTURE TOURISM PROMOTION</a:t>
            </a:r>
          </a:p>
          <a:p>
            <a:endParaRPr lang="en-IE" dirty="0"/>
          </a:p>
        </p:txBody>
      </p:sp>
      <p:pic>
        <p:nvPicPr>
          <p:cNvPr id="22" name="Picture Placeholder 21">
            <a:extLst>
              <a:ext uri="{FF2B5EF4-FFF2-40B4-BE49-F238E27FC236}">
                <a16:creationId xmlns:a16="http://schemas.microsoft.com/office/drawing/2014/main" id="{012C9417-DAEE-4472-8647-F800E7D08C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789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D91FC-9C66-4945-A7D8-55DAC7BEE3CC}"/>
              </a:ext>
            </a:extLst>
          </p:cNvPr>
          <p:cNvSpPr>
            <a:spLocks noGrp="1"/>
          </p:cNvSpPr>
          <p:nvPr>
            <p:ph type="body" sz="quarter" idx="13"/>
          </p:nvPr>
        </p:nvSpPr>
        <p:spPr/>
        <p:txBody>
          <a:bodyPr>
            <a:normAutofit/>
          </a:bodyPr>
          <a:lstStyle/>
          <a:p>
            <a:r>
              <a:rPr lang="en-IE" dirty="0"/>
              <a:t>POWER OF REGIONAL BRANDS AND PROMOTIONS</a:t>
            </a:r>
          </a:p>
        </p:txBody>
      </p:sp>
      <p:sp>
        <p:nvSpPr>
          <p:cNvPr id="3" name="Text Placeholder 2">
            <a:extLst>
              <a:ext uri="{FF2B5EF4-FFF2-40B4-BE49-F238E27FC236}">
                <a16:creationId xmlns:a16="http://schemas.microsoft.com/office/drawing/2014/main" id="{84490B20-9290-42FD-B37A-85A94F70BED4}"/>
              </a:ext>
            </a:extLst>
          </p:cNvPr>
          <p:cNvSpPr>
            <a:spLocks noGrp="1"/>
          </p:cNvSpPr>
          <p:nvPr>
            <p:ph type="body" sz="quarter" idx="14"/>
          </p:nvPr>
        </p:nvSpPr>
        <p:spPr>
          <a:xfrm>
            <a:off x="497155" y="4771235"/>
            <a:ext cx="10142270" cy="469184"/>
          </a:xfrm>
        </p:spPr>
        <p:txBody>
          <a:bodyPr/>
          <a:lstStyle/>
          <a:p>
            <a:r>
              <a:rPr lang="en-US" dirty="0"/>
              <a:t>When overseas visitors start planning their visit, they will tend to connect with regional experience brands first. When you align your offers with your regional experience brand, you make it easier for visitors to make sense of your location and the kinds of experience you will be able to offer. The attention the brand receives can begin to funnel visitors towards your project. </a:t>
            </a:r>
            <a:endParaRPr lang="en-IE" dirty="0"/>
          </a:p>
        </p:txBody>
      </p:sp>
      <p:pic>
        <p:nvPicPr>
          <p:cNvPr id="12" name="Picture Placeholder 11">
            <a:extLst>
              <a:ext uri="{FF2B5EF4-FFF2-40B4-BE49-F238E27FC236}">
                <a16:creationId xmlns:a16="http://schemas.microsoft.com/office/drawing/2014/main" id="{3FAC318F-B4FD-4BE2-81D1-E61AC9A3D33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587750" y="-11113"/>
            <a:ext cx="8628063" cy="4540251"/>
          </a:xfrm>
        </p:spPr>
      </p:pic>
    </p:spTree>
    <p:extLst>
      <p:ext uri="{BB962C8B-B14F-4D97-AF65-F5344CB8AC3E}">
        <p14:creationId xmlns:p14="http://schemas.microsoft.com/office/powerpoint/2010/main" val="145602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FB252E-CB67-457C-A445-01374318B835}"/>
              </a:ext>
            </a:extLst>
          </p:cNvPr>
          <p:cNvSpPr>
            <a:spLocks noGrp="1"/>
          </p:cNvSpPr>
          <p:nvPr>
            <p:ph type="body" sz="quarter" idx="13"/>
          </p:nvPr>
        </p:nvSpPr>
        <p:spPr>
          <a:xfrm>
            <a:off x="920574" y="1135625"/>
            <a:ext cx="4711930" cy="5405378"/>
          </a:xfrm>
        </p:spPr>
        <p:txBody>
          <a:bodyPr>
            <a:normAutofit lnSpcReduction="10000"/>
          </a:bodyPr>
          <a:lstStyle/>
          <a:p>
            <a:pPr rtl="0"/>
            <a:r>
              <a:rPr lang="en-US" i="0" dirty="0">
                <a:effectLst/>
              </a:rPr>
              <a:t>Destination Tourism Branding</a:t>
            </a:r>
            <a:r>
              <a:rPr lang="en-US" i="0" dirty="0"/>
              <a:t> </a:t>
            </a:r>
            <a:r>
              <a:rPr lang="en-US" i="0" dirty="0">
                <a:effectLst/>
              </a:rPr>
              <a:t>conveys the promise of a memorable travel experience that is uniquely associated with the destination, it also serves to consolidate and reinforce the recollection of pleasurable memories of the destination experience </a:t>
            </a:r>
          </a:p>
          <a:p>
            <a:pPr rtl="0"/>
            <a:r>
              <a:rPr lang="en-US" sz="1500" i="0" dirty="0">
                <a:effectLst/>
              </a:rPr>
              <a:t>– Ritchie and Ritchie 1998</a:t>
            </a:r>
          </a:p>
          <a:p>
            <a:br>
              <a:rPr lang="en-US" b="0" i="0" dirty="0">
                <a:solidFill>
                  <a:srgbClr val="000000"/>
                </a:solidFill>
                <a:effectLst/>
              </a:rPr>
            </a:br>
            <a:endParaRPr lang="en-IE" dirty="0"/>
          </a:p>
        </p:txBody>
      </p:sp>
      <p:sp>
        <p:nvSpPr>
          <p:cNvPr id="4" name="Text Placeholder 3">
            <a:extLst>
              <a:ext uri="{FF2B5EF4-FFF2-40B4-BE49-F238E27FC236}">
                <a16:creationId xmlns:a16="http://schemas.microsoft.com/office/drawing/2014/main" id="{C49081F0-51FE-4578-8258-C4319A369AF4}"/>
              </a:ext>
            </a:extLst>
          </p:cNvPr>
          <p:cNvSpPr>
            <a:spLocks noGrp="1"/>
          </p:cNvSpPr>
          <p:nvPr>
            <p:ph type="body" sz="quarter" idx="15"/>
          </p:nvPr>
        </p:nvSpPr>
        <p:spPr>
          <a:xfrm>
            <a:off x="484209" y="778567"/>
            <a:ext cx="2613204" cy="1221666"/>
          </a:xfrm>
        </p:spPr>
        <p:txBody>
          <a:bodyPr>
            <a:normAutofit fontScale="92500" lnSpcReduction="10000"/>
          </a:bodyPr>
          <a:lstStyle/>
          <a:p>
            <a:r>
              <a:rPr lang="en-IE" dirty="0"/>
              <a:t>“</a:t>
            </a:r>
          </a:p>
        </p:txBody>
      </p:sp>
      <p:sp>
        <p:nvSpPr>
          <p:cNvPr id="7" name="Text Placeholder 3">
            <a:extLst>
              <a:ext uri="{FF2B5EF4-FFF2-40B4-BE49-F238E27FC236}">
                <a16:creationId xmlns:a16="http://schemas.microsoft.com/office/drawing/2014/main" id="{59985DF2-5CEE-4316-B0C1-336129AC188D}"/>
              </a:ext>
            </a:extLst>
          </p:cNvPr>
          <p:cNvSpPr txBox="1">
            <a:spLocks/>
          </p:cNvSpPr>
          <p:nvPr/>
        </p:nvSpPr>
        <p:spPr>
          <a:xfrm rot="10800000">
            <a:off x="3121021" y="4549408"/>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pic>
        <p:nvPicPr>
          <p:cNvPr id="14" name="Picture Placeholder 13" descr="A group of people posing for a photo&#10;&#10;Description automatically generated with medium confidence">
            <a:extLst>
              <a:ext uri="{FF2B5EF4-FFF2-40B4-BE49-F238E27FC236}">
                <a16:creationId xmlns:a16="http://schemas.microsoft.com/office/drawing/2014/main" id="{7FC5DE6C-66E1-426F-8058-D220C9D572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44672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h with trees on the side of a mountain&#10;&#10;Description automatically generated">
            <a:extLst>
              <a:ext uri="{FF2B5EF4-FFF2-40B4-BE49-F238E27FC236}">
                <a16:creationId xmlns:a16="http://schemas.microsoft.com/office/drawing/2014/main" id="{116C99B7-A468-474A-8CE2-04A1175A4DB4}"/>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colorTemperature colorTemp="6505"/>
                    </a14:imgEffect>
                    <a14:imgEffect>
                      <a14:saturation sat="63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65510" y="216611"/>
            <a:ext cx="4902028" cy="6094632"/>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843009" y="3321354"/>
            <a:ext cx="5234690" cy="968329"/>
          </a:xfrm>
        </p:spPr>
        <p:txBody>
          <a:bodyPr/>
          <a:lstStyle/>
          <a:p>
            <a:r>
              <a:rPr lang="en-IE" dirty="0"/>
              <a:t>BENEFITS OF BEING PART OF A STRONG REGIONAL AND SUSTAINABLE POP CULTURE TOURISM BRAND/PROMOTION</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793918" y="5740643"/>
            <a:ext cx="4902027" cy="968329"/>
          </a:xfrm>
        </p:spPr>
        <p:txBody>
          <a:bodyPr/>
          <a:lstStyle/>
          <a:p>
            <a:r>
              <a:rPr lang="en-IE" dirty="0"/>
              <a:t>PREPARING FOR FUTURE POP CULTURE TOURISM OPPORTUNITIES</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DD1B50"/>
          </a:solidFill>
        </p:spPr>
        <p:txBody>
          <a:bodyPr>
            <a:normAutofit/>
          </a:bodyPr>
          <a:lstStyle/>
          <a:p>
            <a:pPr algn="ctr"/>
            <a:endParaRPr lang="en-IE" dirty="0"/>
          </a:p>
          <a:p>
            <a:pPr algn="ctr"/>
            <a:r>
              <a:rPr lang="en-IE" dirty="0"/>
              <a:t>MODULE 6 CONTENTS</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a:xfrm>
            <a:off x="6793917" y="761418"/>
            <a:ext cx="5234690" cy="968329"/>
          </a:xfrm>
        </p:spPr>
        <p:txBody>
          <a:bodyPr/>
          <a:lstStyle/>
          <a:p>
            <a:r>
              <a:rPr lang="en-IE" dirty="0"/>
              <a:t>SUSTAINING POP CULTURE TOURISM - AN OVERVIEW</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9" y="1976013"/>
            <a:ext cx="5234690" cy="968329"/>
          </a:xfrm>
        </p:spPr>
        <p:txBody>
          <a:bodyPr/>
          <a:lstStyle/>
          <a:p>
            <a:r>
              <a:rPr lang="en-IE" dirty="0"/>
              <a:t>LASTING GROWTH OF YOUR POP CULTURE TOURISM BUSINESS</a:t>
            </a:r>
          </a:p>
        </p:txBody>
      </p:sp>
      <p:sp>
        <p:nvSpPr>
          <p:cNvPr id="15" name="Text Placeholder 14">
            <a:extLst>
              <a:ext uri="{FF2B5EF4-FFF2-40B4-BE49-F238E27FC236}">
                <a16:creationId xmlns:a16="http://schemas.microsoft.com/office/drawing/2014/main" id="{9007160B-22A0-4A68-AEA7-2231DDAC31F8}"/>
              </a:ext>
            </a:extLst>
          </p:cNvPr>
          <p:cNvSpPr>
            <a:spLocks noGrp="1"/>
          </p:cNvSpPr>
          <p:nvPr>
            <p:ph type="body" sz="quarter" idx="16"/>
          </p:nvPr>
        </p:nvSpPr>
        <p:spPr>
          <a:xfrm>
            <a:off x="6843009" y="4513233"/>
            <a:ext cx="4902027" cy="968329"/>
          </a:xfrm>
        </p:spPr>
        <p:txBody>
          <a:bodyPr/>
          <a:lstStyle/>
          <a:p>
            <a:r>
              <a:rPr lang="en-IE" dirty="0"/>
              <a:t>SPOTLIGHT ON COMMUNITY TOURISM</a:t>
            </a:r>
          </a:p>
        </p:txBody>
      </p:sp>
      <p:sp>
        <p:nvSpPr>
          <p:cNvPr id="14" name="TextBox 13">
            <a:extLst>
              <a:ext uri="{FF2B5EF4-FFF2-40B4-BE49-F238E27FC236}">
                <a16:creationId xmlns:a16="http://schemas.microsoft.com/office/drawing/2014/main" id="{EBF44681-1EF3-48A4-BCB2-5A7A87C0931C}"/>
              </a:ext>
            </a:extLst>
          </p:cNvPr>
          <p:cNvSpPr txBox="1"/>
          <p:nvPr/>
        </p:nvSpPr>
        <p:spPr>
          <a:xfrm>
            <a:off x="296597" y="6311243"/>
            <a:ext cx="4970941" cy="461665"/>
          </a:xfrm>
          <a:prstGeom prst="rect">
            <a:avLst/>
          </a:prstGeom>
          <a:noFill/>
        </p:spPr>
        <p:txBody>
          <a:bodyPr wrap="square">
            <a:spAutoFit/>
          </a:bodyPr>
          <a:lstStyle/>
          <a:p>
            <a:r>
              <a:rPr lang="en-US" sz="800" b="0" i="0" dirty="0">
                <a:solidFill>
                  <a:srgbClr val="323338"/>
                </a:solidFill>
                <a:effectLst/>
              </a:rPr>
              <a:t>This project has been funded with support from the European Commission. This publication reflects the views only of the author(s), and the Commission cannot be held responsible for any use, which may be made of the information contained therein. </a:t>
            </a:r>
            <a:endParaRPr lang="en-IE" sz="800" dirty="0"/>
          </a:p>
        </p:txBody>
      </p:sp>
    </p:spTree>
    <p:extLst>
      <p:ext uri="{BB962C8B-B14F-4D97-AF65-F5344CB8AC3E}">
        <p14:creationId xmlns:p14="http://schemas.microsoft.com/office/powerpoint/2010/main" val="217839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and person posing for a picture&#10;&#10;Description automatically generated with medium confidence">
            <a:extLst>
              <a:ext uri="{FF2B5EF4-FFF2-40B4-BE49-F238E27FC236}">
                <a16:creationId xmlns:a16="http://schemas.microsoft.com/office/drawing/2014/main" id="{161F4115-1702-4D36-A5DF-4A2F2D03D8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6088" y="504825"/>
            <a:ext cx="3798887" cy="4222750"/>
          </a:xfrm>
        </p:spPr>
      </p:pic>
      <p:pic>
        <p:nvPicPr>
          <p:cNvPr id="10" name="Picture Placeholder 9" descr="A picture containing ground, outdoor, tree, dirt&#10;&#10;Description automatically generated">
            <a:extLst>
              <a:ext uri="{FF2B5EF4-FFF2-40B4-BE49-F238E27FC236}">
                <a16:creationId xmlns:a16="http://schemas.microsoft.com/office/drawing/2014/main" id="{290059A0-742E-40EB-B08E-F957A5E84DC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4" name="Text Placeholder 3">
            <a:extLst>
              <a:ext uri="{FF2B5EF4-FFF2-40B4-BE49-F238E27FC236}">
                <a16:creationId xmlns:a16="http://schemas.microsoft.com/office/drawing/2014/main" id="{FB72D425-9579-4FEC-BBDB-1B0C27743478}"/>
              </a:ext>
            </a:extLst>
          </p:cNvPr>
          <p:cNvSpPr>
            <a:spLocks noGrp="1"/>
          </p:cNvSpPr>
          <p:nvPr>
            <p:ph type="body" sz="quarter" idx="13"/>
          </p:nvPr>
        </p:nvSpPr>
        <p:spPr>
          <a:xfrm>
            <a:off x="4635221" y="1508861"/>
            <a:ext cx="6842404" cy="1791502"/>
          </a:xfrm>
        </p:spPr>
        <p:txBody>
          <a:bodyPr>
            <a:normAutofit/>
          </a:bodyPr>
          <a:lstStyle/>
          <a:p>
            <a:r>
              <a:rPr lang="en-IE" dirty="0"/>
              <a:t>FOR SOME DESTINATIONS – POP CULTURE BECOMES PART THEIR TOURISM IDENTITY AND DNA..</a:t>
            </a:r>
          </a:p>
        </p:txBody>
      </p:sp>
      <p:sp>
        <p:nvSpPr>
          <p:cNvPr id="5" name="Text Placeholder 4">
            <a:extLst>
              <a:ext uri="{FF2B5EF4-FFF2-40B4-BE49-F238E27FC236}">
                <a16:creationId xmlns:a16="http://schemas.microsoft.com/office/drawing/2014/main" id="{915B7DAA-C0C8-450F-B4B4-DA0003BB35D0}"/>
              </a:ext>
            </a:extLst>
          </p:cNvPr>
          <p:cNvSpPr>
            <a:spLocks noGrp="1"/>
          </p:cNvSpPr>
          <p:nvPr>
            <p:ph type="body" sz="quarter" idx="14"/>
          </p:nvPr>
        </p:nvSpPr>
        <p:spPr>
          <a:xfrm>
            <a:off x="7679049" y="3546595"/>
            <a:ext cx="4312925" cy="2164180"/>
          </a:xfrm>
        </p:spPr>
        <p:txBody>
          <a:bodyPr/>
          <a:lstStyle/>
          <a:p>
            <a:r>
              <a:rPr lang="en-US" sz="2200" dirty="0"/>
              <a:t>“The Quiet Man,” John Ford’s 1952 movie starring John Wayne, Maureen O'Hara was set in the village of Cong, Mayo Ireland. Now, with its bronze statue of Mary Kate Danaher and John Thornton, to its Quiet Man Cottage Museum, to its guided tours, the classic movie continues to bring visitors into town, some 70 years later.</a:t>
            </a:r>
            <a:endParaRPr lang="en-IE" sz="2200" dirty="0"/>
          </a:p>
        </p:txBody>
      </p:sp>
      <p:sp>
        <p:nvSpPr>
          <p:cNvPr id="8" name="TextBox 7">
            <a:extLst>
              <a:ext uri="{FF2B5EF4-FFF2-40B4-BE49-F238E27FC236}">
                <a16:creationId xmlns:a16="http://schemas.microsoft.com/office/drawing/2014/main" id="{82AA955A-CE0C-4018-BCEF-AB5D0B674AEF}"/>
              </a:ext>
            </a:extLst>
          </p:cNvPr>
          <p:cNvSpPr txBox="1"/>
          <p:nvPr/>
        </p:nvSpPr>
        <p:spPr>
          <a:xfrm>
            <a:off x="446088" y="4727575"/>
            <a:ext cx="3798887" cy="215444"/>
          </a:xfrm>
          <a:prstGeom prst="rect">
            <a:avLst/>
          </a:prstGeom>
          <a:noFill/>
        </p:spPr>
        <p:txBody>
          <a:bodyPr wrap="square" rtlCol="0">
            <a:spAutoFit/>
          </a:bodyPr>
          <a:lstStyle/>
          <a:p>
            <a:r>
              <a:rPr lang="en-IE" sz="800" dirty="0">
                <a:hlinkClick r:id="rId6" tooltip="https://creativecommons.org/licenses/by-nc-nd/3.0/"/>
              </a:rPr>
              <a:t>CC BY-NC-ND</a:t>
            </a:r>
            <a:endParaRPr lang="en-IE" sz="800" dirty="0"/>
          </a:p>
        </p:txBody>
      </p:sp>
    </p:spTree>
    <p:extLst>
      <p:ext uri="{BB962C8B-B14F-4D97-AF65-F5344CB8AC3E}">
        <p14:creationId xmlns:p14="http://schemas.microsoft.com/office/powerpoint/2010/main" val="276598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9951B-DE27-475F-BDC9-0EE9935CC53F}"/>
              </a:ext>
            </a:extLst>
          </p:cNvPr>
          <p:cNvSpPr>
            <a:spLocks noGrp="1"/>
          </p:cNvSpPr>
          <p:nvPr>
            <p:ph type="body" sz="quarter" idx="13"/>
          </p:nvPr>
        </p:nvSpPr>
        <p:spPr>
          <a:xfrm>
            <a:off x="0" y="599947"/>
            <a:ext cx="12191999" cy="1358487"/>
          </a:xfrm>
        </p:spPr>
        <p:txBody>
          <a:bodyPr/>
          <a:lstStyle/>
          <a:p>
            <a:r>
              <a:rPr lang="en-IE" dirty="0"/>
              <a:t>BENEFITS OF BEING PART OF BUILDING A STRONG REGIONAL TOURISM PROMOTION </a:t>
            </a:r>
          </a:p>
          <a:p>
            <a:endParaRPr lang="en-IE" dirty="0"/>
          </a:p>
        </p:txBody>
      </p:sp>
      <p:sp>
        <p:nvSpPr>
          <p:cNvPr id="3" name="Text Placeholder 2">
            <a:extLst>
              <a:ext uri="{FF2B5EF4-FFF2-40B4-BE49-F238E27FC236}">
                <a16:creationId xmlns:a16="http://schemas.microsoft.com/office/drawing/2014/main" id="{D98B7DF7-DAA4-40BD-9FE1-C87EA83AF134}"/>
              </a:ext>
            </a:extLst>
          </p:cNvPr>
          <p:cNvSpPr>
            <a:spLocks noGrp="1"/>
          </p:cNvSpPr>
          <p:nvPr>
            <p:ph type="body" sz="quarter" idx="14"/>
          </p:nvPr>
        </p:nvSpPr>
        <p:spPr>
          <a:xfrm>
            <a:off x="2275755" y="2349579"/>
            <a:ext cx="3696420" cy="616776"/>
          </a:xfrm>
        </p:spPr>
        <p:txBody>
          <a:bodyPr>
            <a:normAutofit fontScale="92500" lnSpcReduction="10000"/>
          </a:bodyPr>
          <a:lstStyle/>
          <a:p>
            <a:r>
              <a:rPr lang="en-IE" dirty="0"/>
              <a:t>A UNIFYING VOICE - CREDIBILITY AND TRUST</a:t>
            </a:r>
          </a:p>
          <a:p>
            <a:endParaRPr lang="en-IE" dirty="0"/>
          </a:p>
        </p:txBody>
      </p:sp>
      <p:sp>
        <p:nvSpPr>
          <p:cNvPr id="4" name="Text Placeholder 3">
            <a:extLst>
              <a:ext uri="{FF2B5EF4-FFF2-40B4-BE49-F238E27FC236}">
                <a16:creationId xmlns:a16="http://schemas.microsoft.com/office/drawing/2014/main" id="{262F3D60-5345-4071-8F84-2DF9DD4E42A2}"/>
              </a:ext>
            </a:extLst>
          </p:cNvPr>
          <p:cNvSpPr>
            <a:spLocks noGrp="1"/>
          </p:cNvSpPr>
          <p:nvPr>
            <p:ph type="body" sz="quarter" idx="15"/>
          </p:nvPr>
        </p:nvSpPr>
        <p:spPr>
          <a:xfrm>
            <a:off x="2275755" y="2897452"/>
            <a:ext cx="4391745" cy="1358487"/>
          </a:xfrm>
        </p:spPr>
        <p:txBody>
          <a:bodyPr>
            <a:normAutofit fontScale="92500" lnSpcReduction="10000"/>
          </a:bodyPr>
          <a:lstStyle/>
          <a:p>
            <a:r>
              <a:rPr lang="en-IE" dirty="0"/>
              <a:t>Marketing your region as a pop culture region and have all tourism businesses unified in voice and message can quickly establish your footing as a must visit destination.</a:t>
            </a:r>
          </a:p>
        </p:txBody>
      </p:sp>
      <p:sp>
        <p:nvSpPr>
          <p:cNvPr id="5" name="Text Placeholder 4">
            <a:extLst>
              <a:ext uri="{FF2B5EF4-FFF2-40B4-BE49-F238E27FC236}">
                <a16:creationId xmlns:a16="http://schemas.microsoft.com/office/drawing/2014/main" id="{A4F4F5CD-DDB8-4501-9E77-A70222CA9456}"/>
              </a:ext>
            </a:extLst>
          </p:cNvPr>
          <p:cNvSpPr>
            <a:spLocks noGrp="1"/>
          </p:cNvSpPr>
          <p:nvPr>
            <p:ph type="body" sz="quarter" idx="16"/>
          </p:nvPr>
        </p:nvSpPr>
        <p:spPr>
          <a:xfrm>
            <a:off x="8223312" y="2246229"/>
            <a:ext cx="3968687" cy="823475"/>
          </a:xfrm>
        </p:spPr>
        <p:txBody>
          <a:bodyPr>
            <a:normAutofit fontScale="92500"/>
          </a:bodyPr>
          <a:lstStyle/>
          <a:p>
            <a:r>
              <a:rPr lang="en-IE" dirty="0"/>
              <a:t>OPPORTUNITIES TO COLLABORATE AND LEARN TOGETHER </a:t>
            </a:r>
          </a:p>
        </p:txBody>
      </p:sp>
      <p:sp>
        <p:nvSpPr>
          <p:cNvPr id="6" name="Text Placeholder 5">
            <a:extLst>
              <a:ext uri="{FF2B5EF4-FFF2-40B4-BE49-F238E27FC236}">
                <a16:creationId xmlns:a16="http://schemas.microsoft.com/office/drawing/2014/main" id="{3EC1E209-B6F3-4324-81DB-DF9CEA838287}"/>
              </a:ext>
            </a:extLst>
          </p:cNvPr>
          <p:cNvSpPr>
            <a:spLocks noGrp="1"/>
          </p:cNvSpPr>
          <p:nvPr>
            <p:ph type="body" sz="quarter" idx="17"/>
          </p:nvPr>
        </p:nvSpPr>
        <p:spPr>
          <a:xfrm>
            <a:off x="8223312" y="2899194"/>
            <a:ext cx="3873437" cy="1164489"/>
          </a:xfrm>
        </p:spPr>
        <p:txBody>
          <a:bodyPr>
            <a:noAutofit/>
          </a:bodyPr>
          <a:lstStyle/>
          <a:p>
            <a:r>
              <a:rPr lang="en-IE" sz="2000" dirty="0"/>
              <a:t>Regional promotion is all about knowledge sharing and a creating a culture of collaboration and co-creation. You can learn a lot by working with your peers.</a:t>
            </a:r>
          </a:p>
        </p:txBody>
      </p:sp>
      <p:sp>
        <p:nvSpPr>
          <p:cNvPr id="7" name="Text Placeholder 6">
            <a:extLst>
              <a:ext uri="{FF2B5EF4-FFF2-40B4-BE49-F238E27FC236}">
                <a16:creationId xmlns:a16="http://schemas.microsoft.com/office/drawing/2014/main" id="{173C4CBF-6498-4141-941E-EFA3324CA982}"/>
              </a:ext>
            </a:extLst>
          </p:cNvPr>
          <p:cNvSpPr>
            <a:spLocks noGrp="1"/>
          </p:cNvSpPr>
          <p:nvPr>
            <p:ph type="body" sz="quarter" idx="18"/>
          </p:nvPr>
        </p:nvSpPr>
        <p:spPr>
          <a:xfrm>
            <a:off x="2275755" y="4520784"/>
            <a:ext cx="3820245" cy="616776"/>
          </a:xfrm>
        </p:spPr>
        <p:txBody>
          <a:bodyPr>
            <a:normAutofit fontScale="92500" lnSpcReduction="10000"/>
          </a:bodyPr>
          <a:lstStyle/>
          <a:p>
            <a:r>
              <a:rPr lang="en-IE" dirty="0"/>
              <a:t>SUSTAINABLE AND RESPONSIBLE DEVELOPMENT</a:t>
            </a:r>
          </a:p>
        </p:txBody>
      </p:sp>
      <p:sp>
        <p:nvSpPr>
          <p:cNvPr id="8" name="Text Placeholder 7">
            <a:extLst>
              <a:ext uri="{FF2B5EF4-FFF2-40B4-BE49-F238E27FC236}">
                <a16:creationId xmlns:a16="http://schemas.microsoft.com/office/drawing/2014/main" id="{7A991A87-53A8-47DA-BC0E-EB6861689FF9}"/>
              </a:ext>
            </a:extLst>
          </p:cNvPr>
          <p:cNvSpPr>
            <a:spLocks noGrp="1"/>
          </p:cNvSpPr>
          <p:nvPr>
            <p:ph type="body" sz="quarter" idx="19"/>
          </p:nvPr>
        </p:nvSpPr>
        <p:spPr>
          <a:xfrm>
            <a:off x="2275755" y="5034127"/>
            <a:ext cx="4496520" cy="1050813"/>
          </a:xfrm>
        </p:spPr>
        <p:txBody>
          <a:bodyPr>
            <a:noAutofit/>
          </a:bodyPr>
          <a:lstStyle/>
          <a:p>
            <a:r>
              <a:rPr lang="en-US" sz="2000" dirty="0"/>
              <a:t>Agreeing on and working towards a united vision or common goals is important particularly when pop culture tourism is concerned. Pop culture can lead to </a:t>
            </a:r>
            <a:r>
              <a:rPr lang="en-US" sz="2000" dirty="0" err="1"/>
              <a:t>overtourism</a:t>
            </a:r>
            <a:r>
              <a:rPr lang="en-US" sz="2000" dirty="0"/>
              <a:t> so this needs to be planned for and managed carefully. </a:t>
            </a:r>
            <a:endParaRPr lang="en-IE" sz="2000" dirty="0"/>
          </a:p>
          <a:p>
            <a:endParaRPr lang="en-IE" sz="2000" dirty="0"/>
          </a:p>
        </p:txBody>
      </p:sp>
      <p:sp>
        <p:nvSpPr>
          <p:cNvPr id="9" name="Text Placeholder 8">
            <a:extLst>
              <a:ext uri="{FF2B5EF4-FFF2-40B4-BE49-F238E27FC236}">
                <a16:creationId xmlns:a16="http://schemas.microsoft.com/office/drawing/2014/main" id="{92DCA270-473D-4301-B9B8-D3F7F51B4360}"/>
              </a:ext>
            </a:extLst>
          </p:cNvPr>
          <p:cNvSpPr>
            <a:spLocks noGrp="1"/>
          </p:cNvSpPr>
          <p:nvPr>
            <p:ph type="body" sz="quarter" idx="20"/>
          </p:nvPr>
        </p:nvSpPr>
        <p:spPr>
          <a:xfrm>
            <a:off x="8223313" y="4711284"/>
            <a:ext cx="3663887" cy="616776"/>
          </a:xfrm>
        </p:spPr>
        <p:txBody>
          <a:bodyPr>
            <a:normAutofit fontScale="92500"/>
          </a:bodyPr>
          <a:lstStyle/>
          <a:p>
            <a:r>
              <a:rPr lang="en-IE" dirty="0"/>
              <a:t>DRIVE AWARENESS AND SALES</a:t>
            </a:r>
          </a:p>
          <a:p>
            <a:endParaRPr lang="en-IE" dirty="0"/>
          </a:p>
        </p:txBody>
      </p:sp>
      <p:sp>
        <p:nvSpPr>
          <p:cNvPr id="10" name="Text Placeholder 9">
            <a:extLst>
              <a:ext uri="{FF2B5EF4-FFF2-40B4-BE49-F238E27FC236}">
                <a16:creationId xmlns:a16="http://schemas.microsoft.com/office/drawing/2014/main" id="{858A09C6-7022-4F54-A3B3-F49019B6018C}"/>
              </a:ext>
            </a:extLst>
          </p:cNvPr>
          <p:cNvSpPr>
            <a:spLocks noGrp="1"/>
          </p:cNvSpPr>
          <p:nvPr>
            <p:ph type="body" sz="quarter" idx="21"/>
          </p:nvPr>
        </p:nvSpPr>
        <p:spPr>
          <a:xfrm>
            <a:off x="8223313" y="5055984"/>
            <a:ext cx="3873437" cy="731204"/>
          </a:xfrm>
        </p:spPr>
        <p:txBody>
          <a:bodyPr>
            <a:noAutofit/>
          </a:bodyPr>
          <a:lstStyle/>
          <a:p>
            <a:r>
              <a:rPr lang="en-IE" sz="2000" dirty="0"/>
              <a:t>The ultimate goal of a regional/destination promotion is to increase tourist revenue for all and a well executed regional promotion can bring business benefits to many.</a:t>
            </a:r>
          </a:p>
        </p:txBody>
      </p:sp>
      <p:pic>
        <p:nvPicPr>
          <p:cNvPr id="11" name="Graphic 10" descr="Group of people with solid fill">
            <a:extLst>
              <a:ext uri="{FF2B5EF4-FFF2-40B4-BE49-F238E27FC236}">
                <a16:creationId xmlns:a16="http://schemas.microsoft.com/office/drawing/2014/main" id="{5C9DACFF-BA1D-4AAE-B34F-07D61D1E89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50" y="2452530"/>
            <a:ext cx="914400" cy="914400"/>
          </a:xfrm>
          <a:prstGeom prst="rect">
            <a:avLst/>
          </a:prstGeom>
        </p:spPr>
      </p:pic>
      <p:pic>
        <p:nvPicPr>
          <p:cNvPr id="12" name="Graphic 11" descr="Open hand with plant outline">
            <a:extLst>
              <a:ext uri="{FF2B5EF4-FFF2-40B4-BE49-F238E27FC236}">
                <a16:creationId xmlns:a16="http://schemas.microsoft.com/office/drawing/2014/main" id="{80A0591F-297D-44C9-90AB-21BE2B47C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550" y="4562472"/>
            <a:ext cx="914400" cy="914400"/>
          </a:xfrm>
          <a:prstGeom prst="rect">
            <a:avLst/>
          </a:prstGeom>
        </p:spPr>
      </p:pic>
      <p:pic>
        <p:nvPicPr>
          <p:cNvPr id="14" name="Graphic 13" descr="Online meeting outline">
            <a:extLst>
              <a:ext uri="{FF2B5EF4-FFF2-40B4-BE49-F238E27FC236}">
                <a16:creationId xmlns:a16="http://schemas.microsoft.com/office/drawing/2014/main" id="{7ABF0295-138C-47BB-A137-EE9198E89B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8206" y="2440253"/>
            <a:ext cx="914400" cy="914400"/>
          </a:xfrm>
          <a:prstGeom prst="rect">
            <a:avLst/>
          </a:prstGeom>
        </p:spPr>
      </p:pic>
      <p:pic>
        <p:nvPicPr>
          <p:cNvPr id="16" name="Graphic 15" descr="Euro with solid fill">
            <a:extLst>
              <a:ext uri="{FF2B5EF4-FFF2-40B4-BE49-F238E27FC236}">
                <a16:creationId xmlns:a16="http://schemas.microsoft.com/office/drawing/2014/main" id="{CE96F3D1-5F43-4979-9D04-EA88AEDEE5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6100" y="4598784"/>
            <a:ext cx="914400" cy="914400"/>
          </a:xfrm>
          <a:prstGeom prst="rect">
            <a:avLst/>
          </a:prstGeom>
        </p:spPr>
      </p:pic>
    </p:spTree>
    <p:extLst>
      <p:ext uri="{BB962C8B-B14F-4D97-AF65-F5344CB8AC3E}">
        <p14:creationId xmlns:p14="http://schemas.microsoft.com/office/powerpoint/2010/main" val="1299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57615-9ECE-4893-ACBB-6932974FD9EC}"/>
              </a:ext>
            </a:extLst>
          </p:cNvPr>
          <p:cNvSpPr>
            <a:spLocks noGrp="1"/>
          </p:cNvSpPr>
          <p:nvPr>
            <p:ph type="body" sz="quarter" idx="13"/>
          </p:nvPr>
        </p:nvSpPr>
        <p:spPr>
          <a:xfrm>
            <a:off x="4616172" y="1811121"/>
            <a:ext cx="7130260" cy="1791502"/>
          </a:xfrm>
        </p:spPr>
        <p:txBody>
          <a:bodyPr>
            <a:noAutofit/>
          </a:bodyPr>
          <a:lstStyle/>
          <a:p>
            <a:pPr algn="just"/>
            <a:r>
              <a:rPr lang="en-US" sz="2400" b="0" dirty="0"/>
              <a:t>Destination promotion is about developing a unique personality and image differentiating from all competitors. </a:t>
            </a:r>
          </a:p>
          <a:p>
            <a:pPr algn="just"/>
            <a:endParaRPr lang="en-US" sz="2400" b="0" dirty="0"/>
          </a:p>
          <a:p>
            <a:pPr algn="just"/>
            <a:r>
              <a:rPr lang="en-US" sz="2400" b="0" dirty="0"/>
              <a:t>The first step for any successful destination promotion campaign is to understand how your region is perceived. </a:t>
            </a:r>
            <a:r>
              <a:rPr lang="en-GB" sz="2400" b="0" dirty="0"/>
              <a:t>Destination marketing involves a holistic 360-degree approach to crafting, developing and nurturing a unique identity for the destination.</a:t>
            </a:r>
          </a:p>
          <a:p>
            <a:pPr algn="just"/>
            <a:endParaRPr lang="en-US" sz="2400" b="0" dirty="0"/>
          </a:p>
          <a:p>
            <a:pPr algn="just"/>
            <a:endParaRPr lang="en-IE" sz="2400" b="0" dirty="0"/>
          </a:p>
        </p:txBody>
      </p:sp>
      <p:sp>
        <p:nvSpPr>
          <p:cNvPr id="6" name="Text Placeholder 3">
            <a:extLst>
              <a:ext uri="{FF2B5EF4-FFF2-40B4-BE49-F238E27FC236}">
                <a16:creationId xmlns:a16="http://schemas.microsoft.com/office/drawing/2014/main" id="{50426ED2-5D4F-457B-A873-BEE6B775F400}"/>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DESTINATION PROMOTION</a:t>
            </a:r>
          </a:p>
        </p:txBody>
      </p:sp>
      <p:pic>
        <p:nvPicPr>
          <p:cNvPr id="12" name="Picture Placeholder 11">
            <a:extLst>
              <a:ext uri="{FF2B5EF4-FFF2-40B4-BE49-F238E27FC236}">
                <a16:creationId xmlns:a16="http://schemas.microsoft.com/office/drawing/2014/main" id="{28CDCCED-0A87-47C3-B98A-E43ECCBF5B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83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C942C9C-117C-43AA-BCC7-408DFFEC43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00050"/>
            <a:ext cx="4949825" cy="5981700"/>
          </a:xfrm>
        </p:spPr>
      </p:pic>
      <p:sp>
        <p:nvSpPr>
          <p:cNvPr id="3" name="Text Placeholder 2">
            <a:extLst>
              <a:ext uri="{FF2B5EF4-FFF2-40B4-BE49-F238E27FC236}">
                <a16:creationId xmlns:a16="http://schemas.microsoft.com/office/drawing/2014/main" id="{75AE6C44-D97A-47CB-86A5-6FF3EDF7BD10}"/>
              </a:ext>
            </a:extLst>
          </p:cNvPr>
          <p:cNvSpPr>
            <a:spLocks noGrp="1"/>
          </p:cNvSpPr>
          <p:nvPr>
            <p:ph type="body" sz="quarter" idx="14"/>
          </p:nvPr>
        </p:nvSpPr>
        <p:spPr/>
        <p:txBody>
          <a:bodyPr/>
          <a:lstStyle/>
          <a:p>
            <a:r>
              <a:rPr lang="en-US" b="0" i="0" dirty="0">
                <a:solidFill>
                  <a:srgbClr val="3F3F3F"/>
                </a:solidFill>
                <a:effectLst/>
                <a:latin typeface="Open Sans" panose="020B0606030504020204" pitchFamily="34" charset="0"/>
              </a:rPr>
              <a:t>REPUTATION</a:t>
            </a:r>
            <a:endParaRPr lang="en-IE" dirty="0"/>
          </a:p>
        </p:txBody>
      </p:sp>
      <p:sp>
        <p:nvSpPr>
          <p:cNvPr id="4" name="Text Placeholder 3">
            <a:extLst>
              <a:ext uri="{FF2B5EF4-FFF2-40B4-BE49-F238E27FC236}">
                <a16:creationId xmlns:a16="http://schemas.microsoft.com/office/drawing/2014/main" id="{90DEE308-66E5-4D83-83DA-F63A760150EE}"/>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E9C8F6F3-9010-40B9-8FF4-AE33784C5DB9}"/>
              </a:ext>
            </a:extLst>
          </p:cNvPr>
          <p:cNvSpPr>
            <a:spLocks noGrp="1"/>
          </p:cNvSpPr>
          <p:nvPr>
            <p:ph type="body" sz="quarter" idx="16"/>
          </p:nvPr>
        </p:nvSpPr>
        <p:spPr/>
        <p:txBody>
          <a:bodyPr/>
          <a:lstStyle/>
          <a:p>
            <a:r>
              <a:rPr lang="en-US" b="0" i="0" dirty="0">
                <a:solidFill>
                  <a:srgbClr val="3F3F3F"/>
                </a:solidFill>
                <a:effectLst/>
                <a:latin typeface="Open Sans" panose="020B0606030504020204" pitchFamily="34" charset="0"/>
              </a:rPr>
              <a:t>IDENTITY</a:t>
            </a:r>
            <a:endParaRPr lang="en-IE" dirty="0"/>
          </a:p>
        </p:txBody>
      </p:sp>
      <p:sp>
        <p:nvSpPr>
          <p:cNvPr id="6" name="Text Placeholder 5">
            <a:extLst>
              <a:ext uri="{FF2B5EF4-FFF2-40B4-BE49-F238E27FC236}">
                <a16:creationId xmlns:a16="http://schemas.microsoft.com/office/drawing/2014/main" id="{B6B35E3C-C77B-4296-8D66-22984E71AD83}"/>
              </a:ext>
            </a:extLst>
          </p:cNvPr>
          <p:cNvSpPr>
            <a:spLocks noGrp="1"/>
          </p:cNvSpPr>
          <p:nvPr>
            <p:ph type="body" sz="quarter" idx="17"/>
          </p:nvPr>
        </p:nvSpPr>
        <p:spPr/>
        <p:txBody>
          <a:bodyPr/>
          <a:lstStyle/>
          <a:p>
            <a:endParaRPr lang="en-IE"/>
          </a:p>
        </p:txBody>
      </p:sp>
      <p:sp>
        <p:nvSpPr>
          <p:cNvPr id="7" name="Text Placeholder 6">
            <a:extLst>
              <a:ext uri="{FF2B5EF4-FFF2-40B4-BE49-F238E27FC236}">
                <a16:creationId xmlns:a16="http://schemas.microsoft.com/office/drawing/2014/main" id="{BA6BBC31-9D0A-444C-AB52-85788227E0F8}"/>
              </a:ext>
            </a:extLst>
          </p:cNvPr>
          <p:cNvSpPr>
            <a:spLocks noGrp="1"/>
          </p:cNvSpPr>
          <p:nvPr>
            <p:ph type="body" sz="quarter" idx="18"/>
          </p:nvPr>
        </p:nvSpPr>
        <p:spPr/>
        <p:txBody>
          <a:bodyPr/>
          <a:lstStyle/>
          <a:p>
            <a:r>
              <a:rPr lang="en-US" b="0" i="0" dirty="0">
                <a:solidFill>
                  <a:srgbClr val="3F3F3F"/>
                </a:solidFill>
                <a:effectLst/>
                <a:latin typeface="Open Sans" panose="020B0606030504020204" pitchFamily="34" charset="0"/>
              </a:rPr>
              <a:t>PERCEPTION</a:t>
            </a:r>
            <a:endParaRPr lang="en-IE" dirty="0"/>
          </a:p>
        </p:txBody>
      </p:sp>
      <p:sp>
        <p:nvSpPr>
          <p:cNvPr id="8" name="Text Placeholder 7">
            <a:extLst>
              <a:ext uri="{FF2B5EF4-FFF2-40B4-BE49-F238E27FC236}">
                <a16:creationId xmlns:a16="http://schemas.microsoft.com/office/drawing/2014/main" id="{575F97D0-E8E1-4311-BCF9-B69759E01C47}"/>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AD84217D-C9DE-4A0C-BBD3-E24E2582DA72}"/>
              </a:ext>
            </a:extLst>
          </p:cNvPr>
          <p:cNvSpPr>
            <a:spLocks noGrp="1"/>
          </p:cNvSpPr>
          <p:nvPr>
            <p:ph type="body" sz="quarter" idx="13"/>
          </p:nvPr>
        </p:nvSpPr>
        <p:spPr>
          <a:xfrm>
            <a:off x="4410075" y="987873"/>
            <a:ext cx="5230206" cy="1540320"/>
          </a:xfrm>
        </p:spPr>
        <p:txBody>
          <a:bodyPr>
            <a:normAutofit fontScale="62500" lnSpcReduction="20000"/>
          </a:bodyPr>
          <a:lstStyle/>
          <a:p>
            <a:pPr>
              <a:lnSpc>
                <a:spcPct val="120000"/>
              </a:lnSpc>
            </a:pPr>
            <a:r>
              <a:rPr lang="en-US" b="0" i="0" dirty="0">
                <a:effectLst/>
                <a:latin typeface="Open Sans" panose="020B0606030504020204" pitchFamily="34" charset="0"/>
              </a:rPr>
              <a:t>Destination </a:t>
            </a:r>
            <a:r>
              <a:rPr lang="en-US" b="0" dirty="0">
                <a:latin typeface="Open Sans" panose="020B0606030504020204" pitchFamily="34" charset="0"/>
              </a:rPr>
              <a:t>promotion</a:t>
            </a:r>
            <a:r>
              <a:rPr lang="en-US" b="0" i="0" dirty="0">
                <a:effectLst/>
                <a:latin typeface="Open Sans" panose="020B0606030504020204" pitchFamily="34" charset="0"/>
              </a:rPr>
              <a:t> is driven by three main factors, which represent the fundamentals of a destination brand:</a:t>
            </a:r>
            <a:endParaRPr lang="en-IE" dirty="0"/>
          </a:p>
        </p:txBody>
      </p:sp>
    </p:spTree>
    <p:extLst>
      <p:ext uri="{BB962C8B-B14F-4D97-AF65-F5344CB8AC3E}">
        <p14:creationId xmlns:p14="http://schemas.microsoft.com/office/powerpoint/2010/main" val="14062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7739D74-18CB-46CF-9255-E395397BA9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en-US" sz="2800" dirty="0"/>
              <a:t>REPUTATION is the sum of the beliefs or opinions about the destination, it needs to be built, protected, maintained and changed, if needed, over time.</a:t>
            </a:r>
            <a:endParaRPr lang="en-IE" sz="2800" dirty="0"/>
          </a:p>
        </p:txBody>
      </p:sp>
    </p:spTree>
    <p:extLst>
      <p:ext uri="{BB962C8B-B14F-4D97-AF65-F5344CB8AC3E}">
        <p14:creationId xmlns:p14="http://schemas.microsoft.com/office/powerpoint/2010/main" val="39435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4C3CFBE-D11B-4436-BF92-44A6725EF7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en-US" sz="2800" dirty="0"/>
              <a:t>IDENTITY has to be driven by authenticity, unique selling points of the destination, consistency and strong personality.</a:t>
            </a:r>
            <a:endParaRPr lang="en-IE" sz="2800" dirty="0"/>
          </a:p>
        </p:txBody>
      </p:sp>
    </p:spTree>
    <p:extLst>
      <p:ext uri="{BB962C8B-B14F-4D97-AF65-F5344CB8AC3E}">
        <p14:creationId xmlns:p14="http://schemas.microsoft.com/office/powerpoint/2010/main" val="272580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B3C163-618C-4D8A-99CD-09974EADA6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rmAutofit/>
          </a:bodyPr>
          <a:lstStyle/>
          <a:p>
            <a:r>
              <a:rPr lang="en-US" sz="2800" dirty="0"/>
              <a:t>PERCEPTION is mostly made of immaterial experiences, even though material experiences matter as well, and it is subjective, in the mind of consumers.</a:t>
            </a:r>
            <a:endParaRPr lang="en-IE" sz="2800" dirty="0"/>
          </a:p>
        </p:txBody>
      </p:sp>
      <p:sp>
        <p:nvSpPr>
          <p:cNvPr id="2" name="TextBox 1">
            <a:extLst>
              <a:ext uri="{FF2B5EF4-FFF2-40B4-BE49-F238E27FC236}">
                <a16:creationId xmlns:a16="http://schemas.microsoft.com/office/drawing/2014/main" id="{CCD0EE6D-8051-49FC-9B12-B4CD8B093303}"/>
              </a:ext>
            </a:extLst>
          </p:cNvPr>
          <p:cNvSpPr txBox="1"/>
          <p:nvPr/>
        </p:nvSpPr>
        <p:spPr>
          <a:xfrm>
            <a:off x="2419349" y="5842661"/>
            <a:ext cx="7610475" cy="1015663"/>
          </a:xfrm>
          <a:prstGeom prst="rect">
            <a:avLst/>
          </a:prstGeom>
          <a:noFill/>
        </p:spPr>
        <p:txBody>
          <a:bodyPr wrap="square" rtlCol="0">
            <a:spAutoFit/>
          </a:bodyPr>
          <a:lstStyle/>
          <a:p>
            <a:r>
              <a:rPr lang="en-IE" sz="2000" dirty="0"/>
              <a:t>Now that we know this, let’s take a look at how some regions/destinations are promoting themselves as pop culture tourism destinations..</a:t>
            </a:r>
          </a:p>
        </p:txBody>
      </p:sp>
    </p:spTree>
    <p:extLst>
      <p:ext uri="{BB962C8B-B14F-4D97-AF65-F5344CB8AC3E}">
        <p14:creationId xmlns:p14="http://schemas.microsoft.com/office/powerpoint/2010/main" val="5650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64BAC0-330C-4194-B940-2114872B2C5D}"/>
              </a:ext>
            </a:extLst>
          </p:cNvPr>
          <p:cNvSpPr>
            <a:spLocks noGrp="1"/>
          </p:cNvSpPr>
          <p:nvPr>
            <p:ph type="body" sz="quarter" idx="13"/>
          </p:nvPr>
        </p:nvSpPr>
        <p:spPr>
          <a:xfrm>
            <a:off x="7045046" y="298385"/>
            <a:ext cx="5004199" cy="1139889"/>
          </a:xfrm>
        </p:spPr>
        <p:txBody>
          <a:bodyPr>
            <a:normAutofit fontScale="85000" lnSpcReduction="20000"/>
          </a:bodyPr>
          <a:lstStyle/>
          <a:p>
            <a:r>
              <a:rPr lang="en-IE" dirty="0"/>
              <a:t>NORTHERN IRELAND IS OFFICIAL GAME OF THRONES TERRITORY</a:t>
            </a:r>
          </a:p>
        </p:txBody>
      </p:sp>
      <p:sp>
        <p:nvSpPr>
          <p:cNvPr id="5" name="Text Placeholder 4">
            <a:extLst>
              <a:ext uri="{FF2B5EF4-FFF2-40B4-BE49-F238E27FC236}">
                <a16:creationId xmlns:a16="http://schemas.microsoft.com/office/drawing/2014/main" id="{D70EEFE3-D63E-4B0D-A5A3-86935B03DFC3}"/>
              </a:ext>
            </a:extLst>
          </p:cNvPr>
          <p:cNvSpPr>
            <a:spLocks noGrp="1"/>
          </p:cNvSpPr>
          <p:nvPr>
            <p:ph type="body" sz="quarter" idx="14"/>
          </p:nvPr>
        </p:nvSpPr>
        <p:spPr>
          <a:xfrm>
            <a:off x="4635221" y="5322965"/>
            <a:ext cx="7414024" cy="1325485"/>
          </a:xfrm>
        </p:spPr>
        <p:txBody>
          <a:bodyPr/>
          <a:lstStyle/>
          <a:p>
            <a:r>
              <a:rPr lang="en-IE" dirty="0"/>
              <a:t>In 2019, Tourism Ireland </a:t>
            </a:r>
            <a:r>
              <a:rPr lang="en-US" b="0" i="0" dirty="0">
                <a:effectLst/>
              </a:rPr>
              <a:t>negotiated a </a:t>
            </a:r>
            <a:r>
              <a:rPr lang="en-US" b="0" i="0" dirty="0" err="1">
                <a:effectLst/>
              </a:rPr>
              <a:t>licence</a:t>
            </a:r>
            <a:r>
              <a:rPr lang="en-US" b="0" i="0" dirty="0">
                <a:effectLst/>
              </a:rPr>
              <a:t> agreement with HBO </a:t>
            </a:r>
            <a:r>
              <a:rPr lang="en-US" b="0" i="0" dirty="0" err="1">
                <a:effectLst/>
              </a:rPr>
              <a:t>recognising</a:t>
            </a:r>
            <a:r>
              <a:rPr lang="en-US" b="0" i="0" dirty="0">
                <a:effectLst/>
              </a:rPr>
              <a:t> </a:t>
            </a:r>
            <a:r>
              <a:rPr lang="en-US" b="0" i="0" u="none" strike="noStrike" dirty="0">
                <a:effectLst/>
              </a:rPr>
              <a:t>Northern Ireland</a:t>
            </a:r>
            <a:r>
              <a:rPr lang="en-US" b="0" i="0" dirty="0">
                <a:effectLst/>
              </a:rPr>
              <a:t> as official Game of Thrones territory which allows the region to create spin off tourism products. </a:t>
            </a:r>
            <a:endParaRPr lang="en-IE" dirty="0"/>
          </a:p>
        </p:txBody>
      </p:sp>
      <p:pic>
        <p:nvPicPr>
          <p:cNvPr id="19" name="Picture 18">
            <a:extLst>
              <a:ext uri="{FF2B5EF4-FFF2-40B4-BE49-F238E27FC236}">
                <a16:creationId xmlns:a16="http://schemas.microsoft.com/office/drawing/2014/main" id="{47F520B1-A8E0-4F1F-ACA2-129DFA710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6111" y="1438274"/>
            <a:ext cx="7148646" cy="3705226"/>
          </a:xfrm>
          <a:prstGeom prst="rect">
            <a:avLst/>
          </a:prstGeom>
        </p:spPr>
      </p:pic>
      <p:pic>
        <p:nvPicPr>
          <p:cNvPr id="28" name="Picture Placeholder 27" descr="A picture containing text, tree, outdoor, grass&#10;&#10;Description automatically generated">
            <a:extLst>
              <a:ext uri="{FF2B5EF4-FFF2-40B4-BE49-F238E27FC236}">
                <a16:creationId xmlns:a16="http://schemas.microsoft.com/office/drawing/2014/main" id="{F335E788-A1C8-418C-AAF4-9470A83CD5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446088" y="514350"/>
            <a:ext cx="3798887" cy="4222750"/>
          </a:xfrm>
        </p:spPr>
      </p:pic>
    </p:spTree>
    <p:extLst>
      <p:ext uri="{BB962C8B-B14F-4D97-AF65-F5344CB8AC3E}">
        <p14:creationId xmlns:p14="http://schemas.microsoft.com/office/powerpoint/2010/main" val="2279545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BB0932-70C9-4C5F-8AF2-3AA0A12B29C1}"/>
              </a:ext>
            </a:extLst>
          </p:cNvPr>
          <p:cNvSpPr>
            <a:spLocks noGrp="1"/>
          </p:cNvSpPr>
          <p:nvPr>
            <p:ph type="pic" sz="quarter" idx="10"/>
          </p:nvPr>
        </p:nvSpPr>
        <p:spPr/>
      </p:sp>
      <p:sp>
        <p:nvSpPr>
          <p:cNvPr id="3" name="Text Placeholder 2">
            <a:extLst>
              <a:ext uri="{FF2B5EF4-FFF2-40B4-BE49-F238E27FC236}">
                <a16:creationId xmlns:a16="http://schemas.microsoft.com/office/drawing/2014/main" id="{249CFF85-2A16-442F-8A29-1D2F874F9252}"/>
              </a:ext>
            </a:extLst>
          </p:cNvPr>
          <p:cNvSpPr>
            <a:spLocks noGrp="1"/>
          </p:cNvSpPr>
          <p:nvPr>
            <p:ph type="body" sz="quarter" idx="15"/>
          </p:nvPr>
        </p:nvSpPr>
        <p:spPr>
          <a:xfrm>
            <a:off x="3175537" y="531175"/>
            <a:ext cx="8464013" cy="1346703"/>
          </a:xfrm>
        </p:spPr>
        <p:txBody>
          <a:bodyPr/>
          <a:lstStyle/>
          <a:p>
            <a:r>
              <a:rPr lang="en-IE" dirty="0"/>
              <a:t>Edinburgh, Scotland embraces its pop culture links to </a:t>
            </a:r>
            <a:r>
              <a:rPr lang="en-US" dirty="0"/>
              <a:t>wizards, dragons, knights, unicorns </a:t>
            </a:r>
            <a:r>
              <a:rPr lang="en-IE" dirty="0"/>
              <a:t>and spellbinding stories that never end in this #ForeverEdinburgh destination marketing campaign..</a:t>
            </a:r>
          </a:p>
        </p:txBody>
      </p:sp>
      <p:pic>
        <p:nvPicPr>
          <p:cNvPr id="4" name="Online Media 5" title="Folklore and Myths - Forever Edinburgh">
            <a:hlinkClick r:id="" action="ppaction://media"/>
            <a:extLst>
              <a:ext uri="{FF2B5EF4-FFF2-40B4-BE49-F238E27FC236}">
                <a16:creationId xmlns:a16="http://schemas.microsoft.com/office/drawing/2014/main" id="{821286B0-E2B0-4D7E-9BCE-8A9129F720B3}"/>
              </a:ext>
            </a:extLst>
          </p:cNvPr>
          <p:cNvPicPr>
            <a:picLocks noRot="1" noChangeAspect="1"/>
          </p:cNvPicPr>
          <p:nvPr>
            <a:videoFile r:link="rId1"/>
          </p:nvPr>
        </p:nvPicPr>
        <p:blipFill>
          <a:blip r:embed="rId3"/>
          <a:stretch>
            <a:fillRect/>
          </a:stretch>
        </p:blipFill>
        <p:spPr>
          <a:xfrm>
            <a:off x="1358900" y="1754053"/>
            <a:ext cx="8698234" cy="4914501"/>
          </a:xfrm>
          <a:prstGeom prst="rect">
            <a:avLst/>
          </a:prstGeom>
        </p:spPr>
      </p:pic>
      <p:sp>
        <p:nvSpPr>
          <p:cNvPr id="5" name="TextBox 4">
            <a:extLst>
              <a:ext uri="{FF2B5EF4-FFF2-40B4-BE49-F238E27FC236}">
                <a16:creationId xmlns:a16="http://schemas.microsoft.com/office/drawing/2014/main" id="{2C82ED21-E1B9-455E-9EA5-DD3D537EFF13}"/>
              </a:ext>
            </a:extLst>
          </p:cNvPr>
          <p:cNvSpPr txBox="1"/>
          <p:nvPr/>
        </p:nvSpPr>
        <p:spPr>
          <a:xfrm>
            <a:off x="495300" y="4419600"/>
            <a:ext cx="1428750" cy="369332"/>
          </a:xfrm>
          <a:prstGeom prst="rect">
            <a:avLst/>
          </a:prstGeom>
          <a:noFill/>
        </p:spPr>
        <p:txBody>
          <a:bodyPr wrap="square" rtlCol="0">
            <a:spAutoFit/>
          </a:bodyPr>
          <a:lstStyle/>
          <a:p>
            <a:r>
              <a:rPr lang="en-IE" dirty="0">
                <a:hlinkClick r:id="rId4"/>
              </a:rPr>
              <a:t>Source</a:t>
            </a:r>
            <a:endParaRPr lang="en-IE" dirty="0"/>
          </a:p>
        </p:txBody>
      </p:sp>
      <p:sp>
        <p:nvSpPr>
          <p:cNvPr id="8" name="Text Placeholder 3">
            <a:extLst>
              <a:ext uri="{FF2B5EF4-FFF2-40B4-BE49-F238E27FC236}">
                <a16:creationId xmlns:a16="http://schemas.microsoft.com/office/drawing/2014/main" id="{14D5554F-BE74-4E53-9C87-3E9897914C46}"/>
              </a:ext>
            </a:extLst>
          </p:cNvPr>
          <p:cNvSpPr txBox="1">
            <a:spLocks/>
          </p:cNvSpPr>
          <p:nvPr/>
        </p:nvSpPr>
        <p:spPr>
          <a:xfrm>
            <a:off x="0" y="445394"/>
            <a:ext cx="2847976" cy="113988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sz="3600" dirty="0">
                <a:solidFill>
                  <a:srgbClr val="003841"/>
                </a:solidFill>
              </a:rPr>
              <a:t>EDINBURGH SCOTLAND</a:t>
            </a:r>
          </a:p>
        </p:txBody>
      </p:sp>
    </p:spTree>
    <p:extLst>
      <p:ext uri="{BB962C8B-B14F-4D97-AF65-F5344CB8AC3E}">
        <p14:creationId xmlns:p14="http://schemas.microsoft.com/office/powerpoint/2010/main" val="17490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D1EBF4-A7F2-4769-816B-9D7311B6EF4F}"/>
              </a:ext>
            </a:extLst>
          </p:cNvPr>
          <p:cNvSpPr>
            <a:spLocks noGrp="1"/>
          </p:cNvSpPr>
          <p:nvPr>
            <p:ph type="body" sz="quarter" idx="13"/>
          </p:nvPr>
        </p:nvSpPr>
        <p:spPr>
          <a:xfrm>
            <a:off x="4604750" y="1475399"/>
            <a:ext cx="7415800" cy="2071195"/>
          </a:xfrm>
        </p:spPr>
        <p:txBody>
          <a:bodyPr>
            <a:normAutofit/>
          </a:bodyPr>
          <a:lstStyle/>
          <a:p>
            <a:r>
              <a:rPr lang="en-IE" sz="3200" dirty="0"/>
              <a:t>VILNIUS, LITHUANIA – POSITIONS ITSELF FOR MAKE MOST OF CURRENT AND FUTURE POP CULTURE TOURISM OPPORTUNITIES  </a:t>
            </a:r>
          </a:p>
        </p:txBody>
      </p:sp>
      <p:sp>
        <p:nvSpPr>
          <p:cNvPr id="5" name="Text Placeholder 4">
            <a:extLst>
              <a:ext uri="{FF2B5EF4-FFF2-40B4-BE49-F238E27FC236}">
                <a16:creationId xmlns:a16="http://schemas.microsoft.com/office/drawing/2014/main" id="{8AEE77F7-03F3-4DCA-BA9E-C91F649D4964}"/>
              </a:ext>
            </a:extLst>
          </p:cNvPr>
          <p:cNvSpPr>
            <a:spLocks noGrp="1"/>
          </p:cNvSpPr>
          <p:nvPr>
            <p:ph type="body" sz="quarter" idx="14"/>
          </p:nvPr>
        </p:nvSpPr>
        <p:spPr>
          <a:xfrm>
            <a:off x="5695951" y="3819525"/>
            <a:ext cx="6324600" cy="2164180"/>
          </a:xfrm>
        </p:spPr>
        <p:txBody>
          <a:bodyPr/>
          <a:lstStyle/>
          <a:p>
            <a:r>
              <a:rPr lang="en-IE" dirty="0"/>
              <a:t>The Where is Vilnius campaign presents Vilnius in a imagination and clever way and shows how the city can be “amazing </a:t>
            </a:r>
            <a:r>
              <a:rPr lang="en-IE" dirty="0" err="1"/>
              <a:t>whereever</a:t>
            </a:r>
            <a:r>
              <a:rPr lang="en-IE" dirty="0"/>
              <a:t> you think it is.” </a:t>
            </a:r>
          </a:p>
          <a:p>
            <a:r>
              <a:rPr lang="en-IE" dirty="0"/>
              <a:t>The campaign tells us that:</a:t>
            </a:r>
          </a:p>
          <a:p>
            <a:pPr algn="ctr"/>
            <a:r>
              <a:rPr lang="en-IE" dirty="0">
                <a:solidFill>
                  <a:srgbClr val="DD1B50"/>
                </a:solidFill>
              </a:rPr>
              <a:t>“</a:t>
            </a:r>
            <a:r>
              <a:rPr lang="en-US" dirty="0">
                <a:solidFill>
                  <a:srgbClr val="DD1B50"/>
                </a:solidFill>
              </a:rPr>
              <a:t>Walking around the city is like taking a stroll through film history.”</a:t>
            </a:r>
          </a:p>
          <a:p>
            <a:pPr algn="ctr"/>
            <a:r>
              <a:rPr lang="en-IE" dirty="0">
                <a:hlinkClick r:id="rId2"/>
              </a:rPr>
              <a:t>Where is Vilnius?</a:t>
            </a:r>
            <a:endParaRPr lang="en-US" b="1" dirty="0">
              <a:solidFill>
                <a:srgbClr val="DD1B50"/>
              </a:solidFill>
            </a:endParaRPr>
          </a:p>
          <a:p>
            <a:r>
              <a:rPr lang="en-US" dirty="0"/>
              <a:t> </a:t>
            </a:r>
            <a:endParaRPr lang="en-IE" dirty="0"/>
          </a:p>
        </p:txBody>
      </p:sp>
      <p:pic>
        <p:nvPicPr>
          <p:cNvPr id="5124" name="Picture 4" descr="See the source image">
            <a:extLst>
              <a:ext uri="{FF2B5EF4-FFF2-40B4-BE49-F238E27FC236}">
                <a16:creationId xmlns:a16="http://schemas.microsoft.com/office/drawing/2014/main" id="{639CA8CE-53FD-4E11-BFA3-E295397402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052" y="3819525"/>
            <a:ext cx="5276850" cy="27571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C416BBED-624E-4EFD-9CAC-0A7F4470386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8052" y="165195"/>
            <a:ext cx="3829711" cy="33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7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974249-3A42-4F8C-8AAF-DBCA6E4CD426}"/>
              </a:ext>
            </a:extLst>
          </p:cNvPr>
          <p:cNvSpPr>
            <a:spLocks noGrp="1"/>
          </p:cNvSpPr>
          <p:nvPr>
            <p:ph type="body" sz="quarter" idx="13"/>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3600" b="1" i="0" u="none" strike="noStrike" kern="1200" cap="none" spc="0" normalizeH="0" baseline="0" noProof="0" dirty="0">
                <a:ln>
                  <a:noFill/>
                </a:ln>
                <a:solidFill>
                  <a:prstClr val="white"/>
                </a:solidFill>
                <a:effectLst/>
                <a:uLnTx/>
                <a:uFillTx/>
                <a:latin typeface="Calibri" panose="020F0502020204030204"/>
                <a:ea typeface="+mn-ea"/>
                <a:cs typeface="+mn-cs"/>
              </a:rPr>
              <a:t>SECTION 1</a:t>
            </a:r>
          </a:p>
          <a:p>
            <a:r>
              <a:rPr lang="en-IE" dirty="0"/>
              <a:t>SUSTAINING POP CULTURE TOURISM</a:t>
            </a:r>
          </a:p>
          <a:p>
            <a:r>
              <a:rPr lang="en-IE" dirty="0"/>
              <a:t>- AN OVERVIEW</a:t>
            </a:r>
          </a:p>
          <a:p>
            <a:endParaRPr lang="en-IE" dirty="0"/>
          </a:p>
          <a:p>
            <a:endParaRPr lang="en-IE" dirty="0"/>
          </a:p>
        </p:txBody>
      </p:sp>
      <p:pic>
        <p:nvPicPr>
          <p:cNvPr id="11" name="Picture Placeholder 10" descr="Fog on a Ferris wheel">
            <a:extLst>
              <a:ext uri="{FF2B5EF4-FFF2-40B4-BE49-F238E27FC236}">
                <a16:creationId xmlns:a16="http://schemas.microsoft.com/office/drawing/2014/main" id="{1E9CAB4B-BB28-487F-9655-158DB7A1CC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p:spPr>
      </p:pic>
    </p:spTree>
    <p:extLst>
      <p:ext uri="{BB962C8B-B14F-4D97-AF65-F5344CB8AC3E}">
        <p14:creationId xmlns:p14="http://schemas.microsoft.com/office/powerpoint/2010/main" val="329856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y, outdoor, sign&#10;&#10;Description automatically generated">
            <a:extLst>
              <a:ext uri="{FF2B5EF4-FFF2-40B4-BE49-F238E27FC236}">
                <a16:creationId xmlns:a16="http://schemas.microsoft.com/office/drawing/2014/main" id="{49D965E2-40A6-4EE9-B388-2EE60E0BAE3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pic>
        <p:nvPicPr>
          <p:cNvPr id="11" name="Picture Placeholder 10" descr="A crowd of people at a concert&#10;&#10;Description automatically generated with medium confidence">
            <a:extLst>
              <a:ext uri="{FF2B5EF4-FFF2-40B4-BE49-F238E27FC236}">
                <a16:creationId xmlns:a16="http://schemas.microsoft.com/office/drawing/2014/main" id="{789A1490-B896-4813-A5BE-28886A34A02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4746625" y="3716338"/>
            <a:ext cx="2771775" cy="3014662"/>
          </a:xfrm>
        </p:spPr>
      </p:pic>
      <p:sp>
        <p:nvSpPr>
          <p:cNvPr id="4" name="Text Placeholder 3">
            <a:extLst>
              <a:ext uri="{FF2B5EF4-FFF2-40B4-BE49-F238E27FC236}">
                <a16:creationId xmlns:a16="http://schemas.microsoft.com/office/drawing/2014/main" id="{9D3B405E-3507-41C2-ADEC-1AFCC31F4CC7}"/>
              </a:ext>
            </a:extLst>
          </p:cNvPr>
          <p:cNvSpPr>
            <a:spLocks noGrp="1"/>
          </p:cNvSpPr>
          <p:nvPr>
            <p:ph type="body" sz="quarter" idx="13"/>
          </p:nvPr>
        </p:nvSpPr>
        <p:spPr>
          <a:xfrm>
            <a:off x="6941996" y="297595"/>
            <a:ext cx="5154753" cy="1791502"/>
          </a:xfrm>
        </p:spPr>
        <p:txBody>
          <a:bodyPr/>
          <a:lstStyle/>
          <a:p>
            <a:r>
              <a:rPr lang="en-IE" dirty="0"/>
              <a:t>MUSIC TOURISM ROCKS IN SWEDEN</a:t>
            </a:r>
          </a:p>
        </p:txBody>
      </p:sp>
      <p:sp>
        <p:nvSpPr>
          <p:cNvPr id="5" name="Text Placeholder 4">
            <a:extLst>
              <a:ext uri="{FF2B5EF4-FFF2-40B4-BE49-F238E27FC236}">
                <a16:creationId xmlns:a16="http://schemas.microsoft.com/office/drawing/2014/main" id="{2D052D80-F743-4407-BCFF-C8CCDEDC0512}"/>
              </a:ext>
            </a:extLst>
          </p:cNvPr>
          <p:cNvSpPr>
            <a:spLocks noGrp="1"/>
          </p:cNvSpPr>
          <p:nvPr>
            <p:ph type="body" sz="quarter" idx="14"/>
          </p:nvPr>
        </p:nvSpPr>
        <p:spPr>
          <a:xfrm>
            <a:off x="7575612" y="3717039"/>
            <a:ext cx="4505325" cy="2164180"/>
          </a:xfrm>
        </p:spPr>
        <p:txBody>
          <a:bodyPr/>
          <a:lstStyle/>
          <a:p>
            <a:pPr algn="l" fontAlgn="base"/>
            <a:r>
              <a:rPr lang="en-US" dirty="0"/>
              <a:t>Visit Sweden embraces this </a:t>
            </a:r>
          </a:p>
          <a:p>
            <a:pPr algn="ctr" fontAlgn="base"/>
            <a:r>
              <a:rPr lang="en-US" b="0" i="0" dirty="0">
                <a:solidFill>
                  <a:srgbClr val="DD1B50"/>
                </a:solidFill>
                <a:effectLst/>
                <a:latin typeface="Source Sans Pro" panose="020B0503030403020204" pitchFamily="34" charset="0"/>
              </a:rPr>
              <a:t>“Do they put something in the water here?</a:t>
            </a:r>
          </a:p>
          <a:p>
            <a:pPr algn="ctr" fontAlgn="base"/>
            <a:r>
              <a:rPr lang="en-US" b="0" i="0" dirty="0">
                <a:solidFill>
                  <a:srgbClr val="DD1B50"/>
                </a:solidFill>
                <a:effectLst/>
                <a:latin typeface="Source Sans Pro" panose="020B0503030403020204" pitchFamily="34" charset="0"/>
              </a:rPr>
              <a:t>Who knows, who cares? Come to Sweden and see your </a:t>
            </a:r>
            <a:r>
              <a:rPr lang="en-US" b="0" i="0" dirty="0" err="1">
                <a:solidFill>
                  <a:srgbClr val="DD1B50"/>
                </a:solidFill>
                <a:effectLst/>
                <a:latin typeface="Source Sans Pro" panose="020B0503030403020204" pitchFamily="34" charset="0"/>
              </a:rPr>
              <a:t>favourite</a:t>
            </a:r>
            <a:r>
              <a:rPr lang="en-US" b="0" i="0" dirty="0">
                <a:solidFill>
                  <a:srgbClr val="DD1B50"/>
                </a:solidFill>
                <a:effectLst/>
                <a:latin typeface="Source Sans Pro" panose="020B0503030403020204" pitchFamily="34" charset="0"/>
              </a:rPr>
              <a:t> Swedish act on their home turf.”</a:t>
            </a:r>
          </a:p>
          <a:p>
            <a:pPr algn="ctr"/>
            <a:r>
              <a:rPr lang="en-IE" dirty="0">
                <a:hlinkClick r:id="rId6"/>
              </a:rPr>
              <a:t>Swedish music | Visit Sweden</a:t>
            </a:r>
            <a:endParaRPr lang="en-IE" dirty="0"/>
          </a:p>
        </p:txBody>
      </p:sp>
      <p:sp>
        <p:nvSpPr>
          <p:cNvPr id="6" name="Text Placeholder 4">
            <a:extLst>
              <a:ext uri="{FF2B5EF4-FFF2-40B4-BE49-F238E27FC236}">
                <a16:creationId xmlns:a16="http://schemas.microsoft.com/office/drawing/2014/main" id="{FE6CDFA4-6D3E-4961-8387-74DA979EB14C}"/>
              </a:ext>
            </a:extLst>
          </p:cNvPr>
          <p:cNvSpPr txBox="1">
            <a:spLocks/>
          </p:cNvSpPr>
          <p:nvPr/>
        </p:nvSpPr>
        <p:spPr>
          <a:xfrm>
            <a:off x="4689333" y="1552859"/>
            <a:ext cx="7321692" cy="21641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Sweden rocks – literally – around the world, with popular bands of yesteryear ABBA, the Cardigans, Ace of Base and </a:t>
            </a:r>
            <a:r>
              <a:rPr lang="en-US" dirty="0" err="1"/>
              <a:t>Roxette</a:t>
            </a:r>
            <a:r>
              <a:rPr lang="en-US" dirty="0"/>
              <a:t> still big-time popular. </a:t>
            </a:r>
            <a:r>
              <a:rPr lang="en-US" dirty="0">
                <a:latin typeface="Source Sans Pro" panose="020B0503030403020204" pitchFamily="34" charset="0"/>
              </a:rPr>
              <a:t>The ‘second wave’ of Swedish musical acts like Avicii, Zara Larsson, the Knife and many others are proving that the Swedish music phenomenon is no flash in the pan.</a:t>
            </a:r>
            <a:endParaRPr lang="en-IE" dirty="0"/>
          </a:p>
        </p:txBody>
      </p:sp>
    </p:spTree>
    <p:extLst>
      <p:ext uri="{BB962C8B-B14F-4D97-AF65-F5344CB8AC3E}">
        <p14:creationId xmlns:p14="http://schemas.microsoft.com/office/powerpoint/2010/main" val="308238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B2727-1260-47DC-A945-A42CE71C5A5C}"/>
              </a:ext>
            </a:extLst>
          </p:cNvPr>
          <p:cNvSpPr>
            <a:spLocks noGrp="1"/>
          </p:cNvSpPr>
          <p:nvPr>
            <p:ph type="body" sz="quarter" idx="13"/>
          </p:nvPr>
        </p:nvSpPr>
        <p:spPr>
          <a:xfrm>
            <a:off x="1675006" y="828676"/>
            <a:ext cx="9649486" cy="1866900"/>
          </a:xfrm>
        </p:spPr>
        <p:txBody>
          <a:bodyPr>
            <a:normAutofit/>
          </a:bodyPr>
          <a:lstStyle/>
          <a:p>
            <a:r>
              <a:rPr lang="en-US" dirty="0">
                <a:solidFill>
                  <a:srgbClr val="DD1B50"/>
                </a:solidFill>
              </a:rPr>
              <a:t>TOP TIPS:</a:t>
            </a:r>
            <a:endParaRPr lang="en-US" dirty="0"/>
          </a:p>
          <a:p>
            <a:r>
              <a:rPr lang="en-US" sz="2400" dirty="0"/>
              <a:t>You can connect your pop culture tourism offer to the regional promotions/brands by:</a:t>
            </a:r>
            <a:endParaRPr lang="en-IE" sz="2400" dirty="0"/>
          </a:p>
        </p:txBody>
      </p:sp>
      <p:sp>
        <p:nvSpPr>
          <p:cNvPr id="3" name="Text Placeholder 2">
            <a:extLst>
              <a:ext uri="{FF2B5EF4-FFF2-40B4-BE49-F238E27FC236}">
                <a16:creationId xmlns:a16="http://schemas.microsoft.com/office/drawing/2014/main" id="{F5A57495-7190-456D-A06A-B3D6D0120473}"/>
              </a:ext>
            </a:extLst>
          </p:cNvPr>
          <p:cNvSpPr>
            <a:spLocks noGrp="1"/>
          </p:cNvSpPr>
          <p:nvPr>
            <p:ph type="body" sz="quarter" idx="14"/>
          </p:nvPr>
        </p:nvSpPr>
        <p:spPr>
          <a:xfrm>
            <a:off x="1809750" y="2345348"/>
            <a:ext cx="9514742" cy="3245241"/>
          </a:xfrm>
        </p:spPr>
        <p:txBody>
          <a:bodyPr/>
          <a:lstStyle/>
          <a:p>
            <a:pPr marL="342900" indent="-342900">
              <a:buFont typeface="Arial" panose="020B0604020202020204" pitchFamily="34" charset="0"/>
              <a:buChar char="•"/>
            </a:pPr>
            <a:r>
              <a:rPr lang="en-US" dirty="0"/>
              <a:t>Telling stories that link to your destination’s themes</a:t>
            </a:r>
          </a:p>
          <a:p>
            <a:pPr marL="342900" indent="-342900">
              <a:buFont typeface="Arial" panose="020B0604020202020204" pitchFamily="34" charset="0"/>
              <a:buChar char="•"/>
            </a:pPr>
            <a:r>
              <a:rPr lang="en-US" dirty="0"/>
              <a:t>Creating meaningful, hands-on and/or immersive experiences that bring those themes to life</a:t>
            </a:r>
          </a:p>
          <a:p>
            <a:pPr marL="342900" indent="-342900">
              <a:buFont typeface="Arial" panose="020B0604020202020204" pitchFamily="34" charset="0"/>
              <a:buChar char="•"/>
            </a:pPr>
            <a:r>
              <a:rPr lang="en-US" dirty="0"/>
              <a:t>Using images and language that match your brand’s tone</a:t>
            </a:r>
          </a:p>
          <a:p>
            <a:pPr marL="342900" indent="-342900">
              <a:buFont typeface="Arial" panose="020B0604020202020204" pitchFamily="34" charset="0"/>
              <a:buChar char="•"/>
            </a:pPr>
            <a:r>
              <a:rPr lang="en-US" dirty="0"/>
              <a:t>Adding brand logos to your website and publicity materials</a:t>
            </a:r>
          </a:p>
          <a:p>
            <a:pPr marL="342900" indent="-342900">
              <a:buFont typeface="Arial" panose="020B0604020202020204" pitchFamily="34" charset="0"/>
              <a:buChar char="•"/>
            </a:pPr>
            <a:r>
              <a:rPr lang="en-US" dirty="0"/>
              <a:t>Getting involved with the brand on social media by sharing material and using things like destination hashtags</a:t>
            </a:r>
            <a:endParaRPr lang="en-IE" dirty="0"/>
          </a:p>
        </p:txBody>
      </p:sp>
      <p:sp>
        <p:nvSpPr>
          <p:cNvPr id="4" name="TextBox 3">
            <a:extLst>
              <a:ext uri="{FF2B5EF4-FFF2-40B4-BE49-F238E27FC236}">
                <a16:creationId xmlns:a16="http://schemas.microsoft.com/office/drawing/2014/main" id="{6A1C3527-92DB-4F10-9FD7-E39A554B59E4}"/>
              </a:ext>
            </a:extLst>
          </p:cNvPr>
          <p:cNvSpPr txBox="1"/>
          <p:nvPr/>
        </p:nvSpPr>
        <p:spPr>
          <a:xfrm>
            <a:off x="0" y="6248400"/>
            <a:ext cx="2066925" cy="338554"/>
          </a:xfrm>
          <a:prstGeom prst="rect">
            <a:avLst/>
          </a:prstGeom>
          <a:noFill/>
        </p:spPr>
        <p:txBody>
          <a:bodyPr wrap="square" rtlCol="0">
            <a:spAutoFit/>
          </a:bodyPr>
          <a:lstStyle/>
          <a:p>
            <a:r>
              <a:rPr lang="en-IE" sz="1600" dirty="0">
                <a:hlinkClick r:id="rId2"/>
              </a:rPr>
              <a:t>Source</a:t>
            </a:r>
            <a:endParaRPr lang="en-IE" sz="1600" dirty="0"/>
          </a:p>
        </p:txBody>
      </p:sp>
    </p:spTree>
    <p:extLst>
      <p:ext uri="{BB962C8B-B14F-4D97-AF65-F5344CB8AC3E}">
        <p14:creationId xmlns:p14="http://schemas.microsoft.com/office/powerpoint/2010/main" val="269426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a:bodyPr>
          <a:lstStyle/>
          <a:p>
            <a:r>
              <a:rPr lang="en-US" b="0" dirty="0"/>
              <a:t>SECTION 4: </a:t>
            </a:r>
            <a:r>
              <a:rPr lang="en-US" dirty="0"/>
              <a:t>SPOTLIGHT ON COMMUNITY TOURISM</a:t>
            </a:r>
            <a:endParaRPr lang="en-IE" dirty="0"/>
          </a:p>
        </p:txBody>
      </p:sp>
      <p:pic>
        <p:nvPicPr>
          <p:cNvPr id="11" name="Picture Placeholder 10">
            <a:extLst>
              <a:ext uri="{FF2B5EF4-FFF2-40B4-BE49-F238E27FC236}">
                <a16:creationId xmlns:a16="http://schemas.microsoft.com/office/drawing/2014/main" id="{CE6D5991-4EF8-40B0-B6DA-35DBA483B9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45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ADB0A-9273-4D75-951F-FBDD2A125EA3}"/>
              </a:ext>
            </a:extLst>
          </p:cNvPr>
          <p:cNvSpPr>
            <a:spLocks noGrp="1"/>
          </p:cNvSpPr>
          <p:nvPr>
            <p:ph type="body" sz="quarter" idx="13"/>
          </p:nvPr>
        </p:nvSpPr>
        <p:spPr/>
        <p:txBody>
          <a:bodyPr/>
          <a:lstStyle/>
          <a:p>
            <a:r>
              <a:rPr lang="en-IE" dirty="0"/>
              <a:t>WHAT IS COMMUNITY TOURISM?</a:t>
            </a:r>
          </a:p>
        </p:txBody>
      </p:sp>
      <p:sp>
        <p:nvSpPr>
          <p:cNvPr id="3" name="Text Placeholder 2">
            <a:extLst>
              <a:ext uri="{FF2B5EF4-FFF2-40B4-BE49-F238E27FC236}">
                <a16:creationId xmlns:a16="http://schemas.microsoft.com/office/drawing/2014/main" id="{2C0D7CB5-1EB4-4EEE-A5E0-4AD1AE9B58F4}"/>
              </a:ext>
            </a:extLst>
          </p:cNvPr>
          <p:cNvSpPr>
            <a:spLocks noGrp="1"/>
          </p:cNvSpPr>
          <p:nvPr>
            <p:ph type="body" sz="quarter" idx="14"/>
          </p:nvPr>
        </p:nvSpPr>
        <p:spPr>
          <a:xfrm>
            <a:off x="388093" y="4640122"/>
            <a:ext cx="10146557" cy="469184"/>
          </a:xfrm>
        </p:spPr>
        <p:txBody>
          <a:bodyPr/>
          <a:lstStyle/>
          <a:p>
            <a:r>
              <a:rPr lang="en-US" dirty="0">
                <a:solidFill>
                  <a:srgbClr val="DD1B50"/>
                </a:solidFill>
              </a:rPr>
              <a:t>Community tourism offers a grassroots and (potentially more) sustainable mechanism to explore pop culture tourism. </a:t>
            </a:r>
            <a:r>
              <a:rPr lang="en-US" dirty="0"/>
              <a:t>Community tourism involves local people in the planning, decision making and implementation of tourism activities and involves them in the decision of how to use the project to develop their communities. This empowers local people as they have a say in how development occurs in their area. </a:t>
            </a:r>
            <a:endParaRPr lang="en-IE" dirty="0">
              <a:solidFill>
                <a:srgbClr val="DD1B50"/>
              </a:solidFill>
            </a:endParaRPr>
          </a:p>
        </p:txBody>
      </p:sp>
      <p:pic>
        <p:nvPicPr>
          <p:cNvPr id="5" name="Picture Placeholder 4">
            <a:extLst>
              <a:ext uri="{FF2B5EF4-FFF2-40B4-BE49-F238E27FC236}">
                <a16:creationId xmlns:a16="http://schemas.microsoft.com/office/drawing/2014/main" id="{1E57BEE1-77CF-4B16-8994-885C7CD763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09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CC05C-0077-4879-B640-ECCB1A1DCC60}"/>
              </a:ext>
            </a:extLst>
          </p:cNvPr>
          <p:cNvSpPr>
            <a:spLocks noGrp="1"/>
          </p:cNvSpPr>
          <p:nvPr>
            <p:ph type="body" sz="quarter" idx="13"/>
          </p:nvPr>
        </p:nvSpPr>
        <p:spPr>
          <a:xfrm>
            <a:off x="1662710" y="712706"/>
            <a:ext cx="9649486" cy="1106569"/>
          </a:xfrm>
        </p:spPr>
        <p:txBody>
          <a:bodyPr>
            <a:normAutofit/>
          </a:bodyPr>
          <a:lstStyle/>
          <a:p>
            <a:r>
              <a:rPr lang="en-IE" sz="2800" dirty="0"/>
              <a:t>COMMUNITY TOURISM IS RELEVANT TO POP CULTURE TOURISM IN THAT IT NEEDS TO:</a:t>
            </a:r>
          </a:p>
        </p:txBody>
      </p:sp>
      <p:sp>
        <p:nvSpPr>
          <p:cNvPr id="3" name="Text Placeholder 2">
            <a:extLst>
              <a:ext uri="{FF2B5EF4-FFF2-40B4-BE49-F238E27FC236}">
                <a16:creationId xmlns:a16="http://schemas.microsoft.com/office/drawing/2014/main" id="{692B5BD0-77C5-4E52-BC79-1FFAA7FF2B54}"/>
              </a:ext>
            </a:extLst>
          </p:cNvPr>
          <p:cNvSpPr>
            <a:spLocks noGrp="1"/>
          </p:cNvSpPr>
          <p:nvPr>
            <p:ph type="body" sz="quarter" idx="14"/>
          </p:nvPr>
        </p:nvSpPr>
        <p:spPr>
          <a:xfrm>
            <a:off x="1530379" y="1843698"/>
            <a:ext cx="9914148" cy="3245241"/>
          </a:xfrm>
        </p:spPr>
        <p:txBody>
          <a:bodyPr/>
          <a:lstStyle/>
          <a:p>
            <a:pPr marL="342900" indent="-342900">
              <a:buFont typeface="Arial" panose="020B0604020202020204" pitchFamily="34" charset="0"/>
              <a:buChar char="•"/>
            </a:pPr>
            <a:r>
              <a:rPr lang="en-US" dirty="0"/>
              <a:t>Be authentic and should reflect the unique attributes of the destination.</a:t>
            </a:r>
          </a:p>
          <a:p>
            <a:endParaRPr lang="en-US" dirty="0"/>
          </a:p>
          <a:p>
            <a:pPr marL="342900" indent="-342900">
              <a:buFont typeface="Arial" panose="020B0604020202020204" pitchFamily="34" charset="0"/>
              <a:buChar char="•"/>
            </a:pPr>
            <a:r>
              <a:rPr lang="en-US" dirty="0"/>
              <a:t>Have the support of the host community.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Respect the natural and cultural environments.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Be different from the competitors, avoiding copying developments blindly.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Be of sufficient scale to make a significant economic contribution, but not very large to create high economic leakage.</a:t>
            </a:r>
            <a:endParaRPr lang="en-IE" dirty="0"/>
          </a:p>
        </p:txBody>
      </p:sp>
    </p:spTree>
    <p:extLst>
      <p:ext uri="{BB962C8B-B14F-4D97-AF65-F5344CB8AC3E}">
        <p14:creationId xmlns:p14="http://schemas.microsoft.com/office/powerpoint/2010/main" val="53685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3ECB9-D600-454F-8F8C-AA4DB5336CB0}"/>
              </a:ext>
            </a:extLst>
          </p:cNvPr>
          <p:cNvSpPr>
            <a:spLocks noGrp="1"/>
          </p:cNvSpPr>
          <p:nvPr>
            <p:ph type="body" sz="quarter" idx="13"/>
          </p:nvPr>
        </p:nvSpPr>
        <p:spPr/>
        <p:txBody>
          <a:bodyPr/>
          <a:lstStyle/>
          <a:p>
            <a:r>
              <a:rPr lang="en-IE" dirty="0"/>
              <a:t>CREATING VALUE FOR YOUR COMMUNITY</a:t>
            </a:r>
          </a:p>
        </p:txBody>
      </p:sp>
      <p:sp>
        <p:nvSpPr>
          <p:cNvPr id="3" name="Text Placeholder 2">
            <a:extLst>
              <a:ext uri="{FF2B5EF4-FFF2-40B4-BE49-F238E27FC236}">
                <a16:creationId xmlns:a16="http://schemas.microsoft.com/office/drawing/2014/main" id="{0C7DFF74-BED2-481C-8A5A-42D8C424CE07}"/>
              </a:ext>
            </a:extLst>
          </p:cNvPr>
          <p:cNvSpPr>
            <a:spLocks noGrp="1"/>
          </p:cNvSpPr>
          <p:nvPr>
            <p:ph type="body" sz="quarter" idx="14"/>
          </p:nvPr>
        </p:nvSpPr>
        <p:spPr/>
        <p:txBody>
          <a:bodyPr/>
          <a:lstStyle/>
          <a:p>
            <a:r>
              <a:rPr lang="en-US" dirty="0"/>
              <a:t>When you give visitors what they value, they repay your community by engaging with and enjoying what you offer. They also spend time and money in and around your project, and this creates knock-on benefits.</a:t>
            </a:r>
            <a:endParaRPr lang="en-IE" dirty="0"/>
          </a:p>
        </p:txBody>
      </p:sp>
      <p:sp>
        <p:nvSpPr>
          <p:cNvPr id="4" name="Text Placeholder 3">
            <a:extLst>
              <a:ext uri="{FF2B5EF4-FFF2-40B4-BE49-F238E27FC236}">
                <a16:creationId xmlns:a16="http://schemas.microsoft.com/office/drawing/2014/main" id="{F1578F6A-F05F-4041-B51E-016E9400E0C9}"/>
              </a:ext>
            </a:extLst>
          </p:cNvPr>
          <p:cNvSpPr>
            <a:spLocks noGrp="1"/>
          </p:cNvSpPr>
          <p:nvPr>
            <p:ph type="body" sz="quarter" idx="15"/>
          </p:nvPr>
        </p:nvSpPr>
        <p:spPr>
          <a:xfrm>
            <a:off x="904875" y="5387782"/>
            <a:ext cx="1733550" cy="536768"/>
          </a:xfrm>
        </p:spPr>
        <p:txBody>
          <a:bodyPr/>
          <a:lstStyle/>
          <a:p>
            <a:r>
              <a:rPr lang="en-IE" sz="2000" dirty="0"/>
              <a:t>COMMUNITY VISION</a:t>
            </a:r>
          </a:p>
        </p:txBody>
      </p:sp>
      <p:sp>
        <p:nvSpPr>
          <p:cNvPr id="5" name="Text Placeholder 4">
            <a:extLst>
              <a:ext uri="{FF2B5EF4-FFF2-40B4-BE49-F238E27FC236}">
                <a16:creationId xmlns:a16="http://schemas.microsoft.com/office/drawing/2014/main" id="{7BC20A89-A88C-4709-8E2E-CE4E0B83CCA0}"/>
              </a:ext>
            </a:extLst>
          </p:cNvPr>
          <p:cNvSpPr>
            <a:spLocks noGrp="1"/>
          </p:cNvSpPr>
          <p:nvPr>
            <p:ph type="body" sz="quarter" idx="16"/>
          </p:nvPr>
        </p:nvSpPr>
        <p:spPr>
          <a:xfrm>
            <a:off x="461766" y="2438824"/>
            <a:ext cx="2659582" cy="716489"/>
          </a:xfrm>
        </p:spPr>
        <p:txBody>
          <a:bodyPr/>
          <a:lstStyle/>
          <a:p>
            <a:r>
              <a:rPr lang="en-US" dirty="0"/>
              <a:t>Tell visitors about your community-</a:t>
            </a:r>
            <a:r>
              <a:rPr lang="en-US" dirty="0" err="1"/>
              <a:t>centred</a:t>
            </a:r>
            <a:r>
              <a:rPr lang="en-US" dirty="0"/>
              <a:t> vision – share the story about how your project was born and explain how it has progressed through local efforts. </a:t>
            </a:r>
            <a:endParaRPr lang="en-IE" dirty="0"/>
          </a:p>
        </p:txBody>
      </p:sp>
      <p:sp>
        <p:nvSpPr>
          <p:cNvPr id="6" name="Text Placeholder 5">
            <a:extLst>
              <a:ext uri="{FF2B5EF4-FFF2-40B4-BE49-F238E27FC236}">
                <a16:creationId xmlns:a16="http://schemas.microsoft.com/office/drawing/2014/main" id="{633D0B74-9E15-4561-B57E-1E1AA5495CA8}"/>
              </a:ext>
            </a:extLst>
          </p:cNvPr>
          <p:cNvSpPr>
            <a:spLocks noGrp="1"/>
          </p:cNvSpPr>
          <p:nvPr>
            <p:ph type="body" sz="quarter" idx="17"/>
          </p:nvPr>
        </p:nvSpPr>
        <p:spPr>
          <a:xfrm>
            <a:off x="3771900" y="5397649"/>
            <a:ext cx="1733550" cy="423136"/>
          </a:xfrm>
        </p:spPr>
        <p:txBody>
          <a:bodyPr/>
          <a:lstStyle/>
          <a:p>
            <a:r>
              <a:rPr lang="en-IE" sz="2000" dirty="0"/>
              <a:t>SUSTAINABLE FOCUS</a:t>
            </a:r>
          </a:p>
        </p:txBody>
      </p:sp>
      <p:sp>
        <p:nvSpPr>
          <p:cNvPr id="7" name="Text Placeholder 6">
            <a:extLst>
              <a:ext uri="{FF2B5EF4-FFF2-40B4-BE49-F238E27FC236}">
                <a16:creationId xmlns:a16="http://schemas.microsoft.com/office/drawing/2014/main" id="{66AF20E3-2B69-418A-B739-0C4A52EDA06F}"/>
              </a:ext>
            </a:extLst>
          </p:cNvPr>
          <p:cNvSpPr>
            <a:spLocks noGrp="1"/>
          </p:cNvSpPr>
          <p:nvPr>
            <p:ph type="body" sz="quarter" idx="18"/>
          </p:nvPr>
        </p:nvSpPr>
        <p:spPr>
          <a:xfrm>
            <a:off x="3308884" y="2436285"/>
            <a:ext cx="2659582" cy="716489"/>
          </a:xfrm>
        </p:spPr>
        <p:txBody>
          <a:bodyPr/>
          <a:lstStyle/>
          <a:p>
            <a:r>
              <a:rPr lang="en-US" dirty="0"/>
              <a:t>Embrace sustainable principles. Talk about sustainability – tell visitors you are recycling, reducing energy and waste and working to eliminate single-use plastics.</a:t>
            </a:r>
            <a:endParaRPr lang="en-IE" dirty="0"/>
          </a:p>
        </p:txBody>
      </p:sp>
      <p:sp>
        <p:nvSpPr>
          <p:cNvPr id="8" name="Text Placeholder 7">
            <a:extLst>
              <a:ext uri="{FF2B5EF4-FFF2-40B4-BE49-F238E27FC236}">
                <a16:creationId xmlns:a16="http://schemas.microsoft.com/office/drawing/2014/main" id="{C981275A-80B7-432C-AE39-29CBCFA48E2E}"/>
              </a:ext>
            </a:extLst>
          </p:cNvPr>
          <p:cNvSpPr>
            <a:spLocks noGrp="1"/>
          </p:cNvSpPr>
          <p:nvPr>
            <p:ph type="body" sz="quarter" idx="19"/>
          </p:nvPr>
        </p:nvSpPr>
        <p:spPr>
          <a:xfrm>
            <a:off x="6638926" y="5350023"/>
            <a:ext cx="1809750" cy="526902"/>
          </a:xfrm>
        </p:spPr>
        <p:txBody>
          <a:bodyPr/>
          <a:lstStyle/>
          <a:p>
            <a:r>
              <a:rPr lang="en-IE" sz="2000" dirty="0"/>
              <a:t>PROMOTE LOCAL PRODUCE</a:t>
            </a:r>
          </a:p>
        </p:txBody>
      </p:sp>
      <p:sp>
        <p:nvSpPr>
          <p:cNvPr id="9" name="Text Placeholder 8">
            <a:extLst>
              <a:ext uri="{FF2B5EF4-FFF2-40B4-BE49-F238E27FC236}">
                <a16:creationId xmlns:a16="http://schemas.microsoft.com/office/drawing/2014/main" id="{E2348033-359E-4FD6-915C-4477550A8D6E}"/>
              </a:ext>
            </a:extLst>
          </p:cNvPr>
          <p:cNvSpPr>
            <a:spLocks noGrp="1"/>
          </p:cNvSpPr>
          <p:nvPr>
            <p:ph type="body" sz="quarter" idx="20"/>
          </p:nvPr>
        </p:nvSpPr>
        <p:spPr>
          <a:xfrm>
            <a:off x="6186634" y="2390142"/>
            <a:ext cx="2659582" cy="716489"/>
          </a:xfrm>
        </p:spPr>
        <p:txBody>
          <a:bodyPr/>
          <a:lstStyle/>
          <a:p>
            <a:r>
              <a:rPr lang="en-US" dirty="0"/>
              <a:t>Source local foods – let visitors know you are supporting local farmers and suppliers. </a:t>
            </a:r>
          </a:p>
          <a:p>
            <a:r>
              <a:rPr lang="en-US" dirty="0"/>
              <a:t>Showcase local arts and crafts – add quality and originality to your product offering.</a:t>
            </a:r>
            <a:endParaRPr lang="en-IE" dirty="0"/>
          </a:p>
        </p:txBody>
      </p:sp>
      <p:sp>
        <p:nvSpPr>
          <p:cNvPr id="10" name="Text Placeholder 9">
            <a:extLst>
              <a:ext uri="{FF2B5EF4-FFF2-40B4-BE49-F238E27FC236}">
                <a16:creationId xmlns:a16="http://schemas.microsoft.com/office/drawing/2014/main" id="{A5B4144B-11E9-49CA-A5A9-8241FABC62CD}"/>
              </a:ext>
            </a:extLst>
          </p:cNvPr>
          <p:cNvSpPr>
            <a:spLocks noGrp="1"/>
          </p:cNvSpPr>
          <p:nvPr>
            <p:ph type="body" sz="quarter" idx="21"/>
          </p:nvPr>
        </p:nvSpPr>
        <p:spPr>
          <a:xfrm>
            <a:off x="9553574" y="5387781"/>
            <a:ext cx="1733551" cy="622493"/>
          </a:xfrm>
        </p:spPr>
        <p:txBody>
          <a:bodyPr/>
          <a:lstStyle/>
          <a:p>
            <a:r>
              <a:rPr lang="en-IE" sz="2000" dirty="0"/>
              <a:t>PROMOTE LOCAL TALENT</a:t>
            </a:r>
          </a:p>
        </p:txBody>
      </p:sp>
      <p:sp>
        <p:nvSpPr>
          <p:cNvPr id="11" name="Text Placeholder 10">
            <a:extLst>
              <a:ext uri="{FF2B5EF4-FFF2-40B4-BE49-F238E27FC236}">
                <a16:creationId xmlns:a16="http://schemas.microsoft.com/office/drawing/2014/main" id="{AC4F22DE-3491-40E0-90E2-B2E994ADAED8}"/>
              </a:ext>
            </a:extLst>
          </p:cNvPr>
          <p:cNvSpPr>
            <a:spLocks noGrp="1"/>
          </p:cNvSpPr>
          <p:nvPr>
            <p:ph type="body" sz="quarter" idx="22"/>
          </p:nvPr>
        </p:nvSpPr>
        <p:spPr>
          <a:xfrm>
            <a:off x="9070653" y="2411890"/>
            <a:ext cx="2659582" cy="716489"/>
          </a:xfrm>
        </p:spPr>
        <p:txBody>
          <a:bodyPr/>
          <a:lstStyle/>
          <a:p>
            <a:r>
              <a:rPr lang="en-US" dirty="0"/>
              <a:t>Involve local craftspeople and artists – attract visitors with demonstrations and workshops and think about hiring local artists to create high-quality visual interpretation and design work to set your pop culture tourism initiative/experience apart.</a:t>
            </a:r>
            <a:endParaRPr lang="en-IE" dirty="0"/>
          </a:p>
        </p:txBody>
      </p:sp>
    </p:spTree>
    <p:extLst>
      <p:ext uri="{BB962C8B-B14F-4D97-AF65-F5344CB8AC3E}">
        <p14:creationId xmlns:p14="http://schemas.microsoft.com/office/powerpoint/2010/main" val="785832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750EF-C44B-4345-85BA-B3CE5509D97C}"/>
              </a:ext>
            </a:extLst>
          </p:cNvPr>
          <p:cNvSpPr>
            <a:spLocks noGrp="1"/>
          </p:cNvSpPr>
          <p:nvPr>
            <p:ph type="body" sz="quarter" idx="13"/>
          </p:nvPr>
        </p:nvSpPr>
        <p:spPr>
          <a:xfrm>
            <a:off x="4635221" y="1508861"/>
            <a:ext cx="7111210" cy="796189"/>
          </a:xfrm>
        </p:spPr>
        <p:txBody>
          <a:bodyPr>
            <a:normAutofit fontScale="85000" lnSpcReduction="20000"/>
          </a:bodyPr>
          <a:lstStyle/>
          <a:p>
            <a:r>
              <a:rPr lang="en-IE" dirty="0">
                <a:solidFill>
                  <a:srgbClr val="DD1B50"/>
                </a:solidFill>
              </a:rPr>
              <a:t>KEY RESOURCE: COMMUNITY TOURISM TOOLKIT</a:t>
            </a:r>
          </a:p>
        </p:txBody>
      </p:sp>
      <p:sp>
        <p:nvSpPr>
          <p:cNvPr id="5" name="Text Placeholder 4">
            <a:extLst>
              <a:ext uri="{FF2B5EF4-FFF2-40B4-BE49-F238E27FC236}">
                <a16:creationId xmlns:a16="http://schemas.microsoft.com/office/drawing/2014/main" id="{BD0542E7-A149-4F3B-8E32-773A8D17B6C0}"/>
              </a:ext>
            </a:extLst>
          </p:cNvPr>
          <p:cNvSpPr>
            <a:spLocks noGrp="1"/>
          </p:cNvSpPr>
          <p:nvPr>
            <p:ph type="body" sz="quarter" idx="14"/>
          </p:nvPr>
        </p:nvSpPr>
        <p:spPr>
          <a:xfrm>
            <a:off x="4635220" y="2608340"/>
            <a:ext cx="7375805" cy="2164180"/>
          </a:xfrm>
        </p:spPr>
        <p:txBody>
          <a:bodyPr/>
          <a:lstStyle/>
          <a:p>
            <a:r>
              <a:rPr lang="en-US" dirty="0"/>
              <a:t>Community tourism projects can range from one-day festivals to year-round heritage </a:t>
            </a:r>
            <a:r>
              <a:rPr lang="en-US" dirty="0" err="1"/>
              <a:t>centres</a:t>
            </a:r>
            <a:r>
              <a:rPr lang="en-US" dirty="0"/>
              <a:t> and are owned and/or managed by local communities. </a:t>
            </a:r>
          </a:p>
          <a:p>
            <a:r>
              <a:rPr lang="en-US" dirty="0"/>
              <a:t>This document contains information, practical tips and planning tools that will help you overcome common challenges and make progress towards creating a sustainable tourism enterprise that can support recovery in your locality and beyond. </a:t>
            </a:r>
          </a:p>
          <a:p>
            <a:r>
              <a:rPr lang="en-US" dirty="0"/>
              <a:t>Access this resource: </a:t>
            </a:r>
            <a:r>
              <a:rPr lang="en-IE" dirty="0">
                <a:hlinkClick r:id="rId2"/>
              </a:rPr>
              <a:t>Community-Tourism-Toolkit.pdf</a:t>
            </a:r>
            <a:endParaRPr lang="en-IE" dirty="0"/>
          </a:p>
        </p:txBody>
      </p:sp>
      <p:pic>
        <p:nvPicPr>
          <p:cNvPr id="13" name="Picture Placeholder 12">
            <a:extLst>
              <a:ext uri="{FF2B5EF4-FFF2-40B4-BE49-F238E27FC236}">
                <a16:creationId xmlns:a16="http://schemas.microsoft.com/office/drawing/2014/main" id="{6F3E9426-ED03-4418-945E-3478B5D988C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46088" y="504825"/>
            <a:ext cx="3798887" cy="5372100"/>
          </a:xfrm>
        </p:spPr>
      </p:pic>
    </p:spTree>
    <p:extLst>
      <p:ext uri="{BB962C8B-B14F-4D97-AF65-F5344CB8AC3E}">
        <p14:creationId xmlns:p14="http://schemas.microsoft.com/office/powerpoint/2010/main" val="225567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a:bodyPr>
          <a:lstStyle/>
          <a:p>
            <a:r>
              <a:rPr lang="en-US" b="0" dirty="0"/>
              <a:t>SECTION 5: </a:t>
            </a:r>
            <a:r>
              <a:rPr lang="en-IE" dirty="0"/>
              <a:t>PREPARING FOR FUTURE POP CULTURE TOURISM OPPORTUNITIES</a:t>
            </a:r>
          </a:p>
          <a:p>
            <a:endParaRPr lang="en-IE" dirty="0"/>
          </a:p>
        </p:txBody>
      </p:sp>
      <p:pic>
        <p:nvPicPr>
          <p:cNvPr id="11" name="Picture Placeholder 10" descr="Diagram, engineering drawing&#10;&#10;Description automatically generated">
            <a:extLst>
              <a:ext uri="{FF2B5EF4-FFF2-40B4-BE49-F238E27FC236}">
                <a16:creationId xmlns:a16="http://schemas.microsoft.com/office/drawing/2014/main" id="{21A73E82-430B-416D-8437-84A131DCE1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2" name="TextBox 11">
            <a:extLst>
              <a:ext uri="{FF2B5EF4-FFF2-40B4-BE49-F238E27FC236}">
                <a16:creationId xmlns:a16="http://schemas.microsoft.com/office/drawing/2014/main" id="{291523B2-E48B-4635-ADF0-7A7F6CFCADA9}"/>
              </a:ext>
            </a:extLst>
          </p:cNvPr>
          <p:cNvSpPr txBox="1"/>
          <p:nvPr/>
        </p:nvSpPr>
        <p:spPr>
          <a:xfrm>
            <a:off x="-6238" y="6858000"/>
            <a:ext cx="12198238" cy="230832"/>
          </a:xfrm>
          <a:prstGeom prst="rect">
            <a:avLst/>
          </a:prstGeom>
          <a:noFill/>
        </p:spPr>
        <p:txBody>
          <a:bodyPr wrap="square" rtlCol="0">
            <a:spAutoFit/>
          </a:bodyPr>
          <a:lstStyle/>
          <a:p>
            <a:r>
              <a:rPr lang="en-IE" sz="900">
                <a:hlinkClick r:id="rId3" tooltip="http://www.thebluediamondgallery.com/typewriter/o/opportunity.html"/>
              </a:rPr>
              <a:t>This Photo</a:t>
            </a:r>
            <a:r>
              <a:rPr lang="en-IE" sz="900"/>
              <a:t> by Unknown Author is licensed under </a:t>
            </a:r>
            <a:r>
              <a:rPr lang="en-IE" sz="900">
                <a:hlinkClick r:id="rId4" tooltip="https://creativecommons.org/licenses/by-sa/3.0/"/>
              </a:rPr>
              <a:t>CC BY-SA</a:t>
            </a:r>
            <a:endParaRPr lang="en-IE" sz="900"/>
          </a:p>
        </p:txBody>
      </p:sp>
    </p:spTree>
    <p:extLst>
      <p:ext uri="{BB962C8B-B14F-4D97-AF65-F5344CB8AC3E}">
        <p14:creationId xmlns:p14="http://schemas.microsoft.com/office/powerpoint/2010/main" val="117714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C9F9F-6075-4B96-B9DA-3916A00996A3}"/>
              </a:ext>
            </a:extLst>
          </p:cNvPr>
          <p:cNvSpPr>
            <a:spLocks noGrp="1"/>
          </p:cNvSpPr>
          <p:nvPr>
            <p:ph type="body" sz="quarter" idx="13"/>
          </p:nvPr>
        </p:nvSpPr>
        <p:spPr>
          <a:xfrm>
            <a:off x="219075" y="936395"/>
            <a:ext cx="3345760" cy="3297980"/>
          </a:xfrm>
        </p:spPr>
        <p:txBody>
          <a:bodyPr/>
          <a:lstStyle/>
          <a:p>
            <a:r>
              <a:rPr lang="en-IE" dirty="0"/>
              <a:t>PREPARING FOR FUTURE POP CULTURE TOURISM OPPORTUNITIES</a:t>
            </a:r>
          </a:p>
          <a:p>
            <a:endParaRPr lang="en-IE" dirty="0"/>
          </a:p>
        </p:txBody>
      </p:sp>
      <p:sp>
        <p:nvSpPr>
          <p:cNvPr id="3" name="Text Placeholder 2">
            <a:extLst>
              <a:ext uri="{FF2B5EF4-FFF2-40B4-BE49-F238E27FC236}">
                <a16:creationId xmlns:a16="http://schemas.microsoft.com/office/drawing/2014/main" id="{E45E3590-6896-46C3-8178-C8ACC558C304}"/>
              </a:ext>
            </a:extLst>
          </p:cNvPr>
          <p:cNvSpPr>
            <a:spLocks noGrp="1"/>
          </p:cNvSpPr>
          <p:nvPr>
            <p:ph type="body" sz="quarter" idx="14"/>
          </p:nvPr>
        </p:nvSpPr>
        <p:spPr>
          <a:xfrm>
            <a:off x="335110" y="4701587"/>
            <a:ext cx="10371472" cy="469184"/>
          </a:xfrm>
        </p:spPr>
        <p:txBody>
          <a:bodyPr/>
          <a:lstStyle/>
          <a:p>
            <a:r>
              <a:rPr lang="en-IE" dirty="0"/>
              <a:t>In this course, we have presented the vast opportunities and innovation potential that pop culture tourism presents. We have also uncovered some challenges and issues concerning the development of pop culture tourism. </a:t>
            </a:r>
            <a:r>
              <a:rPr lang="en-IE" dirty="0" err="1"/>
              <a:t>Overtourism</a:t>
            </a:r>
            <a:r>
              <a:rPr lang="en-IE" dirty="0"/>
              <a:t> is one we are repeatedly drawn back to and tends to appear when regions are not prepared for the sudden popularity they often garner overnight due to films, books, celebrities etc. bringing them into focus. </a:t>
            </a:r>
          </a:p>
        </p:txBody>
      </p:sp>
      <p:pic>
        <p:nvPicPr>
          <p:cNvPr id="12" name="Picture Placeholder 11">
            <a:extLst>
              <a:ext uri="{FF2B5EF4-FFF2-40B4-BE49-F238E27FC236}">
                <a16:creationId xmlns:a16="http://schemas.microsoft.com/office/drawing/2014/main" id="{57B374CD-68A1-4C92-88BD-88A530C4A63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130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06FDD-C567-498A-8D14-6F65C199A109}"/>
              </a:ext>
            </a:extLst>
          </p:cNvPr>
          <p:cNvSpPr>
            <a:spLocks noGrp="1"/>
          </p:cNvSpPr>
          <p:nvPr>
            <p:ph type="body" sz="quarter" idx="15"/>
          </p:nvPr>
        </p:nvSpPr>
        <p:spPr>
          <a:xfrm>
            <a:off x="3175537" y="595406"/>
            <a:ext cx="8468595" cy="1346703"/>
          </a:xfrm>
        </p:spPr>
        <p:txBody>
          <a:bodyPr/>
          <a:lstStyle/>
          <a:p>
            <a:r>
              <a:rPr lang="en-IE" dirty="0"/>
              <a:t>As a key takeaway from this course and final words we offer some insights on to stay ahead of the game and to plan/prepare for future pop culture tourism opportunities which could be just around the corner..</a:t>
            </a:r>
          </a:p>
        </p:txBody>
      </p:sp>
      <p:pic>
        <p:nvPicPr>
          <p:cNvPr id="11" name="Picture Placeholder 10">
            <a:extLst>
              <a:ext uri="{FF2B5EF4-FFF2-40B4-BE49-F238E27FC236}">
                <a16:creationId xmlns:a16="http://schemas.microsoft.com/office/drawing/2014/main" id="{E5A01AA5-8844-4823-8761-E21759D9B5D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58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509EC1-9D4F-40DF-953E-13F9FF83DC4C}"/>
              </a:ext>
            </a:extLst>
          </p:cNvPr>
          <p:cNvSpPr>
            <a:spLocks noGrp="1"/>
          </p:cNvSpPr>
          <p:nvPr>
            <p:ph type="body" sz="quarter" idx="13"/>
          </p:nvPr>
        </p:nvSpPr>
        <p:spPr>
          <a:xfrm>
            <a:off x="6974406" y="297595"/>
            <a:ext cx="4772025" cy="1791502"/>
          </a:xfrm>
        </p:spPr>
        <p:txBody>
          <a:bodyPr/>
          <a:lstStyle/>
          <a:p>
            <a:r>
              <a:rPr lang="en-IE" dirty="0"/>
              <a:t>SUSTAINING POP CULTURE TOURISM</a:t>
            </a:r>
          </a:p>
        </p:txBody>
      </p:sp>
      <p:sp>
        <p:nvSpPr>
          <p:cNvPr id="5" name="Text Placeholder 4">
            <a:extLst>
              <a:ext uri="{FF2B5EF4-FFF2-40B4-BE49-F238E27FC236}">
                <a16:creationId xmlns:a16="http://schemas.microsoft.com/office/drawing/2014/main" id="{867EDF16-E82D-4A6E-A3F0-2CDC9FDAF83C}"/>
              </a:ext>
            </a:extLst>
          </p:cNvPr>
          <p:cNvSpPr>
            <a:spLocks noGrp="1"/>
          </p:cNvSpPr>
          <p:nvPr>
            <p:ph type="body" sz="quarter" idx="14"/>
          </p:nvPr>
        </p:nvSpPr>
        <p:spPr>
          <a:xfrm>
            <a:off x="4709882" y="1419509"/>
            <a:ext cx="7329717" cy="1758546"/>
          </a:xfrm>
        </p:spPr>
        <p:txBody>
          <a:bodyPr/>
          <a:lstStyle/>
          <a:p>
            <a:r>
              <a:rPr lang="en-IE" dirty="0"/>
              <a:t>To ensure the benefits of pop culture tourism are sustained and long lasting in our regions, we must </a:t>
            </a:r>
            <a:r>
              <a:rPr lang="en-US" sz="2400" b="1" i="0" dirty="0">
                <a:solidFill>
                  <a:srgbClr val="1198D1"/>
                </a:solidFill>
                <a:effectLst/>
              </a:rPr>
              <a:t>take full account of its current and future economic, social and environmental impacts, addressing the needs of visitors, the industry, the environment and host communities.</a:t>
            </a:r>
          </a:p>
          <a:p>
            <a:endParaRPr lang="en-IE" dirty="0"/>
          </a:p>
        </p:txBody>
      </p:sp>
      <p:sp>
        <p:nvSpPr>
          <p:cNvPr id="6" name="Text Placeholder 4">
            <a:extLst>
              <a:ext uri="{FF2B5EF4-FFF2-40B4-BE49-F238E27FC236}">
                <a16:creationId xmlns:a16="http://schemas.microsoft.com/office/drawing/2014/main" id="{BC0E4ED8-5739-42F9-A316-750057607E20}"/>
              </a:ext>
            </a:extLst>
          </p:cNvPr>
          <p:cNvSpPr txBox="1">
            <a:spLocks/>
          </p:cNvSpPr>
          <p:nvPr/>
        </p:nvSpPr>
        <p:spPr>
          <a:xfrm>
            <a:off x="7269480" y="3548620"/>
            <a:ext cx="4922520" cy="17585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For this reason the OUTPACE project promotes not only pop culture tourism business development and innovation but also a </a:t>
            </a:r>
            <a:r>
              <a:rPr lang="en-IE" b="1" u="sng" dirty="0"/>
              <a:t>wider regional outlook and development approach</a:t>
            </a:r>
            <a:r>
              <a:rPr lang="en-IE" dirty="0"/>
              <a:t>.  You can access and view regional development supports on </a:t>
            </a:r>
            <a:r>
              <a:rPr lang="en-IE" dirty="0">
                <a:hlinkClick r:id="rId2"/>
              </a:rPr>
              <a:t>www.popculturetourism.eu</a:t>
            </a:r>
            <a:r>
              <a:rPr lang="en-IE" dirty="0"/>
              <a:t> </a:t>
            </a:r>
          </a:p>
        </p:txBody>
      </p:sp>
      <p:pic>
        <p:nvPicPr>
          <p:cNvPr id="20" name="Picture 19" descr="Chart, text&#10;&#10;Description automatically generated with medium confidence">
            <a:extLst>
              <a:ext uri="{FF2B5EF4-FFF2-40B4-BE49-F238E27FC236}">
                <a16:creationId xmlns:a16="http://schemas.microsoft.com/office/drawing/2014/main" id="{85D4D2B3-D1BD-4DC5-87FC-211BEBD1B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50" y="3746621"/>
            <a:ext cx="6772275" cy="2125736"/>
          </a:xfrm>
          <a:prstGeom prst="rect">
            <a:avLst/>
          </a:prstGeom>
        </p:spPr>
      </p:pic>
      <p:pic>
        <p:nvPicPr>
          <p:cNvPr id="21" name="Picture 20">
            <a:extLst>
              <a:ext uri="{FF2B5EF4-FFF2-40B4-BE49-F238E27FC236}">
                <a16:creationId xmlns:a16="http://schemas.microsoft.com/office/drawing/2014/main" id="{58AE3F4A-4C82-4946-93BD-0BADC775CF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39" y="798442"/>
            <a:ext cx="4122230" cy="2748153"/>
          </a:xfrm>
          <a:prstGeom prst="rect">
            <a:avLst/>
          </a:prstGeom>
        </p:spPr>
      </p:pic>
    </p:spTree>
    <p:extLst>
      <p:ext uri="{BB962C8B-B14F-4D97-AF65-F5344CB8AC3E}">
        <p14:creationId xmlns:p14="http://schemas.microsoft.com/office/powerpoint/2010/main" val="2681653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4076879"/>
            <a:ext cx="5398082" cy="1540321"/>
          </a:xfrm>
        </p:spPr>
        <p:txBody>
          <a:bodyPr/>
          <a:lstStyle/>
          <a:p>
            <a:r>
              <a:rPr lang="en-IE" dirty="0"/>
              <a:t>You are already immersed in pop culture – but we encourage you to take a more active and conscious stance in keeping your business current. Be plugged in to emerging developments. Framing your mindset for changes in pop culture themes will prepare you for future business opportunities that can and will present</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a:bodyPr>
          <a:lstStyle/>
          <a:p>
            <a:r>
              <a:rPr lang="en-IE" dirty="0"/>
              <a:t>DEVELOP A POP CULTURE TOURISM DEVELOPMENT MINDSET</a:t>
            </a:r>
          </a:p>
        </p:txBody>
      </p:sp>
      <p:pic>
        <p:nvPicPr>
          <p:cNvPr id="7" name="Picture Placeholder 6">
            <a:extLst>
              <a:ext uri="{FF2B5EF4-FFF2-40B4-BE49-F238E27FC236}">
                <a16:creationId xmlns:a16="http://schemas.microsoft.com/office/drawing/2014/main" id="{E982208B-A917-4365-8B2F-79C67BDA53D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5B412071-3262-4627-BF57-AA16526A87A4}"/>
              </a:ext>
            </a:extLst>
          </p:cNvPr>
          <p:cNvSpPr txBox="1"/>
          <p:nvPr/>
        </p:nvSpPr>
        <p:spPr>
          <a:xfrm>
            <a:off x="5398084" y="87868"/>
            <a:ext cx="6807781" cy="646331"/>
          </a:xfrm>
          <a:prstGeom prst="rect">
            <a:avLst/>
          </a:prstGeom>
          <a:noFill/>
        </p:spPr>
        <p:txBody>
          <a:bodyPr wrap="square">
            <a:spAutoFit/>
          </a:bodyPr>
          <a:lstStyle/>
          <a:p>
            <a:pPr algn="r"/>
            <a:r>
              <a:rPr lang="en-IE" dirty="0"/>
              <a:t>TOP TIPS TO PREPARE FOR FUTURE POP CULTURE TOURISM OPPORTUNITIES</a:t>
            </a:r>
          </a:p>
        </p:txBody>
      </p:sp>
    </p:spTree>
    <p:extLst>
      <p:ext uri="{BB962C8B-B14F-4D97-AF65-F5344CB8AC3E}">
        <p14:creationId xmlns:p14="http://schemas.microsoft.com/office/powerpoint/2010/main" val="165234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floor, indoor, wood&#10;&#10;Description automatically generated">
            <a:extLst>
              <a:ext uri="{FF2B5EF4-FFF2-40B4-BE49-F238E27FC236}">
                <a16:creationId xmlns:a16="http://schemas.microsoft.com/office/drawing/2014/main" id="{DBB9FF03-7118-45B7-B65E-AB95B179412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1A77570-2986-4C4B-B9FB-3FE343217EDB}"/>
              </a:ext>
            </a:extLst>
          </p:cNvPr>
          <p:cNvSpPr>
            <a:spLocks noGrp="1"/>
          </p:cNvSpPr>
          <p:nvPr>
            <p:ph type="body" sz="quarter" idx="15"/>
          </p:nvPr>
        </p:nvSpPr>
        <p:spPr>
          <a:xfrm>
            <a:off x="3175537" y="457201"/>
            <a:ext cx="8483063" cy="1612230"/>
          </a:xfrm>
        </p:spPr>
        <p:txBody>
          <a:bodyPr>
            <a:normAutofit fontScale="92500"/>
          </a:bodyPr>
          <a:lstStyle/>
          <a:p>
            <a:r>
              <a:rPr lang="en-US" dirty="0"/>
              <a:t>Inspired by the fantasy world of fairy tales, the fabulous fables of Aesop and our spellbinding adventures around the globe, The Fable is a bar and restaurant out of the ordinary. Inventive, innovative and enchanting, every detail tells a story, from the sparkling crystal and beautiful blooms, to the twinkling candelabras and the carefully curated collection of storybooks, you're sure to be enthralled.</a:t>
            </a:r>
            <a:endParaRPr lang="en-IE" dirty="0"/>
          </a:p>
        </p:txBody>
      </p:sp>
      <p:sp>
        <p:nvSpPr>
          <p:cNvPr id="6" name="TextBox 5">
            <a:extLst>
              <a:ext uri="{FF2B5EF4-FFF2-40B4-BE49-F238E27FC236}">
                <a16:creationId xmlns:a16="http://schemas.microsoft.com/office/drawing/2014/main" id="{D6179403-A176-41EC-A6FD-31116065EA7B}"/>
              </a:ext>
            </a:extLst>
          </p:cNvPr>
          <p:cNvSpPr txBox="1"/>
          <p:nvPr/>
        </p:nvSpPr>
        <p:spPr>
          <a:xfrm>
            <a:off x="243840" y="455832"/>
            <a:ext cx="2518410" cy="1200329"/>
          </a:xfrm>
          <a:prstGeom prst="rect">
            <a:avLst/>
          </a:prstGeom>
          <a:noFill/>
        </p:spPr>
        <p:txBody>
          <a:bodyPr wrap="square" rtlCol="0">
            <a:spAutoFit/>
          </a:bodyPr>
          <a:lstStyle/>
          <a:p>
            <a:r>
              <a:rPr lang="en-IE" sz="2400" dirty="0"/>
              <a:t>EXAMPLE</a:t>
            </a:r>
          </a:p>
          <a:p>
            <a:r>
              <a:rPr lang="en-IE" sz="2400" dirty="0"/>
              <a:t>The Fable Bar,  UK </a:t>
            </a:r>
          </a:p>
          <a:p>
            <a:endParaRPr lang="en-IE" sz="2400" dirty="0"/>
          </a:p>
        </p:txBody>
      </p:sp>
      <p:sp>
        <p:nvSpPr>
          <p:cNvPr id="7" name="TextBox 6">
            <a:extLst>
              <a:ext uri="{FF2B5EF4-FFF2-40B4-BE49-F238E27FC236}">
                <a16:creationId xmlns:a16="http://schemas.microsoft.com/office/drawing/2014/main" id="{20D2FE10-7BEF-40BA-8945-D961C8B1DFB0}"/>
              </a:ext>
            </a:extLst>
          </p:cNvPr>
          <p:cNvSpPr txBox="1"/>
          <p:nvPr/>
        </p:nvSpPr>
        <p:spPr>
          <a:xfrm>
            <a:off x="2390775" y="5852186"/>
            <a:ext cx="2562225" cy="338554"/>
          </a:xfrm>
          <a:prstGeom prst="rect">
            <a:avLst/>
          </a:prstGeom>
          <a:noFill/>
        </p:spPr>
        <p:txBody>
          <a:bodyPr wrap="square" rtlCol="0">
            <a:spAutoFit/>
          </a:bodyPr>
          <a:lstStyle/>
          <a:p>
            <a:r>
              <a:rPr lang="en-IE" sz="1600" dirty="0">
                <a:hlinkClick r:id="rId4"/>
              </a:rPr>
              <a:t>Source</a:t>
            </a:r>
            <a:endParaRPr lang="en-IE" sz="1600" dirty="0"/>
          </a:p>
        </p:txBody>
      </p:sp>
    </p:spTree>
    <p:extLst>
      <p:ext uri="{BB962C8B-B14F-4D97-AF65-F5344CB8AC3E}">
        <p14:creationId xmlns:p14="http://schemas.microsoft.com/office/powerpoint/2010/main" val="356629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3953054"/>
            <a:ext cx="5398082" cy="1540321"/>
          </a:xfrm>
        </p:spPr>
        <p:txBody>
          <a:bodyPr/>
          <a:lstStyle/>
          <a:p>
            <a:r>
              <a:rPr lang="en-IE" dirty="0"/>
              <a:t>To prepare for future pop culture tourism opportunities, research and review how past opportunities have continued to develop. Have tourism providers created pop culture tourism experiences and tours? Were they successful? Are they still running? How have they evolved? How popular are they? All of this information will help you prepare and plan for future opportunities</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lnSpcReduction="20000"/>
          </a:bodyPr>
          <a:lstStyle/>
          <a:p>
            <a:r>
              <a:rPr lang="en-IE" dirty="0"/>
              <a:t>EXPLORE PAST POP CULTURE TOURISM OPPORTUNITIES LINKED TO YOUR REGION</a:t>
            </a:r>
          </a:p>
        </p:txBody>
      </p:sp>
      <p:pic>
        <p:nvPicPr>
          <p:cNvPr id="11" name="Picture Placeholder 10" descr="A body of water with trees around it&#10;&#10;Description automatically generated with low confidence">
            <a:extLst>
              <a:ext uri="{FF2B5EF4-FFF2-40B4-BE49-F238E27FC236}">
                <a16:creationId xmlns:a16="http://schemas.microsoft.com/office/drawing/2014/main" id="{07ECDE0D-75BE-4B96-BFC9-5EF09DAD0A8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7675" y="419100"/>
            <a:ext cx="4949825" cy="5981700"/>
          </a:xfrm>
        </p:spPr>
      </p:pic>
      <p:sp>
        <p:nvSpPr>
          <p:cNvPr id="8" name="TextBox 7">
            <a:hlinkClick r:id="rId4"/>
            <a:extLst>
              <a:ext uri="{FF2B5EF4-FFF2-40B4-BE49-F238E27FC236}">
                <a16:creationId xmlns:a16="http://schemas.microsoft.com/office/drawing/2014/main" id="{EB921EFD-5913-49C3-AC21-9C57E9489A9C}"/>
              </a:ext>
            </a:extLst>
          </p:cNvPr>
          <p:cNvSpPr txBox="1"/>
          <p:nvPr/>
        </p:nvSpPr>
        <p:spPr>
          <a:xfrm>
            <a:off x="0" y="6438900"/>
            <a:ext cx="1314450" cy="338554"/>
          </a:xfrm>
          <a:prstGeom prst="rect">
            <a:avLst/>
          </a:prstGeom>
          <a:noFill/>
        </p:spPr>
        <p:txBody>
          <a:bodyPr wrap="square" rtlCol="0">
            <a:spAutoFit/>
          </a:bodyPr>
          <a:lstStyle/>
          <a:p>
            <a:r>
              <a:rPr lang="en-IE" sz="1600" dirty="0">
                <a:hlinkClick r:id="rId4"/>
              </a:rPr>
              <a:t>Source</a:t>
            </a:r>
            <a:endParaRPr lang="en-IE" sz="1600" dirty="0"/>
          </a:p>
        </p:txBody>
      </p:sp>
      <p:sp>
        <p:nvSpPr>
          <p:cNvPr id="9" name="TextBox 8">
            <a:extLst>
              <a:ext uri="{FF2B5EF4-FFF2-40B4-BE49-F238E27FC236}">
                <a16:creationId xmlns:a16="http://schemas.microsoft.com/office/drawing/2014/main" id="{F251C485-9559-47F3-B5EC-EF1D5C521F3B}"/>
              </a:ext>
            </a:extLst>
          </p:cNvPr>
          <p:cNvSpPr txBox="1"/>
          <p:nvPr/>
        </p:nvSpPr>
        <p:spPr>
          <a:xfrm>
            <a:off x="5398084" y="87868"/>
            <a:ext cx="6807781" cy="646331"/>
          </a:xfrm>
          <a:prstGeom prst="rect">
            <a:avLst/>
          </a:prstGeom>
          <a:noFill/>
        </p:spPr>
        <p:txBody>
          <a:bodyPr wrap="square">
            <a:spAutoFit/>
          </a:bodyPr>
          <a:lstStyle/>
          <a:p>
            <a:pPr algn="r"/>
            <a:r>
              <a:rPr lang="en-IE" dirty="0"/>
              <a:t>TOP TIPS TO PREPARE FOR FUTURE POP CULTURE TOURISM OPPORTUNITIES</a:t>
            </a:r>
          </a:p>
        </p:txBody>
      </p:sp>
      <p:sp>
        <p:nvSpPr>
          <p:cNvPr id="12" name="TextBox 11">
            <a:extLst>
              <a:ext uri="{FF2B5EF4-FFF2-40B4-BE49-F238E27FC236}">
                <a16:creationId xmlns:a16="http://schemas.microsoft.com/office/drawing/2014/main" id="{DD64B424-6B88-4B9D-830F-6F9CBDE85CBA}"/>
              </a:ext>
            </a:extLst>
          </p:cNvPr>
          <p:cNvSpPr txBox="1"/>
          <p:nvPr/>
        </p:nvSpPr>
        <p:spPr>
          <a:xfrm>
            <a:off x="447675" y="5458420"/>
            <a:ext cx="2324100" cy="923330"/>
          </a:xfrm>
          <a:prstGeom prst="rect">
            <a:avLst/>
          </a:prstGeom>
          <a:noFill/>
        </p:spPr>
        <p:txBody>
          <a:bodyPr wrap="square" rtlCol="0">
            <a:spAutoFit/>
          </a:bodyPr>
          <a:lstStyle/>
          <a:p>
            <a:r>
              <a:rPr lang="en-IE" dirty="0">
                <a:solidFill>
                  <a:schemeClr val="bg1"/>
                </a:solidFill>
              </a:rPr>
              <a:t>This island in Thailand has been named James Bond Island</a:t>
            </a:r>
          </a:p>
        </p:txBody>
      </p:sp>
    </p:spTree>
    <p:extLst>
      <p:ext uri="{BB962C8B-B14F-4D97-AF65-F5344CB8AC3E}">
        <p14:creationId xmlns:p14="http://schemas.microsoft.com/office/powerpoint/2010/main" val="65409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730229" y="3903219"/>
            <a:ext cx="5398082" cy="1540321"/>
          </a:xfrm>
        </p:spPr>
        <p:txBody>
          <a:bodyPr/>
          <a:lstStyle/>
          <a:p>
            <a:r>
              <a:rPr lang="en-IE" dirty="0"/>
              <a:t>Pop culture tourism opportunities appear regularly and while there is no way to know for sure what will be a hit or not before its consumed. Actively listening and knowing what’s going on locally will put you (and your community/ destination) in a better position to capitalise when the opportunity does arise. </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fontScale="92500" lnSpcReduction="20000"/>
          </a:bodyPr>
          <a:lstStyle/>
          <a:p>
            <a:r>
              <a:rPr lang="en-IE" dirty="0"/>
              <a:t>MONITOR AND ACTIVELY LISTENT FOR FUTURE POP CULTURE OPPORTUNITIES</a:t>
            </a:r>
          </a:p>
        </p:txBody>
      </p:sp>
      <p:pic>
        <p:nvPicPr>
          <p:cNvPr id="15" name="Picture Placeholder 14">
            <a:extLst>
              <a:ext uri="{FF2B5EF4-FFF2-40B4-BE49-F238E27FC236}">
                <a16:creationId xmlns:a16="http://schemas.microsoft.com/office/drawing/2014/main" id="{5149AE77-FB72-456A-ACD9-A1D1E8567A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Box 15">
            <a:extLst>
              <a:ext uri="{FF2B5EF4-FFF2-40B4-BE49-F238E27FC236}">
                <a16:creationId xmlns:a16="http://schemas.microsoft.com/office/drawing/2014/main" id="{5D652D41-A600-440F-A535-762227589F2C}"/>
              </a:ext>
            </a:extLst>
          </p:cNvPr>
          <p:cNvSpPr txBox="1"/>
          <p:nvPr/>
        </p:nvSpPr>
        <p:spPr>
          <a:xfrm>
            <a:off x="5398084" y="87868"/>
            <a:ext cx="6807781" cy="646331"/>
          </a:xfrm>
          <a:prstGeom prst="rect">
            <a:avLst/>
          </a:prstGeom>
          <a:noFill/>
        </p:spPr>
        <p:txBody>
          <a:bodyPr wrap="square">
            <a:spAutoFit/>
          </a:bodyPr>
          <a:lstStyle/>
          <a:p>
            <a:pPr algn="r"/>
            <a:r>
              <a:rPr lang="en-IE" dirty="0"/>
              <a:t>TOP TIPS TO PREPARE FOR FUTURE POP CULTURE TOURISM OPPORTUNITIES</a:t>
            </a:r>
          </a:p>
        </p:txBody>
      </p:sp>
    </p:spTree>
    <p:extLst>
      <p:ext uri="{BB962C8B-B14F-4D97-AF65-F5344CB8AC3E}">
        <p14:creationId xmlns:p14="http://schemas.microsoft.com/office/powerpoint/2010/main" val="581971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F67E0C-9AA2-4B4E-979F-D8DD43279D18}"/>
              </a:ext>
            </a:extLst>
          </p:cNvPr>
          <p:cNvSpPr>
            <a:spLocks noGrp="1"/>
          </p:cNvSpPr>
          <p:nvPr>
            <p:ph type="body" sz="quarter" idx="13"/>
          </p:nvPr>
        </p:nvSpPr>
        <p:spPr>
          <a:xfrm>
            <a:off x="6987896" y="286552"/>
            <a:ext cx="5040883" cy="1791502"/>
          </a:xfrm>
        </p:spPr>
        <p:txBody>
          <a:bodyPr/>
          <a:lstStyle/>
          <a:p>
            <a:r>
              <a:rPr lang="en-IE" dirty="0"/>
              <a:t>Follow and explore hashtags like #popculturetourism</a:t>
            </a:r>
          </a:p>
        </p:txBody>
      </p:sp>
      <p:pic>
        <p:nvPicPr>
          <p:cNvPr id="11" name="Picture 10">
            <a:extLst>
              <a:ext uri="{FF2B5EF4-FFF2-40B4-BE49-F238E27FC236}">
                <a16:creationId xmlns:a16="http://schemas.microsoft.com/office/drawing/2014/main" id="{CA22A85F-8263-4690-B858-C3BC1B406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1" r="6229" b="11116"/>
          <a:stretch/>
        </p:blipFill>
        <p:spPr>
          <a:xfrm>
            <a:off x="167984" y="608798"/>
            <a:ext cx="3986213" cy="3974361"/>
          </a:xfrm>
          <a:prstGeom prst="rect">
            <a:avLst/>
          </a:prstGeom>
        </p:spPr>
      </p:pic>
      <p:pic>
        <p:nvPicPr>
          <p:cNvPr id="9" name="Picture 8">
            <a:extLst>
              <a:ext uri="{FF2B5EF4-FFF2-40B4-BE49-F238E27FC236}">
                <a16:creationId xmlns:a16="http://schemas.microsoft.com/office/drawing/2014/main" id="{69AE1E5B-8C3D-46F6-8D4A-04F17969D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7806" y="1973279"/>
            <a:ext cx="3648292" cy="3512004"/>
          </a:xfrm>
          <a:prstGeom prst="rect">
            <a:avLst/>
          </a:prstGeom>
        </p:spPr>
      </p:pic>
      <p:pic>
        <p:nvPicPr>
          <p:cNvPr id="13" name="Picture 12">
            <a:extLst>
              <a:ext uri="{FF2B5EF4-FFF2-40B4-BE49-F238E27FC236}">
                <a16:creationId xmlns:a16="http://schemas.microsoft.com/office/drawing/2014/main" id="{68C33AAE-D266-4B57-934C-686062A7E9F6}"/>
              </a:ext>
            </a:extLst>
          </p:cNvPr>
          <p:cNvPicPr>
            <a:picLocks noChangeAspect="1"/>
          </p:cNvPicPr>
          <p:nvPr/>
        </p:nvPicPr>
        <p:blipFill>
          <a:blip r:embed="rId4"/>
          <a:stretch>
            <a:fillRect/>
          </a:stretch>
        </p:blipFill>
        <p:spPr>
          <a:xfrm>
            <a:off x="3206466" y="2765211"/>
            <a:ext cx="4729162" cy="4029471"/>
          </a:xfrm>
          <a:prstGeom prst="rect">
            <a:avLst/>
          </a:prstGeom>
        </p:spPr>
      </p:pic>
    </p:spTree>
    <p:extLst>
      <p:ext uri="{BB962C8B-B14F-4D97-AF65-F5344CB8AC3E}">
        <p14:creationId xmlns:p14="http://schemas.microsoft.com/office/powerpoint/2010/main" val="393065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02738" y="3903219"/>
            <a:ext cx="5467350" cy="1540321"/>
          </a:xfrm>
        </p:spPr>
        <p:txBody>
          <a:bodyPr/>
          <a:lstStyle/>
          <a:p>
            <a:r>
              <a:rPr lang="en-IE" dirty="0"/>
              <a:t>Breaking new ground and trying something different brings a host of challenges. Learning from and networking with your pop culture promoter peers and discussing current and future pop culture tourism opportunities is a great way to build your knowledge, skills and confidence to become a pop culture tourism promoter. </a:t>
            </a:r>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rmAutofit lnSpcReduction="10000"/>
          </a:bodyPr>
          <a:lstStyle/>
          <a:p>
            <a:r>
              <a:rPr lang="en-IE" dirty="0"/>
              <a:t>NETWORK WITH OTHER POP CULTURE TOURISM PROMOTERS</a:t>
            </a:r>
          </a:p>
        </p:txBody>
      </p:sp>
      <p:pic>
        <p:nvPicPr>
          <p:cNvPr id="7" name="Picture Placeholder 6">
            <a:extLst>
              <a:ext uri="{FF2B5EF4-FFF2-40B4-BE49-F238E27FC236}">
                <a16:creationId xmlns:a16="http://schemas.microsoft.com/office/drawing/2014/main" id="{49DD3F29-167E-4861-AAA4-56DBB3064A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9D29475C-6AD1-482E-927D-660C5F308497}"/>
              </a:ext>
            </a:extLst>
          </p:cNvPr>
          <p:cNvSpPr txBox="1"/>
          <p:nvPr/>
        </p:nvSpPr>
        <p:spPr>
          <a:xfrm>
            <a:off x="0" y="5310346"/>
            <a:ext cx="5467350" cy="923330"/>
          </a:xfrm>
          <a:prstGeom prst="rect">
            <a:avLst/>
          </a:prstGeom>
          <a:solidFill>
            <a:srgbClr val="DD1B50"/>
          </a:solidFill>
        </p:spPr>
        <p:txBody>
          <a:bodyPr wrap="square" rtlCol="0">
            <a:spAutoFit/>
          </a:bodyPr>
          <a:lstStyle/>
          <a:p>
            <a:r>
              <a:rPr lang="en-IE" dirty="0">
                <a:solidFill>
                  <a:schemeClr val="bg1"/>
                </a:solidFill>
              </a:rPr>
              <a:t>You can connect with other like minded and interested pop culture tourism promoters on our OUTPACE </a:t>
            </a:r>
            <a:r>
              <a:rPr lang="en-IE" dirty="0" err="1">
                <a:solidFill>
                  <a:schemeClr val="bg1"/>
                </a:solidFill>
              </a:rPr>
              <a:t>facebook</a:t>
            </a:r>
            <a:r>
              <a:rPr lang="en-IE" dirty="0">
                <a:solidFill>
                  <a:schemeClr val="bg1"/>
                </a:solidFill>
              </a:rPr>
              <a:t> page: www.facebook.com/outpaceeu </a:t>
            </a:r>
          </a:p>
        </p:txBody>
      </p:sp>
    </p:spTree>
    <p:extLst>
      <p:ext uri="{BB962C8B-B14F-4D97-AF65-F5344CB8AC3E}">
        <p14:creationId xmlns:p14="http://schemas.microsoft.com/office/powerpoint/2010/main" val="1666657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ED93EC-F398-48CA-8E76-FB98A5A4A0C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lnSpcReduction="10000"/>
          </a:bodyPr>
          <a:lstStyle/>
          <a:p>
            <a:r>
              <a:rPr lang="en-IE" dirty="0"/>
              <a:t>MODULE 6 EXERCISE 1:</a:t>
            </a:r>
          </a:p>
          <a:p>
            <a:r>
              <a:rPr lang="en-IE" dirty="0"/>
              <a:t>PLANNING A REGIONAL POP CULTURE TOURISM BRAND </a:t>
            </a:r>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917372"/>
            <a:ext cx="5005892" cy="2090057"/>
          </a:xfrm>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Your local Destination Management Organisation (DMO) has asked you to co-ordinate a Pop Culture Tourism steering group in your local area in order to develop a strong regional Pop Culture Tourism brand. Consider the following:</a:t>
            </a:r>
            <a:r>
              <a:rPr lang="en-IE" sz="1800" dirty="0">
                <a:latin typeface="Calibri" panose="020F0502020204030204" pitchFamily="34" charset="0"/>
                <a:ea typeface="Calibri" panose="020F0502020204030204" pitchFamily="34" charset="0"/>
                <a:cs typeface="Times New Roman" panose="02020603050405020304" pitchFamily="18" charset="0"/>
              </a:rPr>
              <a:t> </a:t>
            </a:r>
            <a:br>
              <a:rPr lang="en-IE" sz="1800" dirty="0">
                <a:latin typeface="Calibri" panose="020F0502020204030204" pitchFamily="34" charset="0"/>
                <a:ea typeface="Calibri" panose="020F0502020204030204" pitchFamily="34" charset="0"/>
                <a:cs typeface="Times New Roman" panose="02020603050405020304" pitchFamily="18" charset="0"/>
              </a:rPr>
            </a:br>
            <a:r>
              <a:rPr lang="en-IE"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type of stakeholders would you approach to join this group?</a:t>
            </a:r>
            <a:r>
              <a:rPr lang="en-IE" sz="1800" dirty="0">
                <a:latin typeface="Calibri" panose="020F0502020204030204" pitchFamily="34" charset="0"/>
                <a:ea typeface="Calibri" panose="020F0502020204030204" pitchFamily="34" charset="0"/>
                <a:cs typeface="Times New Roman" panose="02020603050405020304" pitchFamily="18" charset="0"/>
              </a:rPr>
              <a:t> </a:t>
            </a:r>
            <a:br>
              <a:rPr lang="en-IE" sz="1800" dirty="0">
                <a:latin typeface="Calibri" panose="020F0502020204030204" pitchFamily="34" charset="0"/>
                <a:ea typeface="Calibri" panose="020F0502020204030204" pitchFamily="34" charset="0"/>
                <a:cs typeface="Times New Roman" panose="02020603050405020304" pitchFamily="18" charset="0"/>
              </a:rPr>
            </a:br>
            <a:r>
              <a:rPr lang="en-IE"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 would you communicate with them?</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IE"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 would you work together to develop a regional brand?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504945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lnSpcReduction="10000"/>
          </a:bodyPr>
          <a:lstStyle/>
          <a:p>
            <a:r>
              <a:rPr lang="en-IE" dirty="0"/>
              <a:t>MODULE 6 EXERCISE 2: </a:t>
            </a:r>
          </a:p>
          <a:p>
            <a:r>
              <a:rPr lang="en-IE" dirty="0"/>
              <a:t>EVALUATING AND IMPROVING</a:t>
            </a:r>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849437"/>
            <a:ext cx="5005892" cy="5867813"/>
          </a:xfrm>
        </p:spPr>
        <p: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Once it has been launched, it’s important to continue to evaluate and monitor your Pop Culture Tourism product in the future to ensure that it continues to be relevant and appealing. To help you with this important task, create a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checklist </a:t>
            </a:r>
            <a:r>
              <a:rPr lang="en-GB" sz="2000" dirty="0">
                <a:effectLst/>
                <a:latin typeface="Calibri" panose="020F0502020204030204" pitchFamily="34" charset="0"/>
                <a:ea typeface="Calibri" panose="020F0502020204030204" pitchFamily="34" charset="0"/>
                <a:cs typeface="Times New Roman" panose="02020603050405020304" pitchFamily="18" charset="0"/>
              </a:rPr>
              <a:t>of activities that you will need to carry out under the headings of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short term, medium term</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long term</a:t>
            </a:r>
            <a:r>
              <a:rPr lang="en-GB" sz="2000" dirty="0">
                <a:effectLst/>
                <a:latin typeface="Calibri" panose="020F0502020204030204" pitchFamily="34" charset="0"/>
                <a:ea typeface="Calibri" panose="020F0502020204030204" pitchFamily="34" charset="0"/>
                <a:cs typeface="Times New Roman" panose="02020603050405020304" pitchFamily="18" charset="0"/>
              </a:rPr>
              <a:t> in order to keep your offering fresh and viable.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This checklist might include refreshing your web presence, keeping your social media up to date, researching changes in the local pop culture tourism landscape, liaising with local DMO to continue to align your offering to the regional strategy.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000" dirty="0"/>
          </a:p>
        </p:txBody>
      </p:sp>
      <p:pic>
        <p:nvPicPr>
          <p:cNvPr id="16" name="Picture Placeholder 15">
            <a:extLst>
              <a:ext uri="{FF2B5EF4-FFF2-40B4-BE49-F238E27FC236}">
                <a16:creationId xmlns:a16="http://schemas.microsoft.com/office/drawing/2014/main" id="{2C3950B4-B02E-40D8-B768-1FCD351A5C4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5468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85725" y="3086100"/>
            <a:ext cx="4994275" cy="2886075"/>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sz="2800" dirty="0"/>
              <a:t>UP NEXT: </a:t>
            </a:r>
            <a:r>
              <a:rPr lang="en-US" sz="2800" b="0" dirty="0"/>
              <a:t>Our OUTPACE course is complete. All that’s left now is for you to put your new POP CULTURE TOURISM knowledge into action and bring pop culture to life in your tourism business. May the force be with you!</a:t>
            </a:r>
          </a:p>
        </p:txBody>
      </p:sp>
      <p:pic>
        <p:nvPicPr>
          <p:cNvPr id="10" name="Picture Placeholder 9">
            <a:extLst>
              <a:ext uri="{FF2B5EF4-FFF2-40B4-BE49-F238E27FC236}">
                <a16:creationId xmlns:a16="http://schemas.microsoft.com/office/drawing/2014/main" id="{C8088E65-56FB-4501-A58C-9A2A6549B9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43841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562304-6B26-440A-B79B-29E03CE3436F}"/>
              </a:ext>
            </a:extLst>
          </p:cNvPr>
          <p:cNvSpPr>
            <a:spLocks noGrp="1"/>
          </p:cNvSpPr>
          <p:nvPr>
            <p:ph type="body" sz="quarter" idx="13"/>
          </p:nvPr>
        </p:nvSpPr>
        <p:spPr/>
        <p:txBody>
          <a:bodyPr/>
          <a:lstStyle/>
          <a:p>
            <a:r>
              <a:rPr lang="en-IE" dirty="0"/>
              <a:t>Feel you need some more learning resources or support? Visit </a:t>
            </a:r>
            <a:r>
              <a:rPr lang="en-IE" dirty="0">
                <a:hlinkClick r:id="rId2"/>
              </a:rPr>
              <a:t>www.popculturetourism.eu</a:t>
            </a:r>
            <a:r>
              <a:rPr lang="en-IE" dirty="0"/>
              <a:t> </a:t>
            </a:r>
          </a:p>
        </p:txBody>
      </p:sp>
      <p:pic>
        <p:nvPicPr>
          <p:cNvPr id="9" name="Picture Placeholder 8">
            <a:extLst>
              <a:ext uri="{FF2B5EF4-FFF2-40B4-BE49-F238E27FC236}">
                <a16:creationId xmlns:a16="http://schemas.microsoft.com/office/drawing/2014/main" id="{E43FCF1F-74B3-4200-8BEB-73D7FFB0F80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04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9613610-3ED9-4751-BF90-252D0A1153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470242" y="3844190"/>
            <a:ext cx="2771571" cy="3013810"/>
          </a:xfrm>
        </p:spPr>
      </p:pic>
      <p:sp>
        <p:nvSpPr>
          <p:cNvPr id="4" name="Text Placeholder 3">
            <a:extLst>
              <a:ext uri="{FF2B5EF4-FFF2-40B4-BE49-F238E27FC236}">
                <a16:creationId xmlns:a16="http://schemas.microsoft.com/office/drawing/2014/main" id="{29211777-06CC-4D20-96E3-51725F3AD243}"/>
              </a:ext>
            </a:extLst>
          </p:cNvPr>
          <p:cNvSpPr>
            <a:spLocks noGrp="1"/>
          </p:cNvSpPr>
          <p:nvPr>
            <p:ph type="body" sz="quarter" idx="13"/>
          </p:nvPr>
        </p:nvSpPr>
        <p:spPr>
          <a:xfrm>
            <a:off x="6959151" y="297595"/>
            <a:ext cx="5851974" cy="1791502"/>
          </a:xfrm>
        </p:spPr>
        <p:txBody>
          <a:bodyPr>
            <a:normAutofit/>
          </a:bodyPr>
          <a:lstStyle/>
          <a:p>
            <a:r>
              <a:rPr lang="en-IE" sz="3300" dirty="0">
                <a:solidFill>
                  <a:srgbClr val="DD1B50"/>
                </a:solidFill>
              </a:rPr>
              <a:t>SUSTAINABLE TOURISM AND THE 2030 GLOBAL AGENDA</a:t>
            </a:r>
          </a:p>
        </p:txBody>
      </p:sp>
      <p:sp>
        <p:nvSpPr>
          <p:cNvPr id="5" name="Text Placeholder 4">
            <a:extLst>
              <a:ext uri="{FF2B5EF4-FFF2-40B4-BE49-F238E27FC236}">
                <a16:creationId xmlns:a16="http://schemas.microsoft.com/office/drawing/2014/main" id="{BB901698-5973-4857-A5BD-28415B17EA13}"/>
              </a:ext>
            </a:extLst>
          </p:cNvPr>
          <p:cNvSpPr>
            <a:spLocks noGrp="1"/>
          </p:cNvSpPr>
          <p:nvPr>
            <p:ph type="body" sz="quarter" idx="14"/>
          </p:nvPr>
        </p:nvSpPr>
        <p:spPr>
          <a:xfrm>
            <a:off x="7372351" y="3781618"/>
            <a:ext cx="4657724" cy="2664200"/>
          </a:xfrm>
        </p:spPr>
        <p:txBody>
          <a:bodyPr/>
          <a:lstStyle/>
          <a:p>
            <a:pPr algn="just"/>
            <a:r>
              <a:rPr lang="en-IE" sz="2000" dirty="0"/>
              <a:t>Pop culture tourism MUST be part of the effort t</a:t>
            </a:r>
            <a:r>
              <a:rPr lang="en-US" sz="2000" dirty="0"/>
              <a:t>o support sustainable tourism activities and relevant capacity-building that promote environmental awareness, conserve and protect the environment, respect wildlife, flora, biodiversity, ecosystems and cultural diversity, and improve the welfare and livelihoods of local communities by supporting their local economies and the human and natural environment as a whole. </a:t>
            </a:r>
            <a:endParaRPr lang="en-IE" sz="2000" dirty="0"/>
          </a:p>
        </p:txBody>
      </p:sp>
      <p:sp>
        <p:nvSpPr>
          <p:cNvPr id="8" name="TextBox 7">
            <a:extLst>
              <a:ext uri="{FF2B5EF4-FFF2-40B4-BE49-F238E27FC236}">
                <a16:creationId xmlns:a16="http://schemas.microsoft.com/office/drawing/2014/main" id="{D6566655-322B-4194-92AE-07DEEE18D5FF}"/>
              </a:ext>
            </a:extLst>
          </p:cNvPr>
          <p:cNvSpPr txBox="1"/>
          <p:nvPr/>
        </p:nvSpPr>
        <p:spPr>
          <a:xfrm>
            <a:off x="4400551" y="1270084"/>
            <a:ext cx="7629524" cy="2554545"/>
          </a:xfrm>
          <a:prstGeom prst="rect">
            <a:avLst/>
          </a:prstGeom>
          <a:noFill/>
        </p:spPr>
        <p:txBody>
          <a:bodyPr wrap="square">
            <a:spAutoFit/>
          </a:bodyPr>
          <a:lstStyle/>
          <a:p>
            <a:pPr algn="just" fontAlgn="base"/>
            <a:r>
              <a:rPr lang="en-US" sz="2000" b="0" i="0" dirty="0">
                <a:solidFill>
                  <a:srgbClr val="003841"/>
                </a:solidFill>
                <a:effectLst/>
              </a:rPr>
              <a:t>The World Tourism Organization defines sustainable tourism as </a:t>
            </a:r>
            <a:r>
              <a:rPr lang="en-US" sz="2000" b="1" i="0" dirty="0">
                <a:solidFill>
                  <a:srgbClr val="1198D1"/>
                </a:solidFill>
                <a:effectLst/>
              </a:rPr>
              <a:t>“tourism that takes full account of its current and future economic, social and environmental impacts, addressing the needs of visitors, the industry, the environment and host communities".</a:t>
            </a:r>
          </a:p>
          <a:p>
            <a:pPr algn="just" fontAlgn="base"/>
            <a:r>
              <a:rPr lang="en-US" sz="2000" dirty="0">
                <a:solidFill>
                  <a:srgbClr val="003841"/>
                </a:solidFill>
              </a:rPr>
              <a:t>Sustainable tourism is addressed in the 2030 SDG’s which say that:</a:t>
            </a:r>
          </a:p>
          <a:p>
            <a:pPr marL="342900" indent="-342900" algn="just" fontAlgn="base">
              <a:buFontTx/>
              <a:buChar char="-"/>
            </a:pPr>
            <a:r>
              <a:rPr lang="en-US" sz="2000" b="0" i="0" dirty="0">
                <a:solidFill>
                  <a:srgbClr val="003841"/>
                </a:solidFill>
                <a:effectLst/>
              </a:rPr>
              <a:t>By 2030, we need to devise and implement policies to promote sustainable tourism that creates jobs and promotes local culture and products</a:t>
            </a:r>
            <a:r>
              <a:rPr lang="en-US" sz="2000" dirty="0">
                <a:solidFill>
                  <a:srgbClr val="003841"/>
                </a:solidFill>
              </a:rPr>
              <a:t> </a:t>
            </a:r>
            <a:r>
              <a:rPr lang="en-US" sz="2000" b="0" i="0" dirty="0">
                <a:solidFill>
                  <a:srgbClr val="003841"/>
                </a:solidFill>
                <a:effectLst/>
              </a:rPr>
              <a:t> (8.9). Pop culture tourism can do that BUT…….</a:t>
            </a:r>
          </a:p>
        </p:txBody>
      </p:sp>
      <p:pic>
        <p:nvPicPr>
          <p:cNvPr id="22" name="Picture Placeholder 21">
            <a:extLst>
              <a:ext uri="{FF2B5EF4-FFF2-40B4-BE49-F238E27FC236}">
                <a16:creationId xmlns:a16="http://schemas.microsoft.com/office/drawing/2014/main" id="{9A1499BB-6497-4355-A916-3B00C12DD82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3" name="TextBox 22">
            <a:hlinkClick r:id="rId4"/>
            <a:extLst>
              <a:ext uri="{FF2B5EF4-FFF2-40B4-BE49-F238E27FC236}">
                <a16:creationId xmlns:a16="http://schemas.microsoft.com/office/drawing/2014/main" id="{3EE27295-88D6-44C3-B815-B2404495480E}"/>
              </a:ext>
            </a:extLst>
          </p:cNvPr>
          <p:cNvSpPr txBox="1"/>
          <p:nvPr/>
        </p:nvSpPr>
        <p:spPr>
          <a:xfrm>
            <a:off x="3619500" y="6391576"/>
            <a:ext cx="1390650" cy="369332"/>
          </a:xfrm>
          <a:prstGeom prst="rect">
            <a:avLst/>
          </a:prstGeom>
          <a:noFill/>
        </p:spPr>
        <p:txBody>
          <a:bodyPr wrap="square" rtlCol="0">
            <a:spAutoFit/>
          </a:bodyPr>
          <a:lstStyle/>
          <a:p>
            <a:r>
              <a:rPr lang="en-IE" dirty="0">
                <a:hlinkClick r:id="rId4"/>
              </a:rPr>
              <a:t>Source</a:t>
            </a:r>
            <a:endParaRPr lang="en-IE" dirty="0"/>
          </a:p>
        </p:txBody>
      </p:sp>
    </p:spTree>
    <p:extLst>
      <p:ext uri="{BB962C8B-B14F-4D97-AF65-F5344CB8AC3E}">
        <p14:creationId xmlns:p14="http://schemas.microsoft.com/office/powerpoint/2010/main" val="365918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7">
            <a:extLst>
              <a:ext uri="{FF2B5EF4-FFF2-40B4-BE49-F238E27FC236}">
                <a16:creationId xmlns:a16="http://schemas.microsoft.com/office/drawing/2014/main" id="{AA9C2B5C-AD85-426C-B9F5-08FF25E9EBDA}"/>
              </a:ext>
            </a:extLst>
          </p:cNvPr>
          <p:cNvSpPr txBox="1">
            <a:spLocks/>
          </p:cNvSpPr>
          <p:nvPr/>
        </p:nvSpPr>
        <p:spPr>
          <a:xfrm>
            <a:off x="1620627" y="772424"/>
            <a:ext cx="5807672" cy="131207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3200" dirty="0">
                <a:latin typeface="Calibri" panose="020F0502020204030204"/>
              </a:rPr>
              <a:t>Key Sources and Resources in Module 6</a:t>
            </a:r>
          </a:p>
          <a:p>
            <a:endParaRPr lang="en-US" dirty="0"/>
          </a:p>
        </p:txBody>
      </p:sp>
      <p:sp>
        <p:nvSpPr>
          <p:cNvPr id="22" name="Text Placeholder 6">
            <a:extLst>
              <a:ext uri="{FF2B5EF4-FFF2-40B4-BE49-F238E27FC236}">
                <a16:creationId xmlns:a16="http://schemas.microsoft.com/office/drawing/2014/main" id="{F72FEFDC-8C1A-43ED-B5C5-223FE6D15D39}"/>
              </a:ext>
            </a:extLst>
          </p:cNvPr>
          <p:cNvSpPr>
            <a:spLocks noGrp="1"/>
          </p:cNvSpPr>
          <p:nvPr>
            <p:ph type="body" sz="quarter" idx="19"/>
          </p:nvPr>
        </p:nvSpPr>
        <p:spPr>
          <a:xfrm>
            <a:off x="501033" y="2336308"/>
            <a:ext cx="6537941" cy="2132949"/>
          </a:xfrm>
        </p:spPr>
        <p:txBody>
          <a:bodyPr>
            <a:normAutofit/>
          </a:bodyPr>
          <a:lstStyle/>
          <a:p>
            <a:r>
              <a:rPr lang="en-US" sz="1800" dirty="0">
                <a:hlinkClick r:id="rId2"/>
              </a:rPr>
              <a:t>Sustainable tourism | Department of Economic and Social Affairs (un.org)</a:t>
            </a:r>
            <a:endParaRPr lang="en-US" sz="1800" dirty="0"/>
          </a:p>
          <a:p>
            <a:r>
              <a:rPr lang="en-US" sz="1800" dirty="0">
                <a:hlinkClick r:id="rId3"/>
              </a:rPr>
              <a:t>https://discovernorthernireland.com/blog/read/2020/06/journey-of-doors-b66</a:t>
            </a:r>
            <a:r>
              <a:rPr lang="en-US" sz="1800" dirty="0"/>
              <a:t> </a:t>
            </a:r>
          </a:p>
          <a:p>
            <a:r>
              <a:rPr lang="en-US" sz="1800" dirty="0">
                <a:hlinkClick r:id="rId4"/>
              </a:rPr>
              <a:t>https://failtecdn.azureedge.net/failteireland/Community-Tourism-Toolkit.pdf</a:t>
            </a:r>
            <a:r>
              <a:rPr lang="en-US" sz="1800" dirty="0"/>
              <a:t> </a:t>
            </a:r>
          </a:p>
          <a:p>
            <a:endParaRPr lang="en-US" sz="1800" dirty="0"/>
          </a:p>
        </p:txBody>
      </p:sp>
      <p:sp>
        <p:nvSpPr>
          <p:cNvPr id="23" name="Text Placeholder 3">
            <a:extLst>
              <a:ext uri="{FF2B5EF4-FFF2-40B4-BE49-F238E27FC236}">
                <a16:creationId xmlns:a16="http://schemas.microsoft.com/office/drawing/2014/main" id="{DCA857A6-C600-4C8D-A814-4B8DD60B33F0}"/>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
        <p:nvSpPr>
          <p:cNvPr id="24" name="Text Placeholder 1">
            <a:extLst>
              <a:ext uri="{FF2B5EF4-FFF2-40B4-BE49-F238E27FC236}">
                <a16:creationId xmlns:a16="http://schemas.microsoft.com/office/drawing/2014/main" id="{094D1085-6A91-4158-A23E-B466AC437F0C}"/>
              </a:ext>
            </a:extLst>
          </p:cNvPr>
          <p:cNvSpPr txBox="1">
            <a:spLocks/>
          </p:cNvSpPr>
          <p:nvPr/>
        </p:nvSpPr>
        <p:spPr>
          <a:xfrm>
            <a:off x="8878502" y="1615175"/>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www.facebook.com/outpaceeu</a:t>
            </a:r>
            <a:endParaRPr lang="en-US" dirty="0"/>
          </a:p>
        </p:txBody>
      </p:sp>
      <p:pic>
        <p:nvPicPr>
          <p:cNvPr id="25" name="Picture 24" descr="A picture containing drawing&#10;&#10;Description automatically generated">
            <a:extLst>
              <a:ext uri="{FF2B5EF4-FFF2-40B4-BE49-F238E27FC236}">
                <a16:creationId xmlns:a16="http://schemas.microsoft.com/office/drawing/2014/main" id="{DD86F167-DFFF-4A3C-92CC-44A16C498D19}"/>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182596" y="1628444"/>
            <a:ext cx="415861" cy="415861"/>
          </a:xfrm>
          <a:prstGeom prst="rect">
            <a:avLst/>
          </a:prstGeom>
        </p:spPr>
      </p:pic>
    </p:spTree>
    <p:extLst>
      <p:ext uri="{BB962C8B-B14F-4D97-AF65-F5344CB8AC3E}">
        <p14:creationId xmlns:p14="http://schemas.microsoft.com/office/powerpoint/2010/main" val="3569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7B9E1-8D89-4BCE-A3A8-129BEA235787}"/>
              </a:ext>
            </a:extLst>
          </p:cNvPr>
          <p:cNvSpPr>
            <a:spLocks noGrp="1"/>
          </p:cNvSpPr>
          <p:nvPr>
            <p:ph type="body" sz="quarter" idx="13"/>
          </p:nvPr>
        </p:nvSpPr>
        <p:spPr/>
        <p:txBody>
          <a:bodyPr/>
          <a:lstStyle/>
          <a:p>
            <a:r>
              <a:rPr lang="en-IE" dirty="0"/>
              <a:t>Now is the time to embrace a sustainable new business focus</a:t>
            </a:r>
          </a:p>
        </p:txBody>
      </p:sp>
      <p:sp>
        <p:nvSpPr>
          <p:cNvPr id="3" name="Text Placeholder 2">
            <a:extLst>
              <a:ext uri="{FF2B5EF4-FFF2-40B4-BE49-F238E27FC236}">
                <a16:creationId xmlns:a16="http://schemas.microsoft.com/office/drawing/2014/main" id="{37431DF4-50EA-4BC7-8B9C-D0545A29400F}"/>
              </a:ext>
            </a:extLst>
          </p:cNvPr>
          <p:cNvSpPr>
            <a:spLocks noGrp="1"/>
          </p:cNvSpPr>
          <p:nvPr>
            <p:ph type="body" sz="quarter" idx="14"/>
          </p:nvPr>
        </p:nvSpPr>
        <p:spPr>
          <a:xfrm>
            <a:off x="164573" y="4584444"/>
            <a:ext cx="9985267" cy="1915315"/>
          </a:xfrm>
        </p:spPr>
        <p:txBody>
          <a:bodyPr/>
          <a:lstStyle/>
          <a:p>
            <a:pPr>
              <a:lnSpc>
                <a:spcPct val="100000"/>
              </a:lnSpc>
            </a:pPr>
            <a:r>
              <a:rPr lang="en-IE" sz="2200" dirty="0">
                <a:effectLst/>
                <a:ea typeface="Calibri" panose="020F0502020204030204" pitchFamily="34" charset="0"/>
              </a:rPr>
              <a:t>Many tourism businesses reinvented themselves in order to survive and weather the COVID19 pandemic which decimated the world tourism economy. In the context of a reset and building back better, crisis provides an opportunity to rethink and change how tourism interacts with our regional communities, our environments, and our cultures  can act as a leader/exemplar in sustainable change</a:t>
            </a:r>
            <a:r>
              <a:rPr lang="en-IE" sz="2200" dirty="0">
                <a:effectLst/>
              </a:rPr>
              <a:t> </a:t>
            </a:r>
            <a:r>
              <a:rPr lang="en-IE" sz="2200" dirty="0">
                <a:effectLst/>
                <a:ea typeface="Calibri" panose="020F0502020204030204" pitchFamily="34" charset="0"/>
                <a:cs typeface="Calibri" panose="020F0502020204030204" pitchFamily="34" charset="0"/>
              </a:rPr>
              <a:t>to set again or differently.</a:t>
            </a:r>
            <a:r>
              <a:rPr lang="en-IE" sz="2200" dirty="0">
                <a:effectLst/>
                <a:ea typeface="Calibri" panose="020F0502020204030204" pitchFamily="34" charset="0"/>
                <a:cs typeface="Times New Roman" panose="02020603050405020304" pitchFamily="18" charset="0"/>
              </a:rPr>
              <a:t>  </a:t>
            </a:r>
            <a:r>
              <a:rPr lang="en-IE" sz="2200" dirty="0">
                <a:ea typeface="Calibri" panose="020F0502020204030204" pitchFamily="34" charset="0"/>
                <a:cs typeface="Times New Roman" panose="02020603050405020304" pitchFamily="18" charset="0"/>
              </a:rPr>
              <a:t>It is time for pop culture tourism to come to the fore in this rethink/reset.</a:t>
            </a:r>
            <a:r>
              <a:rPr lang="en-IE" sz="2200" dirty="0">
                <a:effectLst/>
                <a:ea typeface="Calibri" panose="020F0502020204030204" pitchFamily="34" charset="0"/>
                <a:cs typeface="Times New Roman" panose="02020603050405020304" pitchFamily="18" charset="0"/>
              </a:rPr>
              <a:t> </a:t>
            </a:r>
          </a:p>
          <a:p>
            <a:endParaRPr lang="en-IE" sz="2200" dirty="0"/>
          </a:p>
        </p:txBody>
      </p:sp>
      <p:pic>
        <p:nvPicPr>
          <p:cNvPr id="14" name="Picture Placeholder 13" descr="A picture containing text, outdoor, sign, street&#10;&#10;Description automatically generated">
            <a:extLst>
              <a:ext uri="{FF2B5EF4-FFF2-40B4-BE49-F238E27FC236}">
                <a16:creationId xmlns:a16="http://schemas.microsoft.com/office/drawing/2014/main" id="{A3DB7BF5-F39F-48E7-88BB-40339443C18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7732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a:bodyPr>
          <a:lstStyle/>
          <a:p>
            <a:r>
              <a:rPr lang="en-US" b="0" dirty="0"/>
              <a:t>SECTION 2: </a:t>
            </a:r>
            <a:r>
              <a:rPr lang="en-IE" dirty="0"/>
              <a:t>LASTING GROWTH OF YOUR POP CULTURE TOURISM BUSINESS</a:t>
            </a:r>
          </a:p>
          <a:p>
            <a:endParaRPr lang="en-IE" dirty="0"/>
          </a:p>
        </p:txBody>
      </p:sp>
      <p:sp>
        <p:nvSpPr>
          <p:cNvPr id="9" name="Picture Placeholder 8">
            <a:extLst>
              <a:ext uri="{FF2B5EF4-FFF2-40B4-BE49-F238E27FC236}">
                <a16:creationId xmlns:a16="http://schemas.microsoft.com/office/drawing/2014/main" id="{5574DE70-3D50-4CCA-8821-014FFFFB9C08}"/>
              </a:ext>
            </a:extLst>
          </p:cNvPr>
          <p:cNvSpPr>
            <a:spLocks noGrp="1"/>
          </p:cNvSpPr>
          <p:nvPr>
            <p:ph type="pic" sz="quarter" idx="10"/>
          </p:nvPr>
        </p:nvSpPr>
        <p:spPr/>
      </p:sp>
      <p:pic>
        <p:nvPicPr>
          <p:cNvPr id="10" name="Picture Placeholder 6" descr="Glass chess pieces on board">
            <a:extLst>
              <a:ext uri="{FF2B5EF4-FFF2-40B4-BE49-F238E27FC236}">
                <a16:creationId xmlns:a16="http://schemas.microsoft.com/office/drawing/2014/main" id="{BA2B9C57-7124-4C2C-B16B-F8F0AB0406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382264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A189-6C72-4592-ADD4-BCBBE64476E0}"/>
              </a:ext>
            </a:extLst>
          </p:cNvPr>
          <p:cNvSpPr>
            <a:spLocks noGrp="1"/>
          </p:cNvSpPr>
          <p:nvPr>
            <p:ph type="body" sz="quarter" idx="13"/>
          </p:nvPr>
        </p:nvSpPr>
        <p:spPr/>
        <p:txBody>
          <a:bodyPr>
            <a:normAutofit/>
          </a:bodyPr>
          <a:lstStyle/>
          <a:p>
            <a:r>
              <a:rPr lang="en-IE" dirty="0"/>
              <a:t>LASTING GROWTH OF YOUR POP CULTURE TOURISM BUSINESS</a:t>
            </a:r>
          </a:p>
          <a:p>
            <a:endParaRPr lang="en-IE" dirty="0"/>
          </a:p>
        </p:txBody>
      </p:sp>
      <p:sp>
        <p:nvSpPr>
          <p:cNvPr id="3" name="Text Placeholder 2">
            <a:extLst>
              <a:ext uri="{FF2B5EF4-FFF2-40B4-BE49-F238E27FC236}">
                <a16:creationId xmlns:a16="http://schemas.microsoft.com/office/drawing/2014/main" id="{53BE333B-4CE2-401D-89A3-559715E3DB86}"/>
              </a:ext>
            </a:extLst>
          </p:cNvPr>
          <p:cNvSpPr>
            <a:spLocks noGrp="1"/>
          </p:cNvSpPr>
          <p:nvPr>
            <p:ph type="body" sz="quarter" idx="14"/>
          </p:nvPr>
        </p:nvSpPr>
        <p:spPr>
          <a:xfrm>
            <a:off x="497155" y="4752185"/>
            <a:ext cx="10066070" cy="469184"/>
          </a:xfrm>
        </p:spPr>
        <p:txBody>
          <a:bodyPr/>
          <a:lstStyle/>
          <a:p>
            <a:r>
              <a:rPr lang="en-IE" dirty="0"/>
              <a:t>We’ve been learning about the opportunities pop culture tourism can bring your business and region but we have also learned of the potential challenges of a destination becoming an overnight success. That is why we are keen to help you embed sustainability and lasting growth into your business..</a:t>
            </a:r>
          </a:p>
        </p:txBody>
      </p:sp>
      <p:pic>
        <p:nvPicPr>
          <p:cNvPr id="12" name="Picture Placeholder 11" descr="A picture containing tree, outdoor, grass, forest&#10;&#10;Description automatically generated">
            <a:extLst>
              <a:ext uri="{FF2B5EF4-FFF2-40B4-BE49-F238E27FC236}">
                <a16:creationId xmlns:a16="http://schemas.microsoft.com/office/drawing/2014/main" id="{D004F03E-5EEB-41ED-AFF7-76A441C34E3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98972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mountain&#10;&#10;Description automatically generated">
            <a:extLst>
              <a:ext uri="{FF2B5EF4-FFF2-40B4-BE49-F238E27FC236}">
                <a16:creationId xmlns:a16="http://schemas.microsoft.com/office/drawing/2014/main" id="{BCAEA235-8FE1-411B-ADD1-B40C1C04EC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05603" y="3157936"/>
            <a:ext cx="5064739" cy="2768574"/>
          </a:xfrm>
        </p:spPr>
        <p:txBody>
          <a:bodyPr/>
          <a:lstStyle/>
          <a:p>
            <a:r>
              <a:rPr lang="en-US" dirty="0"/>
              <a:t>Tourists are demanding socially and environmentally-savvy products and experiences without compromise like never before. Building sustainability into your pop culture business briefs from the beginning is a strategic move.</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lnSpcReduction="10000"/>
          </a:bodyPr>
          <a:lstStyle/>
          <a:p>
            <a:r>
              <a:rPr lang="en-IE" dirty="0"/>
              <a:t>LASTING GROWTH–EMBRACE SUSTAINABILITY AS ONE OF YOUR BELIEFS </a:t>
            </a:r>
          </a:p>
          <a:p>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830997"/>
          </a:xfrm>
          <a:prstGeom prst="rect">
            <a:avLst/>
          </a:prstGeom>
          <a:solidFill>
            <a:srgbClr val="DD1B50"/>
          </a:solidFill>
        </p:spPr>
        <p:txBody>
          <a:bodyPr wrap="square" rtlCol="0">
            <a:spAutoFit/>
          </a:bodyPr>
          <a:lstStyle/>
          <a:p>
            <a:r>
              <a:rPr lang="en-IE" sz="2400" dirty="0">
                <a:solidFill>
                  <a:schemeClr val="bg1"/>
                </a:solidFill>
              </a:rPr>
              <a:t>Hobbit inspired eco-friendly tourism lodgings are a great example!</a:t>
            </a:r>
          </a:p>
        </p:txBody>
      </p:sp>
    </p:spTree>
    <p:extLst>
      <p:ext uri="{BB962C8B-B14F-4D97-AF65-F5344CB8AC3E}">
        <p14:creationId xmlns:p14="http://schemas.microsoft.com/office/powerpoint/2010/main" val="236156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A3C781-527F-4259-904E-B164857DE2BF}">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7933</TotalTime>
  <Words>3468</Words>
  <Application>Microsoft Office PowerPoint</Application>
  <PresentationFormat>Widescreen</PresentationFormat>
  <Paragraphs>196</Paragraphs>
  <Slides>50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Open Sans</vt:lpstr>
      <vt:lpstr>Quattrocento Sans</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Grace Roche</cp:lastModifiedBy>
  <cp:revision>126</cp:revision>
  <dcterms:created xsi:type="dcterms:W3CDTF">2019-11-20T14:08:21Z</dcterms:created>
  <dcterms:modified xsi:type="dcterms:W3CDTF">2021-06-17T14:27:31Z</dcterms:modified>
</cp:coreProperties>
</file>