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94" r:id="rId2"/>
    <p:sldId id="295" r:id="rId3"/>
    <p:sldId id="315" r:id="rId4"/>
    <p:sldId id="279" r:id="rId5"/>
    <p:sldId id="320" r:id="rId6"/>
    <p:sldId id="291" r:id="rId7"/>
    <p:sldId id="299" r:id="rId8"/>
    <p:sldId id="297" r:id="rId9"/>
    <p:sldId id="314" r:id="rId10"/>
    <p:sldId id="309" r:id="rId11"/>
    <p:sldId id="307" r:id="rId12"/>
    <p:sldId id="311" r:id="rId13"/>
    <p:sldId id="308" r:id="rId14"/>
    <p:sldId id="313" r:id="rId15"/>
    <p:sldId id="305" r:id="rId16"/>
    <p:sldId id="310" r:id="rId17"/>
    <p:sldId id="312" r:id="rId18"/>
    <p:sldId id="316" r:id="rId19"/>
    <p:sldId id="296" r:id="rId20"/>
    <p:sldId id="304" r:id="rId21"/>
    <p:sldId id="329" r:id="rId22"/>
    <p:sldId id="331" r:id="rId23"/>
    <p:sldId id="330" r:id="rId24"/>
    <p:sldId id="317" r:id="rId25"/>
    <p:sldId id="300" r:id="rId26"/>
    <p:sldId id="332" r:id="rId27"/>
    <p:sldId id="318" r:id="rId28"/>
    <p:sldId id="302" r:id="rId29"/>
    <p:sldId id="322" r:id="rId30"/>
    <p:sldId id="321" r:id="rId31"/>
    <p:sldId id="319" r:id="rId32"/>
    <p:sldId id="301" r:id="rId33"/>
    <p:sldId id="323" r:id="rId34"/>
    <p:sldId id="324" r:id="rId35"/>
    <p:sldId id="327" r:id="rId36"/>
    <p:sldId id="326" r:id="rId37"/>
    <p:sldId id="325" r:id="rId38"/>
    <p:sldId id="333" r:id="rId39"/>
    <p:sldId id="334" r:id="rId40"/>
    <p:sldId id="335" r:id="rId41"/>
    <p:sldId id="285" r:id="rId42"/>
    <p:sldId id="29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020"/>
    <a:srgbClr val="003841"/>
    <a:srgbClr val="9A2E90"/>
    <a:srgbClr val="DD1B50"/>
    <a:srgbClr val="1198D1"/>
    <a:srgbClr val="91BE46"/>
    <a:srgbClr val="1D9647"/>
    <a:srgbClr val="E45E32"/>
    <a:srgbClr val="0000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04359-B32E-40EE-AE5E-CA117158E17D}" v="634" dt="2020-10-11T22:21:24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729"/>
  </p:normalViewPr>
  <p:slideViewPr>
    <p:cSldViewPr snapToGrid="0" snapToObjects="1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6172A-77FE-483D-A530-6D7DCBD59C4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E2DFFC7-FD6E-4E29-B06A-DC9EDADC1CD3}">
      <dgm:prSet phldrT="[Text]" custT="1"/>
      <dgm:spPr/>
      <dgm:t>
        <a:bodyPr/>
        <a:lstStyle/>
        <a:p>
          <a:pPr algn="ctr"/>
          <a:r>
            <a:rPr lang="en-US" sz="2000" b="0" i="0" dirty="0"/>
            <a:t>+ </a:t>
          </a:r>
          <a:r>
            <a:rPr lang="en-US" sz="2000" b="0" i="0" dirty="0" err="1"/>
            <a:t>framleiðsla</a:t>
          </a:r>
          <a:r>
            <a:rPr lang="en-US" sz="2000" b="0" i="0" dirty="0"/>
            <a:t>/</a:t>
          </a:r>
          <a:r>
            <a:rPr lang="en-US" sz="2000" b="0" i="0" dirty="0" err="1"/>
            <a:t>neysla</a:t>
          </a:r>
          <a:r>
            <a:rPr lang="en-US" sz="2000" b="0" i="0" dirty="0"/>
            <a:t> </a:t>
          </a:r>
          <a:r>
            <a:rPr lang="en-US" sz="2000" b="0" i="0" dirty="0" err="1"/>
            <a:t>poppmenningar</a:t>
          </a:r>
          <a:endParaRPr lang="en-US" sz="2000" b="0" i="0" dirty="0"/>
        </a:p>
        <a:p>
          <a:pPr algn="ctr"/>
          <a:r>
            <a:rPr lang="en-US" sz="2000" b="0" i="0" dirty="0"/>
            <a:t>+ </a:t>
          </a:r>
          <a:r>
            <a:rPr lang="en-US" sz="2000" b="0" i="0" dirty="0" err="1"/>
            <a:t>stafræning</a:t>
          </a:r>
          <a:r>
            <a:rPr lang="en-US" sz="2000" b="0" i="0" dirty="0"/>
            <a:t>, </a:t>
          </a:r>
          <a:r>
            <a:rPr lang="en-US" sz="2000" b="0" i="0" dirty="0" err="1"/>
            <a:t>netnotkun</a:t>
          </a:r>
          <a:r>
            <a:rPr lang="en-US" sz="2000" b="0" i="0" dirty="0"/>
            <a:t> og </a:t>
          </a:r>
          <a:r>
            <a:rPr lang="en-US" sz="2000" b="0" i="0" dirty="0" err="1"/>
            <a:t>samfélagsmiðlar</a:t>
          </a:r>
          <a:endParaRPr lang="en-US" sz="2000" b="0" i="0" dirty="0"/>
        </a:p>
        <a:p>
          <a:pPr algn="ctr"/>
          <a:r>
            <a:rPr lang="en-US" sz="2000" b="0" i="0" dirty="0"/>
            <a:t>+ </a:t>
          </a:r>
          <a:r>
            <a:rPr lang="en-US" sz="2000" b="0" i="0" dirty="0" err="1"/>
            <a:t>ódýr</a:t>
          </a:r>
          <a:r>
            <a:rPr lang="en-US" sz="2000" b="0" i="0" dirty="0"/>
            <a:t> </a:t>
          </a:r>
          <a:r>
            <a:rPr lang="en-US" sz="2000" b="0" i="0" dirty="0" err="1"/>
            <a:t>flug</a:t>
          </a:r>
          <a:r>
            <a:rPr lang="en-US" sz="2000" b="0" i="0" dirty="0"/>
            <a:t> og </a:t>
          </a:r>
          <a:r>
            <a:rPr lang="en-US" sz="2000" b="0" i="0" dirty="0" err="1"/>
            <a:t>ferðalög</a:t>
          </a:r>
          <a:endParaRPr lang="en-US" sz="2000" b="0" i="0" dirty="0"/>
        </a:p>
        <a:p>
          <a:pPr algn="ctr"/>
          <a:r>
            <a:rPr lang="en-US" sz="2000" b="0" i="0" dirty="0"/>
            <a:t>+ </a:t>
          </a:r>
          <a:r>
            <a:rPr lang="en-US" sz="2000" b="0" i="0" dirty="0" err="1"/>
            <a:t>fomo</a:t>
          </a:r>
          <a:r>
            <a:rPr lang="en-US" sz="2000" b="0" i="0" dirty="0"/>
            <a:t> (</a:t>
          </a:r>
          <a:r>
            <a:rPr lang="en-US" sz="2000" b="0" i="0" dirty="0" err="1"/>
            <a:t>ótti</a:t>
          </a:r>
          <a:r>
            <a:rPr lang="en-US" sz="2000" b="0" i="0" dirty="0"/>
            <a:t> </a:t>
          </a:r>
          <a:r>
            <a:rPr lang="en-US" sz="2000" b="0" i="0" dirty="0" err="1"/>
            <a:t>við</a:t>
          </a:r>
          <a:r>
            <a:rPr lang="en-US" sz="2000" b="0" i="0" dirty="0"/>
            <a:t> </a:t>
          </a:r>
          <a:r>
            <a:rPr lang="en-US" sz="2000" b="0" i="0" dirty="0" err="1"/>
            <a:t>að</a:t>
          </a:r>
          <a:r>
            <a:rPr lang="en-US" sz="2000" b="0" i="0" dirty="0"/>
            <a:t> </a:t>
          </a:r>
          <a:r>
            <a:rPr lang="en-US" sz="2000" b="0" i="0" dirty="0" err="1"/>
            <a:t>missa</a:t>
          </a:r>
          <a:r>
            <a:rPr lang="en-US" sz="2000" b="0" i="0" dirty="0"/>
            <a:t> </a:t>
          </a:r>
          <a:r>
            <a:rPr lang="en-US" sz="2000" b="0" i="0" dirty="0" err="1"/>
            <a:t>af</a:t>
          </a:r>
          <a:r>
            <a:rPr lang="en-US" sz="2000" b="0" i="0" dirty="0"/>
            <a:t>)</a:t>
          </a:r>
        </a:p>
        <a:p>
          <a:pPr algn="ctr"/>
          <a:endParaRPr lang="en-IE" sz="2000" dirty="0"/>
        </a:p>
      </dgm:t>
    </dgm:pt>
    <dgm:pt modelId="{EBF38EA2-7638-4AE2-9EE0-D6BF7F7D42F3}" type="parTrans" cxnId="{CEAD4320-7B81-4FA7-A450-5CD76AAAC015}">
      <dgm:prSet/>
      <dgm:spPr/>
      <dgm:t>
        <a:bodyPr/>
        <a:lstStyle/>
        <a:p>
          <a:endParaRPr lang="en-IE"/>
        </a:p>
      </dgm:t>
    </dgm:pt>
    <dgm:pt modelId="{9B96E44D-01FE-4929-B85D-911D00D72958}" type="sibTrans" cxnId="{CEAD4320-7B81-4FA7-A450-5CD76AAAC015}">
      <dgm:prSet/>
      <dgm:spPr/>
      <dgm:t>
        <a:bodyPr/>
        <a:lstStyle/>
        <a:p>
          <a:endParaRPr lang="en-IE"/>
        </a:p>
      </dgm:t>
    </dgm:pt>
    <dgm:pt modelId="{4BE2EBD4-FBFB-42D4-9FF0-C1EE4630E803}">
      <dgm:prSet phldrT="[Text]"/>
      <dgm:spPr>
        <a:solidFill>
          <a:srgbClr val="9A2E90"/>
        </a:solidFill>
      </dgm:spPr>
      <dgm:t>
        <a:bodyPr/>
        <a:lstStyle/>
        <a:p>
          <a:r>
            <a:rPr lang="en-IE" dirty="0"/>
            <a:t>VELDISVÖXTUR FERÐAÞJÓNUSTU TENGDRI POPPMENNINGU</a:t>
          </a:r>
        </a:p>
      </dgm:t>
    </dgm:pt>
    <dgm:pt modelId="{86BE3997-523B-4C25-B6BC-868BBEBC29BC}" type="parTrans" cxnId="{A17E0E5D-AA21-4F2D-9F81-D1283A2A6B44}">
      <dgm:prSet/>
      <dgm:spPr/>
      <dgm:t>
        <a:bodyPr/>
        <a:lstStyle/>
        <a:p>
          <a:endParaRPr lang="en-IE"/>
        </a:p>
      </dgm:t>
    </dgm:pt>
    <dgm:pt modelId="{3758A60C-A760-4003-B2A1-0A3EED7F258E}" type="sibTrans" cxnId="{A17E0E5D-AA21-4F2D-9F81-D1283A2A6B44}">
      <dgm:prSet/>
      <dgm:spPr/>
      <dgm:t>
        <a:bodyPr/>
        <a:lstStyle/>
        <a:p>
          <a:endParaRPr lang="en-IE"/>
        </a:p>
      </dgm:t>
    </dgm:pt>
    <dgm:pt modelId="{CD1ECF54-C84C-4C93-967D-FBCB5DAD50DD}" type="pres">
      <dgm:prSet presAssocID="{B136172A-77FE-483D-A530-6D7DCBD59C4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06E5788-0DEF-4D91-A32C-377D8C33EB51}" type="pres">
      <dgm:prSet presAssocID="{FE2DFFC7-FD6E-4E29-B06A-DC9EDADC1CD3}" presName="chaos" presStyleCnt="0"/>
      <dgm:spPr/>
    </dgm:pt>
    <dgm:pt modelId="{C16B8174-807D-4AB2-AC34-1ECA6BE24F39}" type="pres">
      <dgm:prSet presAssocID="{FE2DFFC7-FD6E-4E29-B06A-DC9EDADC1CD3}" presName="parTx1" presStyleLbl="revTx" presStyleIdx="0" presStyleCnt="1" custScaleX="115023" custLinFactNeighborX="-39" custLinFactNeighborY="27984"/>
      <dgm:spPr/>
      <dgm:t>
        <a:bodyPr/>
        <a:lstStyle/>
        <a:p>
          <a:endParaRPr lang="en-US"/>
        </a:p>
      </dgm:t>
    </dgm:pt>
    <dgm:pt modelId="{71F0470F-C5BB-4B3E-A7E6-65F5BBC28D29}" type="pres">
      <dgm:prSet presAssocID="{FE2DFFC7-FD6E-4E29-B06A-DC9EDADC1CD3}" presName="c1" presStyleLbl="node1" presStyleIdx="0" presStyleCnt="19"/>
      <dgm:spPr/>
    </dgm:pt>
    <dgm:pt modelId="{2C91C065-8D65-40D9-998A-F7CAD4174277}" type="pres">
      <dgm:prSet presAssocID="{FE2DFFC7-FD6E-4E29-B06A-DC9EDADC1CD3}" presName="c2" presStyleLbl="node1" presStyleIdx="1" presStyleCnt="19"/>
      <dgm:spPr>
        <a:solidFill>
          <a:srgbClr val="E45E32"/>
        </a:solidFill>
      </dgm:spPr>
    </dgm:pt>
    <dgm:pt modelId="{14294C6D-F56D-4CF8-A39E-8699E3C0DE5D}" type="pres">
      <dgm:prSet presAssocID="{FE2DFFC7-FD6E-4E29-B06A-DC9EDADC1CD3}" presName="c3" presStyleLbl="node1" presStyleIdx="2" presStyleCnt="19"/>
      <dgm:spPr>
        <a:solidFill>
          <a:srgbClr val="91BE46"/>
        </a:solidFill>
      </dgm:spPr>
    </dgm:pt>
    <dgm:pt modelId="{B978F2DC-0EAE-4E22-95D1-F751026FB6A8}" type="pres">
      <dgm:prSet presAssocID="{FE2DFFC7-FD6E-4E29-B06A-DC9EDADC1CD3}" presName="c4" presStyleLbl="node1" presStyleIdx="3" presStyleCnt="19"/>
      <dgm:spPr/>
    </dgm:pt>
    <dgm:pt modelId="{570338F4-C7C2-487E-BB44-653AAB0A771A}" type="pres">
      <dgm:prSet presAssocID="{FE2DFFC7-FD6E-4E29-B06A-DC9EDADC1CD3}" presName="c5" presStyleLbl="node1" presStyleIdx="4" presStyleCnt="19"/>
      <dgm:spPr>
        <a:solidFill>
          <a:srgbClr val="F5B020"/>
        </a:solidFill>
      </dgm:spPr>
    </dgm:pt>
    <dgm:pt modelId="{E08E4F2B-7AB6-4763-A99E-3A15AD5504ED}" type="pres">
      <dgm:prSet presAssocID="{FE2DFFC7-FD6E-4E29-B06A-DC9EDADC1CD3}" presName="c6" presStyleLbl="node1" presStyleIdx="5" presStyleCnt="19"/>
      <dgm:spPr/>
    </dgm:pt>
    <dgm:pt modelId="{78C9B5DC-92A2-48C6-B577-53D094421583}" type="pres">
      <dgm:prSet presAssocID="{FE2DFFC7-FD6E-4E29-B06A-DC9EDADC1CD3}" presName="c7" presStyleLbl="node1" presStyleIdx="6" presStyleCnt="19"/>
      <dgm:spPr>
        <a:solidFill>
          <a:srgbClr val="9A2E90"/>
        </a:solidFill>
      </dgm:spPr>
    </dgm:pt>
    <dgm:pt modelId="{A523678B-C814-4F3E-9B11-B657F13BA3A9}" type="pres">
      <dgm:prSet presAssocID="{FE2DFFC7-FD6E-4E29-B06A-DC9EDADC1CD3}" presName="c8" presStyleLbl="node1" presStyleIdx="7" presStyleCnt="19"/>
      <dgm:spPr/>
    </dgm:pt>
    <dgm:pt modelId="{9C61900F-F763-48CF-BAAE-22A8168004A4}" type="pres">
      <dgm:prSet presAssocID="{FE2DFFC7-FD6E-4E29-B06A-DC9EDADC1CD3}" presName="c9" presStyleLbl="node1" presStyleIdx="8" presStyleCnt="19" custLinFactNeighborX="57960"/>
      <dgm:spPr>
        <a:solidFill>
          <a:srgbClr val="91BE46"/>
        </a:solidFill>
      </dgm:spPr>
    </dgm:pt>
    <dgm:pt modelId="{9249D64C-EECB-43F8-81C8-770398452B7B}" type="pres">
      <dgm:prSet presAssocID="{FE2DFFC7-FD6E-4E29-B06A-DC9EDADC1CD3}" presName="c10" presStyleLbl="node1" presStyleIdx="9" presStyleCnt="19" custScaleX="65899" custScaleY="70232" custLinFactNeighborX="2525" custLinFactNeighborY="-30295"/>
      <dgm:spPr>
        <a:solidFill>
          <a:srgbClr val="DD1B50"/>
        </a:solidFill>
      </dgm:spPr>
    </dgm:pt>
    <dgm:pt modelId="{0AB048A4-FF4B-4FD8-A9AC-0698D97EFBA5}" type="pres">
      <dgm:prSet presAssocID="{FE2DFFC7-FD6E-4E29-B06A-DC9EDADC1CD3}" presName="c11" presStyleLbl="node1" presStyleIdx="10" presStyleCnt="19" custLinFactY="11092" custLinFactNeighborY="100000"/>
      <dgm:spPr>
        <a:solidFill>
          <a:srgbClr val="9A2E90"/>
        </a:solidFill>
      </dgm:spPr>
    </dgm:pt>
    <dgm:pt modelId="{609814A5-7E02-4928-9F2B-73AE6CE6E643}" type="pres">
      <dgm:prSet presAssocID="{FE2DFFC7-FD6E-4E29-B06A-DC9EDADC1CD3}" presName="c12" presStyleLbl="node1" presStyleIdx="11" presStyleCnt="19" custLinFactNeighborY="43036"/>
      <dgm:spPr/>
    </dgm:pt>
    <dgm:pt modelId="{82EAB85F-CE64-4CC0-A797-11EBF933C0F1}" type="pres">
      <dgm:prSet presAssocID="{FE2DFFC7-FD6E-4E29-B06A-DC9EDADC1CD3}" presName="c13" presStyleLbl="node1" presStyleIdx="12" presStyleCnt="19" custLinFactNeighborY="28350"/>
      <dgm:spPr>
        <a:solidFill>
          <a:srgbClr val="E45E32"/>
        </a:solidFill>
      </dgm:spPr>
    </dgm:pt>
    <dgm:pt modelId="{2A6CBC9A-1208-4D0B-8A0C-0BD5186C6B16}" type="pres">
      <dgm:prSet presAssocID="{FE2DFFC7-FD6E-4E29-B06A-DC9EDADC1CD3}" presName="c14" presStyleLbl="node1" presStyleIdx="13" presStyleCnt="19" custLinFactY="29217" custLinFactNeighborX="-29213" custLinFactNeighborY="100000"/>
      <dgm:spPr>
        <a:solidFill>
          <a:srgbClr val="91BE46"/>
        </a:solidFill>
      </dgm:spPr>
    </dgm:pt>
    <dgm:pt modelId="{D119115F-B5C9-4F89-96A2-B5C62ABDA0E2}" type="pres">
      <dgm:prSet presAssocID="{FE2DFFC7-FD6E-4E29-B06A-DC9EDADC1CD3}" presName="c15" presStyleLbl="node1" presStyleIdx="14" presStyleCnt="19" custLinFactNeighborX="-10328" custLinFactNeighborY="78518"/>
      <dgm:spPr>
        <a:solidFill>
          <a:srgbClr val="1D9647"/>
        </a:solidFill>
      </dgm:spPr>
    </dgm:pt>
    <dgm:pt modelId="{CA5C9B47-8004-4A43-809D-BC0FF38DE903}" type="pres">
      <dgm:prSet presAssocID="{FE2DFFC7-FD6E-4E29-B06A-DC9EDADC1CD3}" presName="c16" presStyleLbl="node1" presStyleIdx="15" presStyleCnt="19" custLinFactNeighborY="24150"/>
      <dgm:spPr/>
    </dgm:pt>
    <dgm:pt modelId="{EE356CFC-AD2B-46F4-A98D-5D5190F68BF7}" type="pres">
      <dgm:prSet presAssocID="{FE2DFFC7-FD6E-4E29-B06A-DC9EDADC1CD3}" presName="c17" presStyleLbl="node1" presStyleIdx="16" presStyleCnt="19" custLinFactNeighborX="15621" custLinFactNeighborY="53689"/>
      <dgm:spPr>
        <a:solidFill>
          <a:srgbClr val="F5B020"/>
        </a:solidFill>
      </dgm:spPr>
    </dgm:pt>
    <dgm:pt modelId="{F4BF9F17-FABE-4080-BFC7-39599C07258D}" type="pres">
      <dgm:prSet presAssocID="{FE2DFFC7-FD6E-4E29-B06A-DC9EDADC1CD3}" presName="c18" presStyleLbl="node1" presStyleIdx="17" presStyleCnt="19" custLinFactNeighborY="36888"/>
      <dgm:spPr/>
    </dgm:pt>
    <dgm:pt modelId="{5EDBEE56-EA1D-4B76-BC34-C10BB0E257EB}" type="pres">
      <dgm:prSet presAssocID="{9B96E44D-01FE-4929-B85D-911D00D72958}" presName="chevronComposite1" presStyleCnt="0"/>
      <dgm:spPr/>
    </dgm:pt>
    <dgm:pt modelId="{F347819D-ED19-406A-91B1-40D24CF4FFEC}" type="pres">
      <dgm:prSet presAssocID="{9B96E44D-01FE-4929-B85D-911D00D72958}" presName="chevron1" presStyleLbl="sibTrans2D1" presStyleIdx="0" presStyleCnt="2"/>
      <dgm:spPr/>
    </dgm:pt>
    <dgm:pt modelId="{2CF57059-8319-4947-BD60-48B8952E6DC4}" type="pres">
      <dgm:prSet presAssocID="{9B96E44D-01FE-4929-B85D-911D00D72958}" presName="spChevron1" presStyleCnt="0"/>
      <dgm:spPr/>
    </dgm:pt>
    <dgm:pt modelId="{CC13C669-495D-4A42-9152-C23593A8E0A6}" type="pres">
      <dgm:prSet presAssocID="{9B96E44D-01FE-4929-B85D-911D00D72958}" presName="overlap" presStyleCnt="0"/>
      <dgm:spPr/>
    </dgm:pt>
    <dgm:pt modelId="{3465E5F6-E0D3-4E63-B35C-DE236BEBCAA6}" type="pres">
      <dgm:prSet presAssocID="{9B96E44D-01FE-4929-B85D-911D00D72958}" presName="chevronComposite2" presStyleCnt="0"/>
      <dgm:spPr/>
    </dgm:pt>
    <dgm:pt modelId="{D54A3F4D-CA34-4339-B9C6-8370218E415C}" type="pres">
      <dgm:prSet presAssocID="{9B96E44D-01FE-4929-B85D-911D00D72958}" presName="chevron2" presStyleLbl="sibTrans2D1" presStyleIdx="1" presStyleCnt="2"/>
      <dgm:spPr/>
    </dgm:pt>
    <dgm:pt modelId="{0AFAA3BA-592D-4E73-9256-3238E0E131B0}" type="pres">
      <dgm:prSet presAssocID="{9B96E44D-01FE-4929-B85D-911D00D72958}" presName="spChevron2" presStyleCnt="0"/>
      <dgm:spPr/>
    </dgm:pt>
    <dgm:pt modelId="{9BEEB66D-884B-4161-9CE8-D93E24A15822}" type="pres">
      <dgm:prSet presAssocID="{4BE2EBD4-FBFB-42D4-9FF0-C1EE4630E803}" presName="last" presStyleCnt="0"/>
      <dgm:spPr/>
    </dgm:pt>
    <dgm:pt modelId="{61F4A98E-BCBE-4199-AD03-FF64A940531E}" type="pres">
      <dgm:prSet presAssocID="{4BE2EBD4-FBFB-42D4-9FF0-C1EE4630E803}" presName="circleTx" presStyleLbl="node1" presStyleIdx="18" presStyleCnt="19"/>
      <dgm:spPr/>
      <dgm:t>
        <a:bodyPr/>
        <a:lstStyle/>
        <a:p>
          <a:endParaRPr lang="en-US"/>
        </a:p>
      </dgm:t>
    </dgm:pt>
    <dgm:pt modelId="{DCA5224E-215B-43EC-85AB-A7B39516F90D}" type="pres">
      <dgm:prSet presAssocID="{4BE2EBD4-FBFB-42D4-9FF0-C1EE4630E803}" presName="spN" presStyleCnt="0"/>
      <dgm:spPr/>
    </dgm:pt>
  </dgm:ptLst>
  <dgm:cxnLst>
    <dgm:cxn modelId="{CEAD4320-7B81-4FA7-A450-5CD76AAAC015}" srcId="{B136172A-77FE-483D-A530-6D7DCBD59C45}" destId="{FE2DFFC7-FD6E-4E29-B06A-DC9EDADC1CD3}" srcOrd="0" destOrd="0" parTransId="{EBF38EA2-7638-4AE2-9EE0-D6BF7F7D42F3}" sibTransId="{9B96E44D-01FE-4929-B85D-911D00D72958}"/>
    <dgm:cxn modelId="{A17E0E5D-AA21-4F2D-9F81-D1283A2A6B44}" srcId="{B136172A-77FE-483D-A530-6D7DCBD59C45}" destId="{4BE2EBD4-FBFB-42D4-9FF0-C1EE4630E803}" srcOrd="1" destOrd="0" parTransId="{86BE3997-523B-4C25-B6BC-868BBEBC29BC}" sibTransId="{3758A60C-A760-4003-B2A1-0A3EED7F258E}"/>
    <dgm:cxn modelId="{3960468F-67DA-4F07-ADE9-397A890EC4AA}" type="presOf" srcId="{FE2DFFC7-FD6E-4E29-B06A-DC9EDADC1CD3}" destId="{C16B8174-807D-4AB2-AC34-1ECA6BE24F39}" srcOrd="0" destOrd="0" presId="urn:microsoft.com/office/officeart/2009/3/layout/RandomtoResultProcess"/>
    <dgm:cxn modelId="{ED114508-D56C-4445-A7AB-0B0D291A8AD1}" type="presOf" srcId="{4BE2EBD4-FBFB-42D4-9FF0-C1EE4630E803}" destId="{61F4A98E-BCBE-4199-AD03-FF64A940531E}" srcOrd="0" destOrd="0" presId="urn:microsoft.com/office/officeart/2009/3/layout/RandomtoResultProcess"/>
    <dgm:cxn modelId="{B4D5F26C-F9FE-457D-9BE5-2EA463763696}" type="presOf" srcId="{B136172A-77FE-483D-A530-6D7DCBD59C45}" destId="{CD1ECF54-C84C-4C93-967D-FBCB5DAD50DD}" srcOrd="0" destOrd="0" presId="urn:microsoft.com/office/officeart/2009/3/layout/RandomtoResultProcess"/>
    <dgm:cxn modelId="{D7C36DD5-1431-4BBB-A576-649BC7D033CC}" type="presParOf" srcId="{CD1ECF54-C84C-4C93-967D-FBCB5DAD50DD}" destId="{506E5788-0DEF-4D91-A32C-377D8C33EB51}" srcOrd="0" destOrd="0" presId="urn:microsoft.com/office/officeart/2009/3/layout/RandomtoResultProcess"/>
    <dgm:cxn modelId="{825AA4B8-9E2B-424E-A99B-0C5ADAFE2060}" type="presParOf" srcId="{506E5788-0DEF-4D91-A32C-377D8C33EB51}" destId="{C16B8174-807D-4AB2-AC34-1ECA6BE24F39}" srcOrd="0" destOrd="0" presId="urn:microsoft.com/office/officeart/2009/3/layout/RandomtoResultProcess"/>
    <dgm:cxn modelId="{5B853841-33B3-40AC-8EC4-D6C6E4BBF8E8}" type="presParOf" srcId="{506E5788-0DEF-4D91-A32C-377D8C33EB51}" destId="{71F0470F-C5BB-4B3E-A7E6-65F5BBC28D29}" srcOrd="1" destOrd="0" presId="urn:microsoft.com/office/officeart/2009/3/layout/RandomtoResultProcess"/>
    <dgm:cxn modelId="{E5F62DF6-3C7C-40B6-B8DC-3D8176BE78E8}" type="presParOf" srcId="{506E5788-0DEF-4D91-A32C-377D8C33EB51}" destId="{2C91C065-8D65-40D9-998A-F7CAD4174277}" srcOrd="2" destOrd="0" presId="urn:microsoft.com/office/officeart/2009/3/layout/RandomtoResultProcess"/>
    <dgm:cxn modelId="{7C91AA15-9D4E-441B-BCF4-254556459432}" type="presParOf" srcId="{506E5788-0DEF-4D91-A32C-377D8C33EB51}" destId="{14294C6D-F56D-4CF8-A39E-8699E3C0DE5D}" srcOrd="3" destOrd="0" presId="urn:microsoft.com/office/officeart/2009/3/layout/RandomtoResultProcess"/>
    <dgm:cxn modelId="{FD2A3291-4B2C-4722-A8A4-49612646BDC8}" type="presParOf" srcId="{506E5788-0DEF-4D91-A32C-377D8C33EB51}" destId="{B978F2DC-0EAE-4E22-95D1-F751026FB6A8}" srcOrd="4" destOrd="0" presId="urn:microsoft.com/office/officeart/2009/3/layout/RandomtoResultProcess"/>
    <dgm:cxn modelId="{D83E38DC-D862-4933-A90E-F4677D750628}" type="presParOf" srcId="{506E5788-0DEF-4D91-A32C-377D8C33EB51}" destId="{570338F4-C7C2-487E-BB44-653AAB0A771A}" srcOrd="5" destOrd="0" presId="urn:microsoft.com/office/officeart/2009/3/layout/RandomtoResultProcess"/>
    <dgm:cxn modelId="{75594B65-EA77-42AF-8E9D-04FA9C795CF4}" type="presParOf" srcId="{506E5788-0DEF-4D91-A32C-377D8C33EB51}" destId="{E08E4F2B-7AB6-4763-A99E-3A15AD5504ED}" srcOrd="6" destOrd="0" presId="urn:microsoft.com/office/officeart/2009/3/layout/RandomtoResultProcess"/>
    <dgm:cxn modelId="{B70CEF2F-6F30-46F2-A261-ED4734D50D04}" type="presParOf" srcId="{506E5788-0DEF-4D91-A32C-377D8C33EB51}" destId="{78C9B5DC-92A2-48C6-B577-53D094421583}" srcOrd="7" destOrd="0" presId="urn:microsoft.com/office/officeart/2009/3/layout/RandomtoResultProcess"/>
    <dgm:cxn modelId="{8271F235-E076-4359-91C5-C63D1F729495}" type="presParOf" srcId="{506E5788-0DEF-4D91-A32C-377D8C33EB51}" destId="{A523678B-C814-4F3E-9B11-B657F13BA3A9}" srcOrd="8" destOrd="0" presId="urn:microsoft.com/office/officeart/2009/3/layout/RandomtoResultProcess"/>
    <dgm:cxn modelId="{5FCAEBA7-3457-4602-9A62-EBDF2B0AF5B7}" type="presParOf" srcId="{506E5788-0DEF-4D91-A32C-377D8C33EB51}" destId="{9C61900F-F763-48CF-BAAE-22A8168004A4}" srcOrd="9" destOrd="0" presId="urn:microsoft.com/office/officeart/2009/3/layout/RandomtoResultProcess"/>
    <dgm:cxn modelId="{FAFEFCBD-FEC3-4D5C-8024-CBFC7B60262F}" type="presParOf" srcId="{506E5788-0DEF-4D91-A32C-377D8C33EB51}" destId="{9249D64C-EECB-43F8-81C8-770398452B7B}" srcOrd="10" destOrd="0" presId="urn:microsoft.com/office/officeart/2009/3/layout/RandomtoResultProcess"/>
    <dgm:cxn modelId="{3076E614-E070-4ABD-86ED-14B1F246519B}" type="presParOf" srcId="{506E5788-0DEF-4D91-A32C-377D8C33EB51}" destId="{0AB048A4-FF4B-4FD8-A9AC-0698D97EFBA5}" srcOrd="11" destOrd="0" presId="urn:microsoft.com/office/officeart/2009/3/layout/RandomtoResultProcess"/>
    <dgm:cxn modelId="{D77F2F99-36C9-432A-BC69-D96713D189FA}" type="presParOf" srcId="{506E5788-0DEF-4D91-A32C-377D8C33EB51}" destId="{609814A5-7E02-4928-9F2B-73AE6CE6E643}" srcOrd="12" destOrd="0" presId="urn:microsoft.com/office/officeart/2009/3/layout/RandomtoResultProcess"/>
    <dgm:cxn modelId="{5048F171-3F00-4104-A285-D1DF17046470}" type="presParOf" srcId="{506E5788-0DEF-4D91-A32C-377D8C33EB51}" destId="{82EAB85F-CE64-4CC0-A797-11EBF933C0F1}" srcOrd="13" destOrd="0" presId="urn:microsoft.com/office/officeart/2009/3/layout/RandomtoResultProcess"/>
    <dgm:cxn modelId="{63E90856-EF60-4AB8-9531-3029669EAEA5}" type="presParOf" srcId="{506E5788-0DEF-4D91-A32C-377D8C33EB51}" destId="{2A6CBC9A-1208-4D0B-8A0C-0BD5186C6B16}" srcOrd="14" destOrd="0" presId="urn:microsoft.com/office/officeart/2009/3/layout/RandomtoResultProcess"/>
    <dgm:cxn modelId="{79DBB28F-9DAC-4C2E-A8F3-564989BF94D2}" type="presParOf" srcId="{506E5788-0DEF-4D91-A32C-377D8C33EB51}" destId="{D119115F-B5C9-4F89-96A2-B5C62ABDA0E2}" srcOrd="15" destOrd="0" presId="urn:microsoft.com/office/officeart/2009/3/layout/RandomtoResultProcess"/>
    <dgm:cxn modelId="{92E125D2-94F4-4310-9A65-CC8BA4C49FF3}" type="presParOf" srcId="{506E5788-0DEF-4D91-A32C-377D8C33EB51}" destId="{CA5C9B47-8004-4A43-809D-BC0FF38DE903}" srcOrd="16" destOrd="0" presId="urn:microsoft.com/office/officeart/2009/3/layout/RandomtoResultProcess"/>
    <dgm:cxn modelId="{66CE3FD7-2DCD-4F50-AE7E-433C229CEAD5}" type="presParOf" srcId="{506E5788-0DEF-4D91-A32C-377D8C33EB51}" destId="{EE356CFC-AD2B-46F4-A98D-5D5190F68BF7}" srcOrd="17" destOrd="0" presId="urn:microsoft.com/office/officeart/2009/3/layout/RandomtoResultProcess"/>
    <dgm:cxn modelId="{E95E58CD-F630-434A-A7E0-236E16E927F8}" type="presParOf" srcId="{506E5788-0DEF-4D91-A32C-377D8C33EB51}" destId="{F4BF9F17-FABE-4080-BFC7-39599C07258D}" srcOrd="18" destOrd="0" presId="urn:microsoft.com/office/officeart/2009/3/layout/RandomtoResultProcess"/>
    <dgm:cxn modelId="{6D2E4E6B-136D-441E-BDF5-E4572771A39E}" type="presParOf" srcId="{CD1ECF54-C84C-4C93-967D-FBCB5DAD50DD}" destId="{5EDBEE56-EA1D-4B76-BC34-C10BB0E257EB}" srcOrd="1" destOrd="0" presId="urn:microsoft.com/office/officeart/2009/3/layout/RandomtoResultProcess"/>
    <dgm:cxn modelId="{1FE9EA03-28BF-4578-823E-BAB28C4A1AA0}" type="presParOf" srcId="{5EDBEE56-EA1D-4B76-BC34-C10BB0E257EB}" destId="{F347819D-ED19-406A-91B1-40D24CF4FFEC}" srcOrd="0" destOrd="0" presId="urn:microsoft.com/office/officeart/2009/3/layout/RandomtoResultProcess"/>
    <dgm:cxn modelId="{00CF99B7-2703-4C05-8144-065411AEA11E}" type="presParOf" srcId="{5EDBEE56-EA1D-4B76-BC34-C10BB0E257EB}" destId="{2CF57059-8319-4947-BD60-48B8952E6DC4}" srcOrd="1" destOrd="0" presId="urn:microsoft.com/office/officeart/2009/3/layout/RandomtoResultProcess"/>
    <dgm:cxn modelId="{6F80589D-586D-401B-9B4A-D390804B8D89}" type="presParOf" srcId="{CD1ECF54-C84C-4C93-967D-FBCB5DAD50DD}" destId="{CC13C669-495D-4A42-9152-C23593A8E0A6}" srcOrd="2" destOrd="0" presId="urn:microsoft.com/office/officeart/2009/3/layout/RandomtoResultProcess"/>
    <dgm:cxn modelId="{A6917D8E-0787-44C2-9217-9C00A56A5633}" type="presParOf" srcId="{CD1ECF54-C84C-4C93-967D-FBCB5DAD50DD}" destId="{3465E5F6-E0D3-4E63-B35C-DE236BEBCAA6}" srcOrd="3" destOrd="0" presId="urn:microsoft.com/office/officeart/2009/3/layout/RandomtoResultProcess"/>
    <dgm:cxn modelId="{0B2917A0-C20B-40A1-B2CB-BF29FD1DBDF5}" type="presParOf" srcId="{3465E5F6-E0D3-4E63-B35C-DE236BEBCAA6}" destId="{D54A3F4D-CA34-4339-B9C6-8370218E415C}" srcOrd="0" destOrd="0" presId="urn:microsoft.com/office/officeart/2009/3/layout/RandomtoResultProcess"/>
    <dgm:cxn modelId="{C62641C5-8472-40FD-A202-A119969D648A}" type="presParOf" srcId="{3465E5F6-E0D3-4E63-B35C-DE236BEBCAA6}" destId="{0AFAA3BA-592D-4E73-9256-3238E0E131B0}" srcOrd="1" destOrd="0" presId="urn:microsoft.com/office/officeart/2009/3/layout/RandomtoResultProcess"/>
    <dgm:cxn modelId="{630DF582-8C2C-4087-A371-1634DA39BFCA}" type="presParOf" srcId="{CD1ECF54-C84C-4C93-967D-FBCB5DAD50DD}" destId="{9BEEB66D-884B-4161-9CE8-D93E24A15822}" srcOrd="4" destOrd="0" presId="urn:microsoft.com/office/officeart/2009/3/layout/RandomtoResultProcess"/>
    <dgm:cxn modelId="{241611A7-57C0-49EF-AEC7-328CD49A7D5E}" type="presParOf" srcId="{9BEEB66D-884B-4161-9CE8-D93E24A15822}" destId="{61F4A98E-BCBE-4199-AD03-FF64A940531E}" srcOrd="0" destOrd="0" presId="urn:microsoft.com/office/officeart/2009/3/layout/RandomtoResultProcess"/>
    <dgm:cxn modelId="{C36DFD7E-3179-41A0-9145-C6775628E061}" type="presParOf" srcId="{9BEEB66D-884B-4161-9CE8-D93E24A15822}" destId="{DCA5224E-215B-43EC-85AB-A7B39516F90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B8174-807D-4AB2-AC34-1ECA6BE24F39}">
      <dsp:nvSpPr>
        <dsp:cNvPr id="0" name=""/>
        <dsp:cNvSpPr/>
      </dsp:nvSpPr>
      <dsp:spPr>
        <a:xfrm>
          <a:off x="1" y="3619540"/>
          <a:ext cx="4802238" cy="1375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/>
            <a:t>+ </a:t>
          </a:r>
          <a:r>
            <a:rPr lang="en-US" sz="2000" b="0" i="0" kern="1200" dirty="0" err="1"/>
            <a:t>framleiðsla</a:t>
          </a:r>
          <a:r>
            <a:rPr lang="en-US" sz="2000" b="0" i="0" kern="1200" dirty="0"/>
            <a:t>/</a:t>
          </a:r>
          <a:r>
            <a:rPr lang="en-US" sz="2000" b="0" i="0" kern="1200" dirty="0" err="1"/>
            <a:t>neysla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poppmenningar</a:t>
          </a:r>
          <a:endParaRPr lang="en-US" sz="2000" b="0" i="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/>
            <a:t>+ </a:t>
          </a:r>
          <a:r>
            <a:rPr lang="en-US" sz="2000" b="0" i="0" kern="1200" dirty="0" err="1"/>
            <a:t>stafræning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netnotkun</a:t>
          </a:r>
          <a:r>
            <a:rPr lang="en-US" sz="2000" b="0" i="0" kern="1200" dirty="0"/>
            <a:t> og </a:t>
          </a:r>
          <a:r>
            <a:rPr lang="en-US" sz="2000" b="0" i="0" kern="1200" dirty="0" err="1"/>
            <a:t>samfélagsmiðlar</a:t>
          </a:r>
          <a:endParaRPr lang="en-US" sz="2000" b="0" i="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/>
            <a:t>+ </a:t>
          </a:r>
          <a:r>
            <a:rPr lang="en-US" sz="2000" b="0" i="0" kern="1200" dirty="0" err="1"/>
            <a:t>ódýr</a:t>
          </a:r>
          <a:r>
            <a:rPr lang="en-US" sz="2000" b="0" i="0" kern="1200" dirty="0"/>
            <a:t> </a:t>
          </a:r>
          <a:r>
            <a:rPr lang="en-US" sz="2000" b="0" i="0" kern="1200" dirty="0" err="1"/>
            <a:t>flug</a:t>
          </a:r>
          <a:r>
            <a:rPr lang="en-US" sz="2000" b="0" i="0" kern="1200" dirty="0"/>
            <a:t> og </a:t>
          </a:r>
          <a:r>
            <a:rPr lang="en-US" sz="2000" b="0" i="0" kern="1200" dirty="0" err="1"/>
            <a:t>ferðalög</a:t>
          </a:r>
          <a:endParaRPr lang="en-US" sz="2000" b="0" i="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/>
            <a:t>+ </a:t>
          </a:r>
          <a:r>
            <a:rPr lang="en-US" sz="2000" b="0" i="0" kern="1200" dirty="0" err="1"/>
            <a:t>fomo</a:t>
          </a:r>
          <a:r>
            <a:rPr lang="en-US" sz="2000" b="0" i="0" kern="1200" dirty="0"/>
            <a:t> (</a:t>
          </a:r>
          <a:r>
            <a:rPr lang="en-US" sz="2000" b="0" i="0" kern="1200" dirty="0" err="1"/>
            <a:t>ótti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við</a:t>
          </a:r>
          <a:r>
            <a:rPr lang="en-US" sz="2000" b="0" i="0" kern="1200" dirty="0"/>
            <a:t> </a:t>
          </a:r>
          <a:r>
            <a:rPr lang="en-US" sz="2000" b="0" i="0" kern="1200" dirty="0" err="1"/>
            <a:t>að</a:t>
          </a:r>
          <a:r>
            <a:rPr lang="en-US" sz="2000" b="0" i="0" kern="1200" dirty="0"/>
            <a:t> </a:t>
          </a:r>
          <a:r>
            <a:rPr lang="en-US" sz="2000" b="0" i="0" kern="1200" dirty="0" err="1"/>
            <a:t>missa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af</a:t>
          </a:r>
          <a:r>
            <a:rPr lang="en-US" sz="2000" b="0" i="0" kern="1200" dirty="0"/>
            <a:t>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000" kern="1200" dirty="0"/>
        </a:p>
      </dsp:txBody>
      <dsp:txXfrm>
        <a:off x="1" y="3619540"/>
        <a:ext cx="4802238" cy="1375860"/>
      </dsp:txXfrm>
    </dsp:sp>
    <dsp:sp modelId="{71F0470F-C5BB-4B3E-A7E6-65F5BBC28D29}">
      <dsp:nvSpPr>
        <dsp:cNvPr id="0" name=""/>
        <dsp:cNvSpPr/>
      </dsp:nvSpPr>
      <dsp:spPr>
        <a:xfrm>
          <a:off x="310492" y="2816068"/>
          <a:ext cx="332104" cy="332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1C065-8D65-40D9-998A-F7CAD4174277}">
      <dsp:nvSpPr>
        <dsp:cNvPr id="0" name=""/>
        <dsp:cNvSpPr/>
      </dsp:nvSpPr>
      <dsp:spPr>
        <a:xfrm>
          <a:off x="542965" y="2351122"/>
          <a:ext cx="332104" cy="332104"/>
        </a:xfrm>
        <a:prstGeom prst="ellipse">
          <a:avLst/>
        </a:prstGeom>
        <a:solidFill>
          <a:srgbClr val="E45E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94C6D-F56D-4CF8-A39E-8699E3C0DE5D}">
      <dsp:nvSpPr>
        <dsp:cNvPr id="0" name=""/>
        <dsp:cNvSpPr/>
      </dsp:nvSpPr>
      <dsp:spPr>
        <a:xfrm>
          <a:off x="1100900" y="2444112"/>
          <a:ext cx="521878" cy="521878"/>
        </a:xfrm>
        <a:prstGeom prst="ellipse">
          <a:avLst/>
        </a:prstGeom>
        <a:solidFill>
          <a:srgbClr val="91BE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8F2DC-0EAE-4E22-95D1-F751026FB6A8}">
      <dsp:nvSpPr>
        <dsp:cNvPr id="0" name=""/>
        <dsp:cNvSpPr/>
      </dsp:nvSpPr>
      <dsp:spPr>
        <a:xfrm>
          <a:off x="1565846" y="1932671"/>
          <a:ext cx="332104" cy="332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338F4-C7C2-487E-BB44-653AAB0A771A}">
      <dsp:nvSpPr>
        <dsp:cNvPr id="0" name=""/>
        <dsp:cNvSpPr/>
      </dsp:nvSpPr>
      <dsp:spPr>
        <a:xfrm>
          <a:off x="2170275" y="1746693"/>
          <a:ext cx="332104" cy="332104"/>
        </a:xfrm>
        <a:prstGeom prst="ellipse">
          <a:avLst/>
        </a:prstGeom>
        <a:solidFill>
          <a:srgbClr val="F5B0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E4F2B-7AB6-4763-A99E-3A15AD5504ED}">
      <dsp:nvSpPr>
        <dsp:cNvPr id="0" name=""/>
        <dsp:cNvSpPr/>
      </dsp:nvSpPr>
      <dsp:spPr>
        <a:xfrm>
          <a:off x="2914189" y="2072155"/>
          <a:ext cx="332104" cy="332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9B5DC-92A2-48C6-B577-53D094421583}">
      <dsp:nvSpPr>
        <dsp:cNvPr id="0" name=""/>
        <dsp:cNvSpPr/>
      </dsp:nvSpPr>
      <dsp:spPr>
        <a:xfrm>
          <a:off x="3379135" y="2304628"/>
          <a:ext cx="521878" cy="521878"/>
        </a:xfrm>
        <a:prstGeom prst="ellipse">
          <a:avLst/>
        </a:prstGeom>
        <a:solidFill>
          <a:srgbClr val="9A2E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3678B-C814-4F3E-9B11-B657F13BA3A9}">
      <dsp:nvSpPr>
        <dsp:cNvPr id="0" name=""/>
        <dsp:cNvSpPr/>
      </dsp:nvSpPr>
      <dsp:spPr>
        <a:xfrm>
          <a:off x="4030059" y="2816068"/>
          <a:ext cx="332104" cy="332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1900F-F763-48CF-BAAE-22A8168004A4}">
      <dsp:nvSpPr>
        <dsp:cNvPr id="0" name=""/>
        <dsp:cNvSpPr/>
      </dsp:nvSpPr>
      <dsp:spPr>
        <a:xfrm>
          <a:off x="4501514" y="3327509"/>
          <a:ext cx="332104" cy="332104"/>
        </a:xfrm>
        <a:prstGeom prst="ellipse">
          <a:avLst/>
        </a:prstGeom>
        <a:solidFill>
          <a:srgbClr val="91BE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9D64C-EECB-43F8-81C8-770398452B7B}">
      <dsp:nvSpPr>
        <dsp:cNvPr id="0" name=""/>
        <dsp:cNvSpPr/>
      </dsp:nvSpPr>
      <dsp:spPr>
        <a:xfrm>
          <a:off x="2058479" y="2219515"/>
          <a:ext cx="562765" cy="599768"/>
        </a:xfrm>
        <a:prstGeom prst="ellipse">
          <a:avLst/>
        </a:prstGeom>
        <a:solidFill>
          <a:srgbClr val="DD1B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048A4-FF4B-4FD8-A9AC-0698D97EFBA5}">
      <dsp:nvSpPr>
        <dsp:cNvPr id="0" name=""/>
        <dsp:cNvSpPr/>
      </dsp:nvSpPr>
      <dsp:spPr>
        <a:xfrm>
          <a:off x="78019" y="4486858"/>
          <a:ext cx="332104" cy="332104"/>
        </a:xfrm>
        <a:prstGeom prst="ellipse">
          <a:avLst/>
        </a:prstGeom>
        <a:solidFill>
          <a:srgbClr val="9A2E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814A5-7E02-4928-9F2B-73AE6CE6E643}">
      <dsp:nvSpPr>
        <dsp:cNvPr id="0" name=""/>
        <dsp:cNvSpPr/>
      </dsp:nvSpPr>
      <dsp:spPr>
        <a:xfrm>
          <a:off x="356986" y="4760964"/>
          <a:ext cx="521878" cy="521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AB85F-CE64-4CC0-A797-11EBF933C0F1}">
      <dsp:nvSpPr>
        <dsp:cNvPr id="0" name=""/>
        <dsp:cNvSpPr/>
      </dsp:nvSpPr>
      <dsp:spPr>
        <a:xfrm>
          <a:off x="1054405" y="5123528"/>
          <a:ext cx="759095" cy="759095"/>
        </a:xfrm>
        <a:prstGeom prst="ellipse">
          <a:avLst/>
        </a:prstGeom>
        <a:solidFill>
          <a:srgbClr val="E45E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CBC9A-1208-4D0B-8A0C-0BD5186C6B16}">
      <dsp:nvSpPr>
        <dsp:cNvPr id="0" name=""/>
        <dsp:cNvSpPr/>
      </dsp:nvSpPr>
      <dsp:spPr>
        <a:xfrm>
          <a:off x="1933774" y="5941890"/>
          <a:ext cx="332104" cy="332104"/>
        </a:xfrm>
        <a:prstGeom prst="ellipse">
          <a:avLst/>
        </a:prstGeom>
        <a:solidFill>
          <a:srgbClr val="91BE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9115F-B5C9-4F89-96A2-B5C62ABDA0E2}">
      <dsp:nvSpPr>
        <dsp:cNvPr id="0" name=""/>
        <dsp:cNvSpPr/>
      </dsp:nvSpPr>
      <dsp:spPr>
        <a:xfrm>
          <a:off x="2162870" y="5318093"/>
          <a:ext cx="521878" cy="521878"/>
        </a:xfrm>
        <a:prstGeom prst="ellipse">
          <a:avLst/>
        </a:prstGeom>
        <a:solidFill>
          <a:srgbClr val="1D96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C9B47-8004-4A43-809D-BC0FF38DE903}">
      <dsp:nvSpPr>
        <dsp:cNvPr id="0" name=""/>
        <dsp:cNvSpPr/>
      </dsp:nvSpPr>
      <dsp:spPr>
        <a:xfrm>
          <a:off x="2681716" y="5639452"/>
          <a:ext cx="332104" cy="332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56CFC-AD2B-46F4-A98D-5D5190F68BF7}">
      <dsp:nvSpPr>
        <dsp:cNvPr id="0" name=""/>
        <dsp:cNvSpPr/>
      </dsp:nvSpPr>
      <dsp:spPr>
        <a:xfrm>
          <a:off x="3218745" y="5222886"/>
          <a:ext cx="759095" cy="759095"/>
        </a:xfrm>
        <a:prstGeom prst="ellipse">
          <a:avLst/>
        </a:prstGeom>
        <a:solidFill>
          <a:srgbClr val="F5B0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F9F17-FABE-4080-BFC7-39599C07258D}">
      <dsp:nvSpPr>
        <dsp:cNvPr id="0" name=""/>
        <dsp:cNvSpPr/>
      </dsp:nvSpPr>
      <dsp:spPr>
        <a:xfrm>
          <a:off x="4123048" y="4821868"/>
          <a:ext cx="521878" cy="521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7819D-ED19-406A-91B1-40D24CF4FFEC}">
      <dsp:nvSpPr>
        <dsp:cNvPr id="0" name=""/>
        <dsp:cNvSpPr/>
      </dsp:nvSpPr>
      <dsp:spPr>
        <a:xfrm>
          <a:off x="4803868" y="2443338"/>
          <a:ext cx="1532681" cy="292605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A3F4D-CA34-4339-B9C6-8370218E415C}">
      <dsp:nvSpPr>
        <dsp:cNvPr id="0" name=""/>
        <dsp:cNvSpPr/>
      </dsp:nvSpPr>
      <dsp:spPr>
        <a:xfrm>
          <a:off x="6057880" y="2443338"/>
          <a:ext cx="1532681" cy="292605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4A98E-BCBE-4199-AD03-FF64A940531E}">
      <dsp:nvSpPr>
        <dsp:cNvPr id="0" name=""/>
        <dsp:cNvSpPr/>
      </dsp:nvSpPr>
      <dsp:spPr>
        <a:xfrm>
          <a:off x="7757763" y="2201523"/>
          <a:ext cx="3553034" cy="3553034"/>
        </a:xfrm>
        <a:prstGeom prst="ellipse">
          <a:avLst/>
        </a:prstGeom>
        <a:solidFill>
          <a:srgbClr val="9A2E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/>
            <a:t>VELDISVÖXTUR FERÐAÞJÓNUSTU TENGDRI POPPMENNINGU</a:t>
          </a:r>
        </a:p>
      </dsp:txBody>
      <dsp:txXfrm>
        <a:off x="8278093" y="2721853"/>
        <a:ext cx="2512374" cy="2512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BBE5-951B-7448-9280-3E5E86F121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4A299-DD6E-4F4E-AAAF-972CE464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E08CF4-3792-6045-B757-F76FFDBE9F88}"/>
              </a:ext>
            </a:extLst>
          </p:cNvPr>
          <p:cNvSpPr/>
          <p:nvPr userDrawn="1"/>
        </p:nvSpPr>
        <p:spPr>
          <a:xfrm>
            <a:off x="2921000" y="342900"/>
            <a:ext cx="8864600" cy="2838450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53CFCD-2703-C64F-A780-92441DA7ACC2}"/>
              </a:ext>
            </a:extLst>
          </p:cNvPr>
          <p:cNvSpPr/>
          <p:nvPr userDrawn="1"/>
        </p:nvSpPr>
        <p:spPr>
          <a:xfrm>
            <a:off x="390978" y="4841874"/>
            <a:ext cx="1935844" cy="1644650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9F7D135-1563-AE4B-81C1-4E2B1B9464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8900" y="2069433"/>
            <a:ext cx="8991600" cy="3773228"/>
          </a:xfrm>
        </p:spPr>
        <p:txBody>
          <a:bodyPr/>
          <a:lstStyle>
            <a:lvl1pPr marL="0" indent="0" algn="ctr">
              <a:buNone/>
              <a:defRPr sz="2400" i="1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BA0149BF-683F-8D45-AFD6-207264B018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5537" y="722727"/>
            <a:ext cx="8248525" cy="1346703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8C4AA226-2938-6F41-8288-DD9770C2C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479" y="6149728"/>
            <a:ext cx="1539688" cy="3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26EA75-D55F-D04A-BF8D-0291E9DC5EFA}"/>
              </a:ext>
            </a:extLst>
          </p:cNvPr>
          <p:cNvSpPr/>
          <p:nvPr userDrawn="1"/>
        </p:nvSpPr>
        <p:spPr>
          <a:xfrm>
            <a:off x="2415442" y="297595"/>
            <a:ext cx="4439557" cy="994230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9D0881-36CB-7649-A7E8-5F14C25F4676}"/>
              </a:ext>
            </a:extLst>
          </p:cNvPr>
          <p:cNvSpPr/>
          <p:nvPr userDrawn="1"/>
        </p:nvSpPr>
        <p:spPr>
          <a:xfrm>
            <a:off x="3025255" y="4046615"/>
            <a:ext cx="1219201" cy="1244869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0A225-0F55-F641-B8B5-2BE6B21296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69" y="523574"/>
            <a:ext cx="3798887" cy="422275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a photo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DAA584C7-BD3C-8844-AD84-8513CEFC50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9884" y="3546595"/>
            <a:ext cx="2771571" cy="301381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  <a:p>
            <a:r>
              <a:rPr lang="en-US" dirty="0"/>
              <a:t>Click to add a photo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6F20DF54-2E46-6F4D-86D8-14F6B589B6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5221" y="1508861"/>
            <a:ext cx="3999055" cy="1791502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474C6A3D-1373-F247-AC68-6AE232ADE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14127" y="4046615"/>
            <a:ext cx="3932304" cy="216418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0038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BE2774BD-5BCF-704B-97DA-8BFC95F10F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33" y="6185353"/>
            <a:ext cx="1539688" cy="3750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FC46528-25B4-2F48-AA77-04A105677A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33" y="6185353"/>
            <a:ext cx="1539688" cy="3750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4500FC-7EC6-DC4E-8C11-0020987E093C}"/>
              </a:ext>
            </a:extLst>
          </p:cNvPr>
          <p:cNvSpPr/>
          <p:nvPr userDrawn="1"/>
        </p:nvSpPr>
        <p:spPr>
          <a:xfrm>
            <a:off x="405433" y="370011"/>
            <a:ext cx="11381134" cy="5597232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A7241C-0A1C-8E47-AB22-CA50160A44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34298" y="0"/>
            <a:ext cx="5675313" cy="6858000"/>
          </a:xfrm>
          <a:custGeom>
            <a:avLst/>
            <a:gdLst>
              <a:gd name="connsiteX0" fmla="*/ 0 w 5675313"/>
              <a:gd name="connsiteY0" fmla="*/ 0 h 6858000"/>
              <a:gd name="connsiteX1" fmla="*/ 5675313 w 5675313"/>
              <a:gd name="connsiteY1" fmla="*/ 0 h 6858000"/>
              <a:gd name="connsiteX2" fmla="*/ 5675313 w 5675313"/>
              <a:gd name="connsiteY2" fmla="*/ 6858000 h 6858000"/>
              <a:gd name="connsiteX3" fmla="*/ 0 w 5675313"/>
              <a:gd name="connsiteY3" fmla="*/ 6858000 h 6858000"/>
              <a:gd name="connsiteX4" fmla="*/ 0 w 5675313"/>
              <a:gd name="connsiteY4" fmla="*/ 3082177 h 6858000"/>
              <a:gd name="connsiteX5" fmla="*/ 1808066 w 5675313"/>
              <a:gd name="connsiteY5" fmla="*/ 3082177 h 6858000"/>
              <a:gd name="connsiteX6" fmla="*/ 1808066 w 5675313"/>
              <a:gd name="connsiteY6" fmla="*/ 874591 h 6858000"/>
              <a:gd name="connsiteX7" fmla="*/ 0 w 5675313"/>
              <a:gd name="connsiteY7" fmla="*/ 8745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5313" h="6858000">
                <a:moveTo>
                  <a:pt x="0" y="0"/>
                </a:moveTo>
                <a:lnTo>
                  <a:pt x="5675313" y="0"/>
                </a:lnTo>
                <a:lnTo>
                  <a:pt x="5675313" y="6858000"/>
                </a:lnTo>
                <a:lnTo>
                  <a:pt x="0" y="6858000"/>
                </a:lnTo>
                <a:lnTo>
                  <a:pt x="0" y="3082177"/>
                </a:lnTo>
                <a:lnTo>
                  <a:pt x="1808066" y="3082177"/>
                </a:lnTo>
                <a:lnTo>
                  <a:pt x="1808066" y="874591"/>
                </a:lnTo>
                <a:lnTo>
                  <a:pt x="0" y="8745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EA37CBD0-16C2-3C4E-BA65-C4A3C27547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5006" y="1074656"/>
            <a:ext cx="5675313" cy="1690335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659C82FC-7246-E14D-A9E5-1C151EBADF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390" y="3336966"/>
            <a:ext cx="5005892" cy="2090057"/>
          </a:xfrm>
        </p:spPr>
        <p:txBody>
          <a:bodyPr>
            <a:noAutofit/>
          </a:bodyPr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396E02-8FBF-A446-9643-E01AE0E11DF3}"/>
              </a:ext>
            </a:extLst>
          </p:cNvPr>
          <p:cNvSpPr/>
          <p:nvPr userDrawn="1"/>
        </p:nvSpPr>
        <p:spPr>
          <a:xfrm>
            <a:off x="0" y="0"/>
            <a:ext cx="3526971" cy="255371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0ED9A6FB-AAFA-524E-9310-2891429DBD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875544"/>
            <a:ext cx="5252711" cy="145969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E50C6166-5703-B44C-9DAE-3A351D82DD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0634" y="875544"/>
            <a:ext cx="5642758" cy="1459694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0038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DADBF15-2FCA-A342-BB7E-6CED0C683C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1500" y="2666795"/>
            <a:ext cx="3263900" cy="30797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9744109-D362-8D45-8D31-6DE47BA66FE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85775" y="2666795"/>
            <a:ext cx="3263900" cy="30797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256D7B6-A0A6-7440-B736-77923A095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156" y="6118685"/>
            <a:ext cx="1539688" cy="375052"/>
          </a:xfrm>
          <a:prstGeom prst="rect">
            <a:avLst/>
          </a:prstGeom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FACD075-9FAC-BD4A-B8F8-DC74C5B3FD9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64050" y="2666795"/>
            <a:ext cx="3263900" cy="30797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5A07560-3848-C44E-89C5-7B8AA02F53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38" y="0"/>
            <a:ext cx="12198238" cy="6858000"/>
          </a:xfrm>
          <a:custGeom>
            <a:avLst/>
            <a:gdLst>
              <a:gd name="connsiteX0" fmla="*/ 0 w 12198238"/>
              <a:gd name="connsiteY0" fmla="*/ 0 h 6858000"/>
              <a:gd name="connsiteX1" fmla="*/ 12198238 w 12198238"/>
              <a:gd name="connsiteY1" fmla="*/ 0 h 6858000"/>
              <a:gd name="connsiteX2" fmla="*/ 12198238 w 12198238"/>
              <a:gd name="connsiteY2" fmla="*/ 6858000 h 6858000"/>
              <a:gd name="connsiteX3" fmla="*/ 0 w 12198238"/>
              <a:gd name="connsiteY3" fmla="*/ 6858000 h 6858000"/>
              <a:gd name="connsiteX4" fmla="*/ 0 w 12198238"/>
              <a:gd name="connsiteY4" fmla="*/ 6078975 h 6858000"/>
              <a:gd name="connsiteX5" fmla="*/ 5197998 w 12198238"/>
              <a:gd name="connsiteY5" fmla="*/ 6078975 h 6858000"/>
              <a:gd name="connsiteX6" fmla="*/ 5197998 w 12198238"/>
              <a:gd name="connsiteY6" fmla="*/ 3048000 h 6858000"/>
              <a:gd name="connsiteX7" fmla="*/ 0 w 12198238"/>
              <a:gd name="connsiteY7" fmla="*/ 304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238" h="6858000">
                <a:moveTo>
                  <a:pt x="0" y="0"/>
                </a:moveTo>
                <a:lnTo>
                  <a:pt x="12198238" y="0"/>
                </a:lnTo>
                <a:lnTo>
                  <a:pt x="12198238" y="6858000"/>
                </a:lnTo>
                <a:lnTo>
                  <a:pt x="0" y="6858000"/>
                </a:lnTo>
                <a:lnTo>
                  <a:pt x="0" y="6078975"/>
                </a:lnTo>
                <a:lnTo>
                  <a:pt x="5197998" y="6078975"/>
                </a:lnTo>
                <a:lnTo>
                  <a:pt x="5197998" y="3048000"/>
                </a:lnTo>
                <a:lnTo>
                  <a:pt x="0" y="3048000"/>
                </a:lnTo>
                <a:close/>
              </a:path>
            </a:pathLst>
          </a:custGeom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 sz="1800" i="1" baseline="0">
                <a:solidFill>
                  <a:srgbClr val="142D55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CFD9A-7D20-6341-9296-700BED885CC8}"/>
              </a:ext>
            </a:extLst>
          </p:cNvPr>
          <p:cNvSpPr/>
          <p:nvPr userDrawn="1"/>
        </p:nvSpPr>
        <p:spPr>
          <a:xfrm>
            <a:off x="-6239" y="2987040"/>
            <a:ext cx="5197998" cy="3132575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1E72DBEE-1A4C-3D40-8EE0-FA63872FE2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093" y="3428999"/>
            <a:ext cx="4338286" cy="238991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4480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6D46ED09-CB54-A245-9876-42BFB2A98AF6}"/>
              </a:ext>
            </a:extLst>
          </p:cNvPr>
          <p:cNvSpPr/>
          <p:nvPr userDrawn="1"/>
        </p:nvSpPr>
        <p:spPr>
          <a:xfrm>
            <a:off x="820023" y="2319890"/>
            <a:ext cx="1248295" cy="1248295"/>
          </a:xfrm>
          <a:prstGeom prst="ellipse">
            <a:avLst/>
          </a:prstGeom>
          <a:solidFill>
            <a:srgbClr val="1198D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945943-17E4-DB44-9E22-02692DE164EF}"/>
              </a:ext>
            </a:extLst>
          </p:cNvPr>
          <p:cNvSpPr/>
          <p:nvPr userDrawn="1"/>
        </p:nvSpPr>
        <p:spPr>
          <a:xfrm>
            <a:off x="1" y="0"/>
            <a:ext cx="12191999" cy="226360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E9A8ED48-74EB-6E4F-AE21-ACF6A681F9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09472"/>
            <a:ext cx="12191999" cy="1358487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00384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9FAFDBDA-8C47-E344-A385-E727A051B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5755" y="2349579"/>
            <a:ext cx="3182275" cy="616776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9949F2D9-52ED-654A-8561-47EBBFF5D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5755" y="3036035"/>
            <a:ext cx="3182275" cy="73120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200" b="0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334C265-B0F7-CC4B-BF91-E524F7704899}"/>
              </a:ext>
            </a:extLst>
          </p:cNvPr>
          <p:cNvSpPr/>
          <p:nvPr userDrawn="1"/>
        </p:nvSpPr>
        <p:spPr>
          <a:xfrm>
            <a:off x="6767581" y="2306582"/>
            <a:ext cx="1248295" cy="1248295"/>
          </a:xfrm>
          <a:prstGeom prst="ellipse">
            <a:avLst/>
          </a:prstGeom>
          <a:solidFill>
            <a:srgbClr val="1198D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2B89F862-F0A9-9C48-8ACD-0930BC972A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3313" y="2336271"/>
            <a:ext cx="3182275" cy="616776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1056BA68-E841-0749-A8C6-B0D2CC0CB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3313" y="3022727"/>
            <a:ext cx="3182275" cy="73120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200" b="0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A59965A-F117-7249-B7B6-86B0DFB6DBE1}"/>
              </a:ext>
            </a:extLst>
          </p:cNvPr>
          <p:cNvSpPr/>
          <p:nvPr userDrawn="1"/>
        </p:nvSpPr>
        <p:spPr>
          <a:xfrm>
            <a:off x="820023" y="4491095"/>
            <a:ext cx="1248295" cy="1248295"/>
          </a:xfrm>
          <a:prstGeom prst="ellipse">
            <a:avLst/>
          </a:prstGeom>
          <a:solidFill>
            <a:srgbClr val="1198D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D0F712A0-88EE-F248-B7F5-E303D82BF0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75755" y="4520784"/>
            <a:ext cx="3182275" cy="616776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91A53127-7A05-2046-86CB-4E7841931E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5755" y="5207240"/>
            <a:ext cx="3182275" cy="73120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200" b="0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23918FE-0F30-B04D-8532-14CA4F825B34}"/>
              </a:ext>
            </a:extLst>
          </p:cNvPr>
          <p:cNvSpPr/>
          <p:nvPr userDrawn="1"/>
        </p:nvSpPr>
        <p:spPr>
          <a:xfrm>
            <a:off x="6767581" y="4477787"/>
            <a:ext cx="1248295" cy="1248295"/>
          </a:xfrm>
          <a:prstGeom prst="ellipse">
            <a:avLst/>
          </a:prstGeom>
          <a:solidFill>
            <a:srgbClr val="1198D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11D2E5F6-37C2-6C46-839B-F8B0F3D2F5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23313" y="4507476"/>
            <a:ext cx="3182275" cy="616776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22227995-303C-AF4A-8DC9-8E1BBC9E5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23313" y="5193932"/>
            <a:ext cx="3182275" cy="73120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200" b="0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1073860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F58DA4-6F4C-C248-A4A3-EF7FD4F700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66" t="-1339"/>
          <a:stretch/>
        </p:blipFill>
        <p:spPr>
          <a:xfrm>
            <a:off x="2449287" y="1355271"/>
            <a:ext cx="9742714" cy="5502729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D0EA656-2748-104A-823B-754E7C1E1A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1480" y="2335213"/>
            <a:ext cx="4098925" cy="26289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215D66F8-C87E-3D47-8626-DA3321900A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30522"/>
            <a:ext cx="12192000" cy="1358487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C7DDB6-A55D-D045-BE6E-EF7342686E01}"/>
              </a:ext>
            </a:extLst>
          </p:cNvPr>
          <p:cNvSpPr/>
          <p:nvPr userDrawn="1"/>
        </p:nvSpPr>
        <p:spPr>
          <a:xfrm>
            <a:off x="4332514" y="6083"/>
            <a:ext cx="3526971" cy="255371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B48BCD59-E666-1440-BF88-53DB9B7636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156" y="6118685"/>
            <a:ext cx="1539688" cy="3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62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B9AC9F-F7D4-2B48-A2A6-1220F98D1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38EB24A-DF03-3741-890D-3264884BD4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add photo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B1614870-2699-AC4B-9675-D56CF42F2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1079254"/>
            <a:ext cx="6361734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4086C8BB-F443-6448-B205-A90D012DBB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6361734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0038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F4CB9-C803-1348-8107-B17B255B771A}"/>
              </a:ext>
            </a:extLst>
          </p:cNvPr>
          <p:cNvSpPr/>
          <p:nvPr userDrawn="1"/>
        </p:nvSpPr>
        <p:spPr>
          <a:xfrm>
            <a:off x="0" y="0"/>
            <a:ext cx="3526971" cy="255371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1E398702-E431-DC4F-851A-087EB70441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33" y="6185353"/>
            <a:ext cx="1539688" cy="3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49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535753-0DCC-D144-BD05-E0AE8543D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190" y="1447737"/>
            <a:ext cx="7941283" cy="483995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17DA62C-E9DF-7F4D-A6C4-E879D83395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84071" y="1893434"/>
            <a:ext cx="5665788" cy="3478212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    Click here  to add photo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DF0274FC-8EE0-B448-8BAF-1A0661398A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30522"/>
            <a:ext cx="12192000" cy="1358487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DF9F0D-4EDB-2E4C-9739-03C50C8AE7D0}"/>
              </a:ext>
            </a:extLst>
          </p:cNvPr>
          <p:cNvSpPr/>
          <p:nvPr userDrawn="1"/>
        </p:nvSpPr>
        <p:spPr>
          <a:xfrm>
            <a:off x="4332514" y="-5792"/>
            <a:ext cx="3526971" cy="255371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63678D3-0478-1B45-8655-4E66CE0878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156" y="6118685"/>
            <a:ext cx="1539688" cy="3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44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772399" y="0"/>
            <a:ext cx="4412886" cy="6858000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715" y="504100"/>
            <a:ext cx="1421418" cy="1522949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688281" y="1313676"/>
            <a:ext cx="3195486" cy="73114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aseline="0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1688281" y="504100"/>
            <a:ext cx="3195485" cy="837258"/>
          </a:xfrm>
        </p:spPr>
        <p:txBody>
          <a:bodyPr anchor="ctr">
            <a:normAutofit/>
          </a:bodyPr>
          <a:lstStyle>
            <a:lvl1pPr marL="0" indent="0" algn="l">
              <a:buNone/>
              <a:defRPr sz="5000" baseline="0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395B351-9006-234D-9A1B-79B5405C42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11" y="4944200"/>
            <a:ext cx="5517971" cy="14097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539CD9-60CE-714B-8A84-7C0BE1DC92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78502" y="796464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A8B731-16EB-AE46-A71B-A1C8CAFF7E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8502" y="1460860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760F33-1862-4647-B6AD-A5A4D0E93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78502" y="2160311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6B65C5-E9E8-604C-A40B-B208684F96E4}"/>
              </a:ext>
            </a:extLst>
          </p:cNvPr>
          <p:cNvGrpSpPr/>
          <p:nvPr userDrawn="1"/>
        </p:nvGrpSpPr>
        <p:grpSpPr>
          <a:xfrm>
            <a:off x="9449292" y="5674555"/>
            <a:ext cx="2735993" cy="679345"/>
            <a:chOff x="0" y="0"/>
            <a:chExt cx="2301694" cy="5715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B3A7937-47A6-7846-B54D-34A59BB8A10A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5C7CBF-B3C1-654E-BFD1-8490C94E5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325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9A2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OUTPACE</a:t>
            </a:r>
          </a:p>
          <a:p>
            <a:pPr fontAlgn="base"/>
            <a:r>
              <a:rPr lang="en-IE" sz="4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 dirty="0"/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4669" y="2883583"/>
            <a:ext cx="54894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OUTPACE 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E45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86901" y="491138"/>
            <a:ext cx="43095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OUTPACE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endParaRPr lang="en-IE" sz="2400" i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" sz="24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9C78EDF-0002-D243-BE14-4DB2F759C0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830784 h 6858000"/>
              <a:gd name="connsiteX3" fmla="*/ 9724425 w 12192000"/>
              <a:gd name="connsiteY3" fmla="*/ 5830784 h 6858000"/>
              <a:gd name="connsiteX4" fmla="*/ 9724425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6412675 h 6858000"/>
              <a:gd name="connsiteX7" fmla="*/ 2303813 w 12192000"/>
              <a:gd name="connsiteY7" fmla="*/ 6412675 h 6858000"/>
              <a:gd name="connsiteX8" fmla="*/ 2303813 w 12192000"/>
              <a:gd name="connsiteY8" fmla="*/ 5760582 h 6858000"/>
              <a:gd name="connsiteX9" fmla="*/ 0 w 12192000"/>
              <a:gd name="connsiteY9" fmla="*/ 57605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830784"/>
                </a:lnTo>
                <a:lnTo>
                  <a:pt x="9724425" y="5830784"/>
                </a:lnTo>
                <a:lnTo>
                  <a:pt x="9724425" y="6858000"/>
                </a:lnTo>
                <a:lnTo>
                  <a:pt x="0" y="6858000"/>
                </a:lnTo>
                <a:lnTo>
                  <a:pt x="0" y="6412675"/>
                </a:lnTo>
                <a:lnTo>
                  <a:pt x="2303813" y="6412675"/>
                </a:lnTo>
                <a:lnTo>
                  <a:pt x="2303813" y="5760582"/>
                </a:lnTo>
                <a:lnTo>
                  <a:pt x="0" y="576058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8FF2F0-510E-0C49-A3B3-E3FDE6A2905B}"/>
              </a:ext>
            </a:extLst>
          </p:cNvPr>
          <p:cNvSpPr/>
          <p:nvPr userDrawn="1"/>
        </p:nvSpPr>
        <p:spPr>
          <a:xfrm>
            <a:off x="9353576" y="5676405"/>
            <a:ext cx="2838424" cy="1181595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EE368355-9CC1-B44C-83A8-360C61157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485497"/>
            <a:ext cx="12192000" cy="775681"/>
          </a:xfrm>
        </p:spPr>
        <p:txBody>
          <a:bodyPr>
            <a:noAutofit/>
          </a:bodyPr>
          <a:lstStyle>
            <a:lvl1pPr marL="0" indent="0" algn="ctr">
              <a:buNone/>
              <a:defRPr sz="5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4AAB772-A3C1-D54B-A986-AC045470D1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191990"/>
            <a:ext cx="12192000" cy="775681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E5713AF-C60E-944E-9727-1251D6062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12" y="5834567"/>
            <a:ext cx="2095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2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664B8B6-B324-3D46-96E0-88D7AF282F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3749" y="242444"/>
            <a:ext cx="4951120" cy="59817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a photo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00264E86-7968-674A-99D3-31FAF4C0EC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3009" y="3101553"/>
            <a:ext cx="4902027" cy="96832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aseline="0">
                <a:solidFill>
                  <a:srgbClr val="0038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0C931F30-B6FE-9943-B951-E2DED9B0D2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8098" y="3430144"/>
            <a:ext cx="685799" cy="635000"/>
          </a:xfrm>
          <a:solidFill>
            <a:srgbClr val="1198D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08038425-9264-1F4E-88D1-3EBC1D8EC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3009" y="4351307"/>
            <a:ext cx="4902027" cy="96832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aseline="0">
                <a:solidFill>
                  <a:srgbClr val="0038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5893CFC-8396-4D40-901D-100173AF1E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8098" y="4679898"/>
            <a:ext cx="685799" cy="635000"/>
          </a:xfrm>
          <a:solidFill>
            <a:srgbClr val="1198D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4D7757DD-E2E7-9040-BCA6-26552F8FD5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04738" y="5559667"/>
            <a:ext cx="4902027" cy="96832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aseline="0">
                <a:solidFill>
                  <a:srgbClr val="0038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684551EA-8CF7-824A-988E-9EBE2A6FFE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57452" y="5907308"/>
            <a:ext cx="685799" cy="635000"/>
          </a:xfrm>
          <a:solidFill>
            <a:srgbClr val="1198D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CF130524-0B6F-4ABC-B60A-56D10CD5B7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37978" y="2134744"/>
            <a:ext cx="685799" cy="635000"/>
          </a:xfrm>
          <a:solidFill>
            <a:srgbClr val="1198D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56144275-CBA6-4567-9D76-6868B01C3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37978" y="906831"/>
            <a:ext cx="685799" cy="635000"/>
          </a:xfrm>
          <a:solidFill>
            <a:srgbClr val="1198D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1383A843-1802-42B0-ACA6-EBA812612F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93918" y="586221"/>
            <a:ext cx="4902027" cy="96832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aseline="0">
                <a:solidFill>
                  <a:srgbClr val="0038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E7A34E27-E4CC-4262-8634-1A5DB1D345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3009" y="1758033"/>
            <a:ext cx="4902027" cy="96832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aseline="0">
                <a:solidFill>
                  <a:srgbClr val="0038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1D95DCFA-7244-DC46-94F1-472953A5C4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6964" y="911924"/>
            <a:ext cx="4563524" cy="154032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EBD82E-F0BC-AB42-9736-66DF3CA36D1F}"/>
              </a:ext>
            </a:extLst>
          </p:cNvPr>
          <p:cNvSpPr/>
          <p:nvPr userDrawn="1"/>
        </p:nvSpPr>
        <p:spPr>
          <a:xfrm>
            <a:off x="126035" y="680118"/>
            <a:ext cx="5366548" cy="2089626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447066" y="2335033"/>
            <a:ext cx="2659582" cy="3331335"/>
          </a:xfrm>
          <a:prstGeom prst="rect">
            <a:avLst/>
          </a:prstGeom>
          <a:noFill/>
          <a:ln w="19050">
            <a:solidFill>
              <a:srgbClr val="E45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3306311" y="2335033"/>
            <a:ext cx="2659582" cy="3331335"/>
          </a:xfrm>
          <a:prstGeom prst="rect">
            <a:avLst/>
          </a:prstGeom>
          <a:noFill/>
          <a:ln w="19050">
            <a:solidFill>
              <a:srgbClr val="119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165555" y="2335033"/>
            <a:ext cx="2659582" cy="3331335"/>
          </a:xfrm>
          <a:prstGeom prst="rect">
            <a:avLst/>
          </a:prstGeom>
          <a:noFill/>
          <a:ln w="19050">
            <a:solidFill>
              <a:srgbClr val="9A2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9024798" y="2335033"/>
            <a:ext cx="2659582" cy="3331335"/>
          </a:xfrm>
          <a:prstGeom prst="rect">
            <a:avLst/>
          </a:prstGeom>
          <a:noFill/>
          <a:ln w="19050">
            <a:solidFill>
              <a:srgbClr val="F5B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892881" y="5378747"/>
            <a:ext cx="1811454" cy="432170"/>
          </a:xfrm>
          <a:prstGeom prst="roundRect">
            <a:avLst/>
          </a:prstGeom>
          <a:solidFill>
            <a:srgbClr val="E45E32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47066" y="211017"/>
            <a:ext cx="11222614" cy="83606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47067" y="1047083"/>
            <a:ext cx="11222614" cy="900332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0038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54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1765" y="5387782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461765" y="2877120"/>
            <a:ext cx="2659582" cy="716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rgbClr val="0038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56" name="Rounded Rectangle 55"/>
          <p:cNvSpPr/>
          <p:nvPr userDrawn="1"/>
        </p:nvSpPr>
        <p:spPr>
          <a:xfrm>
            <a:off x="3733731" y="5378747"/>
            <a:ext cx="1811454" cy="432170"/>
          </a:xfrm>
          <a:prstGeom prst="roundRect">
            <a:avLst/>
          </a:prstGeom>
          <a:solidFill>
            <a:srgbClr val="1198D1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302615" y="5387782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302615" y="2877120"/>
            <a:ext cx="2659582" cy="716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rgbClr val="0038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59" name="Rounded Rectangle 58"/>
          <p:cNvSpPr/>
          <p:nvPr userDrawn="1"/>
        </p:nvSpPr>
        <p:spPr>
          <a:xfrm>
            <a:off x="6630703" y="5378747"/>
            <a:ext cx="1811454" cy="432170"/>
          </a:xfrm>
          <a:prstGeom prst="roundRect">
            <a:avLst/>
          </a:prstGeom>
          <a:solidFill>
            <a:srgbClr val="9A2E90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6199587" y="5387782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1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99587" y="2877120"/>
            <a:ext cx="2659582" cy="716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rgbClr val="0038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62" name="Rounded Rectangle 61"/>
          <p:cNvSpPr/>
          <p:nvPr userDrawn="1"/>
        </p:nvSpPr>
        <p:spPr>
          <a:xfrm>
            <a:off x="9467167" y="5378747"/>
            <a:ext cx="1811454" cy="432170"/>
          </a:xfrm>
          <a:prstGeom prst="roundRect">
            <a:avLst/>
          </a:prstGeom>
          <a:solidFill>
            <a:srgbClr val="F5B020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9036051" y="5387782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4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9036051" y="2877120"/>
            <a:ext cx="2659582" cy="716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rgbClr val="0038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1DD5BB67-19D4-464E-A704-559837537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529" y="6271931"/>
            <a:ext cx="1539688" cy="3750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3271" y="643325"/>
            <a:ext cx="1423827" cy="1525530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675006" y="1074656"/>
            <a:ext cx="9649486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38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687302" y="2602523"/>
            <a:ext cx="9637190" cy="32452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0038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B04A69D-E8D7-C346-9FB0-BC70B601A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479" y="6149728"/>
            <a:ext cx="1539688" cy="3750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AFAE3B-FF71-824B-8CB0-7CCD27032815}"/>
              </a:ext>
            </a:extLst>
          </p:cNvPr>
          <p:cNvSpPr/>
          <p:nvPr userDrawn="1"/>
        </p:nvSpPr>
        <p:spPr>
          <a:xfrm>
            <a:off x="1" y="573972"/>
            <a:ext cx="3657600" cy="3966192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72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5691C-2052-114E-856B-680D845C8C20}"/>
              </a:ext>
            </a:extLst>
          </p:cNvPr>
          <p:cNvSpPr/>
          <p:nvPr userDrawn="1"/>
        </p:nvSpPr>
        <p:spPr>
          <a:xfrm>
            <a:off x="10798629" y="4540164"/>
            <a:ext cx="1393371" cy="814718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726"/>
              </a:solidFill>
            </a:endParaRP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BFB9A59F-FDA9-2844-8C32-A323E886B2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093" y="936395"/>
            <a:ext cx="3058492" cy="329798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17C90649-0499-D74D-8596-D5BB308456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155" y="5114135"/>
            <a:ext cx="9000157" cy="469184"/>
          </a:xfr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rgbClr val="0038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9C7CB3E-60A5-E949-87DB-726699ECB3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64835" y="-1"/>
            <a:ext cx="8627164" cy="454015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0641B7D-7439-6543-A65A-E49D8626EA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9990" y="6226730"/>
            <a:ext cx="1539688" cy="3750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33B2DC8-500A-3A4F-B251-CD2EF8833B4D}"/>
              </a:ext>
            </a:extLst>
          </p:cNvPr>
          <p:cNvSpPr/>
          <p:nvPr userDrawn="1"/>
        </p:nvSpPr>
        <p:spPr>
          <a:xfrm>
            <a:off x="405433" y="370011"/>
            <a:ext cx="11381134" cy="5687804"/>
          </a:xfrm>
          <a:prstGeom prst="rect">
            <a:avLst/>
          </a:prstGeom>
          <a:solidFill>
            <a:srgbClr val="11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C2E4610-81E2-D244-8987-5FA2ACDEDD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654" y="4674908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706C063A-7C23-4A43-9162-4E4477076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590" y="997503"/>
            <a:ext cx="4369392" cy="449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4DC726BF-C822-2542-BFBC-F344ABCAC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174" y="80018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6F4AE76-94D8-0A4B-8769-FD0E3C6708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34225" y="-1"/>
            <a:ext cx="5689601" cy="685800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 to add photo</a:t>
            </a:r>
          </a:p>
        </p:txBody>
      </p:sp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7EF35BAF-552E-1041-B6E8-F766989E8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33" y="6185353"/>
            <a:ext cx="1539688" cy="3750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48AD-6592-B642-AC77-A3318D8B851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72" r:id="rId4"/>
    <p:sldLayoutId id="2147483665" r:id="rId5"/>
    <p:sldLayoutId id="2147483666" r:id="rId6"/>
    <p:sldLayoutId id="2147483662" r:id="rId7"/>
    <p:sldLayoutId id="2147483661" r:id="rId8"/>
    <p:sldLayoutId id="2147483667" r:id="rId9"/>
    <p:sldLayoutId id="2147483679" r:id="rId10"/>
    <p:sldLayoutId id="2147483660" r:id="rId11"/>
    <p:sldLayoutId id="2147483651" r:id="rId12"/>
    <p:sldLayoutId id="2147483652" r:id="rId13"/>
    <p:sldLayoutId id="2147483673" r:id="rId14"/>
    <p:sldLayoutId id="2147483678" r:id="rId15"/>
    <p:sldLayoutId id="2147483677" r:id="rId16"/>
    <p:sldLayoutId id="2147483670" r:id="rId17"/>
    <p:sldLayoutId id="2147483676" r:id="rId18"/>
    <p:sldLayoutId id="2147483669" r:id="rId19"/>
    <p:sldLayoutId id="2147483656" r:id="rId20"/>
    <p:sldLayoutId id="2147483657" r:id="rId21"/>
    <p:sldLayoutId id="214748365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deiwantthat.com/entertainment/movie-props/game-of-thrones-replica-iron-throne.asp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davidplusworld.com/no-one-game-thrones-s6e8/" TargetMode="Externa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traveler.com/story/dubrovnik-is-clamping-down-harder-on-tourist-overcrowdin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croatiaweek.com/interview-ivan-vukovic-vuka-dubrovniks-favourite-guide/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ationaltraveller.com/visit-real-world-westeros-northern-ireland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letter.co.uk/news/people/caroline-mccomb-tour-de-foce-coach-business-1120414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psu.edu/mdulanblog/2014/09/10/not-quite-what-youd-expect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ferdamalastofa.is/is/tolur-og-utgafur/kannanir-og-rannsoknir/ferdavenjur-erlendra-ferdamann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graph.co.uk/travel/destinations/europe/articles/game-of-thrones-effect-tourism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lorida_photo_guy/15674968780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_0lk8BY0Vk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graphy.com/news/beatles-abbey-road-album-cover-anniversary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fGaX8G0f2E?feature=oembed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ooks-leather-suitcase-luggage-meadow-261810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0tAIl4oeg4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215444943?app_id=12296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2009/11/assassins-creed-ii-review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arentology.com/comic-con-2020-canceled-what-this-means-for-fans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arentology.com/comic-con-2020-canceled-what-this-means-for-fans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ystiq.com/2010/09/30/assassins-creed-artwork-being-showcased-in-paris-gallery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R9l9CeqXUw?feature=oembed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IC1HCl0lxE?feature=oembe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6ubDg-wOZ0?feature=oembed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belovedbyall.com/about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independent.co.uk/life-style/cosplay-economy-dressing-comic-fantasy-a8105171.html" TargetMode="External"/><Relationship Id="rId4" Type="http://schemas.openxmlformats.org/officeDocument/2006/relationships/hyperlink" Target="https://www.telegraph.co.uk/travel/destinations/europe/articles/game-of-thrones-effect-touris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commons.georgetown.edu/cctp-748-fall2014/2014/04/13/de-blackboxing-netflix-make-every-room-your-movie-ro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owerofbabblepodcast.com/game-of-thrones-tower-of-babble-breakdown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A4A1FAF-96EF-4749-9F25-456FB129F8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29D804-B772-004C-8CEE-AE54F567FE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4335390"/>
            <a:ext cx="12192000" cy="775681"/>
          </a:xfrm>
          <a:solidFill>
            <a:srgbClr val="1198D1"/>
          </a:solidFill>
        </p:spPr>
        <p:txBody>
          <a:bodyPr/>
          <a:lstStyle/>
          <a:p>
            <a:r>
              <a:rPr lang="en-US" dirty="0" err="1"/>
              <a:t>Hvað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poppmenning</a:t>
            </a:r>
            <a:r>
              <a:rPr lang="en-US" dirty="0"/>
              <a:t> í </a:t>
            </a:r>
            <a:r>
              <a:rPr lang="en-US" dirty="0" err="1"/>
              <a:t>ferðaþjónustu</a:t>
            </a:r>
            <a:r>
              <a:rPr lang="en-US" dirty="0"/>
              <a:t>?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49C8601D-6F68-5448-8C96-03634009EA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548753"/>
            <a:ext cx="4224667" cy="1079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36626D-22DB-4D2E-8B55-D00886814266}"/>
              </a:ext>
            </a:extLst>
          </p:cNvPr>
          <p:cNvSpPr txBox="1"/>
          <p:nvPr/>
        </p:nvSpPr>
        <p:spPr>
          <a:xfrm>
            <a:off x="9820275" y="5981700"/>
            <a:ext cx="216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600" b="1" dirty="0" err="1">
                <a:solidFill>
                  <a:schemeClr val="bg1"/>
                </a:solidFill>
              </a:rPr>
              <a:t>Pakki</a:t>
            </a:r>
            <a:r>
              <a:rPr lang="en-IE" sz="3600" b="1" dirty="0">
                <a:solidFill>
                  <a:schemeClr val="bg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66396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bird, chain, sitting, large&#10;&#10;Description automatically generated">
            <a:extLst>
              <a:ext uri="{FF2B5EF4-FFF2-40B4-BE49-F238E27FC236}">
                <a16:creationId xmlns:a16="http://schemas.microsoft.com/office/drawing/2014/main" id="{1C44ABB6-F726-44A6-B077-BC1B866251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446088" y="504825"/>
            <a:ext cx="3798887" cy="4222750"/>
          </a:xfrm>
        </p:spPr>
      </p:pic>
      <p:pic>
        <p:nvPicPr>
          <p:cNvPr id="10" name="Picture Placeholder 9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62CF743A-32B4-453B-86E8-5B924971E5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7C552-432C-44CF-A2FA-3702C6092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5221" y="1508861"/>
            <a:ext cx="7404379" cy="17915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Game of Thrones er </a:t>
            </a:r>
            <a:r>
              <a:rPr lang="en-US" dirty="0" err="1"/>
              <a:t>gífurlega</a:t>
            </a:r>
            <a:r>
              <a:rPr lang="en-US" dirty="0"/>
              <a:t> </a:t>
            </a:r>
            <a:r>
              <a:rPr lang="en-US" dirty="0" err="1"/>
              <a:t>vinsæl</a:t>
            </a:r>
            <a:r>
              <a:rPr lang="en-US" dirty="0"/>
              <a:t> </a:t>
            </a:r>
            <a:r>
              <a:rPr lang="en-US" dirty="0" err="1"/>
              <a:t>sjónvarpsþáttaröð</a:t>
            </a:r>
            <a:r>
              <a:rPr lang="en-US" dirty="0"/>
              <a:t> í 8 </a:t>
            </a:r>
            <a:r>
              <a:rPr lang="en-US" dirty="0" err="1" smtClean="0"/>
              <a:t>þáttaröðum</a:t>
            </a:r>
            <a:r>
              <a:rPr lang="en-US" dirty="0" smtClean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sýnd</a:t>
            </a:r>
            <a:r>
              <a:rPr lang="en-US" dirty="0"/>
              <a:t> var á </a:t>
            </a:r>
            <a:r>
              <a:rPr lang="en-US" dirty="0" err="1"/>
              <a:t>sjónvarpsstöðinni</a:t>
            </a:r>
            <a:r>
              <a:rPr lang="en-US" dirty="0"/>
              <a:t> HBO. </a:t>
            </a:r>
            <a:r>
              <a:rPr lang="en-US" dirty="0" err="1"/>
              <a:t>Þættirnir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byggðir</a:t>
            </a:r>
            <a:r>
              <a:rPr lang="en-US" dirty="0"/>
              <a:t> á </a:t>
            </a:r>
            <a:r>
              <a:rPr lang="en-US" dirty="0" err="1"/>
              <a:t>fantasíu</a:t>
            </a:r>
            <a:r>
              <a:rPr lang="en-US" dirty="0"/>
              <a:t> </a:t>
            </a:r>
            <a:r>
              <a:rPr lang="en-US" dirty="0" err="1"/>
              <a:t>bókaseríunni</a:t>
            </a:r>
            <a:r>
              <a:rPr lang="en-US" dirty="0"/>
              <a:t> A Song of Fire and Ice </a:t>
            </a:r>
            <a:r>
              <a:rPr lang="en-US" dirty="0" err="1"/>
              <a:t>eftir</a:t>
            </a:r>
            <a:r>
              <a:rPr lang="en-US" dirty="0"/>
              <a:t> George R. R. Martin.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534A5-CC6E-4144-A992-76C9C776E2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4333" y="3557638"/>
            <a:ext cx="4445267" cy="2653157"/>
          </a:xfrm>
        </p:spPr>
        <p:txBody>
          <a:bodyPr/>
          <a:lstStyle/>
          <a:p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Þáttaröðin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</a:t>
            </a:r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var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</a:t>
            </a:r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frumsýnd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í </a:t>
            </a:r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Bandaríkjunum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í </a:t>
            </a:r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apríl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2011 og </a:t>
            </a:r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lauk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í </a:t>
            </a:r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maí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2019. </a:t>
            </a:r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Sagt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</a:t>
            </a:r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er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</a:t>
            </a:r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að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</a:t>
            </a:r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serían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</a:t>
            </a:r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hafi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</a:t>
            </a:r>
            <a:r>
              <a:rPr lang="en-US" sz="2000" dirty="0">
                <a:solidFill>
                  <a:srgbClr val="9A2E90"/>
                </a:solidFill>
                <a:latin typeface="Guardian Text Egyptian Web"/>
              </a:rPr>
              <a:t>30 </a:t>
            </a:r>
            <a:r>
              <a:rPr lang="en-US" sz="2000" dirty="0" err="1">
                <a:solidFill>
                  <a:srgbClr val="9A2E90"/>
                </a:solidFill>
                <a:latin typeface="Guardian Text Egyptian Web"/>
              </a:rPr>
              <a:t>milljónir</a:t>
            </a:r>
            <a:r>
              <a:rPr lang="en-US" sz="2000" dirty="0">
                <a:solidFill>
                  <a:srgbClr val="9A2E90"/>
                </a:solidFill>
                <a:latin typeface="Guardian Text Egyptian Web"/>
              </a:rPr>
              <a:t> </a:t>
            </a:r>
            <a:r>
              <a:rPr lang="en-US" sz="2000" dirty="0" err="1">
                <a:solidFill>
                  <a:srgbClr val="9A2E90"/>
                </a:solidFill>
                <a:latin typeface="Guardian Text Egyptian Web"/>
              </a:rPr>
              <a:t>aðdáenda</a:t>
            </a:r>
            <a:r>
              <a:rPr lang="en-US" sz="2000" dirty="0">
                <a:solidFill>
                  <a:srgbClr val="9A2E90"/>
                </a:solidFill>
                <a:latin typeface="Guardian Text Egyptian Web"/>
              </a:rPr>
              <a:t> í </a:t>
            </a:r>
            <a:r>
              <a:rPr lang="en-US" sz="2000" dirty="0" err="1">
                <a:solidFill>
                  <a:srgbClr val="9A2E90"/>
                </a:solidFill>
                <a:latin typeface="Guardian Text Egyptian Web"/>
              </a:rPr>
              <a:t>Bandaríkjunum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og </a:t>
            </a:r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margar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</a:t>
            </a:r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milljónir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um </a:t>
            </a:r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allan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 </a:t>
            </a:r>
            <a:r>
              <a:rPr lang="en-US" sz="2000" b="0" i="0" dirty="0" err="1">
                <a:solidFill>
                  <a:srgbClr val="121212"/>
                </a:solidFill>
                <a:effectLst/>
                <a:latin typeface="Guardian Text Egyptian Web"/>
              </a:rPr>
              <a:t>heim</a:t>
            </a:r>
            <a:r>
              <a:rPr lang="en-US" sz="2000" b="0" i="0" dirty="0">
                <a:solidFill>
                  <a:srgbClr val="121212"/>
                </a:solidFill>
                <a:effectLst/>
                <a:latin typeface="Guardian Text Egyptian Web"/>
              </a:rPr>
              <a:t>. </a:t>
            </a:r>
          </a:p>
          <a:p>
            <a:r>
              <a:rPr lang="en-US" sz="2000" dirty="0" err="1">
                <a:solidFill>
                  <a:srgbClr val="121212"/>
                </a:solidFill>
                <a:latin typeface="Guardian Text Egyptian Web"/>
              </a:rPr>
              <a:t>Þættirnir</a:t>
            </a:r>
            <a:r>
              <a:rPr lang="en-US" sz="2000" dirty="0">
                <a:solidFill>
                  <a:srgbClr val="121212"/>
                </a:solidFill>
                <a:latin typeface="Guardian Text Egyptian Web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Guardian Text Egyptian Web"/>
              </a:rPr>
              <a:t>hafa</a:t>
            </a:r>
            <a:r>
              <a:rPr lang="en-US" sz="2000" dirty="0">
                <a:solidFill>
                  <a:srgbClr val="121212"/>
                </a:solidFill>
                <a:latin typeface="Guardian Text Egyptian Web"/>
              </a:rPr>
              <a:t> haft </a:t>
            </a:r>
            <a:r>
              <a:rPr lang="en-US" sz="2000" dirty="0" err="1">
                <a:solidFill>
                  <a:srgbClr val="121212"/>
                </a:solidFill>
                <a:latin typeface="Guardian Text Egyptian Web"/>
              </a:rPr>
              <a:t>mikil</a:t>
            </a:r>
            <a:r>
              <a:rPr lang="en-US" sz="2000" dirty="0">
                <a:solidFill>
                  <a:srgbClr val="121212"/>
                </a:solidFill>
                <a:latin typeface="Guardian Text Egyptian Web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Guardian Text Egyptian Web"/>
              </a:rPr>
              <a:t>áhrif</a:t>
            </a:r>
            <a:r>
              <a:rPr lang="en-US" sz="2000" dirty="0">
                <a:solidFill>
                  <a:srgbClr val="121212"/>
                </a:solidFill>
                <a:latin typeface="Guardian Text Egyptian Web"/>
              </a:rPr>
              <a:t> á </a:t>
            </a:r>
            <a:r>
              <a:rPr lang="en-US" sz="2000" dirty="0" err="1">
                <a:solidFill>
                  <a:srgbClr val="121212"/>
                </a:solidFill>
                <a:latin typeface="Guardian Text Egyptian Web"/>
              </a:rPr>
              <a:t>ferðaþjónustu</a:t>
            </a:r>
            <a:r>
              <a:rPr lang="en-US" sz="2000" dirty="0">
                <a:solidFill>
                  <a:srgbClr val="121212"/>
                </a:solidFill>
                <a:latin typeface="Guardian Text Egyptian Web"/>
              </a:rPr>
              <a:t> í </a:t>
            </a:r>
            <a:r>
              <a:rPr lang="en-US" sz="2000" dirty="0" err="1">
                <a:solidFill>
                  <a:srgbClr val="121212"/>
                </a:solidFill>
                <a:latin typeface="Guardian Text Egyptian Web"/>
              </a:rPr>
              <a:t>Króatíu</a:t>
            </a:r>
            <a:r>
              <a:rPr lang="en-US" sz="2000" dirty="0">
                <a:solidFill>
                  <a:srgbClr val="121212"/>
                </a:solidFill>
                <a:latin typeface="Guardian Text Egyptian Web"/>
              </a:rPr>
              <a:t>, </a:t>
            </a:r>
            <a:r>
              <a:rPr lang="en-US" sz="2000" dirty="0" err="1">
                <a:solidFill>
                  <a:srgbClr val="121212"/>
                </a:solidFill>
                <a:latin typeface="Guardian Text Egyptian Web"/>
              </a:rPr>
              <a:t>Norður-Írlandi</a:t>
            </a:r>
            <a:r>
              <a:rPr lang="en-US" sz="2000" dirty="0">
                <a:solidFill>
                  <a:srgbClr val="121212"/>
                </a:solidFill>
                <a:latin typeface="Guardian Text Egyptian Web"/>
              </a:rPr>
              <a:t> og á </a:t>
            </a:r>
            <a:r>
              <a:rPr lang="en-US" sz="2000" dirty="0" err="1">
                <a:solidFill>
                  <a:srgbClr val="121212"/>
                </a:solidFill>
                <a:latin typeface="Guardian Text Egyptian Web"/>
              </a:rPr>
              <a:t>Íslandi</a:t>
            </a:r>
            <a:r>
              <a:rPr lang="en-US" sz="2000" dirty="0">
                <a:solidFill>
                  <a:srgbClr val="121212"/>
                </a:solidFill>
                <a:latin typeface="Guardian Text Egyptian Web"/>
              </a:rPr>
              <a:t>.</a:t>
            </a:r>
            <a:endParaRPr lang="en-US" sz="2000" b="0" i="0" dirty="0">
              <a:solidFill>
                <a:srgbClr val="121212"/>
              </a:solidFill>
              <a:effectLst/>
              <a:latin typeface="Guardian Text Egyptian Web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36B5B-6AEE-4CC9-8FE2-4569EAE5FAB0}"/>
              </a:ext>
            </a:extLst>
          </p:cNvPr>
          <p:cNvSpPr txBox="1"/>
          <p:nvPr/>
        </p:nvSpPr>
        <p:spPr>
          <a:xfrm>
            <a:off x="446088" y="4456757"/>
            <a:ext cx="37988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00" dirty="0">
                <a:solidFill>
                  <a:schemeClr val="bg1"/>
                </a:solidFill>
                <a:hlinkClick r:id="rId3" tooltip="http://www.dudeiwantthat.com/entertainment/movie-props/game-of-thrones-replica-iron-throne.as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500" dirty="0">
                <a:solidFill>
                  <a:schemeClr val="bg1"/>
                </a:solidFill>
              </a:rPr>
              <a:t> is licensed under </a:t>
            </a:r>
            <a:r>
              <a:rPr lang="en-IE" sz="500" dirty="0">
                <a:solidFill>
                  <a:schemeClr val="bg1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IE" sz="5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84AFF-9B7A-4BDE-9024-1CADF438573D}"/>
              </a:ext>
            </a:extLst>
          </p:cNvPr>
          <p:cNvSpPr txBox="1"/>
          <p:nvPr/>
        </p:nvSpPr>
        <p:spPr>
          <a:xfrm>
            <a:off x="4709883" y="6373596"/>
            <a:ext cx="2771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00" dirty="0">
                <a:solidFill>
                  <a:schemeClr val="bg1"/>
                </a:solidFill>
                <a:hlinkClick r:id="rId5" tooltip="http://davidplusworld.com/no-one-game-thrones-s6e8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500" dirty="0">
                <a:solidFill>
                  <a:schemeClr val="bg1"/>
                </a:solidFill>
              </a:rPr>
              <a:t>  is licensed under </a:t>
            </a:r>
            <a:r>
              <a:rPr lang="en-IE" sz="500" dirty="0">
                <a:solidFill>
                  <a:schemeClr val="bg1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IE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3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n island in the middle of a body of water&#10;&#10;Description automatically generated">
            <a:extLst>
              <a:ext uri="{FF2B5EF4-FFF2-40B4-BE49-F238E27FC236}">
                <a16:creationId xmlns:a16="http://schemas.microsoft.com/office/drawing/2014/main" id="{7AC3F27E-1C01-4F7E-9105-9FAFD33463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4AEC6-E7D1-4A67-B524-C1029F2373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Game of Thrones </a:t>
            </a:r>
            <a:r>
              <a:rPr lang="en-US" dirty="0" err="1"/>
              <a:t>þættirnir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sagðir</a:t>
            </a:r>
            <a:r>
              <a:rPr lang="en-US" dirty="0"/>
              <a:t> </a:t>
            </a:r>
            <a:r>
              <a:rPr lang="en-US" dirty="0" err="1"/>
              <a:t>ábyrgir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10% </a:t>
            </a:r>
            <a:r>
              <a:rPr lang="en-US" dirty="0" err="1"/>
              <a:t>árlegum</a:t>
            </a:r>
            <a:r>
              <a:rPr lang="en-US" dirty="0"/>
              <a:t> </a:t>
            </a:r>
            <a:r>
              <a:rPr lang="en-US" dirty="0" err="1"/>
              <a:t>vexti</a:t>
            </a:r>
            <a:r>
              <a:rPr lang="en-US" dirty="0"/>
              <a:t> í </a:t>
            </a:r>
            <a:r>
              <a:rPr lang="en-US" dirty="0" err="1"/>
              <a:t>ferðaþjónustu</a:t>
            </a:r>
            <a:r>
              <a:rPr lang="en-US" dirty="0"/>
              <a:t> í Dubrovnik (</a:t>
            </a:r>
            <a:r>
              <a:rPr lang="en-US" dirty="0" err="1"/>
              <a:t>Króatíu</a:t>
            </a:r>
            <a:r>
              <a:rPr lang="en-US" dirty="0"/>
              <a:t>), </a:t>
            </a:r>
            <a:r>
              <a:rPr lang="en-US" dirty="0" err="1"/>
              <a:t>tökustað</a:t>
            </a:r>
            <a:r>
              <a:rPr lang="en-US" dirty="0"/>
              <a:t> Kings Landing og </a:t>
            </a:r>
            <a:r>
              <a:rPr lang="en-US" dirty="0" err="1"/>
              <a:t>helmingur</a:t>
            </a:r>
            <a:r>
              <a:rPr lang="en-US" dirty="0"/>
              <a:t> </a:t>
            </a:r>
            <a:r>
              <a:rPr lang="en-US" dirty="0" err="1"/>
              <a:t>allra</a:t>
            </a:r>
            <a:r>
              <a:rPr lang="en-US" dirty="0"/>
              <a:t> </a:t>
            </a:r>
            <a:r>
              <a:rPr lang="en-US" dirty="0" err="1"/>
              <a:t>ferða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boðið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á í </a:t>
            </a:r>
            <a:r>
              <a:rPr lang="en-US" dirty="0" err="1"/>
              <a:t>borginni</a:t>
            </a:r>
            <a:r>
              <a:rPr lang="en-US" dirty="0"/>
              <a:t> </a:t>
            </a:r>
            <a:r>
              <a:rPr lang="en-US" dirty="0" err="1"/>
              <a:t>tengjast</a:t>
            </a:r>
            <a:r>
              <a:rPr lang="en-US" dirty="0"/>
              <a:t> </a:t>
            </a:r>
            <a:r>
              <a:rPr lang="en-US" dirty="0" err="1"/>
              <a:t>nú</a:t>
            </a:r>
            <a:r>
              <a:rPr lang="en-US" dirty="0"/>
              <a:t> Game of Thrones.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699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EFB17-5622-4F80-B6AD-9B05FF7D74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4776" y="4023314"/>
            <a:ext cx="785328" cy="1056986"/>
          </a:xfrm>
        </p:spPr>
        <p:txBody>
          <a:bodyPr>
            <a:normAutofit fontScale="85000" lnSpcReduction="20000"/>
          </a:bodyPr>
          <a:lstStyle/>
          <a:p>
            <a:r>
              <a:rPr lang="en-IE" dirty="0"/>
              <a:t>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DDEDA-343C-459B-A341-06AA8AF74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Þegar</a:t>
            </a:r>
            <a:r>
              <a:rPr lang="en-US" dirty="0"/>
              <a:t> </a:t>
            </a:r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byrjaði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GoT</a:t>
            </a:r>
            <a:r>
              <a:rPr lang="en-US" dirty="0"/>
              <a:t> </a:t>
            </a:r>
            <a:r>
              <a:rPr lang="en-US" dirty="0" err="1"/>
              <a:t>ferðir</a:t>
            </a:r>
            <a:r>
              <a:rPr lang="en-US" dirty="0"/>
              <a:t> </a:t>
            </a:r>
            <a:r>
              <a:rPr lang="en-US" dirty="0" err="1"/>
              <a:t>árið</a:t>
            </a:r>
            <a:r>
              <a:rPr lang="en-US" dirty="0"/>
              <a:t> 2013, </a:t>
            </a:r>
            <a:r>
              <a:rPr lang="en-US" dirty="0" err="1"/>
              <a:t>voru</a:t>
            </a:r>
            <a:r>
              <a:rPr lang="en-US" dirty="0"/>
              <a:t> </a:t>
            </a:r>
            <a:r>
              <a:rPr lang="en-US" dirty="0" err="1"/>
              <a:t>þær</a:t>
            </a:r>
            <a:r>
              <a:rPr lang="en-US" dirty="0"/>
              <a:t> </a:t>
            </a:r>
            <a:r>
              <a:rPr lang="en-US" dirty="0" err="1"/>
              <a:t>ekki</a:t>
            </a:r>
            <a:r>
              <a:rPr lang="en-US" dirty="0"/>
              <a:t> </a:t>
            </a:r>
            <a:r>
              <a:rPr lang="en-US" dirty="0" err="1"/>
              <a:t>svo</a:t>
            </a:r>
            <a:r>
              <a:rPr lang="en-US" dirty="0"/>
              <a:t> </a:t>
            </a:r>
            <a:r>
              <a:rPr lang="en-US" dirty="0" err="1"/>
              <a:t>vinsælar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breyttist</a:t>
            </a:r>
            <a:r>
              <a:rPr lang="en-US" dirty="0"/>
              <a:t> </a:t>
            </a:r>
            <a:r>
              <a:rPr lang="en-US" dirty="0" err="1"/>
              <a:t>mjög</a:t>
            </a:r>
            <a:r>
              <a:rPr lang="en-US" dirty="0"/>
              <a:t> </a:t>
            </a:r>
            <a:r>
              <a:rPr lang="en-US" dirty="0" err="1"/>
              <a:t>mikið</a:t>
            </a:r>
            <a:r>
              <a:rPr lang="en-US" dirty="0"/>
              <a:t> </a:t>
            </a:r>
            <a:r>
              <a:rPr lang="en-US" dirty="0" err="1"/>
              <a:t>eftir</a:t>
            </a:r>
            <a:r>
              <a:rPr lang="en-US" dirty="0"/>
              <a:t> 4. </a:t>
            </a:r>
            <a:r>
              <a:rPr lang="en-US" dirty="0" err="1"/>
              <a:t>seríu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66DD6-6145-4812-AEFB-B7B2F6EDB8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9D3B7-3494-4DD2-9C44-6B1BFC88AB11}"/>
              </a:ext>
            </a:extLst>
          </p:cNvPr>
          <p:cNvSpPr txBox="1"/>
          <p:nvPr/>
        </p:nvSpPr>
        <p:spPr>
          <a:xfrm>
            <a:off x="-612705" y="4632725"/>
            <a:ext cx="73079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Austin News Text Roman"/>
              </a:rPr>
              <a:t>Ivan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ustin News Text Roman"/>
              </a:rPr>
              <a:t>Vuković</a:t>
            </a:r>
            <a:r>
              <a:rPr lang="en-US" b="0" i="0" dirty="0">
                <a:solidFill>
                  <a:schemeClr val="bg1"/>
                </a:solidFill>
                <a:effectLst/>
                <a:latin typeface="Austin News Text Roman"/>
              </a:rPr>
              <a:t> Vuka</a:t>
            </a:r>
          </a:p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Austin News Text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ustin News Text Roman"/>
              </a:rPr>
              <a:t>Leiðsögumaður</a:t>
            </a:r>
            <a:endParaRPr lang="en-US" dirty="0">
              <a:solidFill>
                <a:schemeClr val="bg1"/>
              </a:solidFill>
              <a:latin typeface="Austin News Text Roman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Austin News Text Roman"/>
              </a:rPr>
              <a:t>Króatíu</a:t>
            </a:r>
            <a:endParaRPr lang="en-US" b="0" i="0" dirty="0">
              <a:solidFill>
                <a:schemeClr val="bg1"/>
              </a:solidFill>
              <a:effectLst/>
              <a:latin typeface="Austin News Text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5B7F93-E562-4E27-8DFF-AF5665421567}"/>
              </a:ext>
            </a:extLst>
          </p:cNvPr>
          <p:cNvSpPr txBox="1"/>
          <p:nvPr/>
        </p:nvSpPr>
        <p:spPr>
          <a:xfrm>
            <a:off x="5603184" y="6473242"/>
            <a:ext cx="63560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E" sz="1000" dirty="0">
                <a:hlinkClick r:id="rId2"/>
              </a:rPr>
              <a:t>Source</a:t>
            </a:r>
            <a:endParaRPr lang="en-IE" sz="1000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464B8D3-FF39-4619-95F0-D2878C0098F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56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4AEC6-E7D1-4A67-B524-C1029F2373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5537" y="616849"/>
            <a:ext cx="8248525" cy="1346703"/>
          </a:xfrm>
        </p:spPr>
        <p:txBody>
          <a:bodyPr>
            <a:normAutofit/>
          </a:bodyPr>
          <a:lstStyle/>
          <a:p>
            <a:r>
              <a:rPr lang="en-US" dirty="0" err="1"/>
              <a:t>Þættirnir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einnig</a:t>
            </a:r>
            <a:r>
              <a:rPr lang="en-US" dirty="0"/>
              <a:t> </a:t>
            </a:r>
            <a:r>
              <a:rPr lang="en-US" dirty="0" err="1"/>
              <a:t>dregið</a:t>
            </a:r>
            <a:r>
              <a:rPr lang="en-US" dirty="0"/>
              <a:t> </a:t>
            </a:r>
            <a:r>
              <a:rPr lang="en-US" dirty="0" err="1"/>
              <a:t>fjölda</a:t>
            </a:r>
            <a:r>
              <a:rPr lang="en-US" dirty="0"/>
              <a:t> </a:t>
            </a:r>
            <a:r>
              <a:rPr lang="en-US" dirty="0" err="1"/>
              <a:t>ferðamanna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Norður</a:t>
            </a:r>
            <a:r>
              <a:rPr lang="en-US" dirty="0"/>
              <a:t> </a:t>
            </a:r>
            <a:r>
              <a:rPr lang="en-US" dirty="0" err="1"/>
              <a:t>Írlands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flestar</a:t>
            </a:r>
            <a:r>
              <a:rPr lang="en-US" dirty="0"/>
              <a:t> </a:t>
            </a:r>
            <a:r>
              <a:rPr lang="en-US" dirty="0" err="1"/>
              <a:t>tökur</a:t>
            </a:r>
            <a:r>
              <a:rPr lang="en-US" dirty="0"/>
              <a:t> </a:t>
            </a:r>
            <a:r>
              <a:rPr lang="en-US" dirty="0" err="1"/>
              <a:t>voru</a:t>
            </a:r>
            <a:r>
              <a:rPr lang="en-US" dirty="0"/>
              <a:t>. </a:t>
            </a:r>
            <a:r>
              <a:rPr lang="en-US" dirty="0" err="1"/>
              <a:t>Tugþúsundir</a:t>
            </a:r>
            <a:r>
              <a:rPr lang="en-US" dirty="0"/>
              <a:t> </a:t>
            </a:r>
            <a:r>
              <a:rPr lang="en-US" dirty="0" err="1"/>
              <a:t>ferðamanna</a:t>
            </a:r>
            <a:r>
              <a:rPr lang="en-US" dirty="0"/>
              <a:t> </a:t>
            </a:r>
            <a:r>
              <a:rPr lang="en-US" dirty="0" err="1"/>
              <a:t>streyma</a:t>
            </a:r>
            <a:r>
              <a:rPr lang="en-US" dirty="0"/>
              <a:t> </a:t>
            </a:r>
            <a:r>
              <a:rPr lang="en-US" dirty="0" err="1"/>
              <a:t>þangað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skoða</a:t>
            </a:r>
            <a:r>
              <a:rPr lang="en-US" dirty="0"/>
              <a:t> </a:t>
            </a:r>
            <a:r>
              <a:rPr lang="en-US" dirty="0" err="1"/>
              <a:t>leikmyndir</a:t>
            </a:r>
            <a:r>
              <a:rPr lang="en-US" dirty="0"/>
              <a:t> og </a:t>
            </a:r>
            <a:r>
              <a:rPr lang="en-US" dirty="0" err="1"/>
              <a:t>tökustaði</a:t>
            </a:r>
            <a:r>
              <a:rPr lang="en-US" dirty="0"/>
              <a:t> og </a:t>
            </a:r>
            <a:r>
              <a:rPr lang="en-US" dirty="0" err="1"/>
              <a:t>eyða</a:t>
            </a:r>
            <a:r>
              <a:rPr lang="en-US" dirty="0"/>
              <a:t> </a:t>
            </a:r>
            <a:r>
              <a:rPr lang="en-US" dirty="0" err="1"/>
              <a:t>árlega</a:t>
            </a:r>
            <a:r>
              <a:rPr lang="en-US" dirty="0"/>
              <a:t> um 30 </a:t>
            </a:r>
            <a:r>
              <a:rPr lang="en-US" dirty="0" err="1"/>
              <a:t>milljónum</a:t>
            </a:r>
            <a:r>
              <a:rPr lang="en-US" dirty="0"/>
              <a:t> </a:t>
            </a:r>
            <a:r>
              <a:rPr lang="en-US" dirty="0" err="1"/>
              <a:t>punda</a:t>
            </a:r>
            <a:r>
              <a:rPr lang="en-US" dirty="0"/>
              <a:t>, </a:t>
            </a:r>
            <a:r>
              <a:rPr lang="en-US" dirty="0" err="1"/>
              <a:t>samkvæmt</a:t>
            </a:r>
            <a:r>
              <a:rPr lang="en-US" dirty="0"/>
              <a:t> Tourism Ireland.</a:t>
            </a:r>
          </a:p>
        </p:txBody>
      </p:sp>
      <p:pic>
        <p:nvPicPr>
          <p:cNvPr id="6" name="Picture Placeholder 5" descr="A castle on a hill&#10;&#10;Description automatically generated">
            <a:extLst>
              <a:ext uri="{FF2B5EF4-FFF2-40B4-BE49-F238E27FC236}">
                <a16:creationId xmlns:a16="http://schemas.microsoft.com/office/drawing/2014/main" id="{C4DA4EB1-2371-41B6-8226-5BB2520D9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463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EFB17-5622-4F80-B6AD-9B05FF7D74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4776" y="4023314"/>
            <a:ext cx="785328" cy="1056986"/>
          </a:xfrm>
        </p:spPr>
        <p:txBody>
          <a:bodyPr>
            <a:normAutofit fontScale="85000" lnSpcReduction="20000"/>
          </a:bodyPr>
          <a:lstStyle/>
          <a:p>
            <a:r>
              <a:rPr lang="en-IE" dirty="0"/>
              <a:t>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DDEDA-343C-459B-A341-06AA8AF74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718" y="997503"/>
            <a:ext cx="4369392" cy="4493975"/>
          </a:xfrm>
        </p:spPr>
        <p:txBody>
          <a:bodyPr/>
          <a:lstStyle/>
          <a:p>
            <a:pPr algn="ctr"/>
            <a:r>
              <a:rPr lang="en-US" b="0" i="0" dirty="0" err="1">
                <a:solidFill>
                  <a:srgbClr val="FFFFFF"/>
                </a:solidFill>
                <a:effectLst/>
                <a:latin typeface="Roboto Slab"/>
              </a:rPr>
              <a:t>Fyrir</a:t>
            </a:r>
            <a:r>
              <a:rPr lang="en-US" b="0" i="0" dirty="0">
                <a:solidFill>
                  <a:srgbClr val="FFFFFF"/>
                </a:solidFill>
                <a:effectLst/>
                <a:latin typeface="Roboto Slab"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 Slab"/>
              </a:rPr>
              <a:t>okkur</a:t>
            </a:r>
            <a:r>
              <a:rPr lang="en-US" b="0" i="0" dirty="0">
                <a:solidFill>
                  <a:srgbClr val="FFFFFF"/>
                </a:solidFill>
                <a:effectLst/>
                <a:latin typeface="Roboto Slab"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 Slab"/>
              </a:rPr>
              <a:t>hefur</a:t>
            </a:r>
            <a:r>
              <a:rPr lang="en-US" b="0" i="0" dirty="0">
                <a:solidFill>
                  <a:srgbClr val="FFFFFF"/>
                </a:solidFill>
                <a:effectLst/>
                <a:latin typeface="Roboto Slab"/>
              </a:rPr>
              <a:t> Game of Thrones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 Slab"/>
              </a:rPr>
              <a:t>verið</a:t>
            </a:r>
            <a:r>
              <a:rPr lang="en-US" b="0" i="0" dirty="0">
                <a:solidFill>
                  <a:srgbClr val="FFFFFF"/>
                </a:solidFill>
                <a:effectLst/>
                <a:latin typeface="Roboto Slab"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 Slab"/>
              </a:rPr>
              <a:t>það</a:t>
            </a:r>
            <a:r>
              <a:rPr lang="en-US" b="0" i="0" dirty="0">
                <a:solidFill>
                  <a:srgbClr val="FFFFFF"/>
                </a:solidFill>
                <a:effectLst/>
                <a:latin typeface="Roboto Slab"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 Slab"/>
              </a:rPr>
              <a:t>stóra</a:t>
            </a:r>
            <a:r>
              <a:rPr lang="en-US" b="0" i="0" dirty="0">
                <a:solidFill>
                  <a:srgbClr val="FFFFFF"/>
                </a:solidFill>
                <a:effectLst/>
                <a:latin typeface="Roboto Slab"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 Slab"/>
              </a:rPr>
              <a:t>tækifæri</a:t>
            </a:r>
            <a:r>
              <a:rPr lang="en-US" b="0" i="0" dirty="0">
                <a:solidFill>
                  <a:srgbClr val="FFFFFF"/>
                </a:solidFill>
                <a:effectLst/>
                <a:latin typeface="Roboto Slab"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 Slab"/>
              </a:rPr>
              <a:t>sem</a:t>
            </a:r>
            <a:r>
              <a:rPr lang="en-US" b="0" i="0" dirty="0">
                <a:solidFill>
                  <a:srgbClr val="FFFFFF"/>
                </a:solidFill>
                <a:effectLst/>
                <a:latin typeface="Roboto Slab"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 Slab"/>
              </a:rPr>
              <a:t>við</a:t>
            </a:r>
            <a:r>
              <a:rPr lang="en-US" b="0" i="0" dirty="0">
                <a:solidFill>
                  <a:srgbClr val="FFFFFF"/>
                </a:solidFill>
                <a:effectLst/>
                <a:latin typeface="Roboto Slab"/>
              </a:rPr>
              <a:t> </a:t>
            </a:r>
            <a:r>
              <a:rPr lang="en-US" i="0" dirty="0" err="1">
                <a:solidFill>
                  <a:srgbClr val="FFFFFF"/>
                </a:solidFill>
                <a:latin typeface="Roboto Slab"/>
              </a:rPr>
              <a:t>vonuðumst</a:t>
            </a:r>
            <a:r>
              <a:rPr lang="en-US" i="0" dirty="0">
                <a:solidFill>
                  <a:srgbClr val="FFFFFF"/>
                </a:solidFill>
                <a:latin typeface="Roboto Slab"/>
              </a:rPr>
              <a:t> </a:t>
            </a:r>
            <a:r>
              <a:rPr lang="en-US" i="0" dirty="0" err="1">
                <a:solidFill>
                  <a:srgbClr val="FFFFFF"/>
                </a:solidFill>
                <a:latin typeface="Roboto Slab"/>
              </a:rPr>
              <a:t>alltaf</a:t>
            </a:r>
            <a:r>
              <a:rPr lang="en-US" i="0" dirty="0">
                <a:solidFill>
                  <a:srgbClr val="FFFFFF"/>
                </a:solidFill>
                <a:latin typeface="Roboto Slab"/>
              </a:rPr>
              <a:t> </a:t>
            </a:r>
            <a:r>
              <a:rPr lang="en-US" i="0" dirty="0" err="1">
                <a:solidFill>
                  <a:srgbClr val="FFFFFF"/>
                </a:solidFill>
                <a:latin typeface="Roboto Slab"/>
              </a:rPr>
              <a:t>eftir</a:t>
            </a:r>
            <a:r>
              <a:rPr lang="en-US" i="0" dirty="0">
                <a:solidFill>
                  <a:srgbClr val="FFFFFF"/>
                </a:solidFill>
                <a:latin typeface="Roboto Slab"/>
              </a:rPr>
              <a:t> </a:t>
            </a:r>
            <a:r>
              <a:rPr lang="en-US" i="0" dirty="0" err="1">
                <a:solidFill>
                  <a:srgbClr val="FFFFFF"/>
                </a:solidFill>
                <a:latin typeface="Roboto Slab"/>
              </a:rPr>
              <a:t>að</a:t>
            </a:r>
            <a:r>
              <a:rPr lang="en-US" i="0" dirty="0">
                <a:solidFill>
                  <a:srgbClr val="FFFFFF"/>
                </a:solidFill>
                <a:latin typeface="Roboto Slab"/>
              </a:rPr>
              <a:t> </a:t>
            </a:r>
            <a:r>
              <a:rPr lang="en-US" i="0" dirty="0" err="1">
                <a:solidFill>
                  <a:srgbClr val="FFFFFF"/>
                </a:solidFill>
                <a:latin typeface="Roboto Slab"/>
              </a:rPr>
              <a:t>fá</a:t>
            </a:r>
            <a:r>
              <a:rPr lang="en-US" i="0" dirty="0">
                <a:solidFill>
                  <a:srgbClr val="FFFFFF"/>
                </a:solidFill>
                <a:latin typeface="Roboto Slab"/>
              </a:rPr>
              <a:t>.</a:t>
            </a:r>
            <a:endParaRPr lang="en-US" b="0" i="0" dirty="0">
              <a:solidFill>
                <a:srgbClr val="FFFFFF"/>
              </a:solidFill>
              <a:effectLst/>
              <a:latin typeface="Roboto Slab"/>
            </a:endParaRPr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66DD6-6145-4812-AEFB-B7B2F6EDB8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“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E4048D2-9919-4F43-B4E5-E6FF73CEF45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734225" y="-1"/>
            <a:ext cx="5689601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C9D3B7-3494-4DD2-9C44-6B1BFC88AB11}"/>
              </a:ext>
            </a:extLst>
          </p:cNvPr>
          <p:cNvSpPr txBox="1"/>
          <p:nvPr/>
        </p:nvSpPr>
        <p:spPr>
          <a:xfrm>
            <a:off x="-513314" y="4632725"/>
            <a:ext cx="730798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Austin News Text Roman"/>
              </a:rPr>
              <a:t>Caroline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ustin News Text Roman"/>
              </a:rPr>
              <a:t>McComb</a:t>
            </a:r>
            <a:endParaRPr lang="en-US" dirty="0">
              <a:solidFill>
                <a:schemeClr val="bg1"/>
              </a:solidFill>
              <a:latin typeface="Austin News Text Roman"/>
            </a:endParaRPr>
          </a:p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Austin News Text Roman"/>
              </a:rPr>
              <a:t>Game of Thrones </a:t>
            </a:r>
            <a:r>
              <a:rPr lang="en-US" dirty="0" err="1">
                <a:solidFill>
                  <a:schemeClr val="bg1"/>
                </a:solidFill>
                <a:latin typeface="Austin News Text Roman"/>
              </a:rPr>
              <a:t>ferðir</a:t>
            </a:r>
            <a:endParaRPr lang="en-US" b="0" i="0" dirty="0">
              <a:solidFill>
                <a:schemeClr val="bg1"/>
              </a:solidFill>
              <a:effectLst/>
              <a:latin typeface="Austin News Text Roman"/>
            </a:endParaRPr>
          </a:p>
          <a:p>
            <a:pPr algn="ctr"/>
            <a:r>
              <a:rPr lang="en-US" b="0" i="0" dirty="0" err="1">
                <a:solidFill>
                  <a:schemeClr val="bg1"/>
                </a:solidFill>
                <a:effectLst/>
                <a:latin typeface="Austin News Text Roman"/>
              </a:rPr>
              <a:t>Norður</a:t>
            </a:r>
            <a:r>
              <a:rPr lang="en-US" dirty="0" err="1">
                <a:solidFill>
                  <a:schemeClr val="bg1"/>
                </a:solidFill>
                <a:latin typeface="Austin News Text Roman"/>
              </a:rPr>
              <a:t>-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ustin News Text Roman"/>
              </a:rPr>
              <a:t>Írland</a:t>
            </a:r>
            <a:endParaRPr lang="en-US" b="0" i="0" dirty="0">
              <a:solidFill>
                <a:schemeClr val="bg1"/>
              </a:solidFill>
              <a:effectLst/>
              <a:latin typeface="Austin News Text Roman"/>
            </a:endParaRPr>
          </a:p>
          <a:p>
            <a:pPr algn="ctr"/>
            <a:endParaRPr lang="en-US" sz="2800" b="0" i="0" dirty="0">
              <a:solidFill>
                <a:schemeClr val="bg1"/>
              </a:solidFill>
              <a:effectLst/>
              <a:latin typeface="Austin News Text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804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B7415-55C4-4BF6-B2E4-8A1D654E0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D9F6B1-AA4A-4584-954F-4B47F12DCA9B}"/>
              </a:ext>
            </a:extLst>
          </p:cNvPr>
          <p:cNvSpPr txBox="1"/>
          <p:nvPr/>
        </p:nvSpPr>
        <p:spPr>
          <a:xfrm>
            <a:off x="0" y="5399773"/>
            <a:ext cx="4716379" cy="1200329"/>
          </a:xfrm>
          <a:prstGeom prst="rect">
            <a:avLst/>
          </a:prstGeom>
          <a:solidFill>
            <a:srgbClr val="F5B02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chemeClr val="bg1"/>
                </a:solidFill>
              </a:rPr>
              <a:t>Poppmenningar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upplifun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eins</a:t>
            </a:r>
            <a:r>
              <a:rPr lang="en-IE" sz="2400" dirty="0">
                <a:solidFill>
                  <a:schemeClr val="bg1"/>
                </a:solidFill>
              </a:rPr>
              <a:t> og </a:t>
            </a:r>
            <a:r>
              <a:rPr lang="en-IE" sz="2400" dirty="0" err="1">
                <a:solidFill>
                  <a:schemeClr val="bg1"/>
                </a:solidFill>
              </a:rPr>
              <a:t>þessi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fer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vel</a:t>
            </a:r>
            <a:r>
              <a:rPr lang="en-IE" sz="2400" dirty="0">
                <a:solidFill>
                  <a:schemeClr val="bg1"/>
                </a:solidFill>
              </a:rPr>
              <a:t> á Instagram og </a:t>
            </a:r>
            <a:r>
              <a:rPr lang="en-IE" sz="2400" dirty="0" err="1">
                <a:solidFill>
                  <a:schemeClr val="bg1"/>
                </a:solidFill>
              </a:rPr>
              <a:t>skapar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notendamyndaða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markaðssetningu</a:t>
            </a:r>
            <a:r>
              <a:rPr lang="en-IE" sz="24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5040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4AEC6-E7D1-4A67-B524-C1029F2373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5537" y="616849"/>
            <a:ext cx="8248525" cy="134670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Fjöldi</a:t>
            </a:r>
            <a:r>
              <a:rPr lang="en-US" dirty="0"/>
              <a:t> </a:t>
            </a:r>
            <a:r>
              <a:rPr lang="en-US" dirty="0" err="1"/>
              <a:t>ferðamanna</a:t>
            </a:r>
            <a:r>
              <a:rPr lang="en-US" dirty="0"/>
              <a:t> á Íslandi </a:t>
            </a:r>
            <a:r>
              <a:rPr lang="en-US" dirty="0" err="1"/>
              <a:t>fór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500.000 </a:t>
            </a:r>
            <a:r>
              <a:rPr lang="en-US" dirty="0" err="1"/>
              <a:t>árið</a:t>
            </a:r>
            <a:r>
              <a:rPr lang="en-US" dirty="0"/>
              <a:t> 2010 í um 2,2 </a:t>
            </a:r>
            <a:r>
              <a:rPr lang="en-US" dirty="0" err="1"/>
              <a:t>milljónir</a:t>
            </a:r>
            <a:r>
              <a:rPr lang="en-US" dirty="0"/>
              <a:t> </a:t>
            </a:r>
            <a:r>
              <a:rPr lang="en-US" dirty="0" err="1"/>
              <a:t>árið</a:t>
            </a:r>
            <a:r>
              <a:rPr lang="en-US" dirty="0"/>
              <a:t> 2018 – </a:t>
            </a:r>
            <a:r>
              <a:rPr lang="en-US" dirty="0" err="1"/>
              <a:t>sem</a:t>
            </a:r>
            <a:r>
              <a:rPr lang="en-US" dirty="0"/>
              <a:t> er um 340% </a:t>
            </a:r>
            <a:r>
              <a:rPr lang="en-US" dirty="0" err="1"/>
              <a:t>aukning</a:t>
            </a:r>
            <a:r>
              <a:rPr lang="en-US" dirty="0"/>
              <a:t>. </a:t>
            </a:r>
            <a:r>
              <a:rPr lang="en-US" dirty="0" err="1"/>
              <a:t>Þetta</a:t>
            </a:r>
            <a:r>
              <a:rPr lang="en-US" dirty="0"/>
              <a:t> </a:t>
            </a:r>
            <a:r>
              <a:rPr lang="en-US" dirty="0" err="1"/>
              <a:t>þýddi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ferðamenn</a:t>
            </a:r>
            <a:r>
              <a:rPr lang="en-US" dirty="0"/>
              <a:t> </a:t>
            </a:r>
            <a:r>
              <a:rPr lang="en-US" dirty="0" err="1"/>
              <a:t>voru</a:t>
            </a:r>
            <a:r>
              <a:rPr lang="en-US" dirty="0"/>
              <a:t> </a:t>
            </a:r>
            <a:r>
              <a:rPr lang="en-US" dirty="0" err="1"/>
              <a:t>sjöfalt</a:t>
            </a:r>
            <a:r>
              <a:rPr lang="en-US" dirty="0"/>
              <a:t> </a:t>
            </a:r>
            <a:r>
              <a:rPr lang="en-US" dirty="0" err="1"/>
              <a:t>fleiri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íbúar</a:t>
            </a:r>
            <a:r>
              <a:rPr lang="en-US" dirty="0"/>
              <a:t> </a:t>
            </a:r>
            <a:r>
              <a:rPr lang="en-US" dirty="0" err="1"/>
              <a:t>landsins</a:t>
            </a:r>
            <a:r>
              <a:rPr lang="en-US" dirty="0"/>
              <a:t>. </a:t>
            </a:r>
            <a:r>
              <a:rPr lang="en-US" dirty="0" err="1" smtClean="0"/>
              <a:t>Samkvæmt</a:t>
            </a:r>
            <a:r>
              <a:rPr lang="en-US" dirty="0" smtClean="0"/>
              <a:t> </a:t>
            </a:r>
            <a:r>
              <a:rPr lang="en-US" dirty="0" err="1" smtClean="0"/>
              <a:t>heilsárskönnun</a:t>
            </a:r>
            <a:r>
              <a:rPr lang="en-US" dirty="0" smtClean="0"/>
              <a:t> </a:t>
            </a:r>
            <a:r>
              <a:rPr lang="en-US" dirty="0" err="1" smtClean="0"/>
              <a:t>Ferðamálastofu</a:t>
            </a:r>
            <a:r>
              <a:rPr lang="en-US" dirty="0" smtClean="0"/>
              <a:t> í </a:t>
            </a:r>
            <a:r>
              <a:rPr lang="en-US" dirty="0" err="1" smtClean="0"/>
              <a:t>Leifsstöð</a:t>
            </a:r>
            <a:r>
              <a:rPr lang="en-US" dirty="0" smtClean="0"/>
              <a:t> </a:t>
            </a:r>
            <a:r>
              <a:rPr lang="en-US" dirty="0" err="1" smtClean="0"/>
              <a:t>segjast</a:t>
            </a:r>
            <a:r>
              <a:rPr lang="en-US" dirty="0" smtClean="0"/>
              <a:t> </a:t>
            </a:r>
            <a:r>
              <a:rPr lang="en-US" dirty="0" err="1" smtClean="0"/>
              <a:t>tæplega</a:t>
            </a:r>
            <a:r>
              <a:rPr lang="en-US" dirty="0" smtClean="0"/>
              <a:t> 40% </a:t>
            </a:r>
            <a:r>
              <a:rPr lang="en-US" dirty="0" err="1" smtClean="0"/>
              <a:t>erlendra</a:t>
            </a:r>
            <a:r>
              <a:rPr lang="en-US" dirty="0" smtClean="0"/>
              <a:t> </a:t>
            </a:r>
            <a:r>
              <a:rPr lang="en-US" dirty="0" err="1" smtClean="0"/>
              <a:t>ferðamanna</a:t>
            </a:r>
            <a:r>
              <a:rPr lang="en-US" dirty="0" smtClean="0"/>
              <a:t> </a:t>
            </a:r>
            <a:r>
              <a:rPr lang="en-US" dirty="0" err="1" smtClean="0"/>
              <a:t>hafa</a:t>
            </a:r>
            <a:r>
              <a:rPr lang="en-US" dirty="0" smtClean="0"/>
              <a:t> </a:t>
            </a:r>
            <a:r>
              <a:rPr lang="en-US" dirty="0" err="1" smtClean="0"/>
              <a:t>orðið</a:t>
            </a:r>
            <a:r>
              <a:rPr lang="en-US" dirty="0" smtClean="0"/>
              <a:t> </a:t>
            </a:r>
            <a:r>
              <a:rPr lang="en-US" dirty="0" err="1" smtClean="0"/>
              <a:t>fyrir</a:t>
            </a:r>
            <a:r>
              <a:rPr lang="en-US" dirty="0" smtClean="0"/>
              <a:t> </a:t>
            </a:r>
            <a:r>
              <a:rPr lang="en-US" dirty="0" err="1" smtClean="0"/>
              <a:t>áhrifum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því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sjá</a:t>
            </a:r>
            <a:r>
              <a:rPr lang="en-US" dirty="0"/>
              <a:t> </a:t>
            </a:r>
            <a:r>
              <a:rPr lang="en-US" dirty="0" err="1" smtClean="0"/>
              <a:t>íslenskt</a:t>
            </a:r>
            <a:r>
              <a:rPr lang="en-US" dirty="0" smtClean="0"/>
              <a:t> </a:t>
            </a:r>
            <a:r>
              <a:rPr lang="en-US" dirty="0" err="1" smtClean="0"/>
              <a:t>landslag</a:t>
            </a:r>
            <a:r>
              <a:rPr lang="en-US" dirty="0" smtClean="0"/>
              <a:t> í </a:t>
            </a:r>
            <a:r>
              <a:rPr lang="en-US" dirty="0" err="1" smtClean="0"/>
              <a:t>alþjóðlegum</a:t>
            </a:r>
            <a:r>
              <a:rPr lang="en-US" dirty="0" smtClean="0"/>
              <a:t> </a:t>
            </a:r>
            <a:r>
              <a:rPr lang="en-US" dirty="0" err="1" smtClean="0"/>
              <a:t>kvikmyndum</a:t>
            </a:r>
            <a:r>
              <a:rPr lang="en-US" dirty="0" smtClean="0"/>
              <a:t>, </a:t>
            </a:r>
            <a:r>
              <a:rPr lang="en-US" dirty="0" err="1" smtClean="0"/>
              <a:t>sjónvarpsþáttum</a:t>
            </a:r>
            <a:r>
              <a:rPr lang="en-US" dirty="0" smtClean="0"/>
              <a:t>, </a:t>
            </a:r>
            <a:r>
              <a:rPr lang="en-US" dirty="0" err="1" smtClean="0"/>
              <a:t>tónlistarmyndböndum</a:t>
            </a:r>
            <a:r>
              <a:rPr lang="en-US" dirty="0" smtClean="0"/>
              <a:t> </a:t>
            </a:r>
            <a:r>
              <a:rPr lang="en-US" dirty="0" err="1" smtClean="0"/>
              <a:t>eða</a:t>
            </a:r>
            <a:r>
              <a:rPr lang="en-US" dirty="0" smtClean="0"/>
              <a:t> </a:t>
            </a:r>
            <a:r>
              <a:rPr lang="en-US" dirty="0" err="1" smtClean="0"/>
              <a:t>heimildarmyndum</a:t>
            </a:r>
            <a:r>
              <a:rPr lang="en-US" dirty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</a:t>
            </a:r>
            <a:r>
              <a:rPr lang="en-US" dirty="0" err="1" smtClean="0"/>
              <a:t>valið</a:t>
            </a:r>
            <a:r>
              <a:rPr lang="en-US" dirty="0" smtClean="0"/>
              <a:t> á </a:t>
            </a:r>
            <a:r>
              <a:rPr lang="en-US" dirty="0" err="1" smtClean="0"/>
              <a:t>áfangastað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Placeholder 8" descr="A large waterfall over a body of water&#10;&#10;Description automatically generated">
            <a:extLst>
              <a:ext uri="{FF2B5EF4-FFF2-40B4-BE49-F238E27FC236}">
                <a16:creationId xmlns:a16="http://schemas.microsoft.com/office/drawing/2014/main" id="{2DC047F2-C4B8-4E46-B095-275164620A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10991272" y="5678678"/>
            <a:ext cx="109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>
                <a:hlinkClick r:id="rId4"/>
              </a:rPr>
              <a:t>Heimild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780839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EFB17-5622-4F80-B6AD-9B05FF7D74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9645" y="4434492"/>
            <a:ext cx="785328" cy="1056986"/>
          </a:xfrm>
        </p:spPr>
        <p:txBody>
          <a:bodyPr>
            <a:normAutofit fontScale="85000" lnSpcReduction="20000"/>
          </a:bodyPr>
          <a:lstStyle/>
          <a:p>
            <a:r>
              <a:rPr lang="en-IE" dirty="0"/>
              <a:t>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DDEDA-343C-459B-A341-06AA8AF74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0" i="0" dirty="0" err="1">
                <a:effectLst/>
                <a:latin typeface="Austin News Text Roman"/>
              </a:rPr>
              <a:t>Við</a:t>
            </a:r>
            <a:r>
              <a:rPr lang="en-US" b="0" i="0" dirty="0">
                <a:effectLst/>
                <a:latin typeface="Austin News Text Roman"/>
              </a:rPr>
              <a:t> </a:t>
            </a:r>
            <a:r>
              <a:rPr lang="en-US" b="0" i="0" dirty="0" err="1">
                <a:effectLst/>
                <a:latin typeface="Austin News Text Roman"/>
              </a:rPr>
              <a:t>vorum</a:t>
            </a:r>
            <a:r>
              <a:rPr lang="en-US" b="0" i="0" dirty="0">
                <a:effectLst/>
                <a:latin typeface="Austin News Text Roman"/>
              </a:rPr>
              <a:t> </a:t>
            </a:r>
            <a:r>
              <a:rPr lang="en-US" b="0" i="0" dirty="0" err="1">
                <a:effectLst/>
                <a:latin typeface="Austin News Text Roman"/>
              </a:rPr>
              <a:t>pínulítið</a:t>
            </a:r>
            <a:r>
              <a:rPr lang="en-US" b="0" i="0" dirty="0">
                <a:effectLst/>
                <a:latin typeface="Austin News Text Roman"/>
              </a:rPr>
              <a:t> </a:t>
            </a:r>
            <a:r>
              <a:rPr lang="en-US" b="0" i="0" dirty="0" err="1">
                <a:effectLst/>
                <a:latin typeface="Austin News Text Roman"/>
              </a:rPr>
              <a:t>fyrirtæki</a:t>
            </a:r>
            <a:r>
              <a:rPr lang="en-US" b="0" i="0" dirty="0">
                <a:effectLst/>
                <a:latin typeface="Austin News Text Roman"/>
              </a:rPr>
              <a:t> </a:t>
            </a:r>
            <a:r>
              <a:rPr lang="en-US" b="0" i="0" dirty="0" err="1">
                <a:effectLst/>
                <a:latin typeface="Austin News Text Roman"/>
              </a:rPr>
              <a:t>þegar</a:t>
            </a:r>
            <a:r>
              <a:rPr lang="en-US" i="0" dirty="0">
                <a:latin typeface="Austin News Text Roman"/>
              </a:rPr>
              <a:t> </a:t>
            </a:r>
            <a:r>
              <a:rPr lang="en-US" i="0" dirty="0" err="1">
                <a:latin typeface="Austin News Text Roman"/>
              </a:rPr>
              <a:t>þættirnir</a:t>
            </a:r>
            <a:r>
              <a:rPr lang="en-US" i="0" dirty="0">
                <a:latin typeface="Austin News Text Roman"/>
              </a:rPr>
              <a:t> </a:t>
            </a:r>
            <a:r>
              <a:rPr lang="en-US" i="0" dirty="0" err="1">
                <a:latin typeface="Austin News Text Roman"/>
              </a:rPr>
              <a:t>komu</a:t>
            </a:r>
            <a:r>
              <a:rPr lang="en-US" i="0" dirty="0">
                <a:latin typeface="Austin News Text Roman"/>
              </a:rPr>
              <a:t> </a:t>
            </a:r>
            <a:r>
              <a:rPr lang="en-US" i="0" dirty="0" err="1">
                <a:latin typeface="Austin News Text Roman"/>
              </a:rPr>
              <a:t>hingað</a:t>
            </a:r>
            <a:r>
              <a:rPr lang="en-US" i="0" dirty="0">
                <a:latin typeface="Austin News Text Roman"/>
              </a:rPr>
              <a:t> </a:t>
            </a:r>
            <a:r>
              <a:rPr lang="en-US" i="0" dirty="0" err="1">
                <a:latin typeface="Austin News Text Roman"/>
              </a:rPr>
              <a:t>fyrst</a:t>
            </a:r>
            <a:r>
              <a:rPr lang="en-US" i="0" dirty="0">
                <a:latin typeface="Austin News Text Roman"/>
              </a:rPr>
              <a:t> – </a:t>
            </a:r>
            <a:r>
              <a:rPr lang="en-US" i="0" dirty="0" err="1">
                <a:latin typeface="Austin News Text Roman"/>
              </a:rPr>
              <a:t>þeir</a:t>
            </a:r>
            <a:r>
              <a:rPr lang="en-US" i="0" dirty="0">
                <a:latin typeface="Austin News Text Roman"/>
              </a:rPr>
              <a:t> </a:t>
            </a:r>
            <a:r>
              <a:rPr lang="en-US" i="0" dirty="0" err="1">
                <a:latin typeface="Austin News Text Roman"/>
              </a:rPr>
              <a:t>hafa</a:t>
            </a:r>
            <a:r>
              <a:rPr lang="en-US" i="0" dirty="0">
                <a:latin typeface="Austin News Text Roman"/>
              </a:rPr>
              <a:t> </a:t>
            </a:r>
            <a:r>
              <a:rPr lang="en-US" i="0" dirty="0" err="1">
                <a:latin typeface="Austin News Text Roman"/>
              </a:rPr>
              <a:t>lyft</a:t>
            </a:r>
            <a:r>
              <a:rPr lang="en-US" i="0" dirty="0">
                <a:latin typeface="Austin News Text Roman"/>
              </a:rPr>
              <a:t> </a:t>
            </a:r>
            <a:r>
              <a:rPr lang="en-US" i="0" dirty="0" err="1">
                <a:latin typeface="Austin News Text Roman"/>
              </a:rPr>
              <a:t>okkur</a:t>
            </a:r>
            <a:r>
              <a:rPr lang="en-US" i="0" dirty="0">
                <a:latin typeface="Austin News Text Roman"/>
              </a:rPr>
              <a:t> í </a:t>
            </a:r>
            <a:r>
              <a:rPr lang="en-US" i="0" dirty="0" err="1">
                <a:latin typeface="Austin News Text Roman"/>
              </a:rPr>
              <a:t>nýjar</a:t>
            </a:r>
            <a:r>
              <a:rPr lang="en-US" i="0" dirty="0">
                <a:latin typeface="Austin News Text Roman"/>
              </a:rPr>
              <a:t> </a:t>
            </a:r>
            <a:r>
              <a:rPr lang="en-US" i="0" dirty="0" err="1">
                <a:latin typeface="Austin News Text Roman"/>
              </a:rPr>
              <a:t>hæðir</a:t>
            </a:r>
            <a:r>
              <a:rPr lang="en-US" i="0" dirty="0">
                <a:latin typeface="Austin News Text Roman"/>
              </a:rPr>
              <a:t>. </a:t>
            </a:r>
            <a:r>
              <a:rPr lang="en-US" i="0" dirty="0" err="1">
                <a:latin typeface="Austin News Text Roman"/>
              </a:rPr>
              <a:t>Núna</a:t>
            </a:r>
            <a:r>
              <a:rPr lang="en-US" i="0" dirty="0">
                <a:latin typeface="Austin News Text Roman"/>
              </a:rPr>
              <a:t> </a:t>
            </a:r>
            <a:r>
              <a:rPr lang="en-US" i="0" dirty="0" err="1">
                <a:latin typeface="Austin News Text Roman"/>
              </a:rPr>
              <a:t>eru</a:t>
            </a:r>
            <a:r>
              <a:rPr lang="en-US" i="0" dirty="0">
                <a:latin typeface="Austin News Text Roman"/>
              </a:rPr>
              <a:t> um </a:t>
            </a:r>
            <a:r>
              <a:rPr lang="en-US" i="0" dirty="0" err="1">
                <a:latin typeface="Austin News Text Roman"/>
              </a:rPr>
              <a:t>helmingur</a:t>
            </a:r>
            <a:r>
              <a:rPr lang="en-US" i="0" dirty="0">
                <a:latin typeface="Austin News Text Roman"/>
              </a:rPr>
              <a:t> </a:t>
            </a:r>
            <a:r>
              <a:rPr lang="en-US" i="0" dirty="0" err="1">
                <a:latin typeface="Austin News Text Roman"/>
              </a:rPr>
              <a:t>okkar</a:t>
            </a:r>
            <a:r>
              <a:rPr lang="en-US" i="0" dirty="0">
                <a:latin typeface="Austin News Text Roman"/>
              </a:rPr>
              <a:t> </a:t>
            </a:r>
            <a:r>
              <a:rPr lang="en-US" i="0" dirty="0" err="1">
                <a:latin typeface="Austin News Text Roman"/>
              </a:rPr>
              <a:t>ferða</a:t>
            </a:r>
            <a:r>
              <a:rPr lang="en-US" i="0" dirty="0">
                <a:latin typeface="Austin News Text Roman"/>
              </a:rPr>
              <a:t> </a:t>
            </a:r>
            <a:r>
              <a:rPr lang="en-US" i="0" dirty="0" err="1">
                <a:latin typeface="Austin News Text Roman"/>
              </a:rPr>
              <a:t>tengdar</a:t>
            </a:r>
            <a:r>
              <a:rPr lang="en-US" i="0" dirty="0">
                <a:latin typeface="Austin News Text Roman"/>
              </a:rPr>
              <a:t> </a:t>
            </a:r>
            <a:r>
              <a:rPr lang="en-US" i="0" dirty="0" err="1">
                <a:latin typeface="Austin News Text Roman"/>
              </a:rPr>
              <a:t>þáttunum</a:t>
            </a:r>
            <a:r>
              <a:rPr lang="en-US" i="0" dirty="0">
                <a:latin typeface="Austin News Text Roman"/>
              </a:rPr>
              <a:t>.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66DD6-6145-4812-AEFB-B7B2F6EDB8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“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E4048D2-9919-4F43-B4E5-E6FF73CEF45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C9D3B7-3494-4DD2-9C44-6B1BFC88AB11}"/>
              </a:ext>
            </a:extLst>
          </p:cNvPr>
          <p:cNvSpPr txBox="1"/>
          <p:nvPr/>
        </p:nvSpPr>
        <p:spPr>
          <a:xfrm>
            <a:off x="-770952" y="5029813"/>
            <a:ext cx="73079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Austin News Text Roman"/>
              </a:rPr>
              <a:t>Jón Þór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ustin News Text Roman"/>
              </a:rPr>
              <a:t>Benediktsson</a:t>
            </a:r>
            <a:endParaRPr lang="en-US" dirty="0">
              <a:solidFill>
                <a:schemeClr val="bg1"/>
              </a:solidFill>
              <a:latin typeface="Austin News Text Roman"/>
            </a:endParaRPr>
          </a:p>
          <a:p>
            <a:pPr algn="ctr"/>
            <a:r>
              <a:rPr lang="en-US" b="0" i="0" dirty="0" err="1">
                <a:solidFill>
                  <a:schemeClr val="bg1"/>
                </a:solidFill>
                <a:effectLst/>
                <a:latin typeface="Austin News Text Roman"/>
              </a:rPr>
              <a:t>Leiðsögumaður</a:t>
            </a:r>
            <a:r>
              <a:rPr lang="en-US" b="0" i="0" dirty="0">
                <a:solidFill>
                  <a:schemeClr val="bg1"/>
                </a:solidFill>
                <a:effectLst/>
                <a:latin typeface="Austin News Text Roman"/>
              </a:rPr>
              <a:t> The Travelling Viking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Austin News Text Roman"/>
              </a:rPr>
              <a:t>Ísland</a:t>
            </a:r>
            <a:endParaRPr lang="en-US" b="0" i="0" dirty="0">
              <a:solidFill>
                <a:schemeClr val="bg1"/>
              </a:solidFill>
              <a:effectLst/>
              <a:latin typeface="Austin News Text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840C5-892E-4ACA-A8C7-197F77C93451}"/>
              </a:ext>
            </a:extLst>
          </p:cNvPr>
          <p:cNvSpPr txBox="1"/>
          <p:nvPr/>
        </p:nvSpPr>
        <p:spPr>
          <a:xfrm>
            <a:off x="11423826" y="6544730"/>
            <a:ext cx="65797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 err="1" smtClean="0">
                <a:hlinkClick r:id="rId3"/>
              </a:rPr>
              <a:t>Heimild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106588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large stone building with a mountain in the background&#10;&#10;Description automatically generated">
            <a:extLst>
              <a:ext uri="{FF2B5EF4-FFF2-40B4-BE49-F238E27FC236}">
                <a16:creationId xmlns:a16="http://schemas.microsoft.com/office/drawing/2014/main" id="{02A2D44E-B8C0-4538-BF2E-A5511987AD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9B671-013A-4386-AF77-44409538E3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KAFLI 2</a:t>
            </a:r>
          </a:p>
          <a:p>
            <a:r>
              <a:rPr lang="en-IE" dirty="0"/>
              <a:t>FERÐAÞJÓNUSTA TENGD KVIKMYNDUM OG SJÓNVARPSÞÁTTUM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36246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CAAA4-3841-B84B-9D07-99A381D34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936395"/>
            <a:ext cx="3446586" cy="3297980"/>
          </a:xfrm>
        </p:spPr>
        <p:txBody>
          <a:bodyPr>
            <a:normAutofit/>
          </a:bodyPr>
          <a:lstStyle/>
          <a:p>
            <a:r>
              <a:rPr lang="en-US" dirty="0"/>
              <a:t>FERÐAÞJÓNUSTA TENGD KVIKMYNDUM OG ÞÁTTUM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8ABFF7-81D3-DD4F-9D92-57A0DD67C4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155" y="4670445"/>
            <a:ext cx="10220464" cy="2016682"/>
          </a:xfrm>
        </p:spPr>
        <p:txBody>
          <a:bodyPr/>
          <a:lstStyle/>
          <a:p>
            <a:pPr algn="just"/>
            <a:r>
              <a:rPr lang="en-US" dirty="0" err="1"/>
              <a:t>Þessi</a:t>
            </a:r>
            <a:r>
              <a:rPr lang="en-US" dirty="0"/>
              <a:t> </a:t>
            </a:r>
            <a:r>
              <a:rPr lang="en-US" dirty="0" err="1"/>
              <a:t>tegund</a:t>
            </a:r>
            <a:r>
              <a:rPr lang="en-US" dirty="0"/>
              <a:t> </a:t>
            </a:r>
            <a:r>
              <a:rPr lang="en-US" dirty="0" err="1"/>
              <a:t>ferðaþjónustu</a:t>
            </a:r>
            <a:r>
              <a:rPr lang="en-US" dirty="0"/>
              <a:t> </a:t>
            </a:r>
            <a:r>
              <a:rPr lang="en-US" dirty="0" err="1"/>
              <a:t>lýsir</a:t>
            </a:r>
            <a:r>
              <a:rPr lang="en-US" dirty="0"/>
              <a:t> </a:t>
            </a:r>
            <a:r>
              <a:rPr lang="en-US" dirty="0" err="1"/>
              <a:t>ferðum</a:t>
            </a:r>
            <a:r>
              <a:rPr lang="en-US" dirty="0"/>
              <a:t> (</a:t>
            </a:r>
            <a:r>
              <a:rPr lang="en-US" dirty="0" err="1"/>
              <a:t>hvort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um er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ræða</a:t>
            </a:r>
            <a:r>
              <a:rPr lang="en-US" dirty="0"/>
              <a:t> </a:t>
            </a:r>
            <a:r>
              <a:rPr lang="en-US" dirty="0" err="1"/>
              <a:t>sumarfrí</a:t>
            </a:r>
            <a:r>
              <a:rPr lang="en-US" dirty="0"/>
              <a:t>, </a:t>
            </a:r>
            <a:r>
              <a:rPr lang="en-US" dirty="0" err="1"/>
              <a:t>helgar</a:t>
            </a:r>
            <a:r>
              <a:rPr lang="en-US" dirty="0"/>
              <a:t>-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dagsferðir</a:t>
            </a:r>
            <a:r>
              <a:rPr lang="en-US" dirty="0"/>
              <a:t>)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farnar</a:t>
            </a:r>
            <a:r>
              <a:rPr lang="en-US" dirty="0" smtClean="0"/>
              <a:t> </a:t>
            </a:r>
            <a:r>
              <a:rPr lang="en-US" dirty="0" err="1" smtClean="0"/>
              <a:t>eru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skoða</a:t>
            </a:r>
            <a:r>
              <a:rPr lang="en-US" dirty="0" smtClean="0"/>
              <a:t> </a:t>
            </a:r>
            <a:r>
              <a:rPr lang="en-US" dirty="0" err="1"/>
              <a:t>staði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tengjast</a:t>
            </a:r>
            <a:r>
              <a:rPr lang="en-US" dirty="0"/>
              <a:t> </a:t>
            </a:r>
            <a:r>
              <a:rPr lang="en-US" dirty="0" err="1"/>
              <a:t>kvikmyndum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sjónvarpsþáttum</a:t>
            </a:r>
            <a:r>
              <a:rPr lang="en-US" dirty="0"/>
              <a:t>. </a:t>
            </a:r>
            <a:r>
              <a:rPr lang="en-US" dirty="0" err="1"/>
              <a:t>Þetta</a:t>
            </a:r>
            <a:r>
              <a:rPr lang="en-US" dirty="0"/>
              <a:t> </a:t>
            </a:r>
            <a:r>
              <a:rPr lang="en-US" dirty="0" err="1"/>
              <a:t>gæti</a:t>
            </a:r>
            <a:r>
              <a:rPr lang="en-US" dirty="0"/>
              <a:t> </a:t>
            </a:r>
            <a:r>
              <a:rPr lang="en-US" dirty="0" err="1"/>
              <a:t>falið</a:t>
            </a:r>
            <a:r>
              <a:rPr lang="en-US" dirty="0"/>
              <a:t> í </a:t>
            </a:r>
            <a:r>
              <a:rPr lang="en-US" dirty="0" err="1"/>
              <a:t>sér</a:t>
            </a:r>
            <a:r>
              <a:rPr lang="en-US" dirty="0"/>
              <a:t> </a:t>
            </a:r>
            <a:r>
              <a:rPr lang="en-US" dirty="0" err="1"/>
              <a:t>heimsóknir</a:t>
            </a:r>
            <a:r>
              <a:rPr lang="en-US" dirty="0"/>
              <a:t> á </a:t>
            </a:r>
            <a:r>
              <a:rPr lang="en-US" dirty="0" err="1"/>
              <a:t>tökustaði</a:t>
            </a:r>
            <a:r>
              <a:rPr lang="en-US" dirty="0"/>
              <a:t>, í </a:t>
            </a:r>
            <a:r>
              <a:rPr lang="en-US" dirty="0" err="1"/>
              <a:t>kvikmyndaver</a:t>
            </a:r>
            <a:r>
              <a:rPr lang="en-US" dirty="0"/>
              <a:t>, </a:t>
            </a:r>
            <a:r>
              <a:rPr lang="en-US" dirty="0" err="1"/>
              <a:t>skoða</a:t>
            </a:r>
            <a:r>
              <a:rPr lang="en-US" dirty="0"/>
              <a:t> </a:t>
            </a:r>
            <a:r>
              <a:rPr lang="en-US" dirty="0" err="1"/>
              <a:t>leikmyndir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almennt</a:t>
            </a:r>
            <a:r>
              <a:rPr lang="en-US" dirty="0"/>
              <a:t> </a:t>
            </a:r>
            <a:r>
              <a:rPr lang="en-US" dirty="0" err="1"/>
              <a:t>staði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tengjast</a:t>
            </a:r>
            <a:r>
              <a:rPr lang="en-US" dirty="0"/>
              <a:t> </a:t>
            </a:r>
            <a:r>
              <a:rPr lang="en-US" dirty="0" err="1"/>
              <a:t>frægum</a:t>
            </a:r>
            <a:r>
              <a:rPr lang="en-US" dirty="0"/>
              <a:t> </a:t>
            </a:r>
            <a:r>
              <a:rPr lang="en-US" dirty="0" err="1"/>
              <a:t>kvikmyndum</a:t>
            </a:r>
            <a:r>
              <a:rPr lang="en-US" dirty="0"/>
              <a:t> og </a:t>
            </a:r>
            <a:r>
              <a:rPr lang="en-US" dirty="0" err="1"/>
              <a:t>þáttum</a:t>
            </a:r>
            <a:r>
              <a:rPr lang="en-US" dirty="0"/>
              <a:t>.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skulum</a:t>
            </a:r>
            <a:r>
              <a:rPr lang="en-US" dirty="0"/>
              <a:t> </a:t>
            </a:r>
            <a:r>
              <a:rPr lang="en-US" dirty="0" err="1"/>
              <a:t>skoða</a:t>
            </a:r>
            <a:r>
              <a:rPr lang="en-US" dirty="0"/>
              <a:t> </a:t>
            </a:r>
            <a:r>
              <a:rPr lang="en-US" dirty="0" err="1"/>
              <a:t>nokkur</a:t>
            </a:r>
            <a:r>
              <a:rPr lang="en-US" dirty="0"/>
              <a:t> </a:t>
            </a:r>
            <a:r>
              <a:rPr lang="en-US" dirty="0" err="1"/>
              <a:t>dæmi</a:t>
            </a:r>
            <a:r>
              <a:rPr lang="en-US" dirty="0"/>
              <a:t>…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A622B6B-9D4D-4195-8D22-5DE12DC6DC2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564835" y="2213"/>
            <a:ext cx="8627164" cy="4540151"/>
          </a:xfrm>
        </p:spPr>
      </p:pic>
    </p:spTree>
    <p:extLst>
      <p:ext uri="{BB962C8B-B14F-4D97-AF65-F5344CB8AC3E}">
        <p14:creationId xmlns:p14="http://schemas.microsoft.com/office/powerpoint/2010/main" val="192250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icture containing pair, sitting, wearing, hat&#10;&#10;Description automatically generated">
            <a:extLst>
              <a:ext uri="{FF2B5EF4-FFF2-40B4-BE49-F238E27FC236}">
                <a16:creationId xmlns:a16="http://schemas.microsoft.com/office/drawing/2014/main" id="{C55E19C9-0028-40AC-B854-09983288FF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7438" y="315924"/>
            <a:ext cx="4949825" cy="59817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783F7-4F0B-474E-9452-AB0B59CEA5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TÓNLISTARFERÐAÞJÓNUSTA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F49EF-F1AB-4833-9A9D-B9935B2A0E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1198D1"/>
          </a:solidFill>
        </p:spPr>
        <p:txBody>
          <a:bodyPr/>
          <a:lstStyle/>
          <a:p>
            <a:r>
              <a:rPr lang="en-IE" dirty="0"/>
              <a:t>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0A785-DE70-43EB-BAEE-5FE8898067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FERÐAÞJÓNUSTA TENGD BÓKMENNTUM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CC331F-DCE0-43EC-BED4-BD6FCE48B1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rgbClr val="F5B020"/>
          </a:solidFill>
        </p:spPr>
        <p:txBody>
          <a:bodyPr/>
          <a:lstStyle/>
          <a:p>
            <a:r>
              <a:rPr lang="en-IE" dirty="0"/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11FD49-601F-482F-8ABE-16EAFC4D3C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917" y="5832509"/>
            <a:ext cx="4902027" cy="968329"/>
          </a:xfrm>
        </p:spPr>
        <p:txBody>
          <a:bodyPr/>
          <a:lstStyle/>
          <a:p>
            <a:r>
              <a:rPr lang="en-IE" dirty="0"/>
              <a:t>COSPLAY, TÖLVULEIKIR og </a:t>
            </a:r>
            <a:r>
              <a:rPr lang="en-IE" dirty="0" err="1"/>
              <a:t>fleira</a:t>
            </a:r>
            <a:r>
              <a:rPr lang="en-IE" dirty="0"/>
              <a:t>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1293A3-DD98-4A91-8793-5610CCC43F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solidFill>
            <a:srgbClr val="DD1B50"/>
          </a:solidFill>
        </p:spPr>
        <p:txBody>
          <a:bodyPr/>
          <a:lstStyle/>
          <a:p>
            <a:r>
              <a:rPr lang="en-IE" dirty="0"/>
              <a:t>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D2091F-8325-453B-9688-9A2007756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438" y="666750"/>
            <a:ext cx="5081308" cy="2102994"/>
          </a:xfrm>
          <a:solidFill>
            <a:srgbClr val="1198D1"/>
          </a:solidFill>
        </p:spPr>
        <p:txBody>
          <a:bodyPr/>
          <a:lstStyle/>
          <a:p>
            <a:endParaRPr lang="en-IE" dirty="0"/>
          </a:p>
          <a:p>
            <a:r>
              <a:rPr lang="en-IE" dirty="0"/>
              <a:t>KENNSLUPAKKI 1 YFIRLIT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B1B6F9-E9F5-4C3D-8083-407FB5B036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solidFill>
            <a:srgbClr val="91BE46"/>
          </a:solidFill>
        </p:spPr>
        <p:txBody>
          <a:bodyPr/>
          <a:lstStyle/>
          <a:p>
            <a:r>
              <a:rPr lang="en-IE" dirty="0"/>
              <a:t>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0D5563-DFEE-4E92-A484-A9AE49B1A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solidFill>
            <a:srgbClr val="9A2E90"/>
          </a:solidFill>
        </p:spPr>
        <p:txBody>
          <a:bodyPr/>
          <a:lstStyle/>
          <a:p>
            <a:r>
              <a:rPr lang="en-IE" dirty="0"/>
              <a:t>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B62811-2390-4DA8-B1CF-474D80A3C3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E" dirty="0"/>
              <a:t>HVAÐ ER POPPMENNING Í FERÐAÞJÓNUSTU?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C4C16BC-29DF-473A-9283-0DEE1C3E35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E" dirty="0"/>
              <a:t>FERÐAÞJÓNUSTA TENGD KVIKMYNDUM OG ÞÁTTUM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85272B-815E-4A8E-9B32-B8B2D0388321}"/>
              </a:ext>
            </a:extLst>
          </p:cNvPr>
          <p:cNvSpPr txBox="1"/>
          <p:nvPr/>
        </p:nvSpPr>
        <p:spPr>
          <a:xfrm>
            <a:off x="437437" y="6311243"/>
            <a:ext cx="4970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 err="1" smtClean="0">
                <a:solidFill>
                  <a:srgbClr val="323338"/>
                </a:solidFill>
                <a:effectLst/>
              </a:rPr>
              <a:t>Þetta</a:t>
            </a:r>
            <a:r>
              <a:rPr lang="en-US" sz="800" b="0" i="0" dirty="0" smtClean="0">
                <a:solidFill>
                  <a:srgbClr val="323338"/>
                </a:solidFill>
                <a:effectLst/>
              </a:rPr>
              <a:t> </a:t>
            </a:r>
            <a:r>
              <a:rPr lang="en-US" sz="800" b="0" i="0" dirty="0" err="1" smtClean="0">
                <a:solidFill>
                  <a:srgbClr val="323338"/>
                </a:solidFill>
                <a:effectLst/>
              </a:rPr>
              <a:t>verkefni</a:t>
            </a:r>
            <a:r>
              <a:rPr lang="en-US" sz="800" b="0" i="0" dirty="0" smtClean="0">
                <a:solidFill>
                  <a:srgbClr val="323338"/>
                </a:solidFill>
                <a:effectLst/>
              </a:rPr>
              <a:t> </a:t>
            </a:r>
            <a:r>
              <a:rPr lang="en-US" sz="800" b="0" i="0" dirty="0" err="1" smtClean="0">
                <a:solidFill>
                  <a:srgbClr val="323338"/>
                </a:solidFill>
                <a:effectLst/>
              </a:rPr>
              <a:t>hefur</a:t>
            </a:r>
            <a:r>
              <a:rPr lang="en-US" sz="800" b="0" i="0" dirty="0" smtClean="0">
                <a:solidFill>
                  <a:srgbClr val="323338"/>
                </a:solidFill>
                <a:effectLst/>
              </a:rPr>
              <a:t> </a:t>
            </a:r>
            <a:r>
              <a:rPr lang="en-US" sz="800" b="0" i="0" dirty="0" err="1" smtClean="0">
                <a:solidFill>
                  <a:srgbClr val="323338"/>
                </a:solidFill>
                <a:effectLst/>
              </a:rPr>
              <a:t>hlotið</a:t>
            </a:r>
            <a:r>
              <a:rPr lang="en-US" sz="800" b="0" i="0" dirty="0" smtClean="0">
                <a:solidFill>
                  <a:srgbClr val="323338"/>
                </a:solidFill>
                <a:effectLst/>
              </a:rPr>
              <a:t> </a:t>
            </a:r>
            <a:r>
              <a:rPr lang="en-US" sz="800" b="0" i="0" dirty="0" err="1" smtClean="0">
                <a:solidFill>
                  <a:srgbClr val="323338"/>
                </a:solidFill>
                <a:effectLst/>
              </a:rPr>
              <a:t>styrk</a:t>
            </a:r>
            <a:r>
              <a:rPr lang="en-US" sz="800" b="0" i="0" dirty="0" smtClean="0">
                <a:solidFill>
                  <a:srgbClr val="323338"/>
                </a:solidFill>
                <a:effectLst/>
              </a:rPr>
              <a:t> </a:t>
            </a:r>
            <a:r>
              <a:rPr lang="en-US" sz="800" b="0" i="0" dirty="0" err="1" smtClean="0">
                <a:solidFill>
                  <a:srgbClr val="323338"/>
                </a:solidFill>
                <a:effectLst/>
              </a:rPr>
              <a:t>frá</a:t>
            </a:r>
            <a:r>
              <a:rPr lang="en-US" sz="800" b="0" i="0" dirty="0" smtClean="0">
                <a:solidFill>
                  <a:srgbClr val="323338"/>
                </a:solidFill>
                <a:effectLst/>
              </a:rPr>
              <a:t> </a:t>
            </a:r>
            <a:r>
              <a:rPr lang="en-US" sz="800" b="0" i="0" dirty="0" err="1" smtClean="0">
                <a:solidFill>
                  <a:srgbClr val="323338"/>
                </a:solidFill>
                <a:effectLst/>
              </a:rPr>
              <a:t>framkvæmdastjórn</a:t>
            </a:r>
            <a:r>
              <a:rPr lang="en-US" sz="800" b="0" i="0" dirty="0" smtClean="0">
                <a:solidFill>
                  <a:srgbClr val="323338"/>
                </a:solidFill>
                <a:effectLst/>
              </a:rPr>
              <a:t> </a:t>
            </a:r>
            <a:r>
              <a:rPr lang="en-US" sz="800" b="0" i="0" dirty="0" err="1" smtClean="0">
                <a:solidFill>
                  <a:srgbClr val="323338"/>
                </a:solidFill>
                <a:effectLst/>
              </a:rPr>
              <a:t>Evrópusambandsins</a:t>
            </a:r>
            <a:r>
              <a:rPr lang="en-US" sz="800" b="0" i="0" dirty="0" smtClean="0">
                <a:solidFill>
                  <a:srgbClr val="323338"/>
                </a:solidFill>
                <a:effectLst/>
              </a:rPr>
              <a:t> (European Commission). </a:t>
            </a:r>
            <a:r>
              <a:rPr lang="en-US" sz="800" b="0" i="0" dirty="0" err="1" smtClean="0">
                <a:solidFill>
                  <a:srgbClr val="323338"/>
                </a:solidFill>
                <a:effectLst/>
              </a:rPr>
              <a:t>Þessi</a:t>
            </a:r>
            <a:r>
              <a:rPr lang="en-US" sz="800" b="0" i="0" dirty="0" smtClean="0">
                <a:solidFill>
                  <a:srgbClr val="323338"/>
                </a:solidFill>
                <a:effectLst/>
              </a:rPr>
              <a:t> </a:t>
            </a:r>
            <a:r>
              <a:rPr lang="en-US" sz="800" b="0" i="0" dirty="0" err="1" smtClean="0">
                <a:solidFill>
                  <a:srgbClr val="323338"/>
                </a:solidFill>
                <a:effectLst/>
              </a:rPr>
              <a:t>útgáfa</a:t>
            </a:r>
            <a:r>
              <a:rPr lang="en-US" sz="800" b="0" i="0" dirty="0" smtClean="0">
                <a:solidFill>
                  <a:srgbClr val="323338"/>
                </a:solidFill>
                <a:effectLst/>
              </a:rPr>
              <a:t> </a:t>
            </a:r>
            <a:r>
              <a:rPr lang="en-US" sz="800" b="0" i="0" dirty="0" err="1" smtClean="0">
                <a:solidFill>
                  <a:srgbClr val="323338"/>
                </a:solidFill>
                <a:effectLst/>
              </a:rPr>
              <a:t>endurspeglar</a:t>
            </a:r>
            <a:r>
              <a:rPr lang="en-US" sz="800" b="0" i="0" dirty="0" smtClean="0">
                <a:solidFill>
                  <a:srgbClr val="323338"/>
                </a:solidFill>
                <a:effectLst/>
              </a:rPr>
              <a:t> </a:t>
            </a:r>
            <a:r>
              <a:rPr lang="en-US" sz="800" b="0" i="0" dirty="0" err="1" smtClean="0">
                <a:solidFill>
                  <a:srgbClr val="323338"/>
                </a:solidFill>
                <a:effectLst/>
              </a:rPr>
              <a:t>aðeins</a:t>
            </a:r>
            <a:r>
              <a:rPr lang="en-US" sz="800" b="0" i="0" dirty="0" smtClean="0">
                <a:solidFill>
                  <a:srgbClr val="323338"/>
                </a:solidFill>
                <a:effectLst/>
              </a:rPr>
              <a:t> </a:t>
            </a:r>
            <a:r>
              <a:rPr lang="en-US" sz="800" b="0" i="0" dirty="0" err="1" smtClean="0">
                <a:solidFill>
                  <a:srgbClr val="323338"/>
                </a:solidFill>
                <a:effectLst/>
              </a:rPr>
              <a:t>sjónarmið</a:t>
            </a:r>
            <a:r>
              <a:rPr lang="en-US" sz="800" b="0" i="0" dirty="0" smtClean="0">
                <a:solidFill>
                  <a:srgbClr val="323338"/>
                </a:solidFill>
                <a:effectLst/>
              </a:rPr>
              <a:t> </a:t>
            </a:r>
            <a:r>
              <a:rPr lang="en-US" sz="800" b="0" i="0" dirty="0" err="1" smtClean="0">
                <a:solidFill>
                  <a:srgbClr val="323338"/>
                </a:solidFill>
                <a:effectLst/>
              </a:rPr>
              <a:t>höfunda</a:t>
            </a:r>
            <a:r>
              <a:rPr lang="en-US" sz="800" b="0" i="0" dirty="0" smtClean="0">
                <a:solidFill>
                  <a:srgbClr val="323338"/>
                </a:solidFill>
                <a:effectLst/>
              </a:rPr>
              <a:t> og </a:t>
            </a:r>
            <a:r>
              <a:rPr lang="en-US" sz="800" b="0" i="0" dirty="0" err="1" smtClean="0">
                <a:solidFill>
                  <a:srgbClr val="323338"/>
                </a:solidFill>
                <a:effectLst/>
              </a:rPr>
              <a:t>framkvæmdastjórn</a:t>
            </a:r>
            <a:r>
              <a:rPr lang="en-US" sz="800" dirty="0" err="1" smtClean="0">
                <a:solidFill>
                  <a:srgbClr val="323338"/>
                </a:solidFill>
              </a:rPr>
              <a:t>in</a:t>
            </a:r>
            <a:r>
              <a:rPr lang="en-US" sz="800" dirty="0" smtClean="0">
                <a:solidFill>
                  <a:srgbClr val="323338"/>
                </a:solidFill>
              </a:rPr>
              <a:t> </a:t>
            </a:r>
            <a:r>
              <a:rPr lang="en-US" sz="800" dirty="0" err="1" smtClean="0">
                <a:solidFill>
                  <a:srgbClr val="323338"/>
                </a:solidFill>
              </a:rPr>
              <a:t>getur</a:t>
            </a:r>
            <a:r>
              <a:rPr lang="en-US" sz="800" dirty="0" smtClean="0">
                <a:solidFill>
                  <a:srgbClr val="323338"/>
                </a:solidFill>
              </a:rPr>
              <a:t> </a:t>
            </a:r>
            <a:r>
              <a:rPr lang="en-US" sz="800" dirty="0" err="1" smtClean="0">
                <a:solidFill>
                  <a:srgbClr val="323338"/>
                </a:solidFill>
              </a:rPr>
              <a:t>ekki</a:t>
            </a:r>
            <a:r>
              <a:rPr lang="en-US" sz="800" dirty="0" smtClean="0">
                <a:solidFill>
                  <a:srgbClr val="323338"/>
                </a:solidFill>
              </a:rPr>
              <a:t> </a:t>
            </a:r>
            <a:r>
              <a:rPr lang="en-US" sz="800" dirty="0" err="1" smtClean="0">
                <a:solidFill>
                  <a:srgbClr val="323338"/>
                </a:solidFill>
              </a:rPr>
              <a:t>borið</a:t>
            </a:r>
            <a:r>
              <a:rPr lang="en-US" sz="800" dirty="0" smtClean="0">
                <a:solidFill>
                  <a:srgbClr val="323338"/>
                </a:solidFill>
              </a:rPr>
              <a:t> </a:t>
            </a:r>
            <a:r>
              <a:rPr lang="en-US" sz="800" dirty="0" err="1" smtClean="0">
                <a:solidFill>
                  <a:srgbClr val="323338"/>
                </a:solidFill>
              </a:rPr>
              <a:t>ábyrgð</a:t>
            </a:r>
            <a:r>
              <a:rPr lang="en-US" sz="800" dirty="0" smtClean="0">
                <a:solidFill>
                  <a:srgbClr val="323338"/>
                </a:solidFill>
              </a:rPr>
              <a:t> á </a:t>
            </a:r>
            <a:r>
              <a:rPr lang="en-US" sz="800" dirty="0" err="1" smtClean="0">
                <a:solidFill>
                  <a:srgbClr val="323338"/>
                </a:solidFill>
              </a:rPr>
              <a:t>hvernig</a:t>
            </a:r>
            <a:r>
              <a:rPr lang="en-US" sz="800" dirty="0" smtClean="0">
                <a:solidFill>
                  <a:srgbClr val="323338"/>
                </a:solidFill>
              </a:rPr>
              <a:t> </a:t>
            </a:r>
            <a:r>
              <a:rPr lang="en-US" sz="800" dirty="0" err="1" smtClean="0">
                <a:solidFill>
                  <a:srgbClr val="323338"/>
                </a:solidFill>
              </a:rPr>
              <a:t>upplýsingarnar</a:t>
            </a:r>
            <a:r>
              <a:rPr lang="en-US" sz="800" dirty="0" smtClean="0">
                <a:solidFill>
                  <a:srgbClr val="323338"/>
                </a:solidFill>
              </a:rPr>
              <a:t> </a:t>
            </a:r>
            <a:r>
              <a:rPr lang="en-US" sz="800" dirty="0" err="1" smtClean="0">
                <a:solidFill>
                  <a:srgbClr val="323338"/>
                </a:solidFill>
              </a:rPr>
              <a:t>sem</a:t>
            </a:r>
            <a:r>
              <a:rPr lang="en-US" sz="800" dirty="0" smtClean="0">
                <a:solidFill>
                  <a:srgbClr val="323338"/>
                </a:solidFill>
              </a:rPr>
              <a:t> </a:t>
            </a:r>
            <a:r>
              <a:rPr lang="en-US" sz="800" dirty="0" err="1" smtClean="0">
                <a:solidFill>
                  <a:srgbClr val="323338"/>
                </a:solidFill>
              </a:rPr>
              <a:t>hér</a:t>
            </a:r>
            <a:r>
              <a:rPr lang="en-US" sz="800" dirty="0" smtClean="0">
                <a:solidFill>
                  <a:srgbClr val="323338"/>
                </a:solidFill>
              </a:rPr>
              <a:t> </a:t>
            </a:r>
            <a:r>
              <a:rPr lang="en-US" sz="800" dirty="0" err="1" smtClean="0">
                <a:solidFill>
                  <a:srgbClr val="323338"/>
                </a:solidFill>
              </a:rPr>
              <a:t>birtast</a:t>
            </a:r>
            <a:r>
              <a:rPr lang="en-US" sz="800" dirty="0" smtClean="0">
                <a:solidFill>
                  <a:srgbClr val="323338"/>
                </a:solidFill>
              </a:rPr>
              <a:t> </a:t>
            </a:r>
            <a:r>
              <a:rPr lang="en-US" sz="800" dirty="0" err="1" smtClean="0">
                <a:solidFill>
                  <a:srgbClr val="323338"/>
                </a:solidFill>
              </a:rPr>
              <a:t>eru</a:t>
            </a:r>
            <a:r>
              <a:rPr lang="en-US" sz="800" dirty="0" smtClean="0">
                <a:solidFill>
                  <a:srgbClr val="323338"/>
                </a:solidFill>
              </a:rPr>
              <a:t> </a:t>
            </a:r>
            <a:r>
              <a:rPr lang="en-US" sz="800" dirty="0" err="1" smtClean="0">
                <a:solidFill>
                  <a:srgbClr val="323338"/>
                </a:solidFill>
              </a:rPr>
              <a:t>notaðar</a:t>
            </a:r>
            <a:r>
              <a:rPr lang="en-US" sz="800" dirty="0" smtClean="0">
                <a:solidFill>
                  <a:srgbClr val="323338"/>
                </a:solidFill>
              </a:rPr>
              <a:t>. </a:t>
            </a:r>
            <a:endParaRPr lang="en-IE" sz="800" dirty="0"/>
          </a:p>
        </p:txBody>
      </p:sp>
    </p:spTree>
    <p:extLst>
      <p:ext uri="{BB962C8B-B14F-4D97-AF65-F5344CB8AC3E}">
        <p14:creationId xmlns:p14="http://schemas.microsoft.com/office/powerpoint/2010/main" val="806931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E1F3FB-74A5-40F9-B636-D50B97545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F5B020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FA2EF8-2983-4DCA-930D-A3017C276982}"/>
              </a:ext>
            </a:extLst>
          </p:cNvPr>
          <p:cNvSpPr txBox="1"/>
          <p:nvPr/>
        </p:nvSpPr>
        <p:spPr>
          <a:xfrm>
            <a:off x="0" y="365760"/>
            <a:ext cx="4716379" cy="830997"/>
          </a:xfrm>
          <a:prstGeom prst="rect">
            <a:avLst/>
          </a:prstGeom>
          <a:solidFill>
            <a:srgbClr val="F5B02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chemeClr val="bg1"/>
                </a:solidFill>
              </a:rPr>
              <a:t>Aðdáendur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Söngvaseiðs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verða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að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sjá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austurrísku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Alpana</a:t>
            </a:r>
            <a:r>
              <a:rPr lang="en-IE" sz="24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3329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C201E4-0A79-4171-983C-CB6E07A8BF36}"/>
              </a:ext>
            </a:extLst>
          </p:cNvPr>
          <p:cNvSpPr txBox="1"/>
          <p:nvPr/>
        </p:nvSpPr>
        <p:spPr>
          <a:xfrm>
            <a:off x="365759" y="5969697"/>
            <a:ext cx="11675445" cy="830997"/>
          </a:xfrm>
          <a:prstGeom prst="rect">
            <a:avLst/>
          </a:prstGeom>
          <a:solidFill>
            <a:srgbClr val="9A2E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Í </a:t>
            </a:r>
            <a:r>
              <a:rPr lang="en-US" sz="2400" dirty="0" err="1">
                <a:solidFill>
                  <a:schemeClr val="bg1"/>
                </a:solidFill>
              </a:rPr>
              <a:t>þessu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myndbandi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sést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írskur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tökustaður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úr</a:t>
            </a:r>
            <a:r>
              <a:rPr lang="en-US" sz="2400" dirty="0">
                <a:solidFill>
                  <a:schemeClr val="bg1"/>
                </a:solidFill>
              </a:rPr>
              <a:t>  Star Wars, </a:t>
            </a:r>
            <a:r>
              <a:rPr lang="en-US" sz="2400" dirty="0" err="1">
                <a:solidFill>
                  <a:schemeClr val="bg1"/>
                </a:solidFill>
              </a:rPr>
              <a:t>þ.e</a:t>
            </a:r>
            <a:r>
              <a:rPr lang="en-US" sz="2400" dirty="0">
                <a:solidFill>
                  <a:schemeClr val="bg1"/>
                </a:solidFill>
              </a:rPr>
              <a:t>. Skellig Michael </a:t>
            </a:r>
            <a:r>
              <a:rPr lang="en-US" sz="2400" dirty="0" err="1">
                <a:solidFill>
                  <a:schemeClr val="bg1"/>
                </a:solidFill>
              </a:rPr>
              <a:t>undan</a:t>
            </a:r>
            <a:r>
              <a:rPr lang="en-US" sz="2400" dirty="0">
                <a:solidFill>
                  <a:schemeClr val="bg1"/>
                </a:solidFill>
              </a:rPr>
              <a:t> Kerry-</a:t>
            </a:r>
            <a:r>
              <a:rPr lang="en-US" sz="2400" dirty="0" err="1">
                <a:solidFill>
                  <a:schemeClr val="bg1"/>
                </a:solidFill>
              </a:rPr>
              <a:t>ströndinni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dirty="0" err="1">
                <a:solidFill>
                  <a:schemeClr val="bg1"/>
                </a:solidFill>
              </a:rPr>
              <a:t>fyrirmynd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plánetunnar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Ahch</a:t>
            </a:r>
            <a:r>
              <a:rPr lang="en-US" sz="2400" dirty="0">
                <a:solidFill>
                  <a:schemeClr val="bg1"/>
                </a:solidFill>
              </a:rPr>
              <a:t>-To </a:t>
            </a:r>
            <a:r>
              <a:rPr lang="en-US" sz="2400" dirty="0" err="1">
                <a:solidFill>
                  <a:schemeClr val="bg1"/>
                </a:solidFill>
              </a:rPr>
              <a:t>úr</a:t>
            </a:r>
            <a:r>
              <a:rPr lang="en-US" sz="2400" dirty="0">
                <a:solidFill>
                  <a:schemeClr val="bg1"/>
                </a:solidFill>
              </a:rPr>
              <a:t> The Last Jedi og The Force Awakens.</a:t>
            </a:r>
            <a:endParaRPr lang="en-IE" sz="2400" dirty="0">
              <a:solidFill>
                <a:schemeClr val="bg1"/>
              </a:solidFill>
            </a:endParaRPr>
          </a:p>
        </p:txBody>
      </p:sp>
      <p:pic>
        <p:nvPicPr>
          <p:cNvPr id="2" name="Online Media 1" title="Star Wars Island - Skellig Michael">
            <a:hlinkClick r:id="" action="ppaction://media"/>
            <a:extLst>
              <a:ext uri="{FF2B5EF4-FFF2-40B4-BE49-F238E27FC236}">
                <a16:creationId xmlns:a16="http://schemas.microsoft.com/office/drawing/2014/main" id="{5581DB31-BD6A-466A-B337-99F5E8B63D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6101" y="200928"/>
            <a:ext cx="10255590" cy="57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EFB17-5622-4F80-B6AD-9B05FF7D74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4597" y="5220890"/>
            <a:ext cx="785328" cy="1056986"/>
          </a:xfrm>
        </p:spPr>
        <p:txBody>
          <a:bodyPr>
            <a:normAutofit fontScale="85000" lnSpcReduction="20000"/>
          </a:bodyPr>
          <a:lstStyle/>
          <a:p>
            <a:r>
              <a:rPr lang="en-IE" dirty="0"/>
              <a:t>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DDEDA-343C-459B-A341-06AA8AF74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869" y="1301280"/>
            <a:ext cx="4369392" cy="4493975"/>
          </a:xfrm>
        </p:spPr>
        <p:txBody>
          <a:bodyPr>
            <a:normAutofit lnSpcReduction="10000"/>
          </a:bodyPr>
          <a:lstStyle/>
          <a:p>
            <a:r>
              <a:rPr lang="en-IE" dirty="0" err="1"/>
              <a:t>Frá</a:t>
            </a:r>
            <a:r>
              <a:rPr lang="en-IE" dirty="0"/>
              <a:t> Glenfinnan Viaduct í </a:t>
            </a:r>
            <a:r>
              <a:rPr lang="en-IE" dirty="0" err="1"/>
              <a:t>Skotlandi</a:t>
            </a:r>
            <a:r>
              <a:rPr lang="en-IE" dirty="0"/>
              <a:t> </a:t>
            </a:r>
            <a:r>
              <a:rPr lang="en-IE" dirty="0" err="1"/>
              <a:t>þar</a:t>
            </a:r>
            <a:r>
              <a:rPr lang="en-IE" dirty="0"/>
              <a:t> </a:t>
            </a:r>
            <a:r>
              <a:rPr lang="en-IE" dirty="0" err="1"/>
              <a:t>sem</a:t>
            </a:r>
            <a:r>
              <a:rPr lang="en-IE" dirty="0"/>
              <a:t> Hogwarts </a:t>
            </a:r>
            <a:r>
              <a:rPr lang="en-IE" dirty="0" err="1"/>
              <a:t>lestin</a:t>
            </a:r>
            <a:r>
              <a:rPr lang="en-IE" dirty="0"/>
              <a:t> </a:t>
            </a:r>
            <a:r>
              <a:rPr lang="en-IE" dirty="0" err="1"/>
              <a:t>fór</a:t>
            </a:r>
            <a:r>
              <a:rPr lang="en-IE" dirty="0"/>
              <a:t> um, </a:t>
            </a:r>
            <a:r>
              <a:rPr lang="en-IE" dirty="0" err="1"/>
              <a:t>til</a:t>
            </a:r>
            <a:r>
              <a:rPr lang="en-IE" dirty="0"/>
              <a:t> </a:t>
            </a:r>
            <a:r>
              <a:rPr lang="en-IE" dirty="0" err="1"/>
              <a:t>kennslustofu</a:t>
            </a:r>
            <a:r>
              <a:rPr lang="en-IE" dirty="0"/>
              <a:t> </a:t>
            </a:r>
            <a:r>
              <a:rPr lang="en-IE" dirty="0" err="1"/>
              <a:t>prófessors</a:t>
            </a:r>
            <a:r>
              <a:rPr lang="en-IE" dirty="0"/>
              <a:t> McGonagall í Durham </a:t>
            </a:r>
            <a:r>
              <a:rPr lang="en-IE" dirty="0" err="1"/>
              <a:t>dómkirkjunni</a:t>
            </a:r>
            <a:r>
              <a:rPr lang="en-IE" dirty="0"/>
              <a:t>, og </a:t>
            </a:r>
            <a:r>
              <a:rPr lang="en-IE" dirty="0" err="1"/>
              <a:t>til</a:t>
            </a:r>
            <a:r>
              <a:rPr lang="en-IE" dirty="0"/>
              <a:t> </a:t>
            </a:r>
            <a:r>
              <a:rPr lang="en-IE" dirty="0" err="1"/>
              <a:t>þess</a:t>
            </a:r>
            <a:r>
              <a:rPr lang="en-IE" dirty="0"/>
              <a:t> </a:t>
            </a:r>
            <a:r>
              <a:rPr lang="en-IE" dirty="0" err="1"/>
              <a:t>að</a:t>
            </a:r>
            <a:r>
              <a:rPr lang="en-IE" dirty="0"/>
              <a:t> </a:t>
            </a:r>
            <a:r>
              <a:rPr lang="en-IE" dirty="0" err="1"/>
              <a:t>skoða</a:t>
            </a:r>
            <a:r>
              <a:rPr lang="en-IE" dirty="0"/>
              <a:t> </a:t>
            </a:r>
            <a:r>
              <a:rPr lang="en-IE" dirty="0" err="1"/>
              <a:t>Forboðna</a:t>
            </a:r>
            <a:r>
              <a:rPr lang="en-IE" dirty="0"/>
              <a:t> </a:t>
            </a:r>
            <a:r>
              <a:rPr lang="en-IE" dirty="0" err="1"/>
              <a:t>skóginn</a:t>
            </a:r>
            <a:r>
              <a:rPr lang="en-IE" dirty="0"/>
              <a:t> í Warner Bros </a:t>
            </a:r>
            <a:r>
              <a:rPr lang="en-IE" dirty="0" err="1"/>
              <a:t>kvikmyndaverinu</a:t>
            </a:r>
            <a:r>
              <a:rPr lang="en-IE" dirty="0"/>
              <a:t>, </a:t>
            </a:r>
            <a:r>
              <a:rPr lang="en-IE" dirty="0" err="1"/>
              <a:t>þá</a:t>
            </a:r>
            <a:r>
              <a:rPr lang="en-IE" dirty="0"/>
              <a:t> er </a:t>
            </a:r>
            <a:r>
              <a:rPr lang="en-IE" dirty="0" err="1"/>
              <a:t>Bretland</a:t>
            </a:r>
            <a:r>
              <a:rPr lang="en-IE" dirty="0"/>
              <a:t> Harry Potters </a:t>
            </a:r>
            <a:r>
              <a:rPr lang="en-IE" dirty="0" err="1"/>
              <a:t>töfrum</a:t>
            </a:r>
            <a:r>
              <a:rPr lang="en-IE" dirty="0"/>
              <a:t> </a:t>
            </a:r>
            <a:r>
              <a:rPr lang="en-IE" dirty="0" err="1"/>
              <a:t>líkast</a:t>
            </a:r>
            <a:r>
              <a:rPr lang="en-IE" dirty="0"/>
              <a:t>.</a:t>
            </a:r>
          </a:p>
          <a:p>
            <a:pPr algn="ctr"/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66DD6-6145-4812-AEFB-B7B2F6EDB8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9D3B7-3494-4DD2-9C44-6B1BFC88AB11}"/>
              </a:ext>
            </a:extLst>
          </p:cNvPr>
          <p:cNvSpPr txBox="1"/>
          <p:nvPr/>
        </p:nvSpPr>
        <p:spPr>
          <a:xfrm>
            <a:off x="222182" y="6189255"/>
            <a:ext cx="7307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b="0" i="0" dirty="0">
                <a:solidFill>
                  <a:srgbClr val="333333"/>
                </a:solidFill>
                <a:effectLst/>
              </a:rPr>
              <a:t>Patricia Yates, </a:t>
            </a:r>
            <a:r>
              <a:rPr lang="en-US" sz="2400" b="0" i="0" dirty="0">
                <a:solidFill>
                  <a:srgbClr val="003841"/>
                </a:solidFill>
                <a:effectLst/>
              </a:rPr>
              <a:t>Visit Britain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6C969A6-A3B2-4DE1-B5FE-12AE1B12ABC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70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214D811-2BF6-4356-AD65-5227558617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4A3E0-6401-44AF-A70E-84FDAF6D91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“Magical Britain”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markaðsherferðin</a:t>
            </a: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notar</a:t>
            </a: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Harry 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</a:rPr>
              <a:t>Potter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</a:rPr>
              <a:t>til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</a:rPr>
              <a:t>að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</a:rPr>
              <a:t>hvetja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</a:rPr>
              <a:t>til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rial" panose="020B0604020202020204" pitchFamily="34" charset="0"/>
              </a:rPr>
              <a:t>ferðamennsku</a:t>
            </a:r>
            <a:endParaRPr lang="en-US" b="1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596B3-32BF-4896-814B-4A2A65B538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223" y="2087287"/>
            <a:ext cx="7470874" cy="3642009"/>
          </a:xfrm>
        </p:spPr>
        <p:txBody>
          <a:bodyPr/>
          <a:lstStyle/>
          <a:p>
            <a:r>
              <a:rPr lang="en-IE" sz="2400" dirty="0" err="1"/>
              <a:t>Árið</a:t>
            </a:r>
            <a:r>
              <a:rPr lang="en-IE" sz="2400" dirty="0"/>
              <a:t> 2017 </a:t>
            </a:r>
            <a:r>
              <a:rPr lang="en-IE" sz="2400" dirty="0" err="1"/>
              <a:t>hóf</a:t>
            </a:r>
            <a:r>
              <a:rPr lang="en-IE" sz="2400" dirty="0"/>
              <a:t> </a:t>
            </a:r>
            <a:r>
              <a:rPr lang="en-IE" sz="2400" dirty="0" err="1"/>
              <a:t>VisitBritain</a:t>
            </a:r>
            <a:r>
              <a:rPr lang="en-IE" sz="2400" dirty="0"/>
              <a:t> </a:t>
            </a:r>
            <a:r>
              <a:rPr lang="en-IE" sz="2400" dirty="0" err="1"/>
              <a:t>nýja</a:t>
            </a:r>
            <a:r>
              <a:rPr lang="en-IE" sz="2400" dirty="0"/>
              <a:t> </a:t>
            </a:r>
            <a:r>
              <a:rPr lang="en-IE" sz="2400" dirty="0" err="1"/>
              <a:t>herferð</a:t>
            </a:r>
            <a:r>
              <a:rPr lang="en-IE" sz="2400" dirty="0"/>
              <a:t> </a:t>
            </a:r>
            <a:r>
              <a:rPr lang="en-IE" sz="2400" dirty="0" err="1"/>
              <a:t>sem</a:t>
            </a:r>
            <a:r>
              <a:rPr lang="en-IE" sz="2400" dirty="0"/>
              <a:t> </a:t>
            </a:r>
            <a:r>
              <a:rPr lang="en-IE" sz="2400" dirty="0" err="1"/>
              <a:t>miðar</a:t>
            </a:r>
            <a:r>
              <a:rPr lang="en-IE" sz="2400" dirty="0"/>
              <a:t> </a:t>
            </a:r>
            <a:r>
              <a:rPr lang="en-IE" sz="2400" dirty="0" err="1"/>
              <a:t>að</a:t>
            </a:r>
            <a:r>
              <a:rPr lang="en-IE" sz="2400" dirty="0"/>
              <a:t> </a:t>
            </a:r>
            <a:r>
              <a:rPr lang="en-IE" sz="2400" dirty="0" err="1"/>
              <a:t>því</a:t>
            </a:r>
            <a:r>
              <a:rPr lang="en-IE" sz="2400" dirty="0"/>
              <a:t> </a:t>
            </a:r>
            <a:r>
              <a:rPr lang="en-IE" sz="2400" dirty="0" err="1"/>
              <a:t>að</a:t>
            </a:r>
            <a:r>
              <a:rPr lang="en-IE" sz="2400" dirty="0"/>
              <a:t> </a:t>
            </a:r>
            <a:r>
              <a:rPr lang="en-IE" sz="2400" dirty="0" err="1"/>
              <a:t>auka</a:t>
            </a:r>
            <a:r>
              <a:rPr lang="en-IE" sz="2400" dirty="0"/>
              <a:t> </a:t>
            </a:r>
            <a:r>
              <a:rPr lang="en-IE" sz="2400" dirty="0" err="1"/>
              <a:t>gestafjölda</a:t>
            </a:r>
            <a:r>
              <a:rPr lang="en-IE" sz="2400" dirty="0"/>
              <a:t> í </a:t>
            </a:r>
            <a:r>
              <a:rPr lang="en-IE" sz="2400" dirty="0" err="1"/>
              <a:t>Bretlandi</a:t>
            </a:r>
            <a:r>
              <a:rPr lang="en-IE" sz="2400" dirty="0"/>
              <a:t> og </a:t>
            </a:r>
            <a:r>
              <a:rPr lang="en-IE" sz="2400" dirty="0" err="1"/>
              <a:t>tilkynnti</a:t>
            </a:r>
            <a:r>
              <a:rPr lang="en-IE" sz="2400" dirty="0"/>
              <a:t> um </a:t>
            </a:r>
            <a:r>
              <a:rPr lang="en-IE" sz="2400" dirty="0" err="1"/>
              <a:t>ár</a:t>
            </a:r>
            <a:r>
              <a:rPr lang="en-IE" sz="2400" dirty="0"/>
              <a:t> </a:t>
            </a:r>
            <a:r>
              <a:rPr lang="en-IE" sz="2400" dirty="0" err="1"/>
              <a:t>bókmennta</a:t>
            </a:r>
            <a:r>
              <a:rPr lang="en-IE" sz="2400" dirty="0"/>
              <a:t> </a:t>
            </a:r>
            <a:r>
              <a:rPr lang="en-IE" sz="2400" dirty="0" err="1"/>
              <a:t>undir</a:t>
            </a:r>
            <a:r>
              <a:rPr lang="en-IE" sz="2400" dirty="0"/>
              <a:t> </a:t>
            </a:r>
            <a:r>
              <a:rPr lang="en-IE" sz="2400" dirty="0" err="1"/>
              <a:t>nafninu</a:t>
            </a:r>
            <a:r>
              <a:rPr lang="en-IE" sz="2400" dirty="0"/>
              <a:t> Magical Britain </a:t>
            </a:r>
            <a:r>
              <a:rPr lang="en-IE" sz="2400" dirty="0" err="1"/>
              <a:t>eða</a:t>
            </a:r>
            <a:r>
              <a:rPr lang="en-IE" sz="2400" dirty="0"/>
              <a:t> </a:t>
            </a:r>
            <a:r>
              <a:rPr lang="en-IE" sz="2400" dirty="0" err="1"/>
              <a:t>Töfrandi</a:t>
            </a:r>
            <a:r>
              <a:rPr lang="en-IE" sz="2400" dirty="0"/>
              <a:t> </a:t>
            </a:r>
            <a:r>
              <a:rPr lang="en-IE" sz="2400" dirty="0" err="1"/>
              <a:t>Bretland</a:t>
            </a:r>
            <a:r>
              <a:rPr lang="en-IE" sz="2400" dirty="0"/>
              <a:t>.</a:t>
            </a:r>
          </a:p>
          <a:p>
            <a:r>
              <a:rPr lang="en-IE" sz="2400" dirty="0"/>
              <a:t>Á </a:t>
            </a:r>
            <a:r>
              <a:rPr lang="en-IE" sz="2400" dirty="0" err="1"/>
              <a:t>gagnvirku</a:t>
            </a:r>
            <a:r>
              <a:rPr lang="en-IE" sz="2400" dirty="0"/>
              <a:t> </a:t>
            </a:r>
            <a:r>
              <a:rPr lang="en-IE" sz="2400" dirty="0" err="1"/>
              <a:t>korti</a:t>
            </a:r>
            <a:r>
              <a:rPr lang="en-IE" sz="2400" dirty="0"/>
              <a:t> á </a:t>
            </a:r>
            <a:r>
              <a:rPr lang="en-IE" sz="2400" dirty="0" err="1"/>
              <a:t>netinu</a:t>
            </a:r>
            <a:r>
              <a:rPr lang="en-IE" sz="2400" dirty="0"/>
              <a:t> </a:t>
            </a:r>
            <a:r>
              <a:rPr lang="en-IE" sz="2400" dirty="0" err="1"/>
              <a:t>eru</a:t>
            </a:r>
            <a:r>
              <a:rPr lang="en-IE" sz="2400" dirty="0"/>
              <a:t> </a:t>
            </a:r>
            <a:r>
              <a:rPr lang="en-IE" sz="2400" dirty="0" err="1"/>
              <a:t>birtir</a:t>
            </a:r>
            <a:r>
              <a:rPr lang="en-IE" sz="2400" dirty="0"/>
              <a:t> </a:t>
            </a:r>
            <a:r>
              <a:rPr lang="en-IE" sz="2400" dirty="0" err="1"/>
              <a:t>staðir</a:t>
            </a:r>
            <a:r>
              <a:rPr lang="en-IE" sz="2400" dirty="0"/>
              <a:t> </a:t>
            </a:r>
            <a:r>
              <a:rPr lang="en-IE" sz="2400" dirty="0" err="1" smtClean="0"/>
              <a:t>víðsvegar</a:t>
            </a:r>
            <a:r>
              <a:rPr lang="en-IE" sz="2400" dirty="0" smtClean="0"/>
              <a:t> </a:t>
            </a:r>
            <a:r>
              <a:rPr lang="en-IE" sz="2400" dirty="0"/>
              <a:t>um </a:t>
            </a:r>
            <a:r>
              <a:rPr lang="en-IE" sz="2400" dirty="0" err="1"/>
              <a:t>Bretland</a:t>
            </a:r>
            <a:r>
              <a:rPr lang="en-IE" sz="2400" dirty="0"/>
              <a:t> </a:t>
            </a:r>
            <a:r>
              <a:rPr lang="en-IE" sz="2400" dirty="0" err="1"/>
              <a:t>sem</a:t>
            </a:r>
            <a:r>
              <a:rPr lang="en-IE" sz="2400" dirty="0"/>
              <a:t> </a:t>
            </a:r>
            <a:r>
              <a:rPr lang="en-IE" sz="2400" dirty="0" err="1"/>
              <a:t>hafa</a:t>
            </a:r>
            <a:r>
              <a:rPr lang="en-IE" sz="2400" dirty="0"/>
              <a:t> </a:t>
            </a:r>
            <a:r>
              <a:rPr lang="en-IE" sz="2400" dirty="0" err="1"/>
              <a:t>ekki</a:t>
            </a:r>
            <a:r>
              <a:rPr lang="en-IE" sz="2400" dirty="0"/>
              <a:t> </a:t>
            </a:r>
            <a:r>
              <a:rPr lang="en-IE" sz="2400" dirty="0" err="1"/>
              <a:t>aðeins</a:t>
            </a:r>
            <a:r>
              <a:rPr lang="en-IE" sz="2400" dirty="0"/>
              <a:t> </a:t>
            </a:r>
            <a:r>
              <a:rPr lang="en-IE" sz="2400" dirty="0" err="1"/>
              <a:t>veitt</a:t>
            </a:r>
            <a:r>
              <a:rPr lang="en-IE" sz="2400" dirty="0"/>
              <a:t> </a:t>
            </a:r>
            <a:r>
              <a:rPr lang="en-IE" sz="2400" dirty="0" err="1"/>
              <a:t>innblástur</a:t>
            </a:r>
            <a:r>
              <a:rPr lang="en-IE" sz="2400" dirty="0"/>
              <a:t> </a:t>
            </a:r>
            <a:r>
              <a:rPr lang="en-IE" sz="2400" dirty="0" err="1"/>
              <a:t>fyrir</a:t>
            </a:r>
            <a:r>
              <a:rPr lang="en-IE" sz="2400" dirty="0"/>
              <a:t> Harry Potter, </a:t>
            </a:r>
            <a:r>
              <a:rPr lang="en-IE" sz="2400" dirty="0" err="1"/>
              <a:t>heldur</a:t>
            </a:r>
            <a:r>
              <a:rPr lang="en-IE" sz="2400" dirty="0"/>
              <a:t> </a:t>
            </a:r>
            <a:r>
              <a:rPr lang="en-IE" sz="2400" dirty="0" err="1"/>
              <a:t>einnig</a:t>
            </a:r>
            <a:r>
              <a:rPr lang="en-IE" sz="2400" dirty="0"/>
              <a:t> </a:t>
            </a:r>
            <a:r>
              <a:rPr lang="en-IE" sz="2400" dirty="0" err="1"/>
              <a:t>þjóðsögurnar</a:t>
            </a:r>
            <a:r>
              <a:rPr lang="en-IE" sz="2400" dirty="0"/>
              <a:t> um </a:t>
            </a:r>
            <a:r>
              <a:rPr lang="en-IE" sz="2400" dirty="0" err="1"/>
              <a:t>Hróa</a:t>
            </a:r>
            <a:r>
              <a:rPr lang="en-IE" sz="2400" dirty="0"/>
              <a:t> </a:t>
            </a:r>
            <a:r>
              <a:rPr lang="en-IE" sz="2400" dirty="0" err="1"/>
              <a:t>Hött</a:t>
            </a:r>
            <a:r>
              <a:rPr lang="en-IE" sz="2400" dirty="0"/>
              <a:t>, </a:t>
            </a:r>
            <a:r>
              <a:rPr lang="en-IE" sz="2400" dirty="0" err="1"/>
              <a:t>Artúr</a:t>
            </a:r>
            <a:r>
              <a:rPr lang="en-IE" sz="2400" dirty="0"/>
              <a:t> </a:t>
            </a:r>
            <a:r>
              <a:rPr lang="en-IE" sz="2400" dirty="0" err="1"/>
              <a:t>konung</a:t>
            </a:r>
            <a:r>
              <a:rPr lang="en-IE" sz="2400" dirty="0"/>
              <a:t> og Loch Ness </a:t>
            </a:r>
            <a:r>
              <a:rPr lang="en-IE" sz="2400" dirty="0" err="1"/>
              <a:t>skrýmslið</a:t>
            </a:r>
            <a:r>
              <a:rPr lang="en-IE" sz="2400" dirty="0"/>
              <a:t>.</a:t>
            </a:r>
          </a:p>
          <a:p>
            <a:r>
              <a:rPr lang="en-IE" sz="2400" dirty="0" err="1"/>
              <a:t>VisitEngland</a:t>
            </a:r>
            <a:r>
              <a:rPr lang="en-IE" sz="2400" dirty="0"/>
              <a:t> </a:t>
            </a:r>
            <a:r>
              <a:rPr lang="en-IE" sz="2400" dirty="0" err="1"/>
              <a:t>útnefndi</a:t>
            </a:r>
            <a:r>
              <a:rPr lang="en-IE" sz="2400" dirty="0"/>
              <a:t> </a:t>
            </a:r>
            <a:r>
              <a:rPr lang="en-IE" sz="2400" dirty="0" err="1"/>
              <a:t>einnig</a:t>
            </a:r>
            <a:r>
              <a:rPr lang="en-IE" sz="2400" dirty="0"/>
              <a:t> </a:t>
            </a:r>
            <a:r>
              <a:rPr lang="en-IE" sz="2400" dirty="0" err="1"/>
              <a:t>árið</a:t>
            </a:r>
            <a:r>
              <a:rPr lang="en-IE" sz="2400" dirty="0"/>
              <a:t> 2017 </a:t>
            </a:r>
            <a:r>
              <a:rPr lang="en-IE" sz="2400" dirty="0" err="1"/>
              <a:t>ár</a:t>
            </a:r>
            <a:r>
              <a:rPr lang="en-IE" sz="2400" dirty="0"/>
              <a:t> </a:t>
            </a:r>
            <a:r>
              <a:rPr lang="en-IE" sz="2400" dirty="0" err="1"/>
              <a:t>bókmenntahetjanna</a:t>
            </a:r>
            <a:r>
              <a:rPr lang="en-IE" sz="2400" dirty="0"/>
              <a:t> </a:t>
            </a:r>
            <a:r>
              <a:rPr lang="en-IE" sz="2400" dirty="0" err="1"/>
              <a:t>til</a:t>
            </a:r>
            <a:r>
              <a:rPr lang="en-IE" sz="2400" dirty="0"/>
              <a:t> </a:t>
            </a:r>
            <a:r>
              <a:rPr lang="en-IE" sz="2400" dirty="0" err="1"/>
              <a:t>að</a:t>
            </a:r>
            <a:r>
              <a:rPr lang="en-IE" sz="2400" dirty="0"/>
              <a:t> </a:t>
            </a:r>
            <a:r>
              <a:rPr lang="en-IE" sz="2400" dirty="0" err="1"/>
              <a:t>varpa</a:t>
            </a:r>
            <a:r>
              <a:rPr lang="en-IE" sz="2400" dirty="0"/>
              <a:t> </a:t>
            </a:r>
            <a:r>
              <a:rPr lang="en-IE" sz="2400" dirty="0" err="1"/>
              <a:t>ljósi</a:t>
            </a:r>
            <a:r>
              <a:rPr lang="en-IE" sz="2400" dirty="0"/>
              <a:t> á </a:t>
            </a:r>
            <a:r>
              <a:rPr lang="en-IE" sz="2400" dirty="0" err="1"/>
              <a:t>áfangastaði</a:t>
            </a:r>
            <a:r>
              <a:rPr lang="en-IE" sz="2400" dirty="0"/>
              <a:t> </a:t>
            </a:r>
            <a:r>
              <a:rPr lang="en-IE" sz="2400" dirty="0" err="1"/>
              <a:t>tengda</a:t>
            </a:r>
            <a:r>
              <a:rPr lang="en-IE" sz="2400" dirty="0"/>
              <a:t> </a:t>
            </a:r>
            <a:r>
              <a:rPr lang="en-IE" sz="2400" dirty="0" err="1" smtClean="0"/>
              <a:t>bókmenntum</a:t>
            </a:r>
            <a:r>
              <a:rPr lang="en-IE" sz="2400" dirty="0"/>
              <a:t> </a:t>
            </a:r>
            <a:r>
              <a:rPr lang="en-IE" sz="2400" dirty="0" smtClean="0"/>
              <a:t>í </a:t>
            </a:r>
            <a:r>
              <a:rPr lang="en-IE" sz="2400" dirty="0" err="1" smtClean="0"/>
              <a:t>landinu</a:t>
            </a:r>
            <a:r>
              <a:rPr lang="en-IE" sz="2400" dirty="0" smtClean="0"/>
              <a:t>.</a:t>
            </a:r>
            <a:endParaRPr lang="en-IE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9A12E3-E70C-4DAF-AA4E-2141EF178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651" y="1209328"/>
            <a:ext cx="3537132" cy="417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55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an raising hands in concert">
            <a:extLst>
              <a:ext uri="{FF2B5EF4-FFF2-40B4-BE49-F238E27FC236}">
                <a16:creationId xmlns:a16="http://schemas.microsoft.com/office/drawing/2014/main" id="{51DFC5A8-0230-497E-9277-D18BE545A1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1E8FF-66EC-418E-A169-8E9343AF5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KAFLI 3</a:t>
            </a:r>
          </a:p>
          <a:p>
            <a:r>
              <a:rPr lang="en-IE" dirty="0"/>
              <a:t>TÓNLISTAR-FERÐAMENNSKA</a:t>
            </a:r>
          </a:p>
        </p:txBody>
      </p:sp>
    </p:spTree>
    <p:extLst>
      <p:ext uri="{BB962C8B-B14F-4D97-AF65-F5344CB8AC3E}">
        <p14:creationId xmlns:p14="http://schemas.microsoft.com/office/powerpoint/2010/main" val="1442747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CAAA4-3841-B84B-9D07-99A381D34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936395"/>
            <a:ext cx="3565525" cy="3297980"/>
          </a:xfrm>
        </p:spPr>
        <p:txBody>
          <a:bodyPr/>
          <a:lstStyle/>
          <a:p>
            <a:r>
              <a:rPr lang="en-US" dirty="0"/>
              <a:t>HVAÐ ER TÓNLISTARFERÐA-MENNSKA?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8ABFF7-81D3-DD4F-9D92-57A0DD67C4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155" y="4670445"/>
            <a:ext cx="10220464" cy="2062864"/>
          </a:xfrm>
        </p:spPr>
        <p:txBody>
          <a:bodyPr/>
          <a:lstStyle/>
          <a:p>
            <a:pPr algn="just"/>
            <a:r>
              <a:rPr lang="en-US" dirty="0" err="1"/>
              <a:t>Tónlistarferðamennska</a:t>
            </a:r>
            <a:r>
              <a:rPr lang="en-US" dirty="0"/>
              <a:t> </a:t>
            </a:r>
            <a:r>
              <a:rPr lang="en-US" dirty="0" err="1"/>
              <a:t>lýsir</a:t>
            </a:r>
            <a:r>
              <a:rPr lang="en-US" dirty="0"/>
              <a:t> </a:t>
            </a:r>
            <a:r>
              <a:rPr lang="en-US" dirty="0" err="1"/>
              <a:t>ferðalögum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farin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njóta</a:t>
            </a:r>
            <a:r>
              <a:rPr lang="en-US" dirty="0"/>
              <a:t> </a:t>
            </a:r>
            <a:r>
              <a:rPr lang="en-US" dirty="0" err="1"/>
              <a:t>tónlistar</a:t>
            </a:r>
            <a:r>
              <a:rPr lang="en-US" dirty="0"/>
              <a:t> (</a:t>
            </a:r>
            <a:r>
              <a:rPr lang="en-US" dirty="0" err="1"/>
              <a:t>hvort</a:t>
            </a:r>
            <a:r>
              <a:rPr lang="en-US" dirty="0"/>
              <a:t> </a:t>
            </a:r>
            <a:r>
              <a:rPr lang="en-US" dirty="0" err="1" smtClean="0"/>
              <a:t>heldur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á </a:t>
            </a:r>
            <a:r>
              <a:rPr lang="en-US" dirty="0" err="1"/>
              <a:t>tónleikum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hátíðum</a:t>
            </a:r>
            <a:r>
              <a:rPr lang="en-US" dirty="0"/>
              <a:t>) og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heimsækja</a:t>
            </a:r>
            <a:r>
              <a:rPr lang="en-US" dirty="0"/>
              <a:t> </a:t>
            </a:r>
            <a:r>
              <a:rPr lang="en-US" dirty="0" err="1"/>
              <a:t>staði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tengjast</a:t>
            </a:r>
            <a:r>
              <a:rPr lang="en-US" dirty="0"/>
              <a:t> </a:t>
            </a:r>
            <a:r>
              <a:rPr lang="en-US" dirty="0" err="1"/>
              <a:t>frægum</a:t>
            </a:r>
            <a:r>
              <a:rPr lang="en-US" dirty="0"/>
              <a:t> </a:t>
            </a:r>
            <a:r>
              <a:rPr lang="en-US" dirty="0" err="1"/>
              <a:t>tónlistarmönnum</a:t>
            </a:r>
            <a:r>
              <a:rPr lang="en-US" dirty="0"/>
              <a:t> og </a:t>
            </a:r>
            <a:r>
              <a:rPr lang="en-US" dirty="0" err="1" smtClean="0"/>
              <a:t>tónlistartegundum</a:t>
            </a:r>
            <a:r>
              <a:rPr lang="en-US" dirty="0" smtClean="0"/>
              <a:t>. </a:t>
            </a:r>
            <a:r>
              <a:rPr lang="en-US" dirty="0" err="1"/>
              <a:t>Vinsæl</a:t>
            </a:r>
            <a:r>
              <a:rPr lang="en-US" dirty="0"/>
              <a:t> </a:t>
            </a:r>
            <a:r>
              <a:rPr lang="en-US" dirty="0" err="1"/>
              <a:t>tónlist</a:t>
            </a:r>
            <a:r>
              <a:rPr lang="en-US" dirty="0"/>
              <a:t> og </a:t>
            </a:r>
            <a:r>
              <a:rPr lang="en-US" dirty="0" err="1"/>
              <a:t>tónlistarmenn</a:t>
            </a:r>
            <a:r>
              <a:rPr lang="en-US" dirty="0"/>
              <a:t> </a:t>
            </a:r>
            <a:r>
              <a:rPr lang="en-US" dirty="0" err="1"/>
              <a:t>tengjast</a:t>
            </a:r>
            <a:r>
              <a:rPr lang="en-US" dirty="0"/>
              <a:t> oft </a:t>
            </a:r>
            <a:r>
              <a:rPr lang="en-US" dirty="0" err="1"/>
              <a:t>ákveðnum</a:t>
            </a:r>
            <a:r>
              <a:rPr lang="en-US" dirty="0"/>
              <a:t> </a:t>
            </a:r>
            <a:r>
              <a:rPr lang="en-US" dirty="0" err="1"/>
              <a:t>áfangastöðum</a:t>
            </a:r>
            <a:r>
              <a:rPr lang="en-US" dirty="0"/>
              <a:t> </a:t>
            </a:r>
            <a:r>
              <a:rPr lang="en-US" dirty="0" err="1" smtClean="0"/>
              <a:t>sterkum</a:t>
            </a:r>
            <a:r>
              <a:rPr lang="en-US" dirty="0" smtClean="0"/>
              <a:t> </a:t>
            </a:r>
            <a:r>
              <a:rPr lang="en-US" dirty="0" err="1" smtClean="0"/>
              <a:t>böndum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þar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nefna</a:t>
            </a:r>
            <a:r>
              <a:rPr lang="en-US" dirty="0" smtClean="0"/>
              <a:t> </a:t>
            </a:r>
            <a:r>
              <a:rPr lang="en-US" dirty="0" err="1" smtClean="0"/>
              <a:t>heimabæi</a:t>
            </a:r>
            <a:r>
              <a:rPr lang="en-US" dirty="0" smtClean="0"/>
              <a:t> </a:t>
            </a:r>
            <a:r>
              <a:rPr lang="en-US" dirty="0" err="1"/>
              <a:t>þeirra</a:t>
            </a:r>
            <a:r>
              <a:rPr lang="en-US" dirty="0"/>
              <a:t>, </a:t>
            </a:r>
            <a:r>
              <a:rPr lang="en-US" dirty="0" err="1" smtClean="0"/>
              <a:t>staði</a:t>
            </a:r>
            <a:r>
              <a:rPr lang="en-US" dirty="0" smtClean="0"/>
              <a:t>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tónlist</a:t>
            </a:r>
            <a:r>
              <a:rPr lang="en-US" dirty="0"/>
              <a:t> </a:t>
            </a:r>
            <a:r>
              <a:rPr lang="en-US" dirty="0" err="1" smtClean="0"/>
              <a:t>þeirra</a:t>
            </a:r>
            <a:r>
              <a:rPr lang="en-US" dirty="0"/>
              <a:t> </a:t>
            </a:r>
            <a:r>
              <a:rPr lang="en-US" dirty="0" err="1" smtClean="0"/>
              <a:t>mótaðist</a:t>
            </a:r>
            <a:r>
              <a:rPr lang="en-US" dirty="0" smtClean="0"/>
              <a:t>, </a:t>
            </a:r>
            <a:r>
              <a:rPr lang="en-US" dirty="0" err="1" smtClean="0"/>
              <a:t>tilvísanir</a:t>
            </a:r>
            <a:r>
              <a:rPr lang="en-US" dirty="0" smtClean="0"/>
              <a:t> </a:t>
            </a:r>
            <a:r>
              <a:rPr lang="en-US" dirty="0"/>
              <a:t>í </a:t>
            </a:r>
            <a:r>
              <a:rPr lang="en-US" dirty="0" err="1"/>
              <a:t>söngtexta</a:t>
            </a:r>
            <a:r>
              <a:rPr lang="en-US" dirty="0"/>
              <a:t>, </a:t>
            </a:r>
            <a:r>
              <a:rPr lang="en-US" dirty="0" err="1"/>
              <a:t>tónlistarmyndbönd</a:t>
            </a:r>
            <a:r>
              <a:rPr lang="en-US" dirty="0"/>
              <a:t> og </a:t>
            </a:r>
            <a:r>
              <a:rPr lang="en-US" dirty="0" err="1"/>
              <a:t>jafnvel</a:t>
            </a:r>
            <a:r>
              <a:rPr lang="en-US" dirty="0"/>
              <a:t> </a:t>
            </a:r>
            <a:r>
              <a:rPr lang="en-US" dirty="0" err="1" smtClean="0"/>
              <a:t>myndir</a:t>
            </a:r>
            <a:r>
              <a:rPr lang="en-US" dirty="0" smtClean="0"/>
              <a:t> </a:t>
            </a:r>
            <a:r>
              <a:rPr lang="en-US" dirty="0"/>
              <a:t>á </a:t>
            </a:r>
            <a:r>
              <a:rPr lang="en-US" dirty="0" err="1"/>
              <a:t>plötuumslögum</a:t>
            </a:r>
            <a:r>
              <a:rPr lang="en-US" dirty="0"/>
              <a:t>!</a:t>
            </a:r>
          </a:p>
        </p:txBody>
      </p:sp>
      <p:pic>
        <p:nvPicPr>
          <p:cNvPr id="15" name="Picture Placeholder 14" descr="A group of people walking down the street&#10;&#10;Description automatically generated">
            <a:extLst>
              <a:ext uri="{FF2B5EF4-FFF2-40B4-BE49-F238E27FC236}">
                <a16:creationId xmlns:a16="http://schemas.microsoft.com/office/drawing/2014/main" id="{06D3261E-A808-4D5F-A7C2-56F19C87137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3565525" y="0"/>
            <a:ext cx="8626475" cy="4540250"/>
          </a:xfrm>
        </p:spPr>
      </p:pic>
    </p:spTree>
    <p:extLst>
      <p:ext uri="{BB962C8B-B14F-4D97-AF65-F5344CB8AC3E}">
        <p14:creationId xmlns:p14="http://schemas.microsoft.com/office/powerpoint/2010/main" val="320146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B7AD75-6E9E-4C9D-997A-18BDFDBFF6BF}"/>
              </a:ext>
            </a:extLst>
          </p:cNvPr>
          <p:cNvSpPr txBox="1"/>
          <p:nvPr/>
        </p:nvSpPr>
        <p:spPr>
          <a:xfrm>
            <a:off x="258277" y="5544996"/>
            <a:ext cx="11675445" cy="1200329"/>
          </a:xfrm>
          <a:prstGeom prst="rect">
            <a:avLst/>
          </a:prstGeom>
          <a:solidFill>
            <a:srgbClr val="9A2E9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Yfir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milljón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manns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hafa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heimsótt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Fjarðarárgljúfur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síðan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Justin Bieber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sendi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frá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sér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myndbandið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við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lagið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I’ll Show You.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Ótrúlegt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en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satt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!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En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með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slíkum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WF-026510-009147-001251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WF-026510-009147-001251"/>
              </a:rPr>
              <a:t>fjölda</a:t>
            </a:r>
            <a:r>
              <a:rPr lang="en-US" sz="2400" dirty="0">
                <a:solidFill>
                  <a:schemeClr val="bg1"/>
                </a:solidFill>
                <a:latin typeface="WF-026510-009147-001251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WF-026510-009147-001251"/>
              </a:rPr>
              <a:t>fylgja</a:t>
            </a:r>
            <a:r>
              <a:rPr lang="en-US" sz="2400" dirty="0">
                <a:solidFill>
                  <a:schemeClr val="bg1"/>
                </a:solidFill>
                <a:latin typeface="WF-026510-009147-001251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WF-026510-009147-001251"/>
              </a:rPr>
              <a:t>einnig</a:t>
            </a:r>
            <a:r>
              <a:rPr lang="en-US" sz="2400" dirty="0">
                <a:solidFill>
                  <a:schemeClr val="bg1"/>
                </a:solidFill>
                <a:latin typeface="WF-026510-009147-001251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WF-026510-009147-001251"/>
              </a:rPr>
              <a:t>áskoranir</a:t>
            </a:r>
            <a:r>
              <a:rPr lang="en-US" sz="2400" dirty="0">
                <a:solidFill>
                  <a:schemeClr val="bg1"/>
                </a:solidFill>
                <a:latin typeface="WF-026510-009147-001251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WF-026510-009147-001251"/>
              </a:rPr>
              <a:t>sem</a:t>
            </a:r>
            <a:r>
              <a:rPr lang="en-US" sz="2400" dirty="0">
                <a:solidFill>
                  <a:schemeClr val="bg1"/>
                </a:solidFill>
                <a:latin typeface="WF-026510-009147-001251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WF-026510-009147-001251"/>
              </a:rPr>
              <a:t>við</a:t>
            </a:r>
            <a:r>
              <a:rPr lang="en-US" sz="2400" dirty="0">
                <a:solidFill>
                  <a:schemeClr val="bg1"/>
                </a:solidFill>
                <a:latin typeface="WF-026510-009147-001251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WF-026510-009147-001251"/>
              </a:rPr>
              <a:t>munum</a:t>
            </a:r>
            <a:r>
              <a:rPr lang="en-US" sz="2400" dirty="0">
                <a:solidFill>
                  <a:schemeClr val="bg1"/>
                </a:solidFill>
                <a:latin typeface="WF-026510-009147-001251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WF-026510-009147-001251"/>
              </a:rPr>
              <a:t>kanna</a:t>
            </a:r>
            <a:r>
              <a:rPr lang="en-US" sz="2400" dirty="0">
                <a:solidFill>
                  <a:schemeClr val="bg1"/>
                </a:solidFill>
                <a:latin typeface="WF-026510-009147-001251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WF-026510-009147-001251"/>
              </a:rPr>
              <a:t>nánar</a:t>
            </a:r>
            <a:r>
              <a:rPr lang="en-US" sz="2400" dirty="0" smtClean="0">
                <a:solidFill>
                  <a:schemeClr val="bg1"/>
                </a:solidFill>
                <a:latin typeface="WF-026510-009147-001251"/>
              </a:rPr>
              <a:t> í </a:t>
            </a:r>
            <a:r>
              <a:rPr lang="en-US" sz="2400" dirty="0" err="1">
                <a:solidFill>
                  <a:schemeClr val="bg1"/>
                </a:solidFill>
                <a:latin typeface="WF-026510-009147-001251"/>
              </a:rPr>
              <a:t>kennslupökkum</a:t>
            </a:r>
            <a:r>
              <a:rPr lang="en-US" sz="2400" dirty="0">
                <a:solidFill>
                  <a:schemeClr val="bg1"/>
                </a:solidFill>
                <a:latin typeface="WF-026510-009147-001251"/>
              </a:rPr>
              <a:t> 5 og 6.</a:t>
            </a:r>
            <a:endParaRPr lang="en-US" sz="2400" b="0" i="0" dirty="0">
              <a:solidFill>
                <a:schemeClr val="bg1"/>
              </a:solidFill>
              <a:effectLst/>
              <a:latin typeface="WF-026510-009147-001251"/>
            </a:endParaRPr>
          </a:p>
        </p:txBody>
      </p:sp>
      <p:pic>
        <p:nvPicPr>
          <p:cNvPr id="7" name="Online Media 6" title="Justin Bieber - I'll Show You (Official Music Video)">
            <a:hlinkClick r:id="" action="ppaction://media"/>
            <a:extLst>
              <a:ext uri="{FF2B5EF4-FFF2-40B4-BE49-F238E27FC236}">
                <a16:creationId xmlns:a16="http://schemas.microsoft.com/office/drawing/2014/main" id="{DC0558AD-A08D-4AF0-A54D-9E8A80402B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7545" y="0"/>
            <a:ext cx="9874131" cy="555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81C502C-E14A-4575-9F52-2CB7821AAD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E6C49-AD90-4E00-B8CC-7BFADC4C10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KAFLI 4</a:t>
            </a:r>
          </a:p>
          <a:p>
            <a:r>
              <a:rPr lang="en-IE" dirty="0"/>
              <a:t>FERÐAÞJÓNUSTA TENGD BÓKMENNTUM</a:t>
            </a:r>
          </a:p>
        </p:txBody>
      </p:sp>
    </p:spTree>
    <p:extLst>
      <p:ext uri="{BB962C8B-B14F-4D97-AF65-F5344CB8AC3E}">
        <p14:creationId xmlns:p14="http://schemas.microsoft.com/office/powerpoint/2010/main" val="3279842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CAAA4-3841-B84B-9D07-99A381D34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936395"/>
            <a:ext cx="3446585" cy="3297980"/>
          </a:xfrm>
        </p:spPr>
        <p:txBody>
          <a:bodyPr/>
          <a:lstStyle/>
          <a:p>
            <a:r>
              <a:rPr lang="en-US" dirty="0"/>
              <a:t>FERÐAÞJÓNUSTA TENGD BÓKMENNTUM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8ABFF7-81D3-DD4F-9D92-57A0DD67C4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155" y="4670445"/>
            <a:ext cx="10220464" cy="469184"/>
          </a:xfrm>
        </p:spPr>
        <p:txBody>
          <a:bodyPr/>
          <a:lstStyle/>
          <a:p>
            <a:pPr algn="just"/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ferðaþjónustu</a:t>
            </a:r>
            <a:r>
              <a:rPr lang="en-US" dirty="0"/>
              <a:t> </a:t>
            </a:r>
            <a:r>
              <a:rPr lang="en-US" dirty="0" err="1"/>
              <a:t>tengdri</a:t>
            </a:r>
            <a:r>
              <a:rPr lang="en-US" dirty="0"/>
              <a:t> </a:t>
            </a:r>
            <a:r>
              <a:rPr lang="en-US" dirty="0" err="1"/>
              <a:t>bókmenntum</a:t>
            </a:r>
            <a:r>
              <a:rPr lang="en-US" dirty="0"/>
              <a:t> er </a:t>
            </a:r>
            <a:r>
              <a:rPr lang="en-US" dirty="0" err="1"/>
              <a:t>átt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ferðir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staða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tengjast</a:t>
            </a:r>
            <a:r>
              <a:rPr lang="en-US" dirty="0"/>
              <a:t> </a:t>
            </a:r>
            <a:r>
              <a:rPr lang="en-US" dirty="0" err="1"/>
              <a:t>lífi</a:t>
            </a:r>
            <a:r>
              <a:rPr lang="en-US" dirty="0"/>
              <a:t> </a:t>
            </a:r>
            <a:r>
              <a:rPr lang="en-US" dirty="0" err="1"/>
              <a:t>rithöfunda</a:t>
            </a:r>
            <a:r>
              <a:rPr lang="en-US" dirty="0"/>
              <a:t>, </a:t>
            </a:r>
            <a:r>
              <a:rPr lang="en-US" dirty="0" err="1"/>
              <a:t>svo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heimili</a:t>
            </a:r>
            <a:r>
              <a:rPr lang="en-US" dirty="0"/>
              <a:t> </a:t>
            </a:r>
            <a:r>
              <a:rPr lang="en-US" dirty="0" err="1"/>
              <a:t>þeirra</a:t>
            </a:r>
            <a:r>
              <a:rPr lang="en-US" dirty="0"/>
              <a:t>, </a:t>
            </a:r>
            <a:r>
              <a:rPr lang="en-US" dirty="0" err="1"/>
              <a:t>fæðingarstaðar</a:t>
            </a:r>
            <a:r>
              <a:rPr lang="en-US" dirty="0"/>
              <a:t> og </a:t>
            </a:r>
            <a:r>
              <a:rPr lang="en-US" dirty="0" err="1"/>
              <a:t>grafreits</a:t>
            </a:r>
            <a:r>
              <a:rPr lang="en-US" dirty="0" smtClean="0"/>
              <a:t>. </a:t>
            </a:r>
            <a:r>
              <a:rPr lang="en-US" dirty="0" err="1" smtClean="0"/>
              <a:t>Þessi</a:t>
            </a:r>
            <a:r>
              <a:rPr lang="en-US" dirty="0" smtClean="0"/>
              <a:t> </a:t>
            </a:r>
            <a:r>
              <a:rPr lang="en-US" dirty="0" err="1" smtClean="0"/>
              <a:t>tegund</a:t>
            </a:r>
            <a:r>
              <a:rPr lang="en-US" dirty="0" smtClean="0"/>
              <a:t> </a:t>
            </a:r>
            <a:r>
              <a:rPr lang="en-US" dirty="0" err="1" smtClean="0"/>
              <a:t>ferðaþjónustu</a:t>
            </a:r>
            <a:r>
              <a:rPr lang="en-US" dirty="0" smtClean="0"/>
              <a:t> </a:t>
            </a:r>
            <a:r>
              <a:rPr lang="en-US" dirty="0" err="1"/>
              <a:t>tengist</a:t>
            </a:r>
            <a:r>
              <a:rPr lang="en-US" dirty="0"/>
              <a:t> </a:t>
            </a:r>
            <a:r>
              <a:rPr lang="en-US" dirty="0" err="1"/>
              <a:t>einnig</a:t>
            </a:r>
            <a:r>
              <a:rPr lang="en-US" dirty="0"/>
              <a:t> </a:t>
            </a:r>
            <a:r>
              <a:rPr lang="en-US" dirty="0" err="1" smtClean="0"/>
              <a:t>þeim</a:t>
            </a:r>
            <a:r>
              <a:rPr lang="en-US" dirty="0" smtClean="0"/>
              <a:t> </a:t>
            </a:r>
            <a:r>
              <a:rPr lang="en-US" dirty="0" err="1" smtClean="0"/>
              <a:t>stöðum</a:t>
            </a:r>
            <a:r>
              <a:rPr lang="en-US" dirty="0" smtClean="0"/>
              <a:t> </a:t>
            </a:r>
            <a:r>
              <a:rPr lang="en-US" dirty="0"/>
              <a:t>og </a:t>
            </a:r>
            <a:r>
              <a:rPr lang="en-US" dirty="0" err="1"/>
              <a:t>sögusviðum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lýst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í </a:t>
            </a:r>
            <a:r>
              <a:rPr lang="en-US" dirty="0" err="1" smtClean="0"/>
              <a:t>bókmenntaverkunum</a:t>
            </a:r>
            <a:r>
              <a:rPr lang="en-US" dirty="0"/>
              <a:t>. </a:t>
            </a:r>
            <a:r>
              <a:rPr lang="en-US" dirty="0" err="1" smtClean="0"/>
              <a:t>Þar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/>
              <a:t>auki</a:t>
            </a:r>
            <a:r>
              <a:rPr lang="en-US" dirty="0"/>
              <a:t> </a:t>
            </a:r>
            <a:r>
              <a:rPr lang="en-US" dirty="0" err="1"/>
              <a:t>laða</a:t>
            </a:r>
            <a:r>
              <a:rPr lang="en-US" dirty="0"/>
              <a:t> </a:t>
            </a:r>
            <a:r>
              <a:rPr lang="en-US" dirty="0" err="1"/>
              <a:t>bókmenntahátíðir</a:t>
            </a:r>
            <a:r>
              <a:rPr lang="en-US" dirty="0"/>
              <a:t>, </a:t>
            </a:r>
            <a:r>
              <a:rPr lang="en-US" dirty="0" err="1"/>
              <a:t>viðburðir</a:t>
            </a:r>
            <a:r>
              <a:rPr lang="en-US" dirty="0"/>
              <a:t> og </a:t>
            </a:r>
            <a:r>
              <a:rPr lang="en-US" dirty="0" err="1"/>
              <a:t>bókabúðir</a:t>
            </a:r>
            <a:r>
              <a:rPr lang="en-US" dirty="0"/>
              <a:t> </a:t>
            </a:r>
            <a:r>
              <a:rPr lang="en-US" dirty="0" err="1" smtClean="0"/>
              <a:t>ferðamenn</a:t>
            </a:r>
            <a:r>
              <a:rPr lang="en-US" dirty="0" smtClean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áfangastaða</a:t>
            </a:r>
            <a:r>
              <a:rPr lang="en-US" dirty="0"/>
              <a:t> um </a:t>
            </a:r>
            <a:r>
              <a:rPr lang="en-US" dirty="0" err="1"/>
              <a:t>allan</a:t>
            </a:r>
            <a:r>
              <a:rPr lang="en-US" dirty="0"/>
              <a:t> </a:t>
            </a:r>
            <a:r>
              <a:rPr lang="en-US" dirty="0" err="1"/>
              <a:t>heim</a:t>
            </a:r>
            <a:r>
              <a:rPr lang="en-US" dirty="0"/>
              <a:t>.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A622B6B-9D4D-4195-8D22-5DE12DC6DC2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564835" y="-8411"/>
            <a:ext cx="8627164" cy="4540151"/>
          </a:xfrm>
        </p:spPr>
      </p:pic>
    </p:spTree>
    <p:extLst>
      <p:ext uri="{BB962C8B-B14F-4D97-AF65-F5344CB8AC3E}">
        <p14:creationId xmlns:p14="http://schemas.microsoft.com/office/powerpoint/2010/main" val="3123288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C201E4-0A79-4171-983C-CB6E07A8BF36}"/>
              </a:ext>
            </a:extLst>
          </p:cNvPr>
          <p:cNvSpPr txBox="1"/>
          <p:nvPr/>
        </p:nvSpPr>
        <p:spPr>
          <a:xfrm>
            <a:off x="365759" y="5554199"/>
            <a:ext cx="11675445" cy="830997"/>
          </a:xfrm>
          <a:prstGeom prst="rect">
            <a:avLst/>
          </a:prstGeom>
          <a:solidFill>
            <a:srgbClr val="9A2E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</a:rPr>
              <a:t>Í </a:t>
            </a:r>
            <a:r>
              <a:rPr lang="en-IE" sz="2400" dirty="0" err="1">
                <a:solidFill>
                  <a:schemeClr val="bg1"/>
                </a:solidFill>
              </a:rPr>
              <a:t>Edinborg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hefur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lítið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kaffihús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sem</a:t>
            </a:r>
            <a:r>
              <a:rPr lang="en-IE" sz="2400" dirty="0">
                <a:solidFill>
                  <a:schemeClr val="bg1"/>
                </a:solidFill>
              </a:rPr>
              <a:t> J.K. Rowling, </a:t>
            </a:r>
            <a:r>
              <a:rPr lang="en-IE" sz="2400" dirty="0" err="1">
                <a:solidFill>
                  <a:schemeClr val="bg1"/>
                </a:solidFill>
              </a:rPr>
              <a:t>höfundur</a:t>
            </a:r>
            <a:r>
              <a:rPr lang="en-IE" sz="2400" dirty="0">
                <a:solidFill>
                  <a:schemeClr val="bg1"/>
                </a:solidFill>
              </a:rPr>
              <a:t> Harry Potter, </a:t>
            </a:r>
            <a:r>
              <a:rPr lang="en-IE" sz="2400" dirty="0" err="1">
                <a:solidFill>
                  <a:schemeClr val="bg1"/>
                </a:solidFill>
              </a:rPr>
              <a:t>heimsótti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orðið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að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nauðsynlegri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heimsókn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fyrir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aðdáendur</a:t>
            </a:r>
            <a:r>
              <a:rPr lang="en-IE" sz="2400" dirty="0">
                <a:solidFill>
                  <a:schemeClr val="bg1"/>
                </a:solidFill>
              </a:rPr>
              <a:t> og </a:t>
            </a:r>
            <a:r>
              <a:rPr lang="en-IE" sz="2400" dirty="0" err="1">
                <a:solidFill>
                  <a:schemeClr val="bg1"/>
                </a:solidFill>
              </a:rPr>
              <a:t>bókmenntaunnendur</a:t>
            </a:r>
            <a:r>
              <a:rPr lang="en-IE" sz="24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" name="Online Media 1" title="The Elephant House - Edinburgh, Scotland">
            <a:hlinkClick r:id="" action="ppaction://media"/>
            <a:extLst>
              <a:ext uri="{FF2B5EF4-FFF2-40B4-BE49-F238E27FC236}">
                <a16:creationId xmlns:a16="http://schemas.microsoft.com/office/drawing/2014/main" id="{78EFBE41-B03D-4C97-B91D-A5A91C415F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0653" y="125552"/>
            <a:ext cx="9668042" cy="5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a uniform&#10;&#10;Description automatically generated">
            <a:extLst>
              <a:ext uri="{FF2B5EF4-FFF2-40B4-BE49-F238E27FC236}">
                <a16:creationId xmlns:a16="http://schemas.microsoft.com/office/drawing/2014/main" id="{6B12603C-8116-48E0-AEF8-0CAC927764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75C11-2047-475F-9A97-CD34B2E31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KAFLI 1</a:t>
            </a:r>
          </a:p>
          <a:p>
            <a:r>
              <a:rPr lang="en-IE" dirty="0"/>
              <a:t>HVAÐ ER POPPMENNING Í FERÐAÞJÓNUSTU?</a:t>
            </a:r>
          </a:p>
        </p:txBody>
      </p:sp>
    </p:spTree>
    <p:extLst>
      <p:ext uri="{BB962C8B-B14F-4D97-AF65-F5344CB8AC3E}">
        <p14:creationId xmlns:p14="http://schemas.microsoft.com/office/powerpoint/2010/main" val="1228288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astle Dracula Audience Reviews">
            <a:hlinkClick r:id="" action="ppaction://media"/>
            <a:extLst>
              <a:ext uri="{FF2B5EF4-FFF2-40B4-BE49-F238E27FC236}">
                <a16:creationId xmlns:a16="http://schemas.microsoft.com/office/drawing/2014/main" id="{C2D82F8E-8307-47DA-9528-206EA6370D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4463" y="103472"/>
            <a:ext cx="10921465" cy="61433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C201E4-0A79-4171-983C-CB6E07A8BF36}"/>
              </a:ext>
            </a:extLst>
          </p:cNvPr>
          <p:cNvSpPr txBox="1"/>
          <p:nvPr/>
        </p:nvSpPr>
        <p:spPr>
          <a:xfrm>
            <a:off x="365759" y="5554199"/>
            <a:ext cx="11675445" cy="1200329"/>
          </a:xfrm>
          <a:prstGeom prst="rect">
            <a:avLst/>
          </a:prstGeom>
          <a:solidFill>
            <a:srgbClr val="9A2E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</a:rPr>
              <a:t>Castle Dracula </a:t>
            </a:r>
            <a:r>
              <a:rPr lang="en-IE" sz="2400" dirty="0" err="1">
                <a:solidFill>
                  <a:schemeClr val="bg1"/>
                </a:solidFill>
              </a:rPr>
              <a:t>er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einstakt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aðdráttarafl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fyrir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poppmenningarferðamenn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sem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nýtir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tengsl</a:t>
            </a:r>
            <a:r>
              <a:rPr lang="en-IE" sz="2400" dirty="0">
                <a:solidFill>
                  <a:schemeClr val="bg1"/>
                </a:solidFill>
              </a:rPr>
              <a:t> Dublin </a:t>
            </a:r>
            <a:r>
              <a:rPr lang="en-IE" sz="2400" dirty="0" err="1">
                <a:solidFill>
                  <a:schemeClr val="bg1"/>
                </a:solidFill>
              </a:rPr>
              <a:t>við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höfund</a:t>
            </a:r>
            <a:r>
              <a:rPr lang="en-IE" sz="2400" dirty="0">
                <a:solidFill>
                  <a:schemeClr val="bg1"/>
                </a:solidFill>
              </a:rPr>
              <a:t> Dracula, Bram Stoker. Í </a:t>
            </a:r>
            <a:r>
              <a:rPr lang="en-IE" sz="2400" dirty="0" err="1">
                <a:solidFill>
                  <a:schemeClr val="bg1"/>
                </a:solidFill>
              </a:rPr>
              <a:t>þessu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myndbandi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færðu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að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heyra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frá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nokkrum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gestum</a:t>
            </a:r>
            <a:r>
              <a:rPr lang="en-IE" sz="2400" dirty="0">
                <a:solidFill>
                  <a:schemeClr val="bg1"/>
                </a:solidFill>
              </a:rPr>
              <a:t> (</a:t>
            </a:r>
            <a:r>
              <a:rPr lang="en-IE" sz="2400" dirty="0" err="1">
                <a:solidFill>
                  <a:schemeClr val="bg1"/>
                </a:solidFill>
              </a:rPr>
              <a:t>margir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þeirra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ferðamenn</a:t>
            </a:r>
            <a:r>
              <a:rPr lang="en-IE" sz="2400" dirty="0">
                <a:solidFill>
                  <a:schemeClr val="bg1"/>
                </a:solidFill>
              </a:rPr>
              <a:t>) </a:t>
            </a:r>
            <a:r>
              <a:rPr lang="en-IE" sz="2400" dirty="0" err="1">
                <a:solidFill>
                  <a:schemeClr val="bg1"/>
                </a:solidFill>
              </a:rPr>
              <a:t>sem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gefa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álit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sitt</a:t>
            </a:r>
            <a:r>
              <a:rPr lang="en-IE" sz="2400" dirty="0">
                <a:solidFill>
                  <a:schemeClr val="bg1"/>
                </a:solidFill>
              </a:rPr>
              <a:t> á </a:t>
            </a:r>
            <a:r>
              <a:rPr lang="en-IE" sz="2400" dirty="0" err="1">
                <a:solidFill>
                  <a:schemeClr val="bg1"/>
                </a:solidFill>
              </a:rPr>
              <a:t>upplifuninni</a:t>
            </a:r>
            <a:r>
              <a:rPr lang="en-IE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19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D658A-2A92-4450-A6D6-51E1F2B25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KAFLI 5: MYNDASÖGUR, COSPLAY, TÖLVULEIKIR og </a:t>
            </a:r>
            <a:r>
              <a:rPr lang="en-IE" dirty="0" err="1"/>
              <a:t>fleira</a:t>
            </a:r>
            <a:r>
              <a:rPr lang="en-IE" dirty="0"/>
              <a:t>…</a:t>
            </a:r>
          </a:p>
          <a:p>
            <a:endParaRPr lang="en-IE" dirty="0"/>
          </a:p>
        </p:txBody>
      </p:sp>
      <p:pic>
        <p:nvPicPr>
          <p:cNvPr id="14" name="Picture Placeholder 13" descr="A basket with a building in the background&#10;&#10;Description automatically generated">
            <a:extLst>
              <a:ext uri="{FF2B5EF4-FFF2-40B4-BE49-F238E27FC236}">
                <a16:creationId xmlns:a16="http://schemas.microsoft.com/office/drawing/2014/main" id="{CA80008A-DACC-4FBE-95D6-FAFBC9CDB9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1749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CAAA4-3841-B84B-9D07-99A381D34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549" y="936395"/>
            <a:ext cx="3202036" cy="3297980"/>
          </a:xfrm>
        </p:spPr>
        <p:txBody>
          <a:bodyPr/>
          <a:lstStyle/>
          <a:p>
            <a:r>
              <a:rPr lang="en-IE" dirty="0"/>
              <a:t>MYNDASÖGUR, COSPLAY, TÖLVULEIKIR og </a:t>
            </a:r>
            <a:r>
              <a:rPr lang="en-IE" dirty="0" err="1"/>
              <a:t>fleira</a:t>
            </a:r>
            <a:r>
              <a:rPr lang="en-IE" dirty="0"/>
              <a:t>…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8ABFF7-81D3-DD4F-9D92-57A0DD67C4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155" y="4670444"/>
            <a:ext cx="10220464" cy="1804783"/>
          </a:xfrm>
        </p:spPr>
        <p:txBody>
          <a:bodyPr/>
          <a:lstStyle/>
          <a:p>
            <a:pPr algn="just"/>
            <a:r>
              <a:rPr lang="en-US" dirty="0" err="1"/>
              <a:t>Kvikmyndir</a:t>
            </a:r>
            <a:r>
              <a:rPr lang="en-US" dirty="0"/>
              <a:t>/</a:t>
            </a:r>
            <a:r>
              <a:rPr lang="en-US" dirty="0" err="1"/>
              <a:t>þættir</a:t>
            </a:r>
            <a:r>
              <a:rPr lang="en-US" dirty="0"/>
              <a:t>, </a:t>
            </a:r>
            <a:r>
              <a:rPr lang="en-US" dirty="0" err="1"/>
              <a:t>tónlist</a:t>
            </a:r>
            <a:r>
              <a:rPr lang="en-US" dirty="0"/>
              <a:t> og </a:t>
            </a:r>
            <a:r>
              <a:rPr lang="en-US" dirty="0" err="1"/>
              <a:t>bókmenntir</a:t>
            </a:r>
            <a:r>
              <a:rPr lang="en-US" dirty="0"/>
              <a:t> </a:t>
            </a:r>
            <a:r>
              <a:rPr lang="en-US" dirty="0" err="1" smtClean="0"/>
              <a:t>eru</a:t>
            </a:r>
            <a:r>
              <a:rPr lang="en-US" dirty="0"/>
              <a:t> </a:t>
            </a:r>
            <a:r>
              <a:rPr lang="en-US" dirty="0" err="1" smtClean="0"/>
              <a:t>stóru</a:t>
            </a:r>
            <a:r>
              <a:rPr lang="en-US" dirty="0" smtClean="0"/>
              <a:t> 3 </a:t>
            </a:r>
            <a:r>
              <a:rPr lang="en-US" dirty="0" err="1" smtClean="0"/>
              <a:t>aðdráttaröflin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svo</a:t>
            </a:r>
            <a:r>
              <a:rPr lang="en-US" dirty="0"/>
              <a:t> </a:t>
            </a:r>
            <a:r>
              <a:rPr lang="en-US" dirty="0" err="1"/>
              <a:t>margir</a:t>
            </a:r>
            <a:r>
              <a:rPr lang="en-US" dirty="0"/>
              <a:t> </a:t>
            </a:r>
            <a:r>
              <a:rPr lang="en-US" dirty="0" err="1"/>
              <a:t>áhugaverðir</a:t>
            </a:r>
            <a:r>
              <a:rPr lang="en-US" dirty="0"/>
              <a:t> og </a:t>
            </a:r>
            <a:r>
              <a:rPr lang="en-US" dirty="0" err="1"/>
              <a:t>sértækir</a:t>
            </a:r>
            <a:r>
              <a:rPr lang="en-US" dirty="0"/>
              <a:t> </a:t>
            </a:r>
            <a:r>
              <a:rPr lang="en-US" dirty="0" err="1"/>
              <a:t>menningarkimar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rúmast</a:t>
            </a:r>
            <a:r>
              <a:rPr lang="en-US" dirty="0"/>
              <a:t> </a:t>
            </a:r>
            <a:r>
              <a:rPr lang="en-US" dirty="0" err="1"/>
              <a:t>innan</a:t>
            </a:r>
            <a:r>
              <a:rPr lang="en-US" dirty="0"/>
              <a:t> </a:t>
            </a:r>
            <a:r>
              <a:rPr lang="en-US" dirty="0" err="1"/>
              <a:t>poppmenningar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vert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skoða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tilliti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ferðaþjónustu</a:t>
            </a:r>
            <a:r>
              <a:rPr lang="en-US" dirty="0"/>
              <a:t>. Í </a:t>
            </a:r>
            <a:r>
              <a:rPr lang="en-US" dirty="0" err="1"/>
              <a:t>þessum</a:t>
            </a:r>
            <a:r>
              <a:rPr lang="en-US" dirty="0"/>
              <a:t> </a:t>
            </a:r>
            <a:r>
              <a:rPr lang="en-US" dirty="0" err="1"/>
              <a:t>kafla</a:t>
            </a:r>
            <a:r>
              <a:rPr lang="en-US" dirty="0"/>
              <a:t> </a:t>
            </a:r>
            <a:r>
              <a:rPr lang="en-US" dirty="0" err="1"/>
              <a:t>munum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skoða</a:t>
            </a:r>
            <a:r>
              <a:rPr lang="en-US" dirty="0"/>
              <a:t> </a:t>
            </a:r>
            <a:r>
              <a:rPr lang="en-US" dirty="0" err="1"/>
              <a:t>nokkra</a:t>
            </a:r>
            <a:r>
              <a:rPr lang="en-US" dirty="0"/>
              <a:t> </a:t>
            </a:r>
            <a:r>
              <a:rPr lang="en-US" dirty="0" err="1"/>
              <a:t>þeirra</a:t>
            </a:r>
            <a:r>
              <a:rPr lang="en-US" dirty="0"/>
              <a:t>. </a:t>
            </a:r>
            <a:r>
              <a:rPr lang="en-US" dirty="0" err="1"/>
              <a:t>Sérstaklega</a:t>
            </a:r>
            <a:r>
              <a:rPr lang="en-US" dirty="0"/>
              <a:t> </a:t>
            </a:r>
            <a:r>
              <a:rPr lang="en-US" dirty="0" err="1"/>
              <a:t>einn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felur</a:t>
            </a:r>
            <a:r>
              <a:rPr lang="en-US" dirty="0"/>
              <a:t> í </a:t>
            </a:r>
            <a:r>
              <a:rPr lang="en-US" dirty="0" err="1"/>
              <a:t>sér</a:t>
            </a:r>
            <a:r>
              <a:rPr lang="en-US" dirty="0"/>
              <a:t> </a:t>
            </a:r>
            <a:r>
              <a:rPr lang="en-US" dirty="0" err="1"/>
              <a:t>ónýtta</a:t>
            </a:r>
            <a:r>
              <a:rPr lang="en-US" dirty="0"/>
              <a:t> </a:t>
            </a:r>
            <a:r>
              <a:rPr lang="en-US" dirty="0" err="1"/>
              <a:t>möguleika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hann</a:t>
            </a:r>
            <a:r>
              <a:rPr lang="en-US" dirty="0"/>
              <a:t> er ekki </a:t>
            </a:r>
            <a:r>
              <a:rPr lang="en-US" dirty="0" err="1"/>
              <a:t>staðbundinn</a:t>
            </a:r>
            <a:r>
              <a:rPr lang="en-US" dirty="0"/>
              <a:t> </a:t>
            </a:r>
            <a:r>
              <a:rPr lang="en-US" dirty="0" err="1"/>
              <a:t>þó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góðrar</a:t>
            </a:r>
            <a:r>
              <a:rPr lang="en-US" dirty="0"/>
              <a:t> </a:t>
            </a:r>
            <a:r>
              <a:rPr lang="en-US" dirty="0" err="1"/>
              <a:t>staðsetningar</a:t>
            </a:r>
            <a:r>
              <a:rPr lang="en-US" dirty="0"/>
              <a:t> </a:t>
            </a:r>
            <a:r>
              <a:rPr lang="en-US" dirty="0" err="1"/>
              <a:t>sé</a:t>
            </a:r>
            <a:r>
              <a:rPr lang="en-US" dirty="0"/>
              <a:t> </a:t>
            </a:r>
            <a:r>
              <a:rPr lang="en-US" dirty="0" err="1"/>
              <a:t>krafist</a:t>
            </a:r>
            <a:r>
              <a:rPr lang="en-US" dirty="0"/>
              <a:t>. </a:t>
            </a:r>
            <a:r>
              <a:rPr lang="en-US" dirty="0" err="1"/>
              <a:t>Áhugavert</a:t>
            </a:r>
            <a:r>
              <a:rPr lang="en-US" dirty="0"/>
              <a:t>? </a:t>
            </a:r>
            <a:r>
              <a:rPr lang="en-US" dirty="0" err="1"/>
              <a:t>Höldum</a:t>
            </a:r>
            <a:r>
              <a:rPr lang="en-US" dirty="0"/>
              <a:t> </a:t>
            </a:r>
            <a:r>
              <a:rPr lang="en-US" dirty="0" err="1"/>
              <a:t>áfram</a:t>
            </a:r>
            <a:r>
              <a:rPr lang="en-US" dirty="0"/>
              <a:t> og </a:t>
            </a:r>
            <a:r>
              <a:rPr lang="en-US" dirty="0" err="1"/>
              <a:t>kynnum</a:t>
            </a:r>
            <a:r>
              <a:rPr lang="en-US" dirty="0"/>
              <a:t> </a:t>
            </a:r>
            <a:r>
              <a:rPr lang="en-US" dirty="0" err="1"/>
              <a:t>okkur</a:t>
            </a:r>
            <a:r>
              <a:rPr lang="en-US" dirty="0"/>
              <a:t> </a:t>
            </a:r>
            <a:r>
              <a:rPr lang="en-US" dirty="0" err="1"/>
              <a:t>meira</a:t>
            </a:r>
            <a:r>
              <a:rPr lang="en-US" dirty="0"/>
              <a:t>…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A622B6B-9D4D-4195-8D22-5DE12DC6DC2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564835" y="2213"/>
            <a:ext cx="8627164" cy="4540151"/>
          </a:xfrm>
        </p:spPr>
      </p:pic>
    </p:spTree>
    <p:extLst>
      <p:ext uri="{BB962C8B-B14F-4D97-AF65-F5344CB8AC3E}">
        <p14:creationId xmlns:p14="http://schemas.microsoft.com/office/powerpoint/2010/main" val="1329365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CAAA4-3841-B84B-9D07-99A381D34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HVAÐ ER COSPLAY?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8ABFF7-81D3-DD4F-9D92-57A0DD67C4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880" y="4554182"/>
            <a:ext cx="10534739" cy="2080534"/>
          </a:xfrm>
        </p:spPr>
        <p:txBody>
          <a:bodyPr/>
          <a:lstStyle/>
          <a:p>
            <a:pPr algn="just"/>
            <a:r>
              <a:rPr lang="en-US" dirty="0" err="1"/>
              <a:t>Myndasöguráðstefnur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orðið</a:t>
            </a:r>
            <a:r>
              <a:rPr lang="en-US" dirty="0"/>
              <a:t> </a:t>
            </a:r>
            <a:r>
              <a:rPr lang="en-US" dirty="0" err="1"/>
              <a:t>sívinsælli</a:t>
            </a:r>
            <a:r>
              <a:rPr lang="en-US" dirty="0"/>
              <a:t> </a:t>
            </a:r>
            <a:r>
              <a:rPr lang="en-US" dirty="0" err="1"/>
              <a:t>undanfarna</a:t>
            </a:r>
            <a:r>
              <a:rPr lang="en-US" dirty="0"/>
              <a:t> </a:t>
            </a:r>
            <a:r>
              <a:rPr lang="en-US" dirty="0" err="1"/>
              <a:t>áratugi</a:t>
            </a:r>
            <a:r>
              <a:rPr lang="en-US" dirty="0"/>
              <a:t> og í </a:t>
            </a:r>
            <a:r>
              <a:rPr lang="en-US" dirty="0" err="1"/>
              <a:t>tenglsum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þær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cosplay </a:t>
            </a:r>
            <a:r>
              <a:rPr lang="en-US" dirty="0" err="1"/>
              <a:t>einnig</a:t>
            </a:r>
            <a:r>
              <a:rPr lang="en-US" dirty="0"/>
              <a:t> </a:t>
            </a:r>
            <a:r>
              <a:rPr lang="en-US" dirty="0" err="1"/>
              <a:t>vaxið</a:t>
            </a:r>
            <a:r>
              <a:rPr lang="en-US" dirty="0"/>
              <a:t> í </a:t>
            </a:r>
            <a:r>
              <a:rPr lang="en-US" dirty="0" err="1"/>
              <a:t>vinsældum</a:t>
            </a:r>
            <a:r>
              <a:rPr lang="en-US" dirty="0"/>
              <a:t>. Cosplay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samblanda</a:t>
            </a:r>
            <a:r>
              <a:rPr lang="en-US" dirty="0"/>
              <a:t> </a:t>
            </a:r>
            <a:r>
              <a:rPr lang="en-US" dirty="0" err="1"/>
              <a:t>orðanna</a:t>
            </a:r>
            <a:r>
              <a:rPr lang="en-US" dirty="0"/>
              <a:t> costume (</a:t>
            </a:r>
            <a:r>
              <a:rPr lang="en-US" dirty="0" err="1"/>
              <a:t>búningur</a:t>
            </a:r>
            <a:r>
              <a:rPr lang="en-US" dirty="0"/>
              <a:t>) og play (</a:t>
            </a:r>
            <a:r>
              <a:rPr lang="en-US" dirty="0" err="1"/>
              <a:t>leikur</a:t>
            </a:r>
            <a:r>
              <a:rPr lang="en-US" dirty="0"/>
              <a:t>). Þó </a:t>
            </a:r>
            <a:r>
              <a:rPr lang="en-US" dirty="0" err="1"/>
              <a:t>þetta</a:t>
            </a:r>
            <a:r>
              <a:rPr lang="en-US" dirty="0"/>
              <a:t> </a:t>
            </a:r>
            <a:r>
              <a:rPr lang="en-US" dirty="0" err="1"/>
              <a:t>sé</a:t>
            </a:r>
            <a:r>
              <a:rPr lang="en-US" dirty="0"/>
              <a:t> </a:t>
            </a:r>
            <a:r>
              <a:rPr lang="en-US" dirty="0" smtClean="0"/>
              <a:t>bara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gamans</a:t>
            </a:r>
            <a:r>
              <a:rPr lang="en-US" dirty="0" smtClean="0"/>
              <a:t> </a:t>
            </a:r>
            <a:r>
              <a:rPr lang="en-US" dirty="0" err="1" smtClean="0"/>
              <a:t>gert</a:t>
            </a:r>
            <a:r>
              <a:rPr lang="en-US" dirty="0" smtClean="0"/>
              <a:t>, </a:t>
            </a:r>
            <a:r>
              <a:rPr lang="en-US" dirty="0" err="1" smtClean="0"/>
              <a:t>þá</a:t>
            </a:r>
            <a:r>
              <a:rPr lang="en-US" dirty="0" smtClean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 smtClean="0"/>
              <a:t>geta</a:t>
            </a:r>
            <a:r>
              <a:rPr lang="en-US" dirty="0" smtClean="0"/>
              <a:t> </a:t>
            </a:r>
            <a:r>
              <a:rPr lang="en-US" dirty="0" err="1" smtClean="0"/>
              <a:t>efnahagsleg</a:t>
            </a:r>
            <a:r>
              <a:rPr lang="en-US" dirty="0" smtClean="0"/>
              <a:t> </a:t>
            </a:r>
            <a:r>
              <a:rPr lang="en-US" dirty="0" err="1"/>
              <a:t>áhrif</a:t>
            </a:r>
            <a:r>
              <a:rPr lang="en-US" dirty="0"/>
              <a:t> cosplay </a:t>
            </a:r>
            <a:r>
              <a:rPr lang="en-US" dirty="0" err="1" smtClean="0"/>
              <a:t>verið</a:t>
            </a:r>
            <a:r>
              <a:rPr lang="en-US" dirty="0" smtClean="0"/>
              <a:t> </a:t>
            </a:r>
            <a:r>
              <a:rPr lang="en-US" dirty="0" err="1" smtClean="0"/>
              <a:t>mjög</a:t>
            </a:r>
            <a:r>
              <a:rPr lang="en-US" dirty="0" smtClean="0"/>
              <a:t> </a:t>
            </a:r>
            <a:r>
              <a:rPr lang="en-US" dirty="0" err="1" smtClean="0"/>
              <a:t>jákvæð</a:t>
            </a:r>
            <a:r>
              <a:rPr lang="en-US" dirty="0"/>
              <a:t>. </a:t>
            </a:r>
            <a:r>
              <a:rPr lang="en-US" dirty="0" err="1" smtClean="0"/>
              <a:t>Það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nefna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/>
              <a:t>um 133.000 cosplay-</a:t>
            </a:r>
            <a:r>
              <a:rPr lang="en-US" dirty="0" err="1"/>
              <a:t>leikendur</a:t>
            </a:r>
            <a:r>
              <a:rPr lang="en-US" dirty="0"/>
              <a:t> </a:t>
            </a:r>
            <a:r>
              <a:rPr lang="en-US" dirty="0" err="1" smtClean="0"/>
              <a:t>greiða</a:t>
            </a:r>
            <a:r>
              <a:rPr lang="en-US" dirty="0" smtClean="0"/>
              <a:t> </a:t>
            </a:r>
            <a:r>
              <a:rPr lang="en-US" dirty="0" err="1" smtClean="0"/>
              <a:t>árlega</a:t>
            </a:r>
            <a:r>
              <a:rPr lang="en-US" dirty="0" smtClean="0"/>
              <a:t> </a:t>
            </a:r>
            <a:r>
              <a:rPr lang="en-US" dirty="0"/>
              <a:t>20 </a:t>
            </a:r>
            <a:r>
              <a:rPr lang="en-US" dirty="0" err="1"/>
              <a:t>pund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mæta</a:t>
            </a:r>
            <a:r>
              <a:rPr lang="en-US" dirty="0"/>
              <a:t> á MCM Comic Con </a:t>
            </a:r>
            <a:r>
              <a:rPr lang="en-US" dirty="0" err="1"/>
              <a:t>ráðstefnuna</a:t>
            </a:r>
            <a:r>
              <a:rPr lang="en-US" dirty="0"/>
              <a:t> í London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A622B6B-9D4D-4195-8D22-5DE12DC6DC2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564835" y="2213"/>
            <a:ext cx="8627164" cy="4540151"/>
          </a:xfrm>
        </p:spPr>
      </p:pic>
    </p:spTree>
    <p:extLst>
      <p:ext uri="{BB962C8B-B14F-4D97-AF65-F5344CB8AC3E}">
        <p14:creationId xmlns:p14="http://schemas.microsoft.com/office/powerpoint/2010/main" val="82129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CAAA4-3841-B84B-9D07-99A381D34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GETA TÖLVULEIKIR HVATT TIL FERÐALAGA?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8ABFF7-81D3-DD4F-9D92-57A0DD67C4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880" y="4554182"/>
            <a:ext cx="10534739" cy="2080534"/>
          </a:xfrm>
        </p:spPr>
        <p:txBody>
          <a:bodyPr/>
          <a:lstStyle/>
          <a:p>
            <a:pPr algn="just"/>
            <a:r>
              <a:rPr lang="en-US" dirty="0" err="1"/>
              <a:t>Svarið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klárlega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. Og </a:t>
            </a:r>
            <a:r>
              <a:rPr lang="en-US" dirty="0" err="1" smtClean="0"/>
              <a:t>þeir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spila</a:t>
            </a:r>
            <a:r>
              <a:rPr lang="en-US" dirty="0" smtClean="0"/>
              <a:t> </a:t>
            </a:r>
            <a:r>
              <a:rPr lang="en-US" dirty="0" err="1" smtClean="0"/>
              <a:t>tölvuleiki</a:t>
            </a:r>
            <a:r>
              <a:rPr lang="en-US" dirty="0" smtClean="0"/>
              <a:t> </a:t>
            </a:r>
            <a:r>
              <a:rPr lang="en-US" dirty="0" err="1"/>
              <a:t>heimsækja</a:t>
            </a:r>
            <a:r>
              <a:rPr lang="en-US" dirty="0"/>
              <a:t> oft </a:t>
            </a:r>
            <a:r>
              <a:rPr lang="en-US" dirty="0" err="1" smtClean="0"/>
              <a:t>staðina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koma</a:t>
            </a:r>
            <a:r>
              <a:rPr lang="en-US" dirty="0" smtClean="0"/>
              <a:t> </a:t>
            </a:r>
            <a:r>
              <a:rPr lang="en-US" dirty="0" err="1" smtClean="0"/>
              <a:t>fyrir</a:t>
            </a:r>
            <a:r>
              <a:rPr lang="en-US" dirty="0" smtClean="0"/>
              <a:t> í </a:t>
            </a:r>
            <a:r>
              <a:rPr lang="en-US" dirty="0" err="1" smtClean="0"/>
              <a:t>eftirlætis</a:t>
            </a:r>
            <a:r>
              <a:rPr lang="en-US" dirty="0" smtClean="0"/>
              <a:t> </a:t>
            </a:r>
            <a:r>
              <a:rPr lang="en-US" dirty="0" err="1" smtClean="0"/>
              <a:t>leikjunum</a:t>
            </a:r>
            <a:r>
              <a:rPr lang="en-US" dirty="0" smtClean="0"/>
              <a:t> </a:t>
            </a:r>
            <a:r>
              <a:rPr lang="en-US" dirty="0" err="1" smtClean="0"/>
              <a:t>þeirra</a:t>
            </a:r>
            <a:r>
              <a:rPr lang="en-US" dirty="0" smtClean="0"/>
              <a:t>! </a:t>
            </a:r>
            <a:r>
              <a:rPr lang="en-US" dirty="0"/>
              <a:t>Á </a:t>
            </a:r>
            <a:r>
              <a:rPr lang="en-US" dirty="0" err="1"/>
              <a:t>næstu</a:t>
            </a:r>
            <a:r>
              <a:rPr lang="en-US" dirty="0"/>
              <a:t> </a:t>
            </a:r>
            <a:r>
              <a:rPr lang="en-US" dirty="0" err="1"/>
              <a:t>síðum</a:t>
            </a:r>
            <a:r>
              <a:rPr lang="en-US" dirty="0"/>
              <a:t> </a:t>
            </a:r>
            <a:r>
              <a:rPr lang="en-US" dirty="0" err="1"/>
              <a:t>verður</a:t>
            </a:r>
            <a:r>
              <a:rPr lang="en-US" dirty="0"/>
              <a:t> </a:t>
            </a:r>
            <a:r>
              <a:rPr lang="en-US" dirty="0" err="1"/>
              <a:t>farið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</a:t>
            </a:r>
            <a:r>
              <a:rPr lang="en-US" dirty="0" err="1"/>
              <a:t>nokkur</a:t>
            </a:r>
            <a:r>
              <a:rPr lang="en-US" dirty="0"/>
              <a:t> </a:t>
            </a:r>
            <a:r>
              <a:rPr lang="en-US" dirty="0" err="1"/>
              <a:t>blogg</a:t>
            </a:r>
            <a:r>
              <a:rPr lang="en-US" dirty="0"/>
              <a:t> um </a:t>
            </a:r>
            <a:r>
              <a:rPr lang="en-US" dirty="0" err="1"/>
              <a:t>heimsóknir</a:t>
            </a:r>
            <a:r>
              <a:rPr lang="en-US" dirty="0"/>
              <a:t> </a:t>
            </a:r>
            <a:r>
              <a:rPr lang="en-US" dirty="0" err="1"/>
              <a:t>tölvuleikjaspilara</a:t>
            </a:r>
            <a:r>
              <a:rPr lang="en-US" dirty="0"/>
              <a:t> á </a:t>
            </a:r>
            <a:r>
              <a:rPr lang="en-US" dirty="0" err="1"/>
              <a:t>staði</a:t>
            </a:r>
            <a:r>
              <a:rPr lang="en-US" dirty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tengjast</a:t>
            </a:r>
            <a:r>
              <a:rPr lang="en-US" dirty="0" smtClean="0"/>
              <a:t> </a:t>
            </a:r>
            <a:r>
              <a:rPr lang="en-US" dirty="0"/>
              <a:t>Assassins Creed </a:t>
            </a:r>
            <a:r>
              <a:rPr lang="en-US" dirty="0" err="1"/>
              <a:t>leikjunum</a:t>
            </a:r>
            <a:r>
              <a:rPr lang="en-US" dirty="0"/>
              <a:t>.</a:t>
            </a:r>
          </a:p>
        </p:txBody>
      </p:sp>
      <p:pic>
        <p:nvPicPr>
          <p:cNvPr id="8" name="Picture Placeholder 7" descr="A picture containing building, table, sitting, person&#10;&#10;Description automatically generated">
            <a:extLst>
              <a:ext uri="{FF2B5EF4-FFF2-40B4-BE49-F238E27FC236}">
                <a16:creationId xmlns:a16="http://schemas.microsoft.com/office/drawing/2014/main" id="{EAAEAA8D-1ED3-4E2D-A270-89BA16DD607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8212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C201E4-0A79-4171-983C-CB6E07A8BF36}"/>
              </a:ext>
            </a:extLst>
          </p:cNvPr>
          <p:cNvSpPr txBox="1"/>
          <p:nvPr/>
        </p:nvSpPr>
        <p:spPr>
          <a:xfrm>
            <a:off x="365759" y="5554199"/>
            <a:ext cx="11675445" cy="1200329"/>
          </a:xfrm>
          <a:prstGeom prst="rect">
            <a:avLst/>
          </a:prstGeom>
          <a:solidFill>
            <a:srgbClr val="9A2E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Assassin's Creed er </a:t>
            </a:r>
            <a:r>
              <a:rPr lang="en-US" sz="2400" dirty="0" err="1">
                <a:solidFill>
                  <a:schemeClr val="bg1"/>
                </a:solidFill>
              </a:rPr>
              <a:t>ákaflega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vinsæl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röð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tölvuleikjum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byggja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á </a:t>
            </a:r>
            <a:r>
              <a:rPr lang="en-US" sz="2400" dirty="0" err="1">
                <a:solidFill>
                  <a:schemeClr val="bg1"/>
                </a:solidFill>
              </a:rPr>
              <a:t>tímaflakki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fortíðarinnar</a:t>
            </a:r>
            <a:r>
              <a:rPr lang="en-US" sz="2400" dirty="0">
                <a:solidFill>
                  <a:schemeClr val="bg1"/>
                </a:solidFill>
              </a:rPr>
              <a:t>. Í </a:t>
            </a:r>
            <a:r>
              <a:rPr lang="en-US" sz="2400" dirty="0" err="1">
                <a:solidFill>
                  <a:schemeClr val="bg1"/>
                </a:solidFill>
              </a:rPr>
              <a:t>þessu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myndbandi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deilir</a:t>
            </a:r>
            <a:r>
              <a:rPr lang="en-US" sz="2400" dirty="0">
                <a:solidFill>
                  <a:schemeClr val="bg1"/>
                </a:solidFill>
              </a:rPr>
              <a:t> Lucile </a:t>
            </a:r>
            <a:r>
              <a:rPr lang="en-US" sz="2400" dirty="0" err="1">
                <a:solidFill>
                  <a:schemeClr val="bg1"/>
                </a:solidFill>
              </a:rPr>
              <a:t>hápunktum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ferðar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sinnar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Flórens</a:t>
            </a:r>
            <a:r>
              <a:rPr lang="en-US" sz="2400" dirty="0">
                <a:solidFill>
                  <a:schemeClr val="bg1"/>
                </a:solidFill>
              </a:rPr>
              <a:t>, San </a:t>
            </a:r>
            <a:r>
              <a:rPr lang="en-US" sz="2400" dirty="0" err="1">
                <a:solidFill>
                  <a:schemeClr val="bg1"/>
                </a:solidFill>
              </a:rPr>
              <a:t>Gimignano</a:t>
            </a:r>
            <a:r>
              <a:rPr lang="en-US" sz="2400" dirty="0">
                <a:solidFill>
                  <a:schemeClr val="bg1"/>
                </a:solidFill>
              </a:rPr>
              <a:t> og </a:t>
            </a:r>
            <a:r>
              <a:rPr lang="en-US" sz="2400" dirty="0" err="1">
                <a:solidFill>
                  <a:schemeClr val="bg1"/>
                </a:solidFill>
              </a:rPr>
              <a:t>Montereggioni</a:t>
            </a:r>
            <a:r>
              <a:rPr lang="en-US" sz="2400" dirty="0">
                <a:solidFill>
                  <a:schemeClr val="bg1"/>
                </a:solidFill>
              </a:rPr>
              <a:t> á </a:t>
            </a:r>
            <a:r>
              <a:rPr lang="en-US" sz="2400" dirty="0" err="1">
                <a:solidFill>
                  <a:schemeClr val="bg1"/>
                </a:solidFill>
              </a:rPr>
              <a:t>Ítalíu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allir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þessir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staðir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fyrir</a:t>
            </a:r>
            <a:r>
              <a:rPr lang="en-US" sz="2400" dirty="0">
                <a:solidFill>
                  <a:schemeClr val="bg1"/>
                </a:solidFill>
              </a:rPr>
              <a:t> í </a:t>
            </a:r>
            <a:r>
              <a:rPr lang="en-US" sz="2400" dirty="0" err="1">
                <a:solidFill>
                  <a:schemeClr val="bg1"/>
                </a:solidFill>
              </a:rPr>
              <a:t>Assassins’s</a:t>
            </a:r>
            <a:r>
              <a:rPr lang="en-US" sz="2400" dirty="0">
                <a:solidFill>
                  <a:schemeClr val="bg1"/>
                </a:solidFill>
              </a:rPr>
              <a:t> Creed 2.</a:t>
            </a:r>
            <a:endParaRPr lang="en-IE" sz="2400" dirty="0">
              <a:solidFill>
                <a:schemeClr val="bg1"/>
              </a:solidFill>
            </a:endParaRPr>
          </a:p>
        </p:txBody>
      </p:sp>
      <p:pic>
        <p:nvPicPr>
          <p:cNvPr id="3" name="Online Media 2" title="Italy | The cities of Assassin's Creed">
            <a:hlinkClick r:id="" action="ppaction://media"/>
            <a:extLst>
              <a:ext uri="{FF2B5EF4-FFF2-40B4-BE49-F238E27FC236}">
                <a16:creationId xmlns:a16="http://schemas.microsoft.com/office/drawing/2014/main" id="{0279BB79-F795-42E0-A777-9A3A956330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28286" y="182880"/>
            <a:ext cx="9634889" cy="54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1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C201E4-0A79-4171-983C-CB6E07A8BF36}"/>
              </a:ext>
            </a:extLst>
          </p:cNvPr>
          <p:cNvSpPr txBox="1"/>
          <p:nvPr/>
        </p:nvSpPr>
        <p:spPr>
          <a:xfrm>
            <a:off x="365759" y="5554199"/>
            <a:ext cx="11675445" cy="461665"/>
          </a:xfrm>
          <a:prstGeom prst="rect">
            <a:avLst/>
          </a:prstGeom>
          <a:solidFill>
            <a:srgbClr val="9A2E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Myndefni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frá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Rómarferð</a:t>
            </a:r>
            <a:r>
              <a:rPr lang="en-US" sz="2400" dirty="0">
                <a:solidFill>
                  <a:schemeClr val="bg1"/>
                </a:solidFill>
              </a:rPr>
              <a:t> og </a:t>
            </a:r>
            <a:r>
              <a:rPr lang="en-US" sz="2400" dirty="0" err="1" smtClean="0">
                <a:solidFill>
                  <a:schemeClr val="bg1"/>
                </a:solidFill>
              </a:rPr>
              <a:t>staðir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bornir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saman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við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Assassin’s Creed.</a:t>
            </a:r>
            <a:endParaRPr lang="en-IE" sz="2400" dirty="0">
              <a:solidFill>
                <a:schemeClr val="bg1"/>
              </a:solidFill>
            </a:endParaRPr>
          </a:p>
        </p:txBody>
      </p:sp>
      <p:pic>
        <p:nvPicPr>
          <p:cNvPr id="2" name="Online Media 1" title="Assassin's Creed Pilgrimage - Tour of Rome">
            <a:hlinkClick r:id="" action="ppaction://media"/>
            <a:extLst>
              <a:ext uri="{FF2B5EF4-FFF2-40B4-BE49-F238E27FC236}">
                <a16:creationId xmlns:a16="http://schemas.microsoft.com/office/drawing/2014/main" id="{7F5C809E-460A-436C-9743-E7B09E7F66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6733" y="192505"/>
            <a:ext cx="9531901" cy="53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Visit Xbox: The Birth of Gaming Tourism">
            <a:hlinkClick r:id="" action="ppaction://media"/>
            <a:extLst>
              <a:ext uri="{FF2B5EF4-FFF2-40B4-BE49-F238E27FC236}">
                <a16:creationId xmlns:a16="http://schemas.microsoft.com/office/drawing/2014/main" id="{D7C237E9-D583-4AA7-BFDD-77EC051EF8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2152" y="70385"/>
            <a:ext cx="9750392" cy="5484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C201E4-0A79-4171-983C-CB6E07A8BF36}"/>
              </a:ext>
            </a:extLst>
          </p:cNvPr>
          <p:cNvSpPr txBox="1"/>
          <p:nvPr/>
        </p:nvSpPr>
        <p:spPr>
          <a:xfrm>
            <a:off x="144378" y="5288340"/>
            <a:ext cx="11675445" cy="1569660"/>
          </a:xfrm>
          <a:prstGeom prst="rect">
            <a:avLst/>
          </a:prstGeom>
          <a:solidFill>
            <a:srgbClr val="9A2E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</a:rPr>
              <a:t>XBOX </a:t>
            </a:r>
            <a:r>
              <a:rPr lang="is-IS" sz="2400" dirty="0">
                <a:solidFill>
                  <a:schemeClr val="bg1"/>
                </a:solidFill>
              </a:rPr>
              <a:t>hefur gert sér grein fyrir fylgni leikja og ferðaþjónustu og hefur sett af stað nýja herferð. </a:t>
            </a: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 err="1">
                <a:solidFill>
                  <a:schemeClr val="bg1"/>
                </a:solidFill>
              </a:rPr>
              <a:t>Það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er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endalaust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mikið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að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upplifa</a:t>
            </a:r>
            <a:r>
              <a:rPr lang="en-US" sz="2400" i="1" dirty="0">
                <a:solidFill>
                  <a:schemeClr val="bg1"/>
                </a:solidFill>
              </a:rPr>
              <a:t>, </a:t>
            </a:r>
            <a:r>
              <a:rPr lang="en-US" sz="2400" i="1" dirty="0" err="1">
                <a:solidFill>
                  <a:schemeClr val="bg1"/>
                </a:solidFill>
              </a:rPr>
              <a:t>dularfullir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staðir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til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að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skoða</a:t>
            </a:r>
            <a:r>
              <a:rPr lang="en-US" sz="2400" i="1" dirty="0">
                <a:solidFill>
                  <a:schemeClr val="bg1"/>
                </a:solidFill>
              </a:rPr>
              <a:t> og </a:t>
            </a:r>
            <a:r>
              <a:rPr lang="en-US" sz="2400" i="1" dirty="0" err="1">
                <a:solidFill>
                  <a:schemeClr val="bg1"/>
                </a:solidFill>
              </a:rPr>
              <a:t>hrífandi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kennileiti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til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að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uppgötva</a:t>
            </a:r>
            <a:r>
              <a:rPr lang="en-US" sz="2400" i="1" dirty="0">
                <a:solidFill>
                  <a:schemeClr val="bg1"/>
                </a:solidFill>
              </a:rPr>
              <a:t>. </a:t>
            </a:r>
            <a:r>
              <a:rPr lang="en-US" sz="2400" i="1" dirty="0" err="1">
                <a:solidFill>
                  <a:schemeClr val="bg1"/>
                </a:solidFill>
              </a:rPr>
              <a:t>Þetta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er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ekki</a:t>
            </a:r>
            <a:r>
              <a:rPr lang="en-US" sz="2400" i="1" dirty="0">
                <a:solidFill>
                  <a:schemeClr val="bg1"/>
                </a:solidFill>
              </a:rPr>
              <a:t> bara </a:t>
            </a:r>
            <a:r>
              <a:rPr lang="en-US" sz="2400" i="1" dirty="0" err="1">
                <a:solidFill>
                  <a:schemeClr val="bg1"/>
                </a:solidFill>
              </a:rPr>
              <a:t>spilamennska</a:t>
            </a:r>
            <a:r>
              <a:rPr lang="en-US" sz="2400" i="1" dirty="0">
                <a:solidFill>
                  <a:schemeClr val="bg1"/>
                </a:solidFill>
              </a:rPr>
              <a:t>; </a:t>
            </a:r>
            <a:r>
              <a:rPr lang="en-US" sz="2400" i="1" dirty="0" err="1">
                <a:solidFill>
                  <a:schemeClr val="bg1"/>
                </a:solidFill>
              </a:rPr>
              <a:t>þetta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er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spilaferðamennska</a:t>
            </a:r>
            <a:r>
              <a:rPr lang="en-US" sz="2400" i="1" dirty="0">
                <a:solidFill>
                  <a:schemeClr val="bg1"/>
                </a:solidFill>
              </a:rPr>
              <a:t>. </a:t>
            </a:r>
            <a:r>
              <a:rPr lang="en-US" sz="2400" i="1" dirty="0" err="1">
                <a:solidFill>
                  <a:schemeClr val="bg1"/>
                </a:solidFill>
              </a:rPr>
              <a:t>Leggðu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af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stað</a:t>
            </a:r>
            <a:r>
              <a:rPr lang="en-US" sz="2400" i="1" dirty="0">
                <a:solidFill>
                  <a:schemeClr val="bg1"/>
                </a:solidFill>
              </a:rPr>
              <a:t> í </a:t>
            </a:r>
            <a:r>
              <a:rPr lang="en-US" sz="2400" i="1" dirty="0" err="1">
                <a:solidFill>
                  <a:schemeClr val="bg1"/>
                </a:solidFill>
              </a:rPr>
              <a:t>stórkostlegt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ferðalag</a:t>
            </a:r>
            <a:r>
              <a:rPr lang="en-US" sz="2400" i="1" dirty="0">
                <a:solidFill>
                  <a:schemeClr val="bg1"/>
                </a:solidFill>
              </a:rPr>
              <a:t> í dag.”</a:t>
            </a:r>
            <a:endParaRPr lang="en-IE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F0C8C81-ED61-450D-99A6-29F6E0516C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E749B-0F9B-4768-8DA4-F8A0624845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KENNSLUPAKKI 1 ÆFING 1: </a:t>
            </a:r>
          </a:p>
          <a:p>
            <a:r>
              <a:rPr lang="en-IE" dirty="0"/>
              <a:t>HUGLEIÐINGAR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A2C4A-5C84-4E3E-B405-85E988ED1D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Hugsaðu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þær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mismunandi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skilgreiningar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á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poppmenningarferðaþjónustu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gefnar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eru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í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inngangi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námskeiðisins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Samræmast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þessar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skilgreiningar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því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að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gerast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á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þínu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svæði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eitthvað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vantar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í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skilgreiningarnar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hverju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myndir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þú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vilja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bæta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við</a:t>
            </a: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92245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E749B-0F9B-4768-8DA4-F8A0624845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KENNSLUPAKKI 1 ÆFING 2: SETTU SAMAN SÝNDARKORT EÐA ÚRKLIPPUALBÚM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A2C4A-5C84-4E3E-B405-85E988ED1D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390" y="3336966"/>
            <a:ext cx="5005892" cy="2287979"/>
          </a:xfrm>
        </p:spPr>
        <p:txBody>
          <a:bodyPr/>
          <a:lstStyle/>
          <a:p>
            <a:r>
              <a:rPr lang="is-I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Finndu dæmi um ferðaþjónustu tengda poppmenningu á þínu svæði og safnaðu gögnum um það í sýndar úrklippualbúm sem þú getur deilt. Við munum vísa til þessa úrklippualbúms síðar í kennslupökkunum. Dæmi um efni sem þú gætir safnað saman eru hlekkir á vefsíður eða bloggsíður, kynningarefni eins og skönnuð kort, bæklingar, leiðbeiningar eða annað kynningarefni. Þú gætir líka hlaðið inn eigin ljósmyndum til að hafa með</a:t>
            </a:r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7BE5D6D-A024-47F9-AED6-8213506486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236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CAAA4-3841-B84B-9D07-99A381D34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5479" y="936395"/>
            <a:ext cx="3168839" cy="3297980"/>
          </a:xfrm>
        </p:spPr>
        <p:txBody>
          <a:bodyPr/>
          <a:lstStyle/>
          <a:p>
            <a:r>
              <a:rPr lang="en-US" dirty="0"/>
              <a:t>HVAÐ ER POPPMENNING Í FERÐAÞJÓN-USTU?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8ABFF7-81D3-DD4F-9D92-57A0DD67C4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155" y="4659812"/>
            <a:ext cx="10156668" cy="1631658"/>
          </a:xfrm>
        </p:spPr>
        <p:txBody>
          <a:bodyPr/>
          <a:lstStyle/>
          <a:p>
            <a:pPr algn="just"/>
            <a:r>
              <a:rPr lang="en-US" dirty="0" err="1"/>
              <a:t>Poppmenningarferðamennska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ferðalög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hvatinn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ferðinni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fyrirbæri</a:t>
            </a:r>
            <a:r>
              <a:rPr lang="en-US" dirty="0"/>
              <a:t> </a:t>
            </a:r>
            <a:r>
              <a:rPr lang="en-US" dirty="0" err="1"/>
              <a:t>eins</a:t>
            </a:r>
            <a:r>
              <a:rPr lang="en-US" dirty="0"/>
              <a:t> og </a:t>
            </a:r>
            <a:r>
              <a:rPr lang="en-US" dirty="0" err="1"/>
              <a:t>bækur</a:t>
            </a:r>
            <a:r>
              <a:rPr lang="en-US" dirty="0"/>
              <a:t>, </a:t>
            </a:r>
            <a:r>
              <a:rPr lang="en-US" dirty="0" err="1"/>
              <a:t>kvikmyndir</a:t>
            </a:r>
            <a:r>
              <a:rPr lang="en-US" dirty="0"/>
              <a:t> og </a:t>
            </a:r>
            <a:r>
              <a:rPr lang="en-US" dirty="0" err="1"/>
              <a:t>tónlist</a:t>
            </a:r>
            <a:r>
              <a:rPr lang="en-US" dirty="0"/>
              <a:t>.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dæmis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nefna</a:t>
            </a:r>
            <a:r>
              <a:rPr lang="en-US" dirty="0"/>
              <a:t> </a:t>
            </a:r>
            <a:r>
              <a:rPr lang="en-US" dirty="0" err="1"/>
              <a:t>ferðalanga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elska</a:t>
            </a:r>
            <a:r>
              <a:rPr lang="en-US" dirty="0"/>
              <a:t> Harry Potter </a:t>
            </a:r>
            <a:r>
              <a:rPr lang="en-US" dirty="0" err="1"/>
              <a:t>bækurnar</a:t>
            </a:r>
            <a:r>
              <a:rPr lang="en-US" dirty="0"/>
              <a:t> og </a:t>
            </a:r>
            <a:r>
              <a:rPr lang="en-US" dirty="0" err="1"/>
              <a:t>flykkast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lestarstöðvarinnar</a:t>
            </a:r>
            <a:r>
              <a:rPr lang="en-US" dirty="0"/>
              <a:t> King’s Cross í London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láta</a:t>
            </a:r>
            <a:r>
              <a:rPr lang="en-US" dirty="0"/>
              <a:t> taka </a:t>
            </a:r>
            <a:r>
              <a:rPr lang="en-US" dirty="0" err="1"/>
              <a:t>myndir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sér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kerrunni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stendur</a:t>
            </a:r>
            <a:r>
              <a:rPr lang="en-US" dirty="0"/>
              <a:t> </a:t>
            </a:r>
            <a:r>
              <a:rPr lang="en-US" dirty="0" err="1"/>
              <a:t>hálf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vegg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lestarpall</a:t>
            </a: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. 9 og ¾ ...</a:t>
            </a:r>
          </a:p>
        </p:txBody>
      </p:sp>
      <p:pic>
        <p:nvPicPr>
          <p:cNvPr id="13" name="Picture Placeholder 12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6C1D7B85-AFA4-4837-ABF3-92B859F82B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0117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E749B-0F9B-4768-8DA4-F8A0624845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IE" dirty="0"/>
              <a:t>KENNSLUPAKKI 1 ÆFING 3:</a:t>
            </a:r>
          </a:p>
          <a:p>
            <a:r>
              <a:rPr lang="en-IE" dirty="0"/>
              <a:t>COSPLAY OG TÖLVULEIKJA FERÐAÞJÓNUSTA - UMRÆÐUR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A2C4A-5C84-4E3E-B405-85E988ED1D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Rifjaðu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skilgreiningarnar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 cosplay og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tölvuleikja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ferðaþjónustu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gefnar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voru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í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kennslupakka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Hugleiddu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tækifæri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að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kynna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ferðaþjónustu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í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tengslum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við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cosplay og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tölvuleiki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þínu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svæði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Telur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þú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að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þetta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viðeigandi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tegund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ferðaþjónustu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fyrir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þitt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svæði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Vinsamlegast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útskýrðu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þitt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sjónarmið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49AACA4-2E28-46CA-8CB4-E1C4AFAA72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7536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astle with a clock tower&#10;&#10;Description automatically generated">
            <a:extLst>
              <a:ext uri="{FF2B5EF4-FFF2-40B4-BE49-F238E27FC236}">
                <a16:creationId xmlns:a16="http://schemas.microsoft.com/office/drawing/2014/main" id="{CF85B7EE-4D51-0A41-915C-2CA45B3D6A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DD96D-6BF6-D54B-A106-3305D0491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092" y="3200400"/>
            <a:ext cx="4556047" cy="261850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/>
              <a:t>NÆST: </a:t>
            </a:r>
            <a:r>
              <a:rPr lang="en-US" dirty="0" err="1"/>
              <a:t>Kennslupakki</a:t>
            </a:r>
            <a:r>
              <a:rPr lang="en-US" dirty="0"/>
              <a:t> 2 </a:t>
            </a:r>
            <a:r>
              <a:rPr lang="en-US" dirty="0" err="1"/>
              <a:t>Hvað</a:t>
            </a:r>
            <a:r>
              <a:rPr lang="en-US" dirty="0"/>
              <a:t> </a:t>
            </a:r>
            <a:r>
              <a:rPr lang="en-US" dirty="0" err="1"/>
              <a:t>vilja</a:t>
            </a:r>
            <a:r>
              <a:rPr lang="en-US" dirty="0"/>
              <a:t> </a:t>
            </a:r>
            <a:r>
              <a:rPr lang="en-US" dirty="0" err="1"/>
              <a:t>poppmenningar-ferðamenn</a:t>
            </a:r>
            <a:r>
              <a:rPr lang="en-US" dirty="0"/>
              <a:t>?</a:t>
            </a:r>
          </a:p>
          <a:p>
            <a:endParaRPr lang="en-US" sz="2300" dirty="0"/>
          </a:p>
          <a:p>
            <a:pPr algn="r"/>
            <a:r>
              <a:rPr lang="en-US" sz="2300" dirty="0"/>
              <a:t>(</a:t>
            </a:r>
            <a:r>
              <a:rPr lang="en-US" sz="2300" dirty="0" err="1"/>
              <a:t>Fyrir</a:t>
            </a:r>
            <a:r>
              <a:rPr lang="en-US" sz="2300" dirty="0"/>
              <a:t> </a:t>
            </a:r>
            <a:r>
              <a:rPr lang="en-US" sz="2300" dirty="0" err="1"/>
              <a:t>suma</a:t>
            </a:r>
            <a:r>
              <a:rPr lang="en-US" sz="2300" dirty="0"/>
              <a:t> </a:t>
            </a:r>
            <a:r>
              <a:rPr lang="en-US" sz="2300" dirty="0" err="1"/>
              <a:t>er</a:t>
            </a:r>
            <a:r>
              <a:rPr lang="en-US" sz="2300" dirty="0"/>
              <a:t> </a:t>
            </a:r>
            <a:r>
              <a:rPr lang="en-US" sz="2300" dirty="0" err="1"/>
              <a:t>það</a:t>
            </a:r>
            <a:r>
              <a:rPr lang="en-US" sz="2300" dirty="0"/>
              <a:t> </a:t>
            </a:r>
            <a:r>
              <a:rPr lang="en-US" sz="2300" dirty="0" err="1"/>
              <a:t>ævintýraleg</a:t>
            </a:r>
            <a:r>
              <a:rPr lang="en-US" sz="2300" dirty="0"/>
              <a:t> </a:t>
            </a:r>
            <a:r>
              <a:rPr lang="en-US" sz="2300" dirty="0" err="1"/>
              <a:t>kastalaupplifun</a:t>
            </a:r>
            <a:r>
              <a:rPr lang="en-US" sz="2300" dirty="0"/>
              <a:t>.. </a:t>
            </a:r>
            <a:r>
              <a:rPr lang="en-US" sz="2300" dirty="0" err="1"/>
              <a:t>En</a:t>
            </a:r>
            <a:r>
              <a:rPr lang="en-US" sz="2300" dirty="0"/>
              <a:t> </a:t>
            </a:r>
            <a:r>
              <a:rPr lang="en-US" sz="2300" dirty="0" err="1"/>
              <a:t>hvað</a:t>
            </a:r>
            <a:r>
              <a:rPr lang="en-US" sz="2300" dirty="0"/>
              <a:t> um </a:t>
            </a:r>
            <a:r>
              <a:rPr lang="en-US" sz="2300" dirty="0" err="1"/>
              <a:t>hina</a:t>
            </a:r>
            <a:r>
              <a:rPr lang="en-US" sz="2300" dirty="0"/>
              <a:t>? </a:t>
            </a:r>
            <a:r>
              <a:rPr lang="en-US" sz="2300" dirty="0" err="1"/>
              <a:t>Vertu</a:t>
            </a:r>
            <a:r>
              <a:rPr lang="en-US" sz="2300" dirty="0"/>
              <a:t> </a:t>
            </a:r>
            <a:r>
              <a:rPr lang="en-US" sz="2300" dirty="0" err="1"/>
              <a:t>með</a:t>
            </a:r>
            <a:r>
              <a:rPr lang="en-US" sz="2300" dirty="0"/>
              <a:t> í </a:t>
            </a:r>
            <a:r>
              <a:rPr lang="en-US" sz="2300" dirty="0" err="1"/>
              <a:t>kennslupakka</a:t>
            </a:r>
            <a:r>
              <a:rPr lang="en-US" sz="2300" dirty="0"/>
              <a:t> 2 </a:t>
            </a:r>
            <a:r>
              <a:rPr lang="en-US" sz="2300" dirty="0" err="1"/>
              <a:t>til</a:t>
            </a:r>
            <a:r>
              <a:rPr lang="en-US" sz="2300" dirty="0"/>
              <a:t> </a:t>
            </a:r>
            <a:r>
              <a:rPr lang="en-US" sz="2300" dirty="0" err="1"/>
              <a:t>að</a:t>
            </a:r>
            <a:r>
              <a:rPr lang="en-US" sz="2300" dirty="0"/>
              <a:t> </a:t>
            </a:r>
            <a:r>
              <a:rPr lang="en-US" sz="2300" dirty="0" err="1"/>
              <a:t>komast</a:t>
            </a:r>
            <a:r>
              <a:rPr lang="en-US" sz="2300" dirty="0"/>
              <a:t> </a:t>
            </a:r>
            <a:r>
              <a:rPr lang="en-US" sz="2300" dirty="0" err="1"/>
              <a:t>að</a:t>
            </a:r>
            <a:r>
              <a:rPr lang="en-US" sz="2300" dirty="0"/>
              <a:t> </a:t>
            </a:r>
            <a:r>
              <a:rPr lang="en-US" sz="2300" dirty="0" err="1"/>
              <a:t>því</a:t>
            </a:r>
            <a:r>
              <a:rPr lang="en-US" sz="2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6313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87E5F1-8DD3-B240-B447-4A4E2AAA1F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51114" y="424588"/>
            <a:ext cx="6370982" cy="1164100"/>
          </a:xfrm>
        </p:spPr>
        <p:txBody>
          <a:bodyPr>
            <a:normAutofit/>
          </a:bodyPr>
          <a:lstStyle/>
          <a:p>
            <a:r>
              <a:rPr lang="en-US" sz="3200" dirty="0" err="1"/>
              <a:t>Heimildir</a:t>
            </a:r>
            <a:r>
              <a:rPr lang="en-US" sz="3200" dirty="0"/>
              <a:t> í </a:t>
            </a:r>
            <a:r>
              <a:rPr lang="en-US" sz="3200" dirty="0" err="1"/>
              <a:t>kennslupakka</a:t>
            </a:r>
            <a:r>
              <a:rPr lang="en-US" sz="3200" dirty="0"/>
              <a:t> 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4C4EF9-5D89-1D4E-95DE-1A69C713B8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78502" y="1615175"/>
            <a:ext cx="2812464" cy="323455"/>
          </a:xfrm>
        </p:spPr>
        <p:txBody>
          <a:bodyPr/>
          <a:lstStyle/>
          <a:p>
            <a:r>
              <a:rPr lang="en-US" dirty="0"/>
              <a:t>www.facebook.com/outpaceeu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8961C-F51A-A445-AFEE-52FF4222E2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www.popculturetourism.eu</a:t>
            </a:r>
          </a:p>
        </p:txBody>
      </p:sp>
      <p:grpSp>
        <p:nvGrpSpPr>
          <p:cNvPr id="10" name="Google Shape;664;p39">
            <a:extLst>
              <a:ext uri="{FF2B5EF4-FFF2-40B4-BE49-F238E27FC236}">
                <a16:creationId xmlns:a16="http://schemas.microsoft.com/office/drawing/2014/main" id="{AF26583B-99B9-CC41-92BC-F97A3ED80C3D}"/>
              </a:ext>
            </a:extLst>
          </p:cNvPr>
          <p:cNvGrpSpPr/>
          <p:nvPr/>
        </p:nvGrpSpPr>
        <p:grpSpPr>
          <a:xfrm>
            <a:off x="8252108" y="2190883"/>
            <a:ext cx="301041" cy="301041"/>
            <a:chOff x="5941025" y="3634400"/>
            <a:chExt cx="467650" cy="467650"/>
          </a:xfrm>
          <a:solidFill>
            <a:srgbClr val="F5B020"/>
          </a:solidFill>
        </p:grpSpPr>
        <p:sp>
          <p:nvSpPr>
            <p:cNvPr id="11" name="Google Shape;665;p39">
              <a:extLst>
                <a:ext uri="{FF2B5EF4-FFF2-40B4-BE49-F238E27FC236}">
                  <a16:creationId xmlns:a16="http://schemas.microsoft.com/office/drawing/2014/main" id="{026E682D-EF64-6B45-B7F8-F8870E8D52B7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6;p39">
              <a:extLst>
                <a:ext uri="{FF2B5EF4-FFF2-40B4-BE49-F238E27FC236}">
                  <a16:creationId xmlns:a16="http://schemas.microsoft.com/office/drawing/2014/main" id="{27938B3A-E147-BB47-A796-BBFBA73AF9A4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7;p39">
              <a:extLst>
                <a:ext uri="{FF2B5EF4-FFF2-40B4-BE49-F238E27FC236}">
                  <a16:creationId xmlns:a16="http://schemas.microsoft.com/office/drawing/2014/main" id="{7DC0D342-29F6-4545-B7CF-6474696A116B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8;p39">
              <a:extLst>
                <a:ext uri="{FF2B5EF4-FFF2-40B4-BE49-F238E27FC236}">
                  <a16:creationId xmlns:a16="http://schemas.microsoft.com/office/drawing/2014/main" id="{0DD2D850-5F8A-9845-A6E5-FA6976218443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9;p39">
              <a:extLst>
                <a:ext uri="{FF2B5EF4-FFF2-40B4-BE49-F238E27FC236}">
                  <a16:creationId xmlns:a16="http://schemas.microsoft.com/office/drawing/2014/main" id="{8DB18CCE-3750-A64A-9C8B-DD82C4CB1147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0;p39">
              <a:extLst>
                <a:ext uri="{FF2B5EF4-FFF2-40B4-BE49-F238E27FC236}">
                  <a16:creationId xmlns:a16="http://schemas.microsoft.com/office/drawing/2014/main" id="{4DE210A0-C3D6-0F43-BF7C-C89DDCD5EA50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A9B1D3-D351-443E-B63C-953A741BAB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2596" y="1628444"/>
            <a:ext cx="415861" cy="4158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72F80B-4B12-4326-82AA-0B51025436A9}"/>
              </a:ext>
            </a:extLst>
          </p:cNvPr>
          <p:cNvSpPr txBox="1"/>
          <p:nvPr/>
        </p:nvSpPr>
        <p:spPr>
          <a:xfrm>
            <a:off x="204434" y="2225344"/>
            <a:ext cx="7784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The Game of Thrones effect – how the TV series changed how we travel</a:t>
            </a:r>
            <a:endParaRPr lang="en-US" sz="1800" dirty="0"/>
          </a:p>
          <a:p>
            <a:r>
              <a:rPr lang="en-US" sz="1800" dirty="0">
                <a:hlinkClick r:id="rId5"/>
              </a:rPr>
              <a:t>The Cosplay Economy: How Dressing Up Grew Up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820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F38AC280-EB25-4269-B253-7268FB9946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37" y="2098307"/>
            <a:ext cx="2732569" cy="4085924"/>
          </a:xfrm>
          <a:prstGeom prst="rect">
            <a:avLst/>
          </a:prstGeom>
        </p:spPr>
      </p:pic>
      <p:pic>
        <p:nvPicPr>
          <p:cNvPr id="19" name="Picture 18" descr="A picture containing nature, tree, view, waterfall&#10;&#10;Description automatically generated">
            <a:extLst>
              <a:ext uri="{FF2B5EF4-FFF2-40B4-BE49-F238E27FC236}">
                <a16:creationId xmlns:a16="http://schemas.microsoft.com/office/drawing/2014/main" id="{15A57716-5E46-4040-BFF0-541F4AB121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554" y="2098307"/>
            <a:ext cx="2722615" cy="4085925"/>
          </a:xfrm>
          <a:prstGeom prst="rect">
            <a:avLst/>
          </a:prstGeom>
        </p:spPr>
      </p:pic>
      <p:pic>
        <p:nvPicPr>
          <p:cNvPr id="17" name="Picture 16" descr="A picture containing building, indoor, train, walking&#10;&#10;Description automatically generated">
            <a:extLst>
              <a:ext uri="{FF2B5EF4-FFF2-40B4-BE49-F238E27FC236}">
                <a16:creationId xmlns:a16="http://schemas.microsoft.com/office/drawing/2014/main" id="{D167AFE4-9408-4B74-A0D0-7AE81669AB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529" y="2098308"/>
            <a:ext cx="2739175" cy="4085924"/>
          </a:xfrm>
          <a:prstGeom prst="rect">
            <a:avLst/>
          </a:prstGeom>
        </p:spPr>
      </p:pic>
      <p:pic>
        <p:nvPicPr>
          <p:cNvPr id="13" name="Picture 12" descr="A person sitting next to a fireplace&#10;&#10;Description automatically generated">
            <a:extLst>
              <a:ext uri="{FF2B5EF4-FFF2-40B4-BE49-F238E27FC236}">
                <a16:creationId xmlns:a16="http://schemas.microsoft.com/office/drawing/2014/main" id="{3B2F86C9-2719-44FC-9154-F1DAB09E6B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051" y="2151694"/>
            <a:ext cx="2739175" cy="40859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CEDB64-AE89-42A3-BB55-6CEBCC911D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IE" dirty="0"/>
              <a:t>TÆKIFÆRI TENGD POPPMENNINGU Í FERÐAÞJÓNUSTU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86745-3EA5-4FF3-A1D7-D6B1283C49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 err="1"/>
              <a:t>Hægt</a:t>
            </a:r>
            <a:r>
              <a:rPr lang="en-IE" dirty="0"/>
              <a:t> </a:t>
            </a:r>
            <a:r>
              <a:rPr lang="en-IE" dirty="0" err="1"/>
              <a:t>er</a:t>
            </a:r>
            <a:r>
              <a:rPr lang="en-IE" dirty="0"/>
              <a:t> </a:t>
            </a:r>
            <a:r>
              <a:rPr lang="en-IE" dirty="0" err="1"/>
              <a:t>að</a:t>
            </a:r>
            <a:r>
              <a:rPr lang="en-IE" dirty="0"/>
              <a:t> </a:t>
            </a:r>
            <a:r>
              <a:rPr lang="en-IE" dirty="0" err="1"/>
              <a:t>skoða</a:t>
            </a:r>
            <a:r>
              <a:rPr lang="en-IE" dirty="0"/>
              <a:t> og nota </a:t>
            </a:r>
            <a:r>
              <a:rPr lang="en-IE" dirty="0" err="1"/>
              <a:t>poppmenningu</a:t>
            </a:r>
            <a:r>
              <a:rPr lang="en-IE" dirty="0"/>
              <a:t> </a:t>
            </a:r>
            <a:r>
              <a:rPr lang="en-IE" dirty="0" err="1"/>
              <a:t>til</a:t>
            </a:r>
            <a:r>
              <a:rPr lang="en-IE" dirty="0"/>
              <a:t> </a:t>
            </a:r>
            <a:r>
              <a:rPr lang="en-IE" dirty="0" err="1"/>
              <a:t>að</a:t>
            </a:r>
            <a:r>
              <a:rPr lang="en-IE" dirty="0"/>
              <a:t>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96FA5-C24E-48FB-BC02-CC83D51610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1198D1"/>
          </a:solidFill>
        </p:spPr>
        <p:txBody>
          <a:bodyPr/>
          <a:lstStyle/>
          <a:p>
            <a:r>
              <a:rPr lang="en-IE" dirty="0"/>
              <a:t>MARKAÐSSETNING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4C75C-595C-4695-8C4F-31032D380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172" y="2282148"/>
            <a:ext cx="2724476" cy="716489"/>
          </a:xfrm>
          <a:solidFill>
            <a:srgbClr val="1198D1"/>
          </a:solidFill>
        </p:spPr>
        <p:txBody>
          <a:bodyPr/>
          <a:lstStyle/>
          <a:p>
            <a:r>
              <a:rPr lang="en-IE" dirty="0" err="1" smtClean="0">
                <a:solidFill>
                  <a:schemeClr val="bg1"/>
                </a:solidFill>
              </a:rPr>
              <a:t>Laða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nýja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viðskipavini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til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þíns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áfangastaðar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500F5-96BD-4F69-9FEA-2DAFDB7B2A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rgbClr val="DD1B50"/>
          </a:solidFill>
        </p:spPr>
        <p:txBody>
          <a:bodyPr/>
          <a:lstStyle/>
          <a:p>
            <a:r>
              <a:rPr lang="en-IE" dirty="0"/>
              <a:t>NÝSKÖPUN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2AC89D-E4A1-412B-A993-5C97D69B68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8229" y="2282149"/>
            <a:ext cx="2724475" cy="716489"/>
          </a:xfrm>
          <a:solidFill>
            <a:srgbClr val="DD1B50"/>
          </a:solidFill>
        </p:spPr>
        <p:txBody>
          <a:bodyPr/>
          <a:lstStyle/>
          <a:p>
            <a:r>
              <a:rPr lang="en-IE" dirty="0" err="1">
                <a:solidFill>
                  <a:schemeClr val="bg1"/>
                </a:solidFill>
              </a:rPr>
              <a:t>Styrkja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núverandi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ferðaþjónustu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81099C-13E3-40F5-A219-65711AB4B1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solidFill>
            <a:srgbClr val="9A2E90"/>
          </a:solidFill>
        </p:spPr>
        <p:txBody>
          <a:bodyPr/>
          <a:lstStyle/>
          <a:p>
            <a:r>
              <a:rPr lang="en-IE" dirty="0"/>
              <a:t>VÖRUÞRÓUN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F22D2F-2274-47AD-8793-F242BDD220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68070" y="2282147"/>
            <a:ext cx="2659582" cy="716489"/>
          </a:xfrm>
          <a:solidFill>
            <a:srgbClr val="9A2E90"/>
          </a:solidFill>
        </p:spPr>
        <p:txBody>
          <a:bodyPr/>
          <a:lstStyle/>
          <a:p>
            <a:r>
              <a:rPr lang="en-IE" dirty="0" err="1" smtClean="0">
                <a:solidFill>
                  <a:schemeClr val="bg1"/>
                </a:solidFill>
              </a:rPr>
              <a:t>Þróa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nýja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ferðaþjónustu</a:t>
            </a:r>
            <a:r>
              <a:rPr lang="en-IE" dirty="0">
                <a:solidFill>
                  <a:schemeClr val="bg1"/>
                </a:solidFill>
              </a:rPr>
              <a:t>- </a:t>
            </a:r>
            <a:r>
              <a:rPr lang="en-IE" dirty="0" err="1">
                <a:solidFill>
                  <a:schemeClr val="bg1"/>
                </a:solidFill>
              </a:rPr>
              <a:t>afurð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eða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þjónustu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B9C8E9-64C5-435E-91B4-57BB1F786D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solidFill>
            <a:srgbClr val="F5B020"/>
          </a:solidFill>
        </p:spPr>
        <p:txBody>
          <a:bodyPr/>
          <a:lstStyle/>
          <a:p>
            <a:r>
              <a:rPr lang="en-IE" dirty="0"/>
              <a:t>VIÐSKIPTAÞRÓUN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CC27BF-8F97-4C9E-BB4C-91AB6F7856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6051" y="2310191"/>
            <a:ext cx="2659582" cy="856521"/>
          </a:xfrm>
          <a:solidFill>
            <a:srgbClr val="F5B020"/>
          </a:solidFill>
        </p:spPr>
        <p:txBody>
          <a:bodyPr/>
          <a:lstStyle/>
          <a:p>
            <a:r>
              <a:rPr lang="en-IE" dirty="0" err="1" smtClean="0">
                <a:solidFill>
                  <a:schemeClr val="bg1"/>
                </a:solidFill>
              </a:rPr>
              <a:t>Stofna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err="1" smtClean="0">
                <a:solidFill>
                  <a:schemeClr val="bg1"/>
                </a:solidFill>
              </a:rPr>
              <a:t>ný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err="1" smtClean="0">
                <a:solidFill>
                  <a:schemeClr val="bg1"/>
                </a:solidFill>
              </a:rPr>
              <a:t>fyrirtæki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err="1" smtClean="0">
                <a:solidFill>
                  <a:schemeClr val="bg1"/>
                </a:solidFill>
              </a:rPr>
              <a:t>eða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err="1" smtClean="0">
                <a:solidFill>
                  <a:schemeClr val="bg1"/>
                </a:solidFill>
              </a:rPr>
              <a:t>nýta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err="1" smtClean="0">
                <a:solidFill>
                  <a:schemeClr val="bg1"/>
                </a:solidFill>
              </a:rPr>
              <a:t>spennandi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err="1" smtClean="0">
                <a:solidFill>
                  <a:schemeClr val="bg1"/>
                </a:solidFill>
              </a:rPr>
              <a:t>tækifæri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1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AF360-3668-A845-A9E1-01CF70E50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5006" y="714376"/>
            <a:ext cx="9649486" cy="128587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9A2E90"/>
                </a:solidFill>
              </a:rPr>
              <a:t>AF HVERJU ÆTTIR ÞÚ AÐ ÍHUGA AÐ NÝTA POPPMENNINGU FYRIR ÞITT FERÐAÞJÓNUSTUFYRIRTÆKI?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6425E5-C43E-344D-B4A4-E7112B40FD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4689" y="1956295"/>
            <a:ext cx="10418012" cy="3723689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Poppmenningarferðaþjónusta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hluti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menningarferðaþjónustu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sá</a:t>
            </a:r>
            <a:r>
              <a:rPr lang="en-US" dirty="0"/>
              <a:t> </a:t>
            </a:r>
            <a:r>
              <a:rPr lang="en-US" dirty="0" err="1"/>
              <a:t>angi</a:t>
            </a:r>
            <a:r>
              <a:rPr lang="en-US" dirty="0"/>
              <a:t> </a:t>
            </a:r>
            <a:r>
              <a:rPr lang="en-US" dirty="0" err="1"/>
              <a:t>ferðaþjónustunnar</a:t>
            </a:r>
            <a:r>
              <a:rPr lang="en-US" dirty="0"/>
              <a:t> </a:t>
            </a:r>
            <a:r>
              <a:rPr lang="en-US" dirty="0" err="1"/>
              <a:t>felur</a:t>
            </a:r>
            <a:r>
              <a:rPr lang="en-US" dirty="0"/>
              <a:t> í </a:t>
            </a:r>
            <a:r>
              <a:rPr lang="en-US" dirty="0" err="1"/>
              <a:t>sér</a:t>
            </a:r>
            <a:r>
              <a:rPr lang="en-US" dirty="0"/>
              <a:t> helming </a:t>
            </a:r>
            <a:r>
              <a:rPr lang="en-US" dirty="0" err="1"/>
              <a:t>ferða</a:t>
            </a:r>
            <a:r>
              <a:rPr lang="en-US" dirty="0"/>
              <a:t> </a:t>
            </a:r>
            <a:r>
              <a:rPr lang="en-US" dirty="0" err="1"/>
              <a:t>allra</a:t>
            </a:r>
            <a:r>
              <a:rPr lang="en-US" dirty="0"/>
              <a:t> </a:t>
            </a:r>
            <a:r>
              <a:rPr lang="en-US" dirty="0" err="1"/>
              <a:t>alþjóðlegra</a:t>
            </a:r>
            <a:r>
              <a:rPr lang="en-US" dirty="0"/>
              <a:t> </a:t>
            </a:r>
            <a:r>
              <a:rPr lang="en-US" dirty="0" err="1"/>
              <a:t>ferðamanna</a:t>
            </a:r>
            <a:r>
              <a:rPr lang="en-US" dirty="0"/>
              <a:t> </a:t>
            </a:r>
            <a:r>
              <a:rPr lang="en-US" dirty="0" err="1"/>
              <a:t>samkvæmt</a:t>
            </a:r>
            <a:r>
              <a:rPr lang="en-US" dirty="0"/>
              <a:t> </a:t>
            </a:r>
            <a:r>
              <a:rPr lang="en-US" dirty="0" err="1"/>
              <a:t>Alþjóðaferðamálastofnunarinnar</a:t>
            </a:r>
            <a:r>
              <a:rPr lang="en-US" dirty="0"/>
              <a:t> (UNWTO). </a:t>
            </a:r>
            <a:r>
              <a:rPr lang="en-US" b="1" dirty="0" err="1"/>
              <a:t>Yfir</a:t>
            </a:r>
            <a:r>
              <a:rPr lang="en-US" b="1" dirty="0"/>
              <a:t> 2 </a:t>
            </a:r>
            <a:r>
              <a:rPr lang="en-US" b="1" dirty="0" err="1"/>
              <a:t>milljónir</a:t>
            </a:r>
            <a:r>
              <a:rPr lang="en-US" b="1" dirty="0"/>
              <a:t> </a:t>
            </a:r>
            <a:r>
              <a:rPr lang="en-US" b="1" dirty="0" err="1"/>
              <a:t>poppmenningarferðamanna</a:t>
            </a:r>
            <a:r>
              <a:rPr lang="en-US" b="1" dirty="0"/>
              <a:t> </a:t>
            </a:r>
            <a:r>
              <a:rPr lang="en-US" b="1" dirty="0" err="1"/>
              <a:t>heimsækja</a:t>
            </a:r>
            <a:r>
              <a:rPr lang="en-US" b="1" dirty="0"/>
              <a:t> </a:t>
            </a:r>
            <a:r>
              <a:rPr lang="en-US" b="1" dirty="0" err="1"/>
              <a:t>Bretlandseyjar</a:t>
            </a:r>
            <a:r>
              <a:rPr lang="en-US" b="1" dirty="0"/>
              <a:t> </a:t>
            </a:r>
            <a:r>
              <a:rPr lang="en-US" b="1" dirty="0" err="1"/>
              <a:t>ár</a:t>
            </a:r>
            <a:r>
              <a:rPr lang="en-US" b="1" dirty="0"/>
              <a:t> </a:t>
            </a:r>
            <a:r>
              <a:rPr lang="en-US" b="1" dirty="0" err="1"/>
              <a:t>hvert</a:t>
            </a:r>
            <a:r>
              <a:rPr lang="en-US" b="1" dirty="0"/>
              <a:t> og </a:t>
            </a:r>
            <a:r>
              <a:rPr lang="en-US" b="1" dirty="0" err="1"/>
              <a:t>heildarútgjöld</a:t>
            </a:r>
            <a:r>
              <a:rPr lang="en-US" b="1" dirty="0"/>
              <a:t> </a:t>
            </a:r>
            <a:r>
              <a:rPr lang="en-US" b="1" dirty="0" err="1"/>
              <a:t>þeirra</a:t>
            </a:r>
            <a:r>
              <a:rPr lang="en-US" b="1" dirty="0"/>
              <a:t> </a:t>
            </a:r>
            <a:r>
              <a:rPr lang="en-US" b="1" dirty="0" err="1"/>
              <a:t>nema</a:t>
            </a:r>
            <a:r>
              <a:rPr lang="en-US" b="1" dirty="0"/>
              <a:t> um 1750 </a:t>
            </a:r>
            <a:r>
              <a:rPr lang="en-US" b="1" dirty="0" err="1"/>
              <a:t>milljón</a:t>
            </a:r>
            <a:r>
              <a:rPr lang="en-US" b="1" dirty="0"/>
              <a:t> </a:t>
            </a:r>
            <a:r>
              <a:rPr lang="en-US" b="1" dirty="0" err="1"/>
              <a:t>punda</a:t>
            </a:r>
            <a:r>
              <a:rPr lang="en-US" b="1" dirty="0"/>
              <a:t>!</a:t>
            </a:r>
            <a:r>
              <a:rPr lang="en-US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Ferðaþjónusta</a:t>
            </a:r>
            <a:r>
              <a:rPr lang="en-US" dirty="0"/>
              <a:t> </a:t>
            </a:r>
            <a:r>
              <a:rPr lang="en-US" dirty="0" err="1"/>
              <a:t>tengd</a:t>
            </a:r>
            <a:r>
              <a:rPr lang="en-US" dirty="0"/>
              <a:t> </a:t>
            </a:r>
            <a:r>
              <a:rPr lang="en-US" dirty="0" err="1"/>
              <a:t>poppmenningu</a:t>
            </a:r>
            <a:r>
              <a:rPr lang="en-US" dirty="0"/>
              <a:t> </a:t>
            </a:r>
            <a:r>
              <a:rPr lang="en-US" dirty="0" err="1"/>
              <a:t>getur</a:t>
            </a:r>
            <a:r>
              <a:rPr lang="en-US" dirty="0"/>
              <a:t> haft </a:t>
            </a:r>
            <a:r>
              <a:rPr lang="en-US" dirty="0" err="1"/>
              <a:t>mjög</a:t>
            </a:r>
            <a:r>
              <a:rPr lang="en-US" dirty="0"/>
              <a:t> </a:t>
            </a:r>
            <a:r>
              <a:rPr lang="en-US" dirty="0" err="1"/>
              <a:t>langan</a:t>
            </a:r>
            <a:r>
              <a:rPr lang="en-US" dirty="0"/>
              <a:t> </a:t>
            </a:r>
            <a:r>
              <a:rPr lang="en-US" dirty="0" err="1"/>
              <a:t>líftíma</a:t>
            </a:r>
            <a:r>
              <a:rPr lang="en-US" dirty="0"/>
              <a:t>…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/>
              <a:t>70 </a:t>
            </a:r>
            <a:r>
              <a:rPr lang="en-US" b="1" dirty="0" err="1"/>
              <a:t>árum</a:t>
            </a:r>
            <a:r>
              <a:rPr lang="en-US" b="1" dirty="0"/>
              <a:t> </a:t>
            </a:r>
            <a:r>
              <a:rPr lang="en-US" b="1" dirty="0" err="1"/>
              <a:t>síðar</a:t>
            </a:r>
            <a:r>
              <a:rPr lang="en-US" b="1" dirty="0"/>
              <a:t> </a:t>
            </a:r>
            <a:r>
              <a:rPr lang="en-US" b="1" dirty="0" err="1"/>
              <a:t>flykkjast</a:t>
            </a:r>
            <a:r>
              <a:rPr lang="en-US" b="1" dirty="0"/>
              <a:t> </a:t>
            </a:r>
            <a:r>
              <a:rPr lang="en-US" b="1" dirty="0" err="1"/>
              <a:t>ferðamenn</a:t>
            </a:r>
            <a:r>
              <a:rPr lang="en-US" b="1" dirty="0"/>
              <a:t> </a:t>
            </a:r>
            <a:r>
              <a:rPr lang="en-US" b="1" dirty="0" err="1"/>
              <a:t>enn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</a:t>
            </a:r>
            <a:r>
              <a:rPr lang="en-US" b="1" dirty="0" err="1"/>
              <a:t>þorpsins</a:t>
            </a:r>
            <a:r>
              <a:rPr lang="en-US" b="1" dirty="0"/>
              <a:t> Cong</a:t>
            </a:r>
            <a:r>
              <a:rPr lang="en-US" dirty="0"/>
              <a:t> í Mayo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The Quiet Man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tekin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mörgu</a:t>
            </a:r>
            <a:r>
              <a:rPr lang="en-US" dirty="0"/>
              <a:t> </a:t>
            </a:r>
            <a:r>
              <a:rPr lang="en-US" dirty="0" err="1"/>
              <a:t>leyti</a:t>
            </a:r>
            <a:r>
              <a:rPr lang="en-US" dirty="0"/>
              <a:t> </a:t>
            </a:r>
            <a:r>
              <a:rPr lang="en-US" dirty="0" err="1"/>
              <a:t>býður</a:t>
            </a:r>
            <a:r>
              <a:rPr lang="en-US" dirty="0"/>
              <a:t> </a:t>
            </a:r>
            <a:r>
              <a:rPr lang="en-US" dirty="0" err="1"/>
              <a:t>poppmenningarferðaþjónusta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á </a:t>
            </a:r>
            <a:r>
              <a:rPr lang="en-US" b="1" dirty="0" err="1"/>
              <a:t>tilbúinn</a:t>
            </a:r>
            <a:r>
              <a:rPr lang="en-US" b="1" dirty="0"/>
              <a:t> </a:t>
            </a:r>
            <a:r>
              <a:rPr lang="en-US" b="1" dirty="0" err="1"/>
              <a:t>ferðamannahóp</a:t>
            </a:r>
            <a:r>
              <a:rPr lang="en-US" b="1" dirty="0"/>
              <a:t> </a:t>
            </a:r>
            <a:r>
              <a:rPr lang="en-US" b="1" dirty="0" err="1"/>
              <a:t>sem</a:t>
            </a:r>
            <a:r>
              <a:rPr lang="en-US" b="1" dirty="0"/>
              <a:t> </a:t>
            </a:r>
            <a:r>
              <a:rPr lang="en-US" b="1" dirty="0" err="1"/>
              <a:t>samanstendur</a:t>
            </a:r>
            <a:r>
              <a:rPr lang="en-US" b="1" dirty="0"/>
              <a:t> </a:t>
            </a:r>
            <a:r>
              <a:rPr lang="en-US" b="1" dirty="0" err="1"/>
              <a:t>af</a:t>
            </a:r>
            <a:r>
              <a:rPr lang="en-US" b="1" dirty="0"/>
              <a:t> </a:t>
            </a:r>
            <a:r>
              <a:rPr lang="en-US" b="1" dirty="0" err="1"/>
              <a:t>aðdáendum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tryggir</a:t>
            </a:r>
            <a:r>
              <a:rPr lang="en-US" dirty="0"/>
              <a:t> </a:t>
            </a:r>
            <a:r>
              <a:rPr lang="en-US" dirty="0" err="1"/>
              <a:t>vörumerkinu</a:t>
            </a:r>
            <a:r>
              <a:rPr lang="en-US" dirty="0"/>
              <a:t> og </a:t>
            </a:r>
            <a:r>
              <a:rPr lang="en-US" dirty="0" err="1"/>
              <a:t>eru</a:t>
            </a:r>
            <a:r>
              <a:rPr lang="en-US" dirty="0"/>
              <a:t> í </a:t>
            </a:r>
            <a:r>
              <a:rPr lang="en-US" dirty="0" err="1"/>
              <a:t>leit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ósviknum</a:t>
            </a:r>
            <a:r>
              <a:rPr lang="en-US" dirty="0"/>
              <a:t>, </a:t>
            </a:r>
            <a:r>
              <a:rPr lang="en-US" dirty="0" err="1"/>
              <a:t>grípandi</a:t>
            </a:r>
            <a:r>
              <a:rPr lang="en-US" dirty="0"/>
              <a:t> </a:t>
            </a:r>
            <a:r>
              <a:rPr lang="en-US" dirty="0" err="1"/>
              <a:t>upplifunum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færa</a:t>
            </a:r>
            <a:r>
              <a:rPr lang="en-US" dirty="0"/>
              <a:t> </a:t>
            </a:r>
            <a:r>
              <a:rPr lang="en-US" dirty="0" err="1"/>
              <a:t>þá</a:t>
            </a:r>
            <a:r>
              <a:rPr lang="en-US" dirty="0"/>
              <a:t> </a:t>
            </a:r>
            <a:r>
              <a:rPr lang="en-US" dirty="0" err="1"/>
              <a:t>nær</a:t>
            </a:r>
            <a:r>
              <a:rPr lang="en-US" dirty="0"/>
              <a:t> </a:t>
            </a:r>
            <a:r>
              <a:rPr lang="en-US" dirty="0" err="1"/>
              <a:t>þáttunum</a:t>
            </a:r>
            <a:r>
              <a:rPr lang="en-US" dirty="0"/>
              <a:t>, </a:t>
            </a:r>
            <a:r>
              <a:rPr lang="en-US" dirty="0" err="1"/>
              <a:t>persónunum</a:t>
            </a:r>
            <a:r>
              <a:rPr lang="en-US" dirty="0"/>
              <a:t>, </a:t>
            </a:r>
            <a:r>
              <a:rPr lang="en-US" dirty="0" err="1"/>
              <a:t>fræga</a:t>
            </a:r>
            <a:r>
              <a:rPr lang="en-US" dirty="0"/>
              <a:t> </a:t>
            </a:r>
            <a:r>
              <a:rPr lang="en-US" dirty="0" err="1"/>
              <a:t>fólkinu</a:t>
            </a:r>
            <a:r>
              <a:rPr lang="en-US" dirty="0"/>
              <a:t> og </a:t>
            </a:r>
            <a:r>
              <a:rPr lang="en-US" dirty="0" err="1"/>
              <a:t>stöðunum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þeir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tekið</a:t>
            </a:r>
            <a:r>
              <a:rPr lang="en-US" dirty="0"/>
              <a:t> </a:t>
            </a:r>
            <a:r>
              <a:rPr lang="en-US" dirty="0" err="1"/>
              <a:t>ástfóstri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2409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61AC56C-7CC8-415A-AB2C-6B1EA19984F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8802435" y="1223694"/>
            <a:ext cx="3389565" cy="41138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62273-BE4C-4D79-A9EE-D3A550FDDF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8162" y="520708"/>
            <a:ext cx="8429894" cy="883473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9A2E90"/>
                </a:solidFill>
              </a:rPr>
              <a:t>FRAMLEIÐSLA/NEYSLA Á POPPMENNINGU</a:t>
            </a:r>
          </a:p>
          <a:p>
            <a:endParaRPr lang="en-IE" dirty="0">
              <a:solidFill>
                <a:srgbClr val="9A2E9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3E674-209C-4698-A4EC-27E653C7B8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833" y="1223694"/>
            <a:ext cx="7697972" cy="4975087"/>
          </a:xfrm>
        </p:spPr>
        <p:txBody>
          <a:bodyPr/>
          <a:lstStyle/>
          <a:p>
            <a:pPr algn="just"/>
            <a:r>
              <a:rPr lang="en-IE" sz="2400" dirty="0" err="1"/>
              <a:t>Stafræn</a:t>
            </a:r>
            <a:r>
              <a:rPr lang="en-IE" sz="2400" dirty="0"/>
              <a:t> </a:t>
            </a:r>
            <a:r>
              <a:rPr lang="en-IE" sz="2400" dirty="0" err="1"/>
              <a:t>tækni</a:t>
            </a:r>
            <a:r>
              <a:rPr lang="en-IE" sz="2400" dirty="0"/>
              <a:t> </a:t>
            </a:r>
            <a:r>
              <a:rPr lang="en-IE" sz="2400" dirty="0" err="1"/>
              <a:t>hefur</a:t>
            </a:r>
            <a:r>
              <a:rPr lang="en-IE" sz="2400" dirty="0"/>
              <a:t> haft </a:t>
            </a:r>
            <a:r>
              <a:rPr lang="en-IE" sz="2400" dirty="0" err="1"/>
              <a:t>mikil</a:t>
            </a:r>
            <a:r>
              <a:rPr lang="en-IE" sz="2400" dirty="0"/>
              <a:t> </a:t>
            </a:r>
            <a:r>
              <a:rPr lang="en-IE" sz="2400" dirty="0" err="1"/>
              <a:t>áhrif</a:t>
            </a:r>
            <a:r>
              <a:rPr lang="en-IE" sz="2400" dirty="0"/>
              <a:t> á </a:t>
            </a:r>
            <a:r>
              <a:rPr lang="en-IE" sz="2400" dirty="0" err="1"/>
              <a:t>framleiðslu</a:t>
            </a:r>
            <a:r>
              <a:rPr lang="en-IE" sz="2400" dirty="0"/>
              <a:t>/</a:t>
            </a:r>
            <a:r>
              <a:rPr lang="en-IE" sz="2400" dirty="0" err="1"/>
              <a:t>neyslu</a:t>
            </a:r>
            <a:r>
              <a:rPr lang="en-IE" sz="2400" dirty="0"/>
              <a:t> </a:t>
            </a:r>
            <a:r>
              <a:rPr lang="en-IE" sz="2400" dirty="0" err="1"/>
              <a:t>kvikmynda</a:t>
            </a:r>
            <a:r>
              <a:rPr lang="en-IE" sz="2400" dirty="0"/>
              <a:t> og </a:t>
            </a:r>
            <a:r>
              <a:rPr lang="en-IE" sz="2400" dirty="0" err="1"/>
              <a:t>sjónvarpsefnis</a:t>
            </a:r>
            <a:r>
              <a:rPr lang="en-IE" sz="2400" dirty="0"/>
              <a:t>. Í </a:t>
            </a:r>
            <a:r>
              <a:rPr lang="en-IE" sz="2400" dirty="0" err="1"/>
              <a:t>Bretlandi</a:t>
            </a:r>
            <a:r>
              <a:rPr lang="en-IE" sz="2400" dirty="0"/>
              <a:t> (og </a:t>
            </a:r>
            <a:r>
              <a:rPr lang="en-IE" sz="2400" dirty="0" err="1"/>
              <a:t>flestum</a:t>
            </a:r>
            <a:r>
              <a:rPr lang="en-IE" sz="2400" dirty="0"/>
              <a:t> </a:t>
            </a:r>
            <a:r>
              <a:rPr lang="en-IE" sz="2400" dirty="0" err="1"/>
              <a:t>hinum</a:t>
            </a:r>
            <a:r>
              <a:rPr lang="en-IE" sz="2400" dirty="0"/>
              <a:t> </a:t>
            </a:r>
            <a:r>
              <a:rPr lang="en-IE" sz="2400" dirty="0" err="1"/>
              <a:t>Evrópulöndunum</a:t>
            </a:r>
            <a:r>
              <a:rPr lang="en-IE" sz="2400" dirty="0"/>
              <a:t>) er </a:t>
            </a:r>
            <a:r>
              <a:rPr lang="en-IE" sz="2400" dirty="0" err="1"/>
              <a:t>eftirspurn</a:t>
            </a:r>
            <a:r>
              <a:rPr lang="en-IE" sz="2400" dirty="0"/>
              <a:t> </a:t>
            </a:r>
            <a:r>
              <a:rPr lang="en-IE" sz="2400" dirty="0" err="1"/>
              <a:t>eftir</a:t>
            </a:r>
            <a:r>
              <a:rPr lang="en-IE" sz="2400" dirty="0"/>
              <a:t> </a:t>
            </a:r>
            <a:r>
              <a:rPr lang="en-IE" sz="2400" dirty="0" err="1"/>
              <a:t>netsjónvarpi</a:t>
            </a:r>
            <a:r>
              <a:rPr lang="en-IE" sz="2400" dirty="0"/>
              <a:t> og </a:t>
            </a:r>
            <a:r>
              <a:rPr lang="en-IE" sz="2400" dirty="0" err="1"/>
              <a:t>streymisveitum</a:t>
            </a:r>
            <a:r>
              <a:rPr lang="en-IE" sz="2400" dirty="0"/>
              <a:t> </a:t>
            </a:r>
            <a:r>
              <a:rPr lang="en-IE" sz="2400" dirty="0" err="1"/>
              <a:t>langt</a:t>
            </a:r>
            <a:r>
              <a:rPr lang="en-IE" sz="2400" dirty="0"/>
              <a:t> </a:t>
            </a:r>
            <a:r>
              <a:rPr lang="en-IE" sz="2400" dirty="0" err="1"/>
              <a:t>umfram</a:t>
            </a:r>
            <a:r>
              <a:rPr lang="en-IE" sz="2400" dirty="0"/>
              <a:t> </a:t>
            </a:r>
            <a:r>
              <a:rPr lang="en-IE" sz="2400" dirty="0" err="1"/>
              <a:t>eftirspurn</a:t>
            </a:r>
            <a:r>
              <a:rPr lang="en-IE" sz="2400" dirty="0"/>
              <a:t> á </a:t>
            </a:r>
            <a:r>
              <a:rPr lang="en-IE" sz="2400" dirty="0" err="1"/>
              <a:t>línulegri</a:t>
            </a:r>
            <a:r>
              <a:rPr lang="en-IE" sz="2400" dirty="0"/>
              <a:t> </a:t>
            </a:r>
            <a:r>
              <a:rPr lang="en-IE" sz="2400" dirty="0" err="1"/>
              <a:t>dagskrá</a:t>
            </a:r>
            <a:r>
              <a:rPr lang="en-IE" sz="2400" dirty="0"/>
              <a:t>.</a:t>
            </a:r>
            <a:endParaRPr lang="en-US" sz="2400" dirty="0"/>
          </a:p>
          <a:p>
            <a:pPr algn="just"/>
            <a:r>
              <a:rPr lang="en-US" sz="2400" b="1" dirty="0" err="1">
                <a:solidFill>
                  <a:srgbClr val="9A2E90"/>
                </a:solidFill>
              </a:rPr>
              <a:t>Af</a:t>
            </a:r>
            <a:r>
              <a:rPr lang="en-US" sz="2400" b="1" dirty="0">
                <a:solidFill>
                  <a:srgbClr val="9A2E90"/>
                </a:solidFill>
              </a:rPr>
              <a:t> </a:t>
            </a:r>
            <a:r>
              <a:rPr lang="en-US" sz="2400" b="1" dirty="0" err="1">
                <a:solidFill>
                  <a:srgbClr val="9A2E90"/>
                </a:solidFill>
              </a:rPr>
              <a:t>hverju</a:t>
            </a:r>
            <a:r>
              <a:rPr lang="en-US" sz="2400" b="1" dirty="0">
                <a:solidFill>
                  <a:srgbClr val="9A2E90"/>
                </a:solidFill>
              </a:rPr>
              <a:t>? </a:t>
            </a:r>
            <a:r>
              <a:rPr lang="en-IE" sz="2400" dirty="0" err="1"/>
              <a:t>Ein</a:t>
            </a:r>
            <a:r>
              <a:rPr lang="en-IE" sz="2400" dirty="0"/>
              <a:t> </a:t>
            </a:r>
            <a:r>
              <a:rPr lang="en-IE" sz="2400" dirty="0" err="1"/>
              <a:t>besta</a:t>
            </a:r>
            <a:r>
              <a:rPr lang="en-IE" sz="2400" dirty="0"/>
              <a:t> </a:t>
            </a:r>
            <a:r>
              <a:rPr lang="en-IE" sz="2400" dirty="0" err="1"/>
              <a:t>leiðin</a:t>
            </a:r>
            <a:r>
              <a:rPr lang="en-IE" sz="2400" dirty="0"/>
              <a:t> </a:t>
            </a:r>
            <a:r>
              <a:rPr lang="en-IE" sz="2400" dirty="0" err="1"/>
              <a:t>til</a:t>
            </a:r>
            <a:r>
              <a:rPr lang="en-IE" sz="2400" dirty="0"/>
              <a:t> </a:t>
            </a:r>
            <a:r>
              <a:rPr lang="en-IE" sz="2400" dirty="0" err="1"/>
              <a:t>að</a:t>
            </a:r>
            <a:r>
              <a:rPr lang="en-IE" sz="2400" dirty="0"/>
              <a:t> </a:t>
            </a:r>
            <a:r>
              <a:rPr lang="en-IE" sz="2400" dirty="0" err="1"/>
              <a:t>neyta</a:t>
            </a:r>
            <a:r>
              <a:rPr lang="en-IE" sz="2400" dirty="0"/>
              <a:t> </a:t>
            </a:r>
            <a:r>
              <a:rPr lang="en-IE" sz="2400" dirty="0" err="1"/>
              <a:t>fjölmiðla</a:t>
            </a:r>
            <a:r>
              <a:rPr lang="en-IE" sz="2400" dirty="0"/>
              <a:t> </a:t>
            </a:r>
            <a:r>
              <a:rPr lang="en-IE" sz="2400" dirty="0" err="1"/>
              <a:t>er</a:t>
            </a:r>
            <a:r>
              <a:rPr lang="en-IE" sz="2400" dirty="0"/>
              <a:t> </a:t>
            </a:r>
            <a:r>
              <a:rPr lang="en-IE" sz="2400" dirty="0" err="1"/>
              <a:t>að</a:t>
            </a:r>
            <a:r>
              <a:rPr lang="en-IE" sz="2400" dirty="0"/>
              <a:t> </a:t>
            </a:r>
            <a:r>
              <a:rPr lang="en-IE" sz="2400" dirty="0" err="1"/>
              <a:t>geta</a:t>
            </a:r>
            <a:r>
              <a:rPr lang="en-IE" sz="2400" dirty="0"/>
              <a:t> </a:t>
            </a:r>
            <a:r>
              <a:rPr lang="en-IE" sz="2400" dirty="0" err="1"/>
              <a:t>horft</a:t>
            </a:r>
            <a:r>
              <a:rPr lang="en-IE" sz="2400" dirty="0"/>
              <a:t> á </a:t>
            </a:r>
            <a:r>
              <a:rPr lang="en-IE" sz="2400" dirty="0" err="1"/>
              <a:t>kvikmyndir</a:t>
            </a:r>
            <a:r>
              <a:rPr lang="en-IE" sz="2400" dirty="0"/>
              <a:t>, </a:t>
            </a:r>
            <a:r>
              <a:rPr lang="en-IE" sz="2400" dirty="0" err="1"/>
              <a:t>þætti</a:t>
            </a:r>
            <a:r>
              <a:rPr lang="en-IE" sz="2400" dirty="0"/>
              <a:t>, </a:t>
            </a:r>
            <a:r>
              <a:rPr lang="en-IE" sz="2400" dirty="0" err="1"/>
              <a:t>heimildarmyndir</a:t>
            </a:r>
            <a:r>
              <a:rPr lang="en-IE" sz="2400" dirty="0"/>
              <a:t>, </a:t>
            </a:r>
            <a:r>
              <a:rPr lang="en-IE" sz="2400" dirty="0" err="1"/>
              <a:t>fréttir</a:t>
            </a:r>
            <a:r>
              <a:rPr lang="en-IE" sz="2400" dirty="0"/>
              <a:t> og </a:t>
            </a:r>
            <a:r>
              <a:rPr lang="en-IE" sz="2400" dirty="0" err="1"/>
              <a:t>viðburði</a:t>
            </a:r>
            <a:r>
              <a:rPr lang="en-IE" sz="2400" dirty="0"/>
              <a:t> í </a:t>
            </a:r>
            <a:r>
              <a:rPr lang="en-IE" sz="2400" dirty="0" err="1"/>
              <a:t>beinni</a:t>
            </a:r>
            <a:r>
              <a:rPr lang="en-IE" sz="2400" dirty="0"/>
              <a:t> </a:t>
            </a:r>
            <a:r>
              <a:rPr lang="en-IE" sz="2400" dirty="0" err="1"/>
              <a:t>þegar</a:t>
            </a:r>
            <a:r>
              <a:rPr lang="en-IE" sz="2400" dirty="0"/>
              <a:t> </a:t>
            </a:r>
            <a:r>
              <a:rPr lang="en-IE" sz="2400" dirty="0" err="1"/>
              <a:t>þú</a:t>
            </a:r>
            <a:r>
              <a:rPr lang="en-IE" sz="2400" dirty="0"/>
              <a:t> </a:t>
            </a:r>
            <a:r>
              <a:rPr lang="en-IE" sz="2400" dirty="0" err="1"/>
              <a:t>vilt</a:t>
            </a:r>
            <a:r>
              <a:rPr lang="en-IE" sz="2400" dirty="0"/>
              <a:t> og í </a:t>
            </a:r>
            <a:r>
              <a:rPr lang="en-IE" sz="2400" dirty="0" err="1"/>
              <a:t>hvaða</a:t>
            </a:r>
            <a:r>
              <a:rPr lang="en-IE" sz="2400" dirty="0"/>
              <a:t> </a:t>
            </a:r>
            <a:r>
              <a:rPr lang="en-IE" sz="2400" dirty="0" err="1"/>
              <a:t>snjalltæki</a:t>
            </a:r>
            <a:r>
              <a:rPr lang="en-IE" sz="2400" dirty="0"/>
              <a:t> </a:t>
            </a:r>
            <a:r>
              <a:rPr lang="en-IE" sz="2400" dirty="0" err="1"/>
              <a:t>sem</a:t>
            </a:r>
            <a:r>
              <a:rPr lang="en-IE" sz="2400" dirty="0"/>
              <a:t> </a:t>
            </a:r>
            <a:r>
              <a:rPr lang="en-IE" sz="2400" dirty="0" err="1"/>
              <a:t>er</a:t>
            </a:r>
            <a:r>
              <a:rPr lang="en-IE" sz="2400" dirty="0"/>
              <a:t>. </a:t>
            </a:r>
            <a:r>
              <a:rPr lang="en-IE" sz="2400" dirty="0" err="1"/>
              <a:t>Áður</a:t>
            </a:r>
            <a:r>
              <a:rPr lang="en-IE" sz="2400" dirty="0"/>
              <a:t> </a:t>
            </a:r>
            <a:r>
              <a:rPr lang="en-IE" sz="2400" dirty="0" err="1"/>
              <a:t>fyrr</a:t>
            </a:r>
            <a:r>
              <a:rPr lang="en-IE" sz="2400" dirty="0"/>
              <a:t> </a:t>
            </a:r>
            <a:r>
              <a:rPr lang="en-IE" sz="2400" dirty="0" err="1"/>
              <a:t>var</a:t>
            </a:r>
            <a:r>
              <a:rPr lang="en-IE" sz="2400" dirty="0"/>
              <a:t> </a:t>
            </a:r>
            <a:r>
              <a:rPr lang="en-IE" sz="2400" dirty="0" err="1"/>
              <a:t>lítið</a:t>
            </a:r>
            <a:r>
              <a:rPr lang="en-IE" sz="2400" dirty="0"/>
              <a:t> </a:t>
            </a:r>
            <a:r>
              <a:rPr lang="en-IE" sz="2400" dirty="0" err="1"/>
              <a:t>úrval</a:t>
            </a:r>
            <a:r>
              <a:rPr lang="en-IE" sz="2400" dirty="0"/>
              <a:t> </a:t>
            </a:r>
            <a:r>
              <a:rPr lang="en-IE" sz="2400" dirty="0" err="1"/>
              <a:t>af</a:t>
            </a:r>
            <a:r>
              <a:rPr lang="en-IE" sz="2400" dirty="0"/>
              <a:t> </a:t>
            </a:r>
            <a:r>
              <a:rPr lang="en-IE" sz="2400" dirty="0" err="1"/>
              <a:t>efni</a:t>
            </a:r>
            <a:r>
              <a:rPr lang="en-IE" sz="2400" dirty="0"/>
              <a:t> og </a:t>
            </a:r>
            <a:r>
              <a:rPr lang="en-IE" sz="2400" dirty="0" err="1"/>
              <a:t>leiðum</a:t>
            </a:r>
            <a:r>
              <a:rPr lang="en-IE" sz="2400" dirty="0"/>
              <a:t> </a:t>
            </a:r>
            <a:r>
              <a:rPr lang="en-IE" sz="2400" dirty="0" err="1"/>
              <a:t>til</a:t>
            </a:r>
            <a:r>
              <a:rPr lang="en-IE" sz="2400" dirty="0"/>
              <a:t> </a:t>
            </a:r>
            <a:r>
              <a:rPr lang="en-IE" sz="2400" dirty="0" err="1"/>
              <a:t>að</a:t>
            </a:r>
            <a:r>
              <a:rPr lang="en-IE" sz="2400" dirty="0"/>
              <a:t> </a:t>
            </a:r>
            <a:r>
              <a:rPr lang="en-IE" sz="2400" dirty="0" err="1"/>
              <a:t>neyta</a:t>
            </a:r>
            <a:r>
              <a:rPr lang="en-IE" sz="2400" dirty="0"/>
              <a:t> </a:t>
            </a:r>
            <a:r>
              <a:rPr lang="en-IE" sz="2400" dirty="0" err="1"/>
              <a:t>þess</a:t>
            </a:r>
            <a:r>
              <a:rPr lang="en-IE" sz="2400" dirty="0"/>
              <a:t>. </a:t>
            </a:r>
            <a:r>
              <a:rPr lang="en-IE" sz="2400" dirty="0" err="1"/>
              <a:t>En</a:t>
            </a:r>
            <a:r>
              <a:rPr lang="en-IE" sz="2400" dirty="0"/>
              <a:t> </a:t>
            </a:r>
            <a:r>
              <a:rPr lang="en-IE" sz="2400" dirty="0" err="1"/>
              <a:t>nú</a:t>
            </a:r>
            <a:r>
              <a:rPr lang="en-IE" sz="2400" dirty="0"/>
              <a:t> </a:t>
            </a:r>
            <a:r>
              <a:rPr lang="en-IE" sz="2400" dirty="0" err="1"/>
              <a:t>hefur</a:t>
            </a:r>
            <a:r>
              <a:rPr lang="en-IE" sz="2400" dirty="0"/>
              <a:t> </a:t>
            </a:r>
            <a:r>
              <a:rPr lang="en-IE" sz="2400" dirty="0" err="1"/>
              <a:t>tæknin</a:t>
            </a:r>
            <a:r>
              <a:rPr lang="en-IE" sz="2400" dirty="0"/>
              <a:t> </a:t>
            </a:r>
            <a:r>
              <a:rPr lang="en-IE" sz="2400" dirty="0" err="1"/>
              <a:t>opnað</a:t>
            </a:r>
            <a:r>
              <a:rPr lang="en-IE" sz="2400" dirty="0"/>
              <a:t> á </a:t>
            </a:r>
            <a:r>
              <a:rPr lang="en-IE" sz="2400" dirty="0" err="1"/>
              <a:t>möguleikana</a:t>
            </a:r>
            <a:r>
              <a:rPr lang="en-IE" sz="2400" dirty="0"/>
              <a:t>. </a:t>
            </a:r>
            <a:r>
              <a:rPr lang="en-IE" sz="2400" dirty="0" err="1"/>
              <a:t>Netsjónvarp</a:t>
            </a:r>
            <a:r>
              <a:rPr lang="en-IE" sz="2400" dirty="0"/>
              <a:t> og </a:t>
            </a:r>
            <a:r>
              <a:rPr lang="en-IE" sz="2400" dirty="0" err="1"/>
              <a:t>streymisveitur</a:t>
            </a:r>
            <a:r>
              <a:rPr lang="en-IE" sz="2400" dirty="0"/>
              <a:t> </a:t>
            </a:r>
            <a:r>
              <a:rPr lang="en-IE" sz="2400" dirty="0" err="1"/>
              <a:t>gera</a:t>
            </a:r>
            <a:r>
              <a:rPr lang="en-IE" sz="2400" dirty="0"/>
              <a:t> </a:t>
            </a:r>
            <a:r>
              <a:rPr lang="en-IE" sz="2400" dirty="0" err="1"/>
              <a:t>fólki</a:t>
            </a:r>
            <a:r>
              <a:rPr lang="en-IE" sz="2400" dirty="0"/>
              <a:t> </a:t>
            </a:r>
            <a:r>
              <a:rPr lang="en-IE" sz="2400" dirty="0" err="1"/>
              <a:t>kleift</a:t>
            </a:r>
            <a:r>
              <a:rPr lang="en-IE" sz="2400" dirty="0"/>
              <a:t> </a:t>
            </a:r>
            <a:r>
              <a:rPr lang="en-IE" sz="2400" dirty="0" err="1"/>
              <a:t>að</a:t>
            </a:r>
            <a:r>
              <a:rPr lang="en-IE" sz="2400" dirty="0"/>
              <a:t> </a:t>
            </a:r>
            <a:r>
              <a:rPr lang="en-IE" sz="2400" dirty="0" err="1"/>
              <a:t>horfa</a:t>
            </a:r>
            <a:r>
              <a:rPr lang="en-IE" sz="2400" dirty="0"/>
              <a:t> á </a:t>
            </a:r>
            <a:r>
              <a:rPr lang="en-IE" sz="2400" dirty="0" err="1"/>
              <a:t>uppáhalds</a:t>
            </a:r>
            <a:r>
              <a:rPr lang="en-IE" sz="2400" dirty="0"/>
              <a:t> </a:t>
            </a:r>
            <a:r>
              <a:rPr lang="en-IE" sz="2400" dirty="0" err="1"/>
              <a:t>sjónvarpsþættina</a:t>
            </a:r>
            <a:r>
              <a:rPr lang="en-IE" sz="2400" dirty="0"/>
              <a:t> </a:t>
            </a:r>
            <a:r>
              <a:rPr lang="en-IE" sz="2400" dirty="0" err="1"/>
              <a:t>sína</a:t>
            </a:r>
            <a:r>
              <a:rPr lang="en-IE" sz="2400" dirty="0"/>
              <a:t> 10 </a:t>
            </a:r>
            <a:r>
              <a:rPr lang="en-IE" sz="2400" dirty="0" err="1"/>
              <a:t>sinnum</a:t>
            </a:r>
            <a:r>
              <a:rPr lang="en-IE" sz="2400" dirty="0"/>
              <a:t> </a:t>
            </a:r>
            <a:r>
              <a:rPr lang="en-IE" sz="2400" dirty="0" err="1"/>
              <a:t>ef</a:t>
            </a:r>
            <a:r>
              <a:rPr lang="en-IE" sz="2400" dirty="0"/>
              <a:t> </a:t>
            </a:r>
            <a:r>
              <a:rPr lang="en-IE" sz="2400" dirty="0" err="1"/>
              <a:t>það</a:t>
            </a:r>
            <a:r>
              <a:rPr lang="en-IE" sz="2400" dirty="0"/>
              <a:t> </a:t>
            </a:r>
            <a:r>
              <a:rPr lang="en-IE" sz="2400" dirty="0" err="1"/>
              <a:t>svo</a:t>
            </a:r>
            <a:r>
              <a:rPr lang="en-IE" sz="2400" dirty="0"/>
              <a:t> </a:t>
            </a:r>
            <a:r>
              <a:rPr lang="en-IE" sz="2400" dirty="0" err="1"/>
              <a:t>kýs</a:t>
            </a:r>
            <a:r>
              <a:rPr lang="en-IE" sz="2400" dirty="0"/>
              <a:t>!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F5D46-05BA-43AD-A7D0-AAD660C92FFD}"/>
              </a:ext>
            </a:extLst>
          </p:cNvPr>
          <p:cNvSpPr txBox="1"/>
          <p:nvPr/>
        </p:nvSpPr>
        <p:spPr>
          <a:xfrm>
            <a:off x="8802434" y="6049926"/>
            <a:ext cx="3389565" cy="646331"/>
          </a:xfrm>
          <a:prstGeom prst="rect">
            <a:avLst/>
          </a:prstGeom>
          <a:solidFill>
            <a:srgbClr val="1D96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Netflix </a:t>
            </a:r>
            <a:r>
              <a:rPr lang="en-IE" dirty="0" err="1" smtClean="0">
                <a:solidFill>
                  <a:schemeClr val="bg1"/>
                </a:solidFill>
              </a:rPr>
              <a:t>eyðir</a:t>
            </a:r>
            <a:r>
              <a:rPr lang="en-IE" dirty="0" smtClean="0">
                <a:solidFill>
                  <a:schemeClr val="bg1"/>
                </a:solidFill>
              </a:rPr>
              <a:t> um 17 </a:t>
            </a:r>
            <a:r>
              <a:rPr lang="en-IE" dirty="0" err="1" smtClean="0">
                <a:solidFill>
                  <a:schemeClr val="bg1"/>
                </a:solidFill>
              </a:rPr>
              <a:t>milljörðum</a:t>
            </a:r>
            <a:r>
              <a:rPr lang="en-IE" dirty="0" smtClean="0">
                <a:solidFill>
                  <a:schemeClr val="bg1"/>
                </a:solidFill>
              </a:rPr>
              <a:t> í </a:t>
            </a:r>
            <a:r>
              <a:rPr lang="en-IE" dirty="0" err="1" smtClean="0">
                <a:solidFill>
                  <a:schemeClr val="bg1"/>
                </a:solidFill>
              </a:rPr>
              <a:t>framleiðslu</a:t>
            </a:r>
            <a:r>
              <a:rPr lang="en-IE" dirty="0" smtClean="0">
                <a:solidFill>
                  <a:schemeClr val="bg1"/>
                </a:solidFill>
              </a:rPr>
              <a:t> á </a:t>
            </a:r>
            <a:r>
              <a:rPr lang="en-IE" dirty="0" err="1" smtClean="0">
                <a:solidFill>
                  <a:schemeClr val="bg1"/>
                </a:solidFill>
              </a:rPr>
              <a:t>efni</a:t>
            </a:r>
            <a:r>
              <a:rPr lang="en-IE" dirty="0" smtClean="0">
                <a:solidFill>
                  <a:schemeClr val="bg1"/>
                </a:solidFill>
              </a:rPr>
              <a:t> á </a:t>
            </a:r>
            <a:r>
              <a:rPr lang="en-IE" dirty="0" err="1" smtClean="0">
                <a:solidFill>
                  <a:schemeClr val="bg1"/>
                </a:solidFill>
              </a:rPr>
              <a:t>hverju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err="1" smtClean="0">
                <a:solidFill>
                  <a:schemeClr val="bg1"/>
                </a:solidFill>
              </a:rPr>
              <a:t>ári</a:t>
            </a:r>
            <a:r>
              <a:rPr lang="en-IE" dirty="0" smtClean="0">
                <a:solidFill>
                  <a:schemeClr val="bg1"/>
                </a:solidFill>
              </a:rPr>
              <a:t>!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10" name="Graphic 9" descr="Dollar">
            <a:extLst>
              <a:ext uri="{FF2B5EF4-FFF2-40B4-BE49-F238E27FC236}">
                <a16:creationId xmlns:a16="http://schemas.microsoft.com/office/drawing/2014/main" id="{C51CE24C-5C0A-412E-AEB4-2AE68C1A5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3656" y="59158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1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A479C4-0957-44CA-82AC-CA5D69EFF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357248"/>
              </p:ext>
            </p:extLst>
          </p:nvPr>
        </p:nvGraphicFramePr>
        <p:xfrm>
          <a:off x="867508" y="124327"/>
          <a:ext cx="11479629" cy="7638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3E243-9EF7-4307-BC86-A480E4B75A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4981" y="626981"/>
            <a:ext cx="9649486" cy="697353"/>
          </a:xfrm>
        </p:spPr>
        <p:txBody>
          <a:bodyPr>
            <a:normAutofit fontScale="77500" lnSpcReduction="20000"/>
          </a:bodyPr>
          <a:lstStyle/>
          <a:p>
            <a:r>
              <a:rPr lang="en-IE" dirty="0">
                <a:solidFill>
                  <a:srgbClr val="9A2E90"/>
                </a:solidFill>
              </a:rPr>
              <a:t>NÝLEGUR VÖXTUR FERÐAÞJÓNUSTU TENGDRI POPPMENNINGU</a:t>
            </a:r>
          </a:p>
        </p:txBody>
      </p:sp>
    </p:spTree>
    <p:extLst>
      <p:ext uri="{BB962C8B-B14F-4D97-AF65-F5344CB8AC3E}">
        <p14:creationId xmlns:p14="http://schemas.microsoft.com/office/powerpoint/2010/main" val="370585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CAAA4-3841-B84B-9D07-99A381D34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GAME OF THRONES ÁHRIFIN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8ABFF7-81D3-DD4F-9D92-57A0DD67C4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155" y="4659811"/>
            <a:ext cx="10156668" cy="1413729"/>
          </a:xfrm>
        </p:spPr>
        <p:txBody>
          <a:bodyPr/>
          <a:lstStyle/>
          <a:p>
            <a:pPr algn="just"/>
            <a:r>
              <a:rPr lang="en-US" dirty="0"/>
              <a:t>Games of Thrones </a:t>
            </a:r>
            <a:r>
              <a:rPr lang="en-US" dirty="0" err="1"/>
              <a:t>þættirnir</a:t>
            </a:r>
            <a:r>
              <a:rPr lang="en-US" dirty="0"/>
              <a:t> </a:t>
            </a:r>
            <a:r>
              <a:rPr lang="en-US" dirty="0" err="1"/>
              <a:t>settu</a:t>
            </a:r>
            <a:r>
              <a:rPr lang="en-US" dirty="0"/>
              <a:t> </a:t>
            </a:r>
            <a:r>
              <a:rPr lang="en-US" dirty="0" err="1"/>
              <a:t>poppmenningarferðaþjónustu</a:t>
            </a:r>
            <a:r>
              <a:rPr lang="en-US" dirty="0"/>
              <a:t> </a:t>
            </a:r>
            <a:r>
              <a:rPr lang="en-US" dirty="0" err="1"/>
              <a:t>rækilega</a:t>
            </a:r>
            <a:r>
              <a:rPr lang="en-US" dirty="0"/>
              <a:t> í </a:t>
            </a:r>
            <a:r>
              <a:rPr lang="en-US" dirty="0" err="1"/>
              <a:t>sviðsljósið</a:t>
            </a:r>
            <a:r>
              <a:rPr lang="en-US" dirty="0"/>
              <a:t> í </a:t>
            </a:r>
            <a:r>
              <a:rPr lang="en-US" dirty="0" err="1"/>
              <a:t>Evrópu</a:t>
            </a:r>
            <a:r>
              <a:rPr lang="en-US" dirty="0"/>
              <a:t> og </a:t>
            </a:r>
            <a:r>
              <a:rPr lang="en-US" dirty="0" err="1"/>
              <a:t>leiddu</a:t>
            </a:r>
            <a:r>
              <a:rPr lang="en-US" dirty="0"/>
              <a:t> í </a:t>
            </a:r>
            <a:r>
              <a:rPr lang="en-US" dirty="0" err="1"/>
              <a:t>ljós</a:t>
            </a:r>
            <a:r>
              <a:rPr lang="en-US" dirty="0"/>
              <a:t> </a:t>
            </a:r>
            <a:r>
              <a:rPr lang="en-US" dirty="0" err="1"/>
              <a:t>möguleikana</a:t>
            </a:r>
            <a:r>
              <a:rPr lang="en-US" dirty="0"/>
              <a:t> á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umbreyta</a:t>
            </a:r>
            <a:r>
              <a:rPr lang="en-US" dirty="0"/>
              <a:t> </a:t>
            </a:r>
            <a:r>
              <a:rPr lang="en-US" dirty="0" err="1"/>
              <a:t>tökustöðum</a:t>
            </a:r>
            <a:r>
              <a:rPr lang="en-US" dirty="0"/>
              <a:t> í </a:t>
            </a:r>
            <a:r>
              <a:rPr lang="en-US" dirty="0" err="1"/>
              <a:t>ferðamannastaði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poppmenningarferðamenn</a:t>
            </a:r>
            <a:r>
              <a:rPr lang="en-US" dirty="0"/>
              <a:t>. </a:t>
            </a:r>
            <a:r>
              <a:rPr lang="en-US" dirty="0" err="1"/>
              <a:t>Þættirnir</a:t>
            </a:r>
            <a:r>
              <a:rPr lang="en-US" dirty="0"/>
              <a:t> </a:t>
            </a:r>
            <a:r>
              <a:rPr lang="en-US" dirty="0" err="1"/>
              <a:t>voru</a:t>
            </a:r>
            <a:r>
              <a:rPr lang="en-US" dirty="0"/>
              <a:t> </a:t>
            </a:r>
            <a:r>
              <a:rPr lang="en-US" dirty="0" err="1"/>
              <a:t>fyrst</a:t>
            </a:r>
            <a:r>
              <a:rPr lang="en-US" dirty="0"/>
              <a:t> og </a:t>
            </a:r>
            <a:r>
              <a:rPr lang="en-US" dirty="0" err="1"/>
              <a:t>fremst</a:t>
            </a:r>
            <a:r>
              <a:rPr lang="en-US" dirty="0"/>
              <a:t> </a:t>
            </a:r>
            <a:r>
              <a:rPr lang="en-US" dirty="0" err="1"/>
              <a:t>teknir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á N-</a:t>
            </a:r>
            <a:r>
              <a:rPr lang="en-US" dirty="0" err="1"/>
              <a:t>Írlandi</a:t>
            </a:r>
            <a:r>
              <a:rPr lang="en-US" dirty="0"/>
              <a:t>, </a:t>
            </a:r>
            <a:r>
              <a:rPr lang="en-US" dirty="0" err="1"/>
              <a:t>Króatíu</a:t>
            </a:r>
            <a:r>
              <a:rPr lang="en-US" dirty="0"/>
              <a:t>, </a:t>
            </a:r>
            <a:r>
              <a:rPr lang="en-US" dirty="0" err="1"/>
              <a:t>Íslandi</a:t>
            </a:r>
            <a:r>
              <a:rPr lang="en-US" dirty="0"/>
              <a:t> og á </a:t>
            </a:r>
            <a:r>
              <a:rPr lang="en-US" dirty="0" err="1"/>
              <a:t>Spáni</a:t>
            </a:r>
            <a:r>
              <a:rPr lang="en-US" dirty="0"/>
              <a:t>.</a:t>
            </a:r>
          </a:p>
        </p:txBody>
      </p:sp>
      <p:pic>
        <p:nvPicPr>
          <p:cNvPr id="7" name="Picture Placeholder 6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5A622B6B-9D4D-4195-8D22-5DE12DC6DC2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3564835" y="-19051"/>
            <a:ext cx="8627164" cy="454015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765E79-7300-459A-B8A7-8FF415C8EF1C}"/>
              </a:ext>
            </a:extLst>
          </p:cNvPr>
          <p:cNvSpPr txBox="1"/>
          <p:nvPr/>
        </p:nvSpPr>
        <p:spPr>
          <a:xfrm>
            <a:off x="3564835" y="4328368"/>
            <a:ext cx="862716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500" dirty="0">
                <a:solidFill>
                  <a:schemeClr val="bg1"/>
                </a:solidFill>
                <a:hlinkClick r:id="rId3" tooltip="http://towerofbabblepodcast.com/game-of-thrones-tower-of-babble-breakdown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500" dirty="0">
                <a:solidFill>
                  <a:schemeClr val="bg1"/>
                </a:solidFill>
              </a:rPr>
              <a:t> is licensed under </a:t>
            </a:r>
            <a:r>
              <a:rPr lang="en-IE" sz="500" dirty="0">
                <a:solidFill>
                  <a:schemeClr val="bg1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E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8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D918BA2-F65C-4A11-B383-697EC7C1E5D3}">
  <we:reference id="wa104379997" version="2.0.0.0" store="en-001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1945</Words>
  <Application>Microsoft Office PowerPoint</Application>
  <PresentationFormat>Widescreen</PresentationFormat>
  <Paragraphs>128</Paragraphs>
  <Slides>42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Austin News Text Roman</vt:lpstr>
      <vt:lpstr>Calibri</vt:lpstr>
      <vt:lpstr>Calibri Light</vt:lpstr>
      <vt:lpstr>Guardian Text Egyptian Web</vt:lpstr>
      <vt:lpstr>Quattrocento Sans</vt:lpstr>
      <vt:lpstr>Roboto Slab</vt:lpstr>
      <vt:lpstr>Times New Roman</vt:lpstr>
      <vt:lpstr>WF-026510-009147-001251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Vera Vilhjálmsdóttir - HA</cp:lastModifiedBy>
  <cp:revision>147</cp:revision>
  <dcterms:created xsi:type="dcterms:W3CDTF">2019-11-20T14:08:21Z</dcterms:created>
  <dcterms:modified xsi:type="dcterms:W3CDTF">2021-10-05T12:49:57Z</dcterms:modified>
</cp:coreProperties>
</file>