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4" r:id="rId2"/>
    <p:sldId id="295" r:id="rId3"/>
    <p:sldId id="315" r:id="rId4"/>
    <p:sldId id="279" r:id="rId5"/>
    <p:sldId id="291" r:id="rId6"/>
    <p:sldId id="314" r:id="rId7"/>
    <p:sldId id="299" r:id="rId8"/>
    <p:sldId id="333" r:id="rId9"/>
    <p:sldId id="316" r:id="rId10"/>
    <p:sldId id="296" r:id="rId11"/>
    <p:sldId id="297" r:id="rId12"/>
    <p:sldId id="329" r:id="rId13"/>
    <p:sldId id="309" r:id="rId14"/>
    <p:sldId id="307" r:id="rId15"/>
    <p:sldId id="334" r:id="rId16"/>
    <p:sldId id="335" r:id="rId17"/>
    <p:sldId id="336" r:id="rId18"/>
    <p:sldId id="337" r:id="rId19"/>
    <p:sldId id="338" r:id="rId20"/>
    <p:sldId id="341" r:id="rId21"/>
    <p:sldId id="342" r:id="rId22"/>
    <p:sldId id="343" r:id="rId23"/>
    <p:sldId id="317" r:id="rId24"/>
    <p:sldId id="300" r:id="rId25"/>
    <p:sldId id="344" r:id="rId26"/>
    <p:sldId id="345" r:id="rId27"/>
    <p:sldId id="346" r:id="rId28"/>
    <p:sldId id="349" r:id="rId29"/>
    <p:sldId id="347" r:id="rId30"/>
    <p:sldId id="348" r:id="rId31"/>
    <p:sldId id="351" r:id="rId32"/>
    <p:sldId id="350" r:id="rId33"/>
    <p:sldId id="318" r:id="rId34"/>
    <p:sldId id="340" r:id="rId35"/>
    <p:sldId id="353" r:id="rId36"/>
    <p:sldId id="352" r:id="rId37"/>
    <p:sldId id="319" r:id="rId38"/>
    <p:sldId id="354" r:id="rId39"/>
    <p:sldId id="308" r:id="rId40"/>
    <p:sldId id="355" r:id="rId41"/>
    <p:sldId id="357" r:id="rId42"/>
    <p:sldId id="358" r:id="rId43"/>
    <p:sldId id="359" r:id="rId44"/>
    <p:sldId id="285"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BE46"/>
    <a:srgbClr val="003841"/>
    <a:srgbClr val="F5B020"/>
    <a:srgbClr val="9A2E90"/>
    <a:srgbClr val="DD1B50"/>
    <a:srgbClr val="1198D1"/>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620F7-5F9D-4F4F-93BF-00535CDD2129}" v="13" dt="2021-10-04T21:18:00.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84293" autoAdjust="0"/>
  </p:normalViewPr>
  <p:slideViewPr>
    <p:cSldViewPr snapToGrid="0" snapToObjects="1">
      <p:cViewPr varScale="1">
        <p:scale>
          <a:sx n="58" d="100"/>
          <a:sy n="58" d="100"/>
        </p:scale>
        <p:origin x="696" y="44"/>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ðrún Þóra Gunnarsdóttir - HA" userId="080319e9-cba8-43d0-a339-cc9a7fd4f623" providerId="ADAL" clId="{4B6620F7-5F9D-4F4F-93BF-00535CDD2129}"/>
    <pc:docChg chg="undo custSel modSld">
      <pc:chgData name="Guðrún Þóra Gunnarsdóttir - HA" userId="080319e9-cba8-43d0-a339-cc9a7fd4f623" providerId="ADAL" clId="{4B6620F7-5F9D-4F4F-93BF-00535CDD2129}" dt="2021-10-04T21:41:09.734" v="396" actId="20577"/>
      <pc:docMkLst>
        <pc:docMk/>
      </pc:docMkLst>
      <pc:sldChg chg="modSp mod">
        <pc:chgData name="Guðrún Þóra Gunnarsdóttir - HA" userId="080319e9-cba8-43d0-a339-cc9a7fd4f623" providerId="ADAL" clId="{4B6620F7-5F9D-4F4F-93BF-00535CDD2129}" dt="2021-10-04T21:07:05.614" v="45" actId="20577"/>
        <pc:sldMkLst>
          <pc:docMk/>
          <pc:sldMk cId="1310117289" sldId="279"/>
        </pc:sldMkLst>
        <pc:spChg chg="mod">
          <ac:chgData name="Guðrún Þóra Gunnarsdóttir - HA" userId="080319e9-cba8-43d0-a339-cc9a7fd4f623" providerId="ADAL" clId="{4B6620F7-5F9D-4F4F-93BF-00535CDD2129}" dt="2021-10-04T21:04:46.049" v="1" actId="14100"/>
          <ac:spMkLst>
            <pc:docMk/>
            <pc:sldMk cId="1310117289" sldId="279"/>
            <ac:spMk id="5" creationId="{456CAAA4-3841-B84B-9D07-99A381D34617}"/>
          </ac:spMkLst>
        </pc:spChg>
        <pc:spChg chg="mod">
          <ac:chgData name="Guðrún Þóra Gunnarsdóttir - HA" userId="080319e9-cba8-43d0-a339-cc9a7fd4f623" providerId="ADAL" clId="{4B6620F7-5F9D-4F4F-93BF-00535CDD2129}" dt="2021-10-04T21:07:05.614" v="45" actId="20577"/>
          <ac:spMkLst>
            <pc:docMk/>
            <pc:sldMk cId="1310117289" sldId="279"/>
            <ac:spMk id="6" creationId="{798ABFF7-81D3-DD4F-9D92-57A0DD67C480}"/>
          </ac:spMkLst>
        </pc:spChg>
      </pc:sldChg>
      <pc:sldChg chg="modSp mod">
        <pc:chgData name="Guðrún Þóra Gunnarsdóttir - HA" userId="080319e9-cba8-43d0-a339-cc9a7fd4f623" providerId="ADAL" clId="{4B6620F7-5F9D-4F4F-93BF-00535CDD2129}" dt="2021-10-04T21:08:19.067" v="95" actId="20577"/>
        <pc:sldMkLst>
          <pc:docMk/>
          <pc:sldMk cId="3124090223" sldId="291"/>
        </pc:sldMkLst>
        <pc:spChg chg="mod">
          <ac:chgData name="Guðrún Þóra Gunnarsdóttir - HA" userId="080319e9-cba8-43d0-a339-cc9a7fd4f623" providerId="ADAL" clId="{4B6620F7-5F9D-4F4F-93BF-00535CDD2129}" dt="2021-10-04T21:08:19.067" v="95" actId="20577"/>
          <ac:spMkLst>
            <pc:docMk/>
            <pc:sldMk cId="3124090223" sldId="291"/>
            <ac:spMk id="6" creationId="{256425E5-C43E-344D-B4A4-E7112B40FDE6}"/>
          </ac:spMkLst>
        </pc:spChg>
      </pc:sldChg>
      <pc:sldChg chg="modSp mod">
        <pc:chgData name="Guðrún Þóra Gunnarsdóttir - HA" userId="080319e9-cba8-43d0-a339-cc9a7fd4f623" providerId="ADAL" clId="{4B6620F7-5F9D-4F4F-93BF-00535CDD2129}" dt="2021-10-04T21:16:46.385" v="145" actId="20577"/>
        <pc:sldMkLst>
          <pc:docMk/>
          <pc:sldMk cId="1922504076" sldId="296"/>
        </pc:sldMkLst>
        <pc:spChg chg="mod">
          <ac:chgData name="Guðrún Þóra Gunnarsdóttir - HA" userId="080319e9-cba8-43d0-a339-cc9a7fd4f623" providerId="ADAL" clId="{4B6620F7-5F9D-4F4F-93BF-00535CDD2129}" dt="2021-10-04T21:16:46.385" v="145" actId="20577"/>
          <ac:spMkLst>
            <pc:docMk/>
            <pc:sldMk cId="1922504076" sldId="296"/>
            <ac:spMk id="6" creationId="{798ABFF7-81D3-DD4F-9D92-57A0DD67C480}"/>
          </ac:spMkLst>
        </pc:spChg>
      </pc:sldChg>
      <pc:sldChg chg="modSp">
        <pc:chgData name="Guðrún Þóra Gunnarsdóttir - HA" userId="080319e9-cba8-43d0-a339-cc9a7fd4f623" providerId="ADAL" clId="{4B6620F7-5F9D-4F4F-93BF-00535CDD2129}" dt="2021-10-04T21:18:00.155" v="158" actId="20577"/>
        <pc:sldMkLst>
          <pc:docMk/>
          <pc:sldMk cId="3705857519" sldId="297"/>
        </pc:sldMkLst>
        <pc:graphicFrameChg chg="mod">
          <ac:chgData name="Guðrún Þóra Gunnarsdóttir - HA" userId="080319e9-cba8-43d0-a339-cc9a7fd4f623" providerId="ADAL" clId="{4B6620F7-5F9D-4F4F-93BF-00535CDD2129}" dt="2021-10-04T21:18:00.155" v="158" actId="20577"/>
          <ac:graphicFrameMkLst>
            <pc:docMk/>
            <pc:sldMk cId="3705857519" sldId="297"/>
            <ac:graphicFrameMk id="4" creationId="{41A479C4-0957-44CA-82AC-CA5D69EFF0E0}"/>
          </ac:graphicFrameMkLst>
        </pc:graphicFrameChg>
      </pc:sldChg>
      <pc:sldChg chg="modSp mod">
        <pc:chgData name="Guðrún Þóra Gunnarsdóttir - HA" userId="080319e9-cba8-43d0-a339-cc9a7fd4f623" providerId="ADAL" clId="{4B6620F7-5F9D-4F4F-93BF-00535CDD2129}" dt="2021-10-04T21:12:42" v="130" actId="20577"/>
        <pc:sldMkLst>
          <pc:docMk/>
          <pc:sldMk cId="1061811186" sldId="299"/>
        </pc:sldMkLst>
        <pc:spChg chg="mod">
          <ac:chgData name="Guðrún Þóra Gunnarsdóttir - HA" userId="080319e9-cba8-43d0-a339-cc9a7fd4f623" providerId="ADAL" clId="{4B6620F7-5F9D-4F4F-93BF-00535CDD2129}" dt="2021-10-04T21:12:02.336" v="123" actId="20577"/>
          <ac:spMkLst>
            <pc:docMk/>
            <pc:sldMk cId="1061811186" sldId="299"/>
            <ac:spMk id="3" creationId="{71462273-BE4C-4D79-A9EE-D3A550FDDF6A}"/>
          </ac:spMkLst>
        </pc:spChg>
        <pc:spChg chg="mod">
          <ac:chgData name="Guðrún Þóra Gunnarsdóttir - HA" userId="080319e9-cba8-43d0-a339-cc9a7fd4f623" providerId="ADAL" clId="{4B6620F7-5F9D-4F4F-93BF-00535CDD2129}" dt="2021-10-04T21:12:42" v="130" actId="20577"/>
          <ac:spMkLst>
            <pc:docMk/>
            <pc:sldMk cId="1061811186" sldId="299"/>
            <ac:spMk id="4" creationId="{E6B3E674-209C-4698-A4EC-27E653C7B8FC}"/>
          </ac:spMkLst>
        </pc:spChg>
      </pc:sldChg>
      <pc:sldChg chg="modSp mod">
        <pc:chgData name="Guðrún Þóra Gunnarsdóttir - HA" userId="080319e9-cba8-43d0-a339-cc9a7fd4f623" providerId="ADAL" clId="{4B6620F7-5F9D-4F4F-93BF-00535CDD2129}" dt="2021-10-04T21:28:26.918" v="302" actId="20577"/>
        <pc:sldMkLst>
          <pc:docMk/>
          <pc:sldMk cId="320146283" sldId="300"/>
        </pc:sldMkLst>
        <pc:spChg chg="mod">
          <ac:chgData name="Guðrún Þóra Gunnarsdóttir - HA" userId="080319e9-cba8-43d0-a339-cc9a7fd4f623" providerId="ADAL" clId="{4B6620F7-5F9D-4F4F-93BF-00535CDD2129}" dt="2021-10-04T21:28:26.918" v="302" actId="20577"/>
          <ac:spMkLst>
            <pc:docMk/>
            <pc:sldMk cId="320146283" sldId="300"/>
            <ac:spMk id="6" creationId="{798ABFF7-81D3-DD4F-9D92-57A0DD67C480}"/>
          </ac:spMkLst>
        </pc:spChg>
      </pc:sldChg>
      <pc:sldChg chg="modSp mod">
        <pc:chgData name="Guðrún Þóra Gunnarsdóttir - HA" userId="080319e9-cba8-43d0-a339-cc9a7fd4f623" providerId="ADAL" clId="{4B6620F7-5F9D-4F4F-93BF-00535CDD2129}" dt="2021-10-04T21:22:56.380" v="275" actId="20577"/>
        <pc:sldMkLst>
          <pc:docMk/>
          <pc:sldMk cId="76998676" sldId="307"/>
        </pc:sldMkLst>
        <pc:spChg chg="mod">
          <ac:chgData name="Guðrún Þóra Gunnarsdóttir - HA" userId="080319e9-cba8-43d0-a339-cc9a7fd4f623" providerId="ADAL" clId="{4B6620F7-5F9D-4F4F-93BF-00535CDD2129}" dt="2021-10-04T21:22:56.380" v="275" actId="20577"/>
          <ac:spMkLst>
            <pc:docMk/>
            <pc:sldMk cId="76998676" sldId="307"/>
            <ac:spMk id="3" creationId="{C604AEC6-E7D1-4A67-B524-C1029F237382}"/>
          </ac:spMkLst>
        </pc:spChg>
      </pc:sldChg>
      <pc:sldChg chg="modSp mod">
        <pc:chgData name="Guðrún Þóra Gunnarsdóttir - HA" userId="080319e9-cba8-43d0-a339-cc9a7fd4f623" providerId="ADAL" clId="{4B6620F7-5F9D-4F4F-93BF-00535CDD2129}" dt="2021-10-04T21:21:59.776" v="261" actId="20577"/>
        <pc:sldMkLst>
          <pc:docMk/>
          <pc:sldMk cId="3625239387" sldId="309"/>
        </pc:sldMkLst>
        <pc:spChg chg="mod">
          <ac:chgData name="Guðrún Þóra Gunnarsdóttir - HA" userId="080319e9-cba8-43d0-a339-cc9a7fd4f623" providerId="ADAL" clId="{4B6620F7-5F9D-4F4F-93BF-00535CDD2129}" dt="2021-10-04T21:21:59.776" v="261" actId="20577"/>
          <ac:spMkLst>
            <pc:docMk/>
            <pc:sldMk cId="3625239387" sldId="309"/>
            <ac:spMk id="5" creationId="{67B534A5-CC6E-4144-A992-76C9C776E2CE}"/>
          </ac:spMkLst>
        </pc:spChg>
      </pc:sldChg>
      <pc:sldChg chg="modSp mod">
        <pc:chgData name="Guðrún Þóra Gunnarsdóttir - HA" userId="080319e9-cba8-43d0-a339-cc9a7fd4f623" providerId="ADAL" clId="{4B6620F7-5F9D-4F4F-93BF-00535CDD2129}" dt="2021-10-04T21:11:42.423" v="122" actId="20577"/>
        <pc:sldMkLst>
          <pc:docMk/>
          <pc:sldMk cId="2472680278" sldId="314"/>
        </pc:sldMkLst>
        <pc:spChg chg="mod">
          <ac:chgData name="Guðrún Þóra Gunnarsdóttir - HA" userId="080319e9-cba8-43d0-a339-cc9a7fd4f623" providerId="ADAL" clId="{4B6620F7-5F9D-4F4F-93BF-00535CDD2129}" dt="2021-10-04T21:09:58.456" v="97" actId="14100"/>
          <ac:spMkLst>
            <pc:docMk/>
            <pc:sldMk cId="2472680278" sldId="314"/>
            <ac:spMk id="5" creationId="{456CAAA4-3841-B84B-9D07-99A381D34617}"/>
          </ac:spMkLst>
        </pc:spChg>
        <pc:spChg chg="mod">
          <ac:chgData name="Guðrún Þóra Gunnarsdóttir - HA" userId="080319e9-cba8-43d0-a339-cc9a7fd4f623" providerId="ADAL" clId="{4B6620F7-5F9D-4F4F-93BF-00535CDD2129}" dt="2021-10-04T21:11:42.423" v="122" actId="20577"/>
          <ac:spMkLst>
            <pc:docMk/>
            <pc:sldMk cId="2472680278" sldId="314"/>
            <ac:spMk id="6" creationId="{798ABFF7-81D3-DD4F-9D92-57A0DD67C480}"/>
          </ac:spMkLst>
        </pc:spChg>
      </pc:sldChg>
      <pc:sldChg chg="modSp mod">
        <pc:chgData name="Guðrún Þóra Gunnarsdóttir - HA" userId="080319e9-cba8-43d0-a339-cc9a7fd4f623" providerId="ADAL" clId="{4B6620F7-5F9D-4F4F-93BF-00535CDD2129}" dt="2021-10-04T21:23:37.422" v="283" actId="20577"/>
        <pc:sldMkLst>
          <pc:docMk/>
          <pc:sldMk cId="624926200" sldId="334"/>
        </pc:sldMkLst>
        <pc:spChg chg="mod">
          <ac:chgData name="Guðrún Þóra Gunnarsdóttir - HA" userId="080319e9-cba8-43d0-a339-cc9a7fd4f623" providerId="ADAL" clId="{4B6620F7-5F9D-4F4F-93BF-00535CDD2129}" dt="2021-10-04T21:23:37.422" v="283" actId="20577"/>
          <ac:spMkLst>
            <pc:docMk/>
            <pc:sldMk cId="624926200" sldId="334"/>
            <ac:spMk id="6" creationId="{798ABFF7-81D3-DD4F-9D92-57A0DD67C480}"/>
          </ac:spMkLst>
        </pc:spChg>
      </pc:sldChg>
      <pc:sldChg chg="modSp mod">
        <pc:chgData name="Guðrún Þóra Gunnarsdóttir - HA" userId="080319e9-cba8-43d0-a339-cc9a7fd4f623" providerId="ADAL" clId="{4B6620F7-5F9D-4F4F-93BF-00535CDD2129}" dt="2021-10-04T21:25:39.609" v="297" actId="20577"/>
        <pc:sldMkLst>
          <pc:docMk/>
          <pc:sldMk cId="4002207095" sldId="336"/>
        </pc:sldMkLst>
        <pc:spChg chg="mod">
          <ac:chgData name="Guðrún Þóra Gunnarsdóttir - HA" userId="080319e9-cba8-43d0-a339-cc9a7fd4f623" providerId="ADAL" clId="{4B6620F7-5F9D-4F4F-93BF-00535CDD2129}" dt="2021-10-04T21:25:39.609" v="297" actId="20577"/>
          <ac:spMkLst>
            <pc:docMk/>
            <pc:sldMk cId="4002207095" sldId="336"/>
            <ac:spMk id="6" creationId="{798ABFF7-81D3-DD4F-9D92-57A0DD67C480}"/>
          </ac:spMkLst>
        </pc:spChg>
      </pc:sldChg>
      <pc:sldChg chg="modSp mod">
        <pc:chgData name="Guðrún Þóra Gunnarsdóttir - HA" userId="080319e9-cba8-43d0-a339-cc9a7fd4f623" providerId="ADAL" clId="{4B6620F7-5F9D-4F4F-93BF-00535CDD2129}" dt="2021-10-04T21:26:25.102" v="300" actId="20577"/>
        <pc:sldMkLst>
          <pc:docMk/>
          <pc:sldMk cId="4096831212" sldId="338"/>
        </pc:sldMkLst>
        <pc:spChg chg="mod">
          <ac:chgData name="Guðrún Þóra Gunnarsdóttir - HA" userId="080319e9-cba8-43d0-a339-cc9a7fd4f623" providerId="ADAL" clId="{4B6620F7-5F9D-4F4F-93BF-00535CDD2129}" dt="2021-10-04T21:26:25.102" v="300" actId="20577"/>
          <ac:spMkLst>
            <pc:docMk/>
            <pc:sldMk cId="4096831212" sldId="338"/>
            <ac:spMk id="6" creationId="{798ABFF7-81D3-DD4F-9D92-57A0DD67C480}"/>
          </ac:spMkLst>
        </pc:spChg>
      </pc:sldChg>
      <pc:sldChg chg="modSp mod">
        <pc:chgData name="Guðrún Þóra Gunnarsdóttir - HA" userId="080319e9-cba8-43d0-a339-cc9a7fd4f623" providerId="ADAL" clId="{4B6620F7-5F9D-4F4F-93BF-00535CDD2129}" dt="2021-10-04T21:34:46.551" v="323" actId="20577"/>
        <pc:sldMkLst>
          <pc:docMk/>
          <pc:sldMk cId="4266317696" sldId="340"/>
        </pc:sldMkLst>
        <pc:spChg chg="mod">
          <ac:chgData name="Guðrún Þóra Gunnarsdóttir - HA" userId="080319e9-cba8-43d0-a339-cc9a7fd4f623" providerId="ADAL" clId="{4B6620F7-5F9D-4F4F-93BF-00535CDD2129}" dt="2021-10-04T21:34:46.551" v="323" actId="20577"/>
          <ac:spMkLst>
            <pc:docMk/>
            <pc:sldMk cId="4266317696" sldId="340"/>
            <ac:spMk id="6" creationId="{798ABFF7-81D3-DD4F-9D92-57A0DD67C480}"/>
          </ac:spMkLst>
        </pc:spChg>
      </pc:sldChg>
      <pc:sldChg chg="modSp mod">
        <pc:chgData name="Guðrún Þóra Gunnarsdóttir - HA" userId="080319e9-cba8-43d0-a339-cc9a7fd4f623" providerId="ADAL" clId="{4B6620F7-5F9D-4F4F-93BF-00535CDD2129}" dt="2021-10-04T21:27:43.411" v="301" actId="20577"/>
        <pc:sldMkLst>
          <pc:docMk/>
          <pc:sldMk cId="2125974267" sldId="343"/>
        </pc:sldMkLst>
        <pc:spChg chg="mod">
          <ac:chgData name="Guðrún Þóra Gunnarsdóttir - HA" userId="080319e9-cba8-43d0-a339-cc9a7fd4f623" providerId="ADAL" clId="{4B6620F7-5F9D-4F4F-93BF-00535CDD2129}" dt="2021-10-04T21:27:43.411" v="301" actId="20577"/>
          <ac:spMkLst>
            <pc:docMk/>
            <pc:sldMk cId="2125974267" sldId="343"/>
            <ac:spMk id="6" creationId="{798ABFF7-81D3-DD4F-9D92-57A0DD67C480}"/>
          </ac:spMkLst>
        </pc:spChg>
      </pc:sldChg>
      <pc:sldChg chg="modSp mod">
        <pc:chgData name="Guðrún Þóra Gunnarsdóttir - HA" userId="080319e9-cba8-43d0-a339-cc9a7fd4f623" providerId="ADAL" clId="{4B6620F7-5F9D-4F4F-93BF-00535CDD2129}" dt="2021-10-04T21:29:39.439" v="304" actId="20577"/>
        <pc:sldMkLst>
          <pc:docMk/>
          <pc:sldMk cId="3117010241" sldId="346"/>
        </pc:sldMkLst>
        <pc:spChg chg="mod">
          <ac:chgData name="Guðrún Þóra Gunnarsdóttir - HA" userId="080319e9-cba8-43d0-a339-cc9a7fd4f623" providerId="ADAL" clId="{4B6620F7-5F9D-4F4F-93BF-00535CDD2129}" dt="2021-10-04T21:29:21.465" v="303" actId="20577"/>
          <ac:spMkLst>
            <pc:docMk/>
            <pc:sldMk cId="3117010241" sldId="346"/>
            <ac:spMk id="5" creationId="{456CAAA4-3841-B84B-9D07-99A381D34617}"/>
          </ac:spMkLst>
        </pc:spChg>
        <pc:spChg chg="mod">
          <ac:chgData name="Guðrún Þóra Gunnarsdóttir - HA" userId="080319e9-cba8-43d0-a339-cc9a7fd4f623" providerId="ADAL" clId="{4B6620F7-5F9D-4F4F-93BF-00535CDD2129}" dt="2021-10-04T21:29:39.439" v="304" actId="20577"/>
          <ac:spMkLst>
            <pc:docMk/>
            <pc:sldMk cId="3117010241" sldId="346"/>
            <ac:spMk id="6" creationId="{798ABFF7-81D3-DD4F-9D92-57A0DD67C480}"/>
          </ac:spMkLst>
        </pc:spChg>
      </pc:sldChg>
      <pc:sldChg chg="modSp mod">
        <pc:chgData name="Guðrún Þóra Gunnarsdóttir - HA" userId="080319e9-cba8-43d0-a339-cc9a7fd4f623" providerId="ADAL" clId="{4B6620F7-5F9D-4F4F-93BF-00535CDD2129}" dt="2021-10-04T21:33:35.743" v="305" actId="20577"/>
        <pc:sldMkLst>
          <pc:docMk/>
          <pc:sldMk cId="1618647333" sldId="350"/>
        </pc:sldMkLst>
        <pc:spChg chg="mod">
          <ac:chgData name="Guðrún Þóra Gunnarsdóttir - HA" userId="080319e9-cba8-43d0-a339-cc9a7fd4f623" providerId="ADAL" clId="{4B6620F7-5F9D-4F4F-93BF-00535CDD2129}" dt="2021-10-04T21:33:35.743" v="305" actId="20577"/>
          <ac:spMkLst>
            <pc:docMk/>
            <pc:sldMk cId="1618647333" sldId="350"/>
            <ac:spMk id="6" creationId="{256425E5-C43E-344D-B4A4-E7112B40FDE6}"/>
          </ac:spMkLst>
        </pc:spChg>
      </pc:sldChg>
      <pc:sldChg chg="modSp mod">
        <pc:chgData name="Guðrún Þóra Gunnarsdóttir - HA" userId="080319e9-cba8-43d0-a339-cc9a7fd4f623" providerId="ADAL" clId="{4B6620F7-5F9D-4F4F-93BF-00535CDD2129}" dt="2021-10-04T21:37:13.988" v="372" actId="20577"/>
        <pc:sldMkLst>
          <pc:docMk/>
          <pc:sldMk cId="2873247423" sldId="352"/>
        </pc:sldMkLst>
        <pc:spChg chg="mod">
          <ac:chgData name="Guðrún Þóra Gunnarsdóttir - HA" userId="080319e9-cba8-43d0-a339-cc9a7fd4f623" providerId="ADAL" clId="{4B6620F7-5F9D-4F4F-93BF-00535CDD2129}" dt="2021-10-04T21:37:13.988" v="372" actId="20577"/>
          <ac:spMkLst>
            <pc:docMk/>
            <pc:sldMk cId="2873247423" sldId="352"/>
            <ac:spMk id="6" creationId="{256425E5-C43E-344D-B4A4-E7112B40FDE6}"/>
          </ac:spMkLst>
        </pc:spChg>
      </pc:sldChg>
      <pc:sldChg chg="modSp mod">
        <pc:chgData name="Guðrún Þóra Gunnarsdóttir - HA" userId="080319e9-cba8-43d0-a339-cc9a7fd4f623" providerId="ADAL" clId="{4B6620F7-5F9D-4F4F-93BF-00535CDD2129}" dt="2021-10-04T21:36:31.316" v="370" actId="20577"/>
        <pc:sldMkLst>
          <pc:docMk/>
          <pc:sldMk cId="637990164" sldId="353"/>
        </pc:sldMkLst>
        <pc:spChg chg="mod">
          <ac:chgData name="Guðrún Þóra Gunnarsdóttir - HA" userId="080319e9-cba8-43d0-a339-cc9a7fd4f623" providerId="ADAL" clId="{4B6620F7-5F9D-4F4F-93BF-00535CDD2129}" dt="2021-10-04T21:36:31.316" v="370" actId="20577"/>
          <ac:spMkLst>
            <pc:docMk/>
            <pc:sldMk cId="637990164" sldId="353"/>
            <ac:spMk id="4" creationId="{E6B3E674-209C-4698-A4EC-27E653C7B8FC}"/>
          </ac:spMkLst>
        </pc:spChg>
      </pc:sldChg>
      <pc:sldChg chg="modSp mod">
        <pc:chgData name="Guðrún Þóra Gunnarsdóttir - HA" userId="080319e9-cba8-43d0-a339-cc9a7fd4f623" providerId="ADAL" clId="{4B6620F7-5F9D-4F4F-93BF-00535CDD2129}" dt="2021-10-04T21:38:32.011" v="377" actId="1076"/>
        <pc:sldMkLst>
          <pc:docMk/>
          <pc:sldMk cId="1685131658" sldId="354"/>
        </pc:sldMkLst>
        <pc:spChg chg="mod">
          <ac:chgData name="Guðrún Þóra Gunnarsdóttir - HA" userId="080319e9-cba8-43d0-a339-cc9a7fd4f623" providerId="ADAL" clId="{4B6620F7-5F9D-4F4F-93BF-00535CDD2129}" dt="2021-10-04T21:38:32.011" v="377" actId="1076"/>
          <ac:spMkLst>
            <pc:docMk/>
            <pc:sldMk cId="1685131658" sldId="354"/>
            <ac:spMk id="6" creationId="{798ABFF7-81D3-DD4F-9D92-57A0DD67C480}"/>
          </ac:spMkLst>
        </pc:spChg>
      </pc:sldChg>
      <pc:sldChg chg="modSp mod">
        <pc:chgData name="Guðrún Þóra Gunnarsdóttir - HA" userId="080319e9-cba8-43d0-a339-cc9a7fd4f623" providerId="ADAL" clId="{4B6620F7-5F9D-4F4F-93BF-00535CDD2129}" dt="2021-10-04T21:39:31.169" v="382" actId="20577"/>
        <pc:sldMkLst>
          <pc:docMk/>
          <pc:sldMk cId="1720111077" sldId="355"/>
        </pc:sldMkLst>
        <pc:spChg chg="mod">
          <ac:chgData name="Guðrún Þóra Gunnarsdóttir - HA" userId="080319e9-cba8-43d0-a339-cc9a7fd4f623" providerId="ADAL" clId="{4B6620F7-5F9D-4F4F-93BF-00535CDD2129}" dt="2021-10-04T21:39:31.169" v="382" actId="20577"/>
          <ac:spMkLst>
            <pc:docMk/>
            <pc:sldMk cId="1720111077" sldId="355"/>
            <ac:spMk id="4" creationId="{E6B3E674-209C-4698-A4EC-27E653C7B8FC}"/>
          </ac:spMkLst>
        </pc:spChg>
      </pc:sldChg>
      <pc:sldChg chg="modSp mod">
        <pc:chgData name="Guðrún Þóra Gunnarsdóttir - HA" userId="080319e9-cba8-43d0-a339-cc9a7fd4f623" providerId="ADAL" clId="{4B6620F7-5F9D-4F4F-93BF-00535CDD2129}" dt="2021-10-04T21:40:33.178" v="387" actId="20577"/>
        <pc:sldMkLst>
          <pc:docMk/>
          <pc:sldMk cId="2681947295" sldId="358"/>
        </pc:sldMkLst>
        <pc:spChg chg="mod">
          <ac:chgData name="Guðrún Þóra Gunnarsdóttir - HA" userId="080319e9-cba8-43d0-a339-cc9a7fd4f623" providerId="ADAL" clId="{4B6620F7-5F9D-4F4F-93BF-00535CDD2129}" dt="2021-10-04T21:40:06.903" v="386" actId="20577"/>
          <ac:spMkLst>
            <pc:docMk/>
            <pc:sldMk cId="2681947295" sldId="358"/>
            <ac:spMk id="3" creationId="{C59F9F6F-C2FF-40D7-9DA4-FCEED3B7E0EB}"/>
          </ac:spMkLst>
        </pc:spChg>
        <pc:spChg chg="mod">
          <ac:chgData name="Guðrún Þóra Gunnarsdóttir - HA" userId="080319e9-cba8-43d0-a339-cc9a7fd4f623" providerId="ADAL" clId="{4B6620F7-5F9D-4F4F-93BF-00535CDD2129}" dt="2021-10-04T21:40:33.178" v="387" actId="20577"/>
          <ac:spMkLst>
            <pc:docMk/>
            <pc:sldMk cId="2681947295" sldId="358"/>
            <ac:spMk id="4" creationId="{92FDF262-2462-4C9F-A359-84F5943FED57}"/>
          </ac:spMkLst>
        </pc:spChg>
      </pc:sldChg>
      <pc:sldChg chg="modSp mod">
        <pc:chgData name="Guðrún Þóra Gunnarsdóttir - HA" userId="080319e9-cba8-43d0-a339-cc9a7fd4f623" providerId="ADAL" clId="{4B6620F7-5F9D-4F4F-93BF-00535CDD2129}" dt="2021-10-04T21:41:09.734" v="396" actId="20577"/>
        <pc:sldMkLst>
          <pc:docMk/>
          <pc:sldMk cId="2568447318" sldId="359"/>
        </pc:sldMkLst>
        <pc:spChg chg="mod">
          <ac:chgData name="Guðrún Þóra Gunnarsdóttir - HA" userId="080319e9-cba8-43d0-a339-cc9a7fd4f623" providerId="ADAL" clId="{4B6620F7-5F9D-4F4F-93BF-00535CDD2129}" dt="2021-10-04T21:40:40.720" v="388" actId="20577"/>
          <ac:spMkLst>
            <pc:docMk/>
            <pc:sldMk cId="2568447318" sldId="359"/>
            <ac:spMk id="3" creationId="{C59F9F6F-C2FF-40D7-9DA4-FCEED3B7E0EB}"/>
          </ac:spMkLst>
        </pc:spChg>
        <pc:spChg chg="mod">
          <ac:chgData name="Guðrún Þóra Gunnarsdóttir - HA" userId="080319e9-cba8-43d0-a339-cc9a7fd4f623" providerId="ADAL" clId="{4B6620F7-5F9D-4F4F-93BF-00535CDD2129}" dt="2021-10-04T21:41:09.734" v="396" actId="20577"/>
          <ac:spMkLst>
            <pc:docMk/>
            <pc:sldMk cId="2568447318" sldId="359"/>
            <ac:spMk id="4" creationId="{92FDF262-2462-4C9F-A359-84F5943FED5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LT" sz="2000" dirty="0"/>
            <a:t>- </a:t>
          </a:r>
          <a:r>
            <a:rPr lang="is-IS" sz="2000" dirty="0"/>
            <a:t>Um 5% ferðamanna í heiminum fá hugmyndina að ferðalaginu frá kvikmyndum</a:t>
          </a:r>
        </a:p>
        <a:p>
          <a:pPr algn="ctr"/>
          <a:r>
            <a:rPr lang="en-IE" sz="2000" dirty="0"/>
            <a:t>- </a:t>
          </a:r>
          <a:r>
            <a:rPr lang="en-IE" sz="2000" dirty="0" smtClean="0"/>
            <a:t>39% </a:t>
          </a:r>
          <a:r>
            <a:rPr lang="en-IE" sz="2000" dirty="0" err="1"/>
            <a:t>erlendra</a:t>
          </a:r>
          <a:r>
            <a:rPr lang="en-IE" sz="2000" dirty="0"/>
            <a:t> </a:t>
          </a:r>
          <a:r>
            <a:rPr lang="en-IE" sz="2000" dirty="0" err="1"/>
            <a:t>ferðamanna</a:t>
          </a:r>
          <a:r>
            <a:rPr lang="en-IE" sz="2000" dirty="0"/>
            <a:t> </a:t>
          </a:r>
          <a:r>
            <a:rPr lang="en-IE" sz="2000" dirty="0" err="1"/>
            <a:t>til</a:t>
          </a:r>
          <a:r>
            <a:rPr lang="en-IE" sz="2000" dirty="0"/>
            <a:t> </a:t>
          </a:r>
          <a:r>
            <a:rPr lang="en-IE" sz="2000" dirty="0" smtClean="0"/>
            <a:t>Íslands </a:t>
          </a:r>
          <a:r>
            <a:rPr lang="en-IE" sz="2000" dirty="0" err="1"/>
            <a:t>segja</a:t>
          </a:r>
          <a:r>
            <a:rPr lang="en-IE" sz="2000" dirty="0"/>
            <a:t> </a:t>
          </a:r>
          <a:r>
            <a:rPr lang="en-IE" sz="2000" dirty="0" err="1" smtClean="0"/>
            <a:t>hreyfimyndefni</a:t>
          </a:r>
          <a:r>
            <a:rPr lang="en-IE" sz="2000" dirty="0" smtClean="0"/>
            <a:t> </a:t>
          </a:r>
          <a:r>
            <a:rPr lang="en-IE" sz="2000" dirty="0" err="1"/>
            <a:t>hafa</a:t>
          </a:r>
          <a:r>
            <a:rPr lang="en-IE" sz="2000" dirty="0"/>
            <a:t> </a:t>
          </a:r>
          <a:r>
            <a:rPr lang="en-IE" sz="2000" dirty="0" err="1"/>
            <a:t>áhrif</a:t>
          </a:r>
          <a:r>
            <a:rPr lang="en-IE" sz="2000" dirty="0"/>
            <a:t> á </a:t>
          </a:r>
          <a:r>
            <a:rPr lang="en-IE" sz="2000" dirty="0" err="1"/>
            <a:t>ákvörðun</a:t>
          </a:r>
          <a:r>
            <a:rPr lang="en-IE" sz="2000" dirty="0"/>
            <a:t> </a:t>
          </a:r>
          <a:r>
            <a:rPr lang="en-IE" sz="2000" dirty="0" err="1"/>
            <a:t>þeirra</a:t>
          </a:r>
          <a:r>
            <a:rPr lang="en-IE" sz="2000" dirty="0"/>
            <a:t> </a:t>
          </a:r>
          <a:r>
            <a:rPr lang="en-IE" sz="2000" dirty="0" err="1"/>
            <a:t>að</a:t>
          </a:r>
          <a:r>
            <a:rPr lang="en-IE" sz="2000" dirty="0"/>
            <a:t> </a:t>
          </a:r>
          <a:r>
            <a:rPr lang="en-IE" sz="2000" dirty="0" err="1"/>
            <a:t>ferðast</a:t>
          </a:r>
          <a:r>
            <a:rPr lang="en-IE" sz="2000" dirty="0"/>
            <a:t> </a:t>
          </a:r>
          <a:r>
            <a:rPr lang="en-IE" sz="2000" dirty="0" err="1"/>
            <a:t>til</a:t>
          </a:r>
          <a:r>
            <a:rPr lang="en-IE" sz="2000" dirty="0"/>
            <a:t> </a:t>
          </a:r>
          <a:r>
            <a:rPr lang="en-IE" sz="2000" dirty="0" err="1"/>
            <a:t>landsins</a:t>
          </a:r>
          <a:endParaRPr lang="en-IE" sz="2000" dirty="0"/>
        </a:p>
        <a:p>
          <a:pPr algn="ctr"/>
          <a:r>
            <a:rPr lang="en-IE" sz="2000" dirty="0"/>
            <a:t>- </a:t>
          </a:r>
          <a:r>
            <a:rPr lang="en-IE" sz="2000" dirty="0" err="1"/>
            <a:t>Hægt</a:t>
          </a:r>
          <a:r>
            <a:rPr lang="en-IE" sz="2000" dirty="0"/>
            <a:t> </a:t>
          </a:r>
          <a:r>
            <a:rPr lang="en-IE" sz="2000" dirty="0" err="1"/>
            <a:t>er</a:t>
          </a:r>
          <a:r>
            <a:rPr lang="en-IE" sz="2000" dirty="0"/>
            <a:t> </a:t>
          </a:r>
          <a:r>
            <a:rPr lang="en-IE" sz="2000" dirty="0" err="1"/>
            <a:t>að</a:t>
          </a:r>
          <a:r>
            <a:rPr lang="en-IE" sz="2000" dirty="0"/>
            <a:t> </a:t>
          </a:r>
          <a:r>
            <a:rPr lang="en-IE" sz="2000" dirty="0" err="1"/>
            <a:t>skilgreina</a:t>
          </a:r>
          <a:r>
            <a:rPr lang="en-IE" sz="2000" dirty="0"/>
            <a:t> 36% </a:t>
          </a:r>
          <a:r>
            <a:rPr lang="en-IE" sz="2000" dirty="0" err="1"/>
            <a:t>erlendra</a:t>
          </a:r>
          <a:r>
            <a:rPr lang="en-IE" sz="2000" dirty="0"/>
            <a:t> </a:t>
          </a:r>
          <a:r>
            <a:rPr lang="en-IE" sz="2000" dirty="0" err="1"/>
            <a:t>ferðamanna</a:t>
          </a:r>
          <a:r>
            <a:rPr lang="en-IE" sz="2000" dirty="0"/>
            <a:t> og 12% </a:t>
          </a:r>
          <a:r>
            <a:rPr lang="en-IE" sz="2000" dirty="0" err="1"/>
            <a:t>innlendra</a:t>
          </a:r>
          <a:r>
            <a:rPr lang="en-IE" sz="2000" dirty="0"/>
            <a:t> </a:t>
          </a:r>
          <a:r>
            <a:rPr lang="en-IE" sz="2000" dirty="0" err="1"/>
            <a:t>ferðamanna</a:t>
          </a:r>
          <a:r>
            <a:rPr lang="en-IE" sz="2000" dirty="0"/>
            <a:t> í </a:t>
          </a:r>
          <a:r>
            <a:rPr lang="en-IE" sz="2000" dirty="0" err="1"/>
            <a:t>Bretlandi</a:t>
          </a:r>
          <a:r>
            <a:rPr lang="en-IE" sz="2000" dirty="0"/>
            <a:t> </a:t>
          </a:r>
          <a:r>
            <a:rPr lang="en-IE" sz="2000" dirty="0" err="1"/>
            <a:t>sem</a:t>
          </a:r>
          <a:r>
            <a:rPr lang="en-IE" sz="2000" dirty="0"/>
            <a:t> </a:t>
          </a:r>
          <a:r>
            <a:rPr lang="en-IE" sz="2000" dirty="0" err="1"/>
            <a:t>kvikmyndaferðamenn</a:t>
          </a: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is-IS" dirty="0"/>
            <a:t>Kvikmynda- og sjónvarpsframleiðsla getur sett áfangastaði á kortið og aukið eftirspurn á tökustöðum</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t>
        <a:bodyPr/>
        <a:lstStyle/>
        <a:p>
          <a:endParaRPr lang="en-US"/>
        </a:p>
      </dgm:t>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6872" custScaleY="235508" custLinFactNeighborX="-39" custLinFactNeighborY="7188"/>
      <dgm:spPr/>
      <dgm:t>
        <a:bodyPr/>
        <a:lstStyle/>
        <a:p>
          <a:endParaRPr lang="en-US"/>
        </a:p>
      </dgm:t>
    </dgm:pt>
    <dgm:pt modelId="{71F0470F-C5BB-4B3E-A7E6-65F5BBC28D29}" type="pres">
      <dgm:prSet presAssocID="{FE2DFFC7-FD6E-4E29-B06A-DC9EDADC1CD3}" presName="c1" presStyleLbl="node1" presStyleIdx="0" presStyleCnt="19" custLinFactY="-100000" custLinFactNeighborX="35458" custLinFactNeighborY="-112746"/>
      <dgm:spPr/>
    </dgm:pt>
    <dgm:pt modelId="{2C91C065-8D65-40D9-998A-F7CAD4174277}" type="pres">
      <dgm:prSet presAssocID="{FE2DFFC7-FD6E-4E29-B06A-DC9EDADC1CD3}" presName="c2" presStyleLbl="node1" presStyleIdx="1" presStyleCnt="19" custLinFactY="-100000" custLinFactNeighborX="35458" custLinFactNeighborY="-112746"/>
      <dgm:spPr>
        <a:solidFill>
          <a:srgbClr val="E45E32"/>
        </a:solidFill>
      </dgm:spPr>
    </dgm:pt>
    <dgm:pt modelId="{14294C6D-F56D-4CF8-A39E-8699E3C0DE5D}" type="pres">
      <dgm:prSet presAssocID="{FE2DFFC7-FD6E-4E29-B06A-DC9EDADC1CD3}" presName="c3" presStyleLbl="node1" presStyleIdx="2" presStyleCnt="19" custLinFactY="-35384" custLinFactNeighborX="22564" custLinFactNeighborY="-100000"/>
      <dgm:spPr>
        <a:solidFill>
          <a:srgbClr val="91BE46"/>
        </a:solidFill>
      </dgm:spPr>
    </dgm:pt>
    <dgm:pt modelId="{B978F2DC-0EAE-4E22-95D1-F751026FB6A8}" type="pres">
      <dgm:prSet presAssocID="{FE2DFFC7-FD6E-4E29-B06A-DC9EDADC1CD3}" presName="c4" presStyleLbl="node1" presStyleIdx="3" presStyleCnt="19" custLinFactY="-100000" custLinFactNeighborX="35458" custLinFactNeighborY="-112746"/>
      <dgm:spPr/>
    </dgm:pt>
    <dgm:pt modelId="{570338F4-C7C2-487E-BB44-653AAB0A771A}" type="pres">
      <dgm:prSet presAssocID="{FE2DFFC7-FD6E-4E29-B06A-DC9EDADC1CD3}" presName="c5" presStyleLbl="node1" presStyleIdx="4" presStyleCnt="19" custLinFactY="-100000" custLinFactNeighborX="35458" custLinFactNeighborY="-112746"/>
      <dgm:spPr>
        <a:solidFill>
          <a:srgbClr val="F5B020"/>
        </a:solidFill>
      </dgm:spPr>
    </dgm:pt>
    <dgm:pt modelId="{E08E4F2B-7AB6-4763-A99E-3A15AD5504ED}" type="pres">
      <dgm:prSet presAssocID="{FE2DFFC7-FD6E-4E29-B06A-DC9EDADC1CD3}" presName="c6" presStyleLbl="node1" presStyleIdx="5" presStyleCnt="19" custLinFactY="-100000" custLinFactNeighborX="35458" custLinFactNeighborY="-112746"/>
      <dgm:spPr/>
    </dgm:pt>
    <dgm:pt modelId="{78C9B5DC-92A2-48C6-B577-53D094421583}" type="pres">
      <dgm:prSet presAssocID="{FE2DFFC7-FD6E-4E29-B06A-DC9EDADC1CD3}" presName="c7" presStyleLbl="node1" presStyleIdx="6" presStyleCnt="19" custLinFactY="-35384" custLinFactNeighborX="22564" custLinFactNeighborY="-100000"/>
      <dgm:spPr>
        <a:solidFill>
          <a:srgbClr val="9A2E90"/>
        </a:solidFill>
      </dgm:spPr>
    </dgm:pt>
    <dgm:pt modelId="{A523678B-C814-4F3E-9B11-B657F13BA3A9}" type="pres">
      <dgm:prSet presAssocID="{FE2DFFC7-FD6E-4E29-B06A-DC9EDADC1CD3}" presName="c8" presStyleLbl="node1" presStyleIdx="7" presStyleCnt="19" custLinFactY="-100000" custLinFactNeighborX="35458" custLinFactNeighborY="-112746"/>
      <dgm:spPr/>
    </dgm:pt>
    <dgm:pt modelId="{9C61900F-F763-48CF-BAAE-22A8168004A4}" type="pres">
      <dgm:prSet presAssocID="{FE2DFFC7-FD6E-4E29-B06A-DC9EDADC1CD3}" presName="c9" presStyleLbl="node1" presStyleIdx="8" presStyleCnt="19" custLinFactX="-500000" custLinFactY="300000" custLinFactNeighborX="-536009" custLinFactNeighborY="320810"/>
      <dgm:spPr>
        <a:solidFill>
          <a:srgbClr val="91BE46"/>
        </a:solidFill>
      </dgm:spPr>
    </dgm:pt>
    <dgm:pt modelId="{9249D64C-EECB-43F8-81C8-770398452B7B}" type="pres">
      <dgm:prSet presAssocID="{FE2DFFC7-FD6E-4E29-B06A-DC9EDADC1CD3}" presName="c10" presStyleLbl="node1" presStyleIdx="9" presStyleCnt="19" custScaleX="65899" custScaleY="70232" custLinFactY="-13030" custLinFactNeighborX="16314" custLinFactNeighborY="-100000"/>
      <dgm:spPr>
        <a:solidFill>
          <a:srgbClr val="DD1B50"/>
        </a:solidFill>
      </dgm:spPr>
    </dgm:pt>
    <dgm:pt modelId="{0AB048A4-FF4B-4FD8-A9AC-0698D97EFBA5}" type="pres">
      <dgm:prSet presAssocID="{FE2DFFC7-FD6E-4E29-B06A-DC9EDADC1CD3}" presName="c11" presStyleLbl="node1" presStyleIdx="10" presStyleCnt="19" custLinFactY="146810" custLinFactNeighborX="56666" custLinFactNeighborY="200000"/>
      <dgm:spPr>
        <a:solidFill>
          <a:srgbClr val="9A2E90"/>
        </a:solidFill>
      </dgm:spPr>
    </dgm:pt>
    <dgm:pt modelId="{609814A5-7E02-4928-9F2B-73AE6CE6E643}" type="pres">
      <dgm:prSet presAssocID="{FE2DFFC7-FD6E-4E29-B06A-DC9EDADC1CD3}" presName="c12" presStyleLbl="node1" presStyleIdx="11" presStyleCnt="19" custLinFactY="100000" custLinFactNeighborX="41639" custLinFactNeighborY="153733"/>
      <dgm:spPr/>
    </dgm:pt>
    <dgm:pt modelId="{82EAB85F-CE64-4CC0-A797-11EBF933C0F1}" type="pres">
      <dgm:prSet presAssocID="{FE2DFFC7-FD6E-4E29-B06A-DC9EDADC1CD3}" presName="c13" presStyleLbl="node1" presStyleIdx="12" presStyleCnt="19" custLinFactY="9816" custLinFactNeighborX="33611" custLinFactNeighborY="100000"/>
      <dgm:spPr>
        <a:solidFill>
          <a:srgbClr val="E45E32"/>
        </a:solidFill>
      </dgm:spPr>
    </dgm:pt>
    <dgm:pt modelId="{2A6CBC9A-1208-4D0B-8A0C-0BD5186C6B16}" type="pres">
      <dgm:prSet presAssocID="{FE2DFFC7-FD6E-4E29-B06A-DC9EDADC1CD3}" presName="c14" presStyleLbl="node1" presStyleIdx="13" presStyleCnt="19" custLinFactY="100000" custLinFactNeighborX="47612" custLinFactNeighborY="156498"/>
      <dgm:spPr>
        <a:solidFill>
          <a:srgbClr val="91BE46"/>
        </a:solidFill>
      </dgm:spPr>
    </dgm:pt>
    <dgm:pt modelId="{D119115F-B5C9-4F89-96A2-B5C62ABDA0E2}" type="pres">
      <dgm:prSet presAssocID="{FE2DFFC7-FD6E-4E29-B06A-DC9EDADC1CD3}" presName="c15" presStyleLbl="node1" presStyleIdx="14" presStyleCnt="19" custLinFactY="59515" custLinFactNeighborX="38560" custLinFactNeighborY="100000"/>
      <dgm:spPr>
        <a:solidFill>
          <a:srgbClr val="1D9647"/>
        </a:solidFill>
      </dgm:spPr>
    </dgm:pt>
    <dgm:pt modelId="{CA5C9B47-8004-4A43-809D-BC0FF38DE903}" type="pres">
      <dgm:prSet presAssocID="{FE2DFFC7-FD6E-4E29-B06A-DC9EDADC1CD3}" presName="c16" presStyleLbl="node1" presStyleIdx="15" presStyleCnt="19" custLinFactY="51431" custLinFactNeighborX="76825" custLinFactNeighborY="100000"/>
      <dgm:spPr/>
    </dgm:pt>
    <dgm:pt modelId="{EE356CFC-AD2B-46F4-A98D-5D5190F68BF7}" type="pres">
      <dgm:prSet presAssocID="{FE2DFFC7-FD6E-4E29-B06A-DC9EDADC1CD3}" presName="c17" presStyleLbl="node1" presStyleIdx="16" presStyleCnt="19" custLinFactY="9375" custLinFactNeighborX="49232" custLinFactNeighborY="100000"/>
      <dgm:spPr>
        <a:solidFill>
          <a:srgbClr val="F5B020"/>
        </a:solidFill>
      </dgm:spPr>
    </dgm:pt>
    <dgm:pt modelId="{F4BF9F17-FABE-4080-BFC7-39599C07258D}" type="pres">
      <dgm:prSet presAssocID="{FE2DFFC7-FD6E-4E29-B06A-DC9EDADC1CD3}" presName="c18" presStyleLbl="node1" presStyleIdx="17" presStyleCnt="19" custLinFactY="17885" custLinFactNeighborX="48888" custLinFactNeighborY="100000"/>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custLinFactNeighborX="-1072" custLinFactNeighborY="-4695"/>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custLinFactNeighborY="-4024"/>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custLinFactNeighborX="1703" custLinFactNeighborY="-6076"/>
      <dgm:spPr/>
      <dgm:t>
        <a:bodyPr/>
        <a:lstStyle/>
        <a:p>
          <a:endParaRPr lang="en-US"/>
        </a:p>
      </dgm:t>
    </dgm:pt>
    <dgm:pt modelId="{DCA5224E-215B-43EC-85AB-A7B39516F90D}" type="pres">
      <dgm:prSet presAssocID="{4BE2EBD4-FBFB-42D4-9FF0-C1EE4630E803}" presName="spN" presStyleCnt="0"/>
      <dgm:spPr/>
    </dgm:pt>
  </dgm:ptLst>
  <dgm:cxnLst>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3960468F-67DA-4F07-ADE9-397A890EC4AA}" type="presOf" srcId="{FE2DFFC7-FD6E-4E29-B06A-DC9EDADC1CD3}" destId="{C16B8174-807D-4AB2-AC34-1ECA6BE24F39}" srcOrd="0" destOrd="0" presId="urn:microsoft.com/office/officeart/2009/3/layout/RandomtoResultProcess"/>
    <dgm:cxn modelId="{ED114508-D56C-4445-A7AB-0B0D291A8AD1}" type="presOf" srcId="{4BE2EBD4-FBFB-42D4-9FF0-C1EE4630E803}" destId="{61F4A98E-BCBE-4199-AD03-FF64A940531E}" srcOrd="0" destOrd="0" presId="urn:microsoft.com/office/officeart/2009/3/layout/RandomtoResultProcess"/>
    <dgm:cxn modelId="{B4D5F26C-F9FE-457D-9BE5-2EA463763696}" type="presOf" srcId="{B136172A-77FE-483D-A530-6D7DCBD59C45}" destId="{CD1ECF54-C84C-4C93-967D-FBCB5DAD50DD}"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0" y="2410324"/>
          <a:ext cx="4848089" cy="3219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LT" sz="2000" kern="1200" dirty="0"/>
            <a:t>- </a:t>
          </a:r>
          <a:r>
            <a:rPr lang="is-IS" sz="2000" kern="1200" dirty="0"/>
            <a:t>Um 5% ferðamanna í heiminum fá hugmyndina að ferðalaginu frá kvikmyndum</a:t>
          </a:r>
        </a:p>
        <a:p>
          <a:pPr lvl="0" algn="ctr" defTabSz="889000">
            <a:lnSpc>
              <a:spcPct val="90000"/>
            </a:lnSpc>
            <a:spcBef>
              <a:spcPct val="0"/>
            </a:spcBef>
            <a:spcAft>
              <a:spcPct val="35000"/>
            </a:spcAft>
          </a:pPr>
          <a:r>
            <a:rPr lang="en-IE" sz="2000" kern="1200" dirty="0"/>
            <a:t>- </a:t>
          </a:r>
          <a:r>
            <a:rPr lang="en-IE" sz="2000" kern="1200" dirty="0" smtClean="0"/>
            <a:t>39% </a:t>
          </a:r>
          <a:r>
            <a:rPr lang="en-IE" sz="2000" kern="1200" dirty="0" err="1"/>
            <a:t>erlendra</a:t>
          </a:r>
          <a:r>
            <a:rPr lang="en-IE" sz="2000" kern="1200" dirty="0"/>
            <a:t> </a:t>
          </a:r>
          <a:r>
            <a:rPr lang="en-IE" sz="2000" kern="1200" dirty="0" err="1"/>
            <a:t>ferðamanna</a:t>
          </a:r>
          <a:r>
            <a:rPr lang="en-IE" sz="2000" kern="1200" dirty="0"/>
            <a:t> </a:t>
          </a:r>
          <a:r>
            <a:rPr lang="en-IE" sz="2000" kern="1200" dirty="0" err="1"/>
            <a:t>til</a:t>
          </a:r>
          <a:r>
            <a:rPr lang="en-IE" sz="2000" kern="1200" dirty="0"/>
            <a:t> </a:t>
          </a:r>
          <a:r>
            <a:rPr lang="en-IE" sz="2000" kern="1200" dirty="0" smtClean="0"/>
            <a:t>Íslands </a:t>
          </a:r>
          <a:r>
            <a:rPr lang="en-IE" sz="2000" kern="1200" dirty="0" err="1"/>
            <a:t>segja</a:t>
          </a:r>
          <a:r>
            <a:rPr lang="en-IE" sz="2000" kern="1200" dirty="0"/>
            <a:t> </a:t>
          </a:r>
          <a:r>
            <a:rPr lang="en-IE" sz="2000" kern="1200" dirty="0" err="1" smtClean="0"/>
            <a:t>hreyfimyndefni</a:t>
          </a:r>
          <a:r>
            <a:rPr lang="en-IE" sz="2000" kern="1200" dirty="0" smtClean="0"/>
            <a:t> </a:t>
          </a:r>
          <a:r>
            <a:rPr lang="en-IE" sz="2000" kern="1200" dirty="0" err="1"/>
            <a:t>hafa</a:t>
          </a:r>
          <a:r>
            <a:rPr lang="en-IE" sz="2000" kern="1200" dirty="0"/>
            <a:t> </a:t>
          </a:r>
          <a:r>
            <a:rPr lang="en-IE" sz="2000" kern="1200" dirty="0" err="1"/>
            <a:t>áhrif</a:t>
          </a:r>
          <a:r>
            <a:rPr lang="en-IE" sz="2000" kern="1200" dirty="0"/>
            <a:t> á </a:t>
          </a:r>
          <a:r>
            <a:rPr lang="en-IE" sz="2000" kern="1200" dirty="0" err="1"/>
            <a:t>ákvörðun</a:t>
          </a:r>
          <a:r>
            <a:rPr lang="en-IE" sz="2000" kern="1200" dirty="0"/>
            <a:t> </a:t>
          </a:r>
          <a:r>
            <a:rPr lang="en-IE" sz="2000" kern="1200" dirty="0" err="1"/>
            <a:t>þeirra</a:t>
          </a:r>
          <a:r>
            <a:rPr lang="en-IE" sz="2000" kern="1200" dirty="0"/>
            <a:t> </a:t>
          </a:r>
          <a:r>
            <a:rPr lang="en-IE" sz="2000" kern="1200" dirty="0" err="1"/>
            <a:t>að</a:t>
          </a:r>
          <a:r>
            <a:rPr lang="en-IE" sz="2000" kern="1200" dirty="0"/>
            <a:t> </a:t>
          </a:r>
          <a:r>
            <a:rPr lang="en-IE" sz="2000" kern="1200" dirty="0" err="1"/>
            <a:t>ferðast</a:t>
          </a:r>
          <a:r>
            <a:rPr lang="en-IE" sz="2000" kern="1200" dirty="0"/>
            <a:t> </a:t>
          </a:r>
          <a:r>
            <a:rPr lang="en-IE" sz="2000" kern="1200" dirty="0" err="1"/>
            <a:t>til</a:t>
          </a:r>
          <a:r>
            <a:rPr lang="en-IE" sz="2000" kern="1200" dirty="0"/>
            <a:t> </a:t>
          </a:r>
          <a:r>
            <a:rPr lang="en-IE" sz="2000" kern="1200" dirty="0" err="1"/>
            <a:t>landsins</a:t>
          </a:r>
          <a:endParaRPr lang="en-IE" sz="2000" kern="1200" dirty="0"/>
        </a:p>
        <a:p>
          <a:pPr lvl="0" algn="ctr" defTabSz="889000">
            <a:lnSpc>
              <a:spcPct val="90000"/>
            </a:lnSpc>
            <a:spcBef>
              <a:spcPct val="0"/>
            </a:spcBef>
            <a:spcAft>
              <a:spcPct val="35000"/>
            </a:spcAft>
          </a:pPr>
          <a:r>
            <a:rPr lang="en-IE" sz="2000" kern="1200" dirty="0"/>
            <a:t>- </a:t>
          </a:r>
          <a:r>
            <a:rPr lang="en-IE" sz="2000" kern="1200" dirty="0" err="1"/>
            <a:t>Hægt</a:t>
          </a:r>
          <a:r>
            <a:rPr lang="en-IE" sz="2000" kern="1200" dirty="0"/>
            <a:t> </a:t>
          </a:r>
          <a:r>
            <a:rPr lang="en-IE" sz="2000" kern="1200" dirty="0" err="1"/>
            <a:t>er</a:t>
          </a:r>
          <a:r>
            <a:rPr lang="en-IE" sz="2000" kern="1200" dirty="0"/>
            <a:t> </a:t>
          </a:r>
          <a:r>
            <a:rPr lang="en-IE" sz="2000" kern="1200" dirty="0" err="1"/>
            <a:t>að</a:t>
          </a:r>
          <a:r>
            <a:rPr lang="en-IE" sz="2000" kern="1200" dirty="0"/>
            <a:t> </a:t>
          </a:r>
          <a:r>
            <a:rPr lang="en-IE" sz="2000" kern="1200" dirty="0" err="1"/>
            <a:t>skilgreina</a:t>
          </a:r>
          <a:r>
            <a:rPr lang="en-IE" sz="2000" kern="1200" dirty="0"/>
            <a:t> 36% </a:t>
          </a:r>
          <a:r>
            <a:rPr lang="en-IE" sz="2000" kern="1200" dirty="0" err="1"/>
            <a:t>erlendra</a:t>
          </a:r>
          <a:r>
            <a:rPr lang="en-IE" sz="2000" kern="1200" dirty="0"/>
            <a:t> </a:t>
          </a:r>
          <a:r>
            <a:rPr lang="en-IE" sz="2000" kern="1200" dirty="0" err="1"/>
            <a:t>ferðamanna</a:t>
          </a:r>
          <a:r>
            <a:rPr lang="en-IE" sz="2000" kern="1200" dirty="0"/>
            <a:t> og 12% </a:t>
          </a:r>
          <a:r>
            <a:rPr lang="en-IE" sz="2000" kern="1200" dirty="0" err="1"/>
            <a:t>innlendra</a:t>
          </a:r>
          <a:r>
            <a:rPr lang="en-IE" sz="2000" kern="1200" dirty="0"/>
            <a:t> </a:t>
          </a:r>
          <a:r>
            <a:rPr lang="en-IE" sz="2000" kern="1200" dirty="0" err="1"/>
            <a:t>ferðamanna</a:t>
          </a:r>
          <a:r>
            <a:rPr lang="en-IE" sz="2000" kern="1200" dirty="0"/>
            <a:t> í </a:t>
          </a:r>
          <a:r>
            <a:rPr lang="en-IE" sz="2000" kern="1200" dirty="0" err="1"/>
            <a:t>Bretlandi</a:t>
          </a:r>
          <a:r>
            <a:rPr lang="en-IE" sz="2000" kern="1200" dirty="0"/>
            <a:t> </a:t>
          </a:r>
          <a:r>
            <a:rPr lang="en-IE" sz="2000" kern="1200" dirty="0" err="1"/>
            <a:t>sem</a:t>
          </a:r>
          <a:r>
            <a:rPr lang="en-IE" sz="2000" kern="1200" dirty="0"/>
            <a:t> </a:t>
          </a:r>
          <a:r>
            <a:rPr lang="en-IE" sz="2000" kern="1200" dirty="0" err="1"/>
            <a:t>kvikmyndaferðamenn</a:t>
          </a:r>
          <a:endParaRPr lang="en-IE" sz="2000" kern="1200" dirty="0"/>
        </a:p>
      </dsp:txBody>
      <dsp:txXfrm>
        <a:off x="0" y="2410324"/>
        <a:ext cx="4848089" cy="3219445"/>
      </dsp:txXfrm>
    </dsp:sp>
    <dsp:sp modelId="{71F0470F-C5BB-4B3E-A7E6-65F5BBC28D29}">
      <dsp:nvSpPr>
        <dsp:cNvPr id="0" name=""/>
        <dsp:cNvSpPr/>
      </dsp:nvSpPr>
      <dsp:spPr>
        <a:xfrm>
          <a:off x="462371"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693350" y="1658552"/>
          <a:ext cx="329970" cy="329970"/>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247700" y="1750943"/>
          <a:ext cx="518525" cy="518525"/>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709660" y="1242789"/>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310207" y="1058006"/>
          <a:ext cx="329970" cy="329970"/>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3049342" y="1381377"/>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511300" y="1612356"/>
          <a:ext cx="518525" cy="518525"/>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158043"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899691" y="5379158"/>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199127" y="1527787"/>
          <a:ext cx="559150" cy="595915"/>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301371" y="5260368"/>
          <a:ext cx="329970" cy="329970"/>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607474" y="5847430"/>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338005" y="5729580"/>
          <a:ext cx="754218" cy="754218"/>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2211724" y="6348243"/>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439345" y="5728453"/>
          <a:ext cx="518525" cy="518525"/>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954861" y="6047748"/>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488441" y="5633862"/>
          <a:ext cx="754218" cy="754218"/>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386931" y="5235416"/>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31905" y="2315680"/>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94187" y="2335187"/>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843269" y="1997418"/>
          <a:ext cx="3530209" cy="3530209"/>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is-IS" sz="2300" kern="1200" dirty="0"/>
            <a:t>Kvikmynda- og sjónvarpsframleiðsla getur sett áfangastaði á kortið og aukið eftirspurn á tökustöðum</a:t>
          </a:r>
          <a:endParaRPr lang="en-IE" sz="2300" kern="1200" dirty="0"/>
        </a:p>
      </dsp:txBody>
      <dsp:txXfrm>
        <a:off x="8360256" y="2514405"/>
        <a:ext cx="2496235" cy="249623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ED4A299-DD6E-4F4E-AAAF-972CE464E941}" type="slidenum">
              <a:rPr lang="en-US" smtClean="0"/>
              <a:t>1</a:t>
            </a:fld>
            <a:endParaRPr lang="en-US"/>
          </a:p>
        </p:txBody>
      </p:sp>
    </p:spTree>
    <p:extLst>
      <p:ext uri="{BB962C8B-B14F-4D97-AF65-F5344CB8AC3E}">
        <p14:creationId xmlns:p14="http://schemas.microsoft.com/office/powerpoint/2010/main" val="111776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194448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55365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8274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391466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77283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216210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44778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2371466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412247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179972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4</a:t>
            </a:fld>
            <a:endParaRPr lang="en-US"/>
          </a:p>
        </p:txBody>
      </p:sp>
    </p:spTree>
    <p:extLst>
      <p:ext uri="{BB962C8B-B14F-4D97-AF65-F5344CB8AC3E}">
        <p14:creationId xmlns:p14="http://schemas.microsoft.com/office/powerpoint/2010/main" val="3024493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3070981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2110477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293288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3453488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112106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418331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355848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01423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332900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05451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133983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1052702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95320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133242"/>
            <a:ext cx="1219201" cy="124486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21885"/>
            <a:ext cx="11381134" cy="559723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5115" y="2987040"/>
            <a:ext cx="5197998" cy="313257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40651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80545"/>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19251" y="-86627"/>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910" y="446349"/>
            <a:ext cx="1421418" cy="152294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BE46"/>
              </a:solidFill>
            </a:endParaRPr>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42147" y="643325"/>
            <a:ext cx="1423827" cy="15255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837130" y="4540164"/>
            <a:ext cx="1393371" cy="814718"/>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293009"/>
            <a:ext cx="11381134" cy="5687804"/>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insider.com/warning-signs-youre-about-to-visit-a-tourist-trap-2019-5"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mundana.com/2019/05/five-of-the-best-james-bond-film-locations/"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ferdamalastofa.is/static/files/ferdamalastofa/Frettamyndir/2021/juni/lokaskyrsla-2019-2a.pdf"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yePryf7e_0Q?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hyperlink" Target="https://mundana.com/2019/05/five-of-the-best-james-bond-film-loca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www.travellerse.com/assets/upload/images/373/11-201509060929-Interstellar.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9968c6ef49dc043599a5-e151928c3d69a5a4a2d07a8bf3efa90a.ssl.cf2.rackcdn.com/1172069-2.jpg"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i.pinimg.com/736x/f9/8b/c0/f98bc0f9c2ed2ec01816665ccc0a9d1a.jpg" TargetMode="Externa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hyperlink" Target="https://www.daytrippen.com/wp-content/uploads/2015/01/hollywood-forever-sign.jpg"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accenture.com/t20191204T171441Z__w__/hk-en/_acnmedia/Accenture/Redesign-Assets/DotCom/Images/Global/General/31/Accenture-Immersive-Media.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302e0npexowb4.cloudfront.net/wp-content/uploads/2019/10/23091258/Joe-Pine-Experience-Economy-1024x682.jpg"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greenandturquoise.com/wp-content/uploads/2020/04/Ice-Cave-Iceland.jpg"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s://blooloop.com/museum/in-depth/immersive-experienc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y346Sqj_PE?feature=oembed" TargetMode="Externa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2011/09/25/us/gps-puts-hollywood-sign-on-the-beaten-path.html"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UFQ0PQNp3_E?feature=oembed" TargetMode="Externa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https://www.youtube.com/embed/DBXVKhu4sB0?feature=oembed" TargetMode="Externa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hyperlink" Target="https://theconversation.com/tourist-attractions-are-being-transformed-by-immersive-experiences-some-lessons-from-scotland-11086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mage.cnbcfm.com/api/v1/image/106466254-1585562186918gettyimages-971053374.jpeg?v=1585562303&amp;w=1600&amp;h=900" TargetMode="External"/><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img.webmd.com/dtmcms/live/webmd/consumer_assets/site_images/article_thumbnails/other/santorini_other/1800x1200_santorini_other.jpg" TargetMode="External"/><Relationship Id="rId4" Type="http://schemas.openxmlformats.org/officeDocument/2006/relationships/hyperlink" Target="https://www.jbepnet.com/journals/Vol_3_No_3_September_2016/11.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jbepnet.com/journals/Vol_3_No_3_September_2016/11.pdf"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hyperlink" Target="https://cdn.hotelmanagement.com.au/wp-content/uploads/2013/05/31131210/Surfers-at-Surfers-Paradise-Gold-Coast-EDITED.jpg" TargetMode="Externa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hyperlink" Target="https://www.researchgate.net/publication/273496161_The_Dimensions_of_Tour_Experience_Emotional_Arousal_and_Post-experience_Behaviors_A_Research_on_Pamukkale_in_Turkey"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visitphilly.com/wp-content/uploads/2018/05/wizard-world-comic-con-philly-2016-floor-2200x1237vp.jp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honolulumagazine.com/wp-content/uploads/data-import/7582751f/comic-con-honolulu-lego-super-heroes.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0.xml"/><Relationship Id="rId4" Type="http://schemas.openxmlformats.org/officeDocument/2006/relationships/hyperlink" Target="https://www.cnbc.com/2019/10/04/reedpop-the-company-behind-new-york-comic-con-has-big-plan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super-news.info/wp-content/uploads/2019/06/Chernobyl-sees-a-spike-in-visitors-as-pop-culture-influences.jp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routledge.com/The-Routledge-Handbook-of-Popular-Culture-and-Tourism/Lundberg-Ziakas/p/book/9781138678354"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hyperlink" Target="https://i.redd.it/m9xgpjt9z7n51.jpg" TargetMode="External"/><Relationship Id="rId5" Type="http://schemas.openxmlformats.org/officeDocument/2006/relationships/image" Target="../media/image46.jpeg"/><Relationship Id="rId4" Type="http://schemas.openxmlformats.org/officeDocument/2006/relationships/hyperlink" Target="https://cdn.hotelmanagement.com.au/wp-content/uploads/2013/05/31131210/Surfers-at-Surfers-Paradise-Gold-Coast-EDITED.jp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ideo" Target="https://www.youtube.com/embed/EmuuOJms62s?feature=oembed" TargetMode="Externa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hyperlink" Target="https://www.researchgate.net/publication/273496161_The_Dimensions_of_Tour_Experience_Emotional_Arousal_and_Post-experience_Behaviors_A_Research_on_Pamukkale_in_Turkey" TargetMode="External"/><Relationship Id="rId4" Type="http://schemas.openxmlformats.org/officeDocument/2006/relationships/hyperlink" Target="https://www.routledge.com/The-Routledge-Handbook-of-Popular-Culture-and-Tourism/Lundberg-Ziakas/p/book/978113867835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jackrouse.com/wp-content/uploads/IP-Pirates-of-the-Caribbean.jpg"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sights.ehotelier.com/wp-content/uploads/sites/6/2019/12/film_tourism.jpg"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huffpost.com/entry/harry-potter-travel-destinations_l_5d813a5de4b05f8fb6eee509" TargetMode="External"/><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in front of a monument&#10;&#10;Description automatically generated">
            <a:extLst>
              <a:ext uri="{FF2B5EF4-FFF2-40B4-BE49-F238E27FC236}">
                <a16:creationId xmlns:a16="http://schemas.microsoft.com/office/drawing/2014/main" id="{FE82DD71-9C62-1C40-A4D1-D679F75E4E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91BE46"/>
          </a:solidFill>
        </p:spPr>
        <p:txBody>
          <a:bodyPr/>
          <a:lstStyle/>
          <a:p>
            <a:r>
              <a:rPr lang="en-US" dirty="0" err="1"/>
              <a:t>Hvað</a:t>
            </a:r>
            <a:r>
              <a:rPr lang="en-US" dirty="0"/>
              <a:t> </a:t>
            </a:r>
            <a:r>
              <a:rPr lang="en-US" dirty="0" err="1"/>
              <a:t>vilja</a:t>
            </a:r>
            <a:r>
              <a:rPr lang="en-US" dirty="0"/>
              <a:t> </a:t>
            </a:r>
            <a:r>
              <a:rPr lang="en-US" dirty="0" err="1"/>
              <a:t>poppmenningarferðamenn</a:t>
            </a:r>
            <a:r>
              <a:rPr lang="en-US" dirty="0"/>
              <a:t>?</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PAKKI 2</a:t>
            </a:r>
          </a:p>
        </p:txBody>
      </p:sp>
      <p:sp>
        <p:nvSpPr>
          <p:cNvPr id="8" name="TextBox 7">
            <a:extLst>
              <a:ext uri="{FF2B5EF4-FFF2-40B4-BE49-F238E27FC236}">
                <a16:creationId xmlns:a16="http://schemas.microsoft.com/office/drawing/2014/main" id="{B1BE94C9-DF71-344B-A1EA-E9EEB900CA5F}"/>
              </a:ext>
            </a:extLst>
          </p:cNvPr>
          <p:cNvSpPr txBox="1"/>
          <p:nvPr/>
        </p:nvSpPr>
        <p:spPr>
          <a:xfrm>
            <a:off x="8607701" y="6443365"/>
            <a:ext cx="1003024" cy="369332"/>
          </a:xfrm>
          <a:prstGeom prst="rect">
            <a:avLst/>
          </a:prstGeom>
          <a:noFill/>
        </p:spPr>
        <p:txBody>
          <a:bodyPr wrap="square" rtlCol="0">
            <a:spAutoFit/>
          </a:bodyPr>
          <a:lstStyle/>
          <a:p>
            <a:r>
              <a:rPr lang="is-IS" dirty="0" smtClean="0">
                <a:solidFill>
                  <a:schemeClr val="bg1"/>
                </a:solidFill>
                <a:hlinkClick r:id="rId5"/>
              </a:rPr>
              <a:t>Heimild</a:t>
            </a:r>
            <a:endParaRPr lang="en-LT" dirty="0">
              <a:solidFill>
                <a:schemeClr val="bg1"/>
              </a:solidFill>
            </a:endParaRP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0" y="936395"/>
            <a:ext cx="3446585" cy="3297980"/>
          </a:xfrm>
        </p:spPr>
        <p:txBody>
          <a:bodyPr/>
          <a:lstStyle/>
          <a:p>
            <a:r>
              <a:rPr lang="en-IE" dirty="0"/>
              <a:t>FERÐAÞJÓNUSTA TENGD TÖKUSTÖÐUM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1762439"/>
          </a:xfrm>
        </p:spPr>
        <p:txBody>
          <a:bodyPr/>
          <a:lstStyle/>
          <a:p>
            <a:pPr algn="just"/>
            <a:r>
              <a:rPr lang="is-IS" sz="2800" dirty="0"/>
              <a:t>Poppmenningar ferðaþjónusta nær yfir áfangastaði sem hafa tengingu við ýmsar tegundir poppmenningar (td. kvikmyndir, sjónvarp, bókmenntir, tónlist, tísku, íþróttir) ásamt fólkinu sem ferðast til þessara staða vegna þessara tengsla.</a:t>
            </a:r>
          </a:p>
        </p:txBody>
      </p:sp>
      <p:pic>
        <p:nvPicPr>
          <p:cNvPr id="8" name="Picture Placeholder 7" descr="A picture containing snow, sky, outdoor, nature&#10;&#10;Description automatically generated">
            <a:extLst>
              <a:ext uri="{FF2B5EF4-FFF2-40B4-BE49-F238E27FC236}">
                <a16:creationId xmlns:a16="http://schemas.microsoft.com/office/drawing/2014/main" id="{E4C6F12A-B53E-CA43-BC26-9FB49954176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CF326AD0-A3EC-E743-9269-DB37148F29D0}"/>
              </a:ext>
            </a:extLst>
          </p:cNvPr>
          <p:cNvSpPr txBox="1"/>
          <p:nvPr/>
        </p:nvSpPr>
        <p:spPr>
          <a:xfrm>
            <a:off x="9442175" y="6272678"/>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192250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1212015396"/>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898872" cy="697353"/>
          </a:xfrm>
        </p:spPr>
        <p:txBody>
          <a:bodyPr>
            <a:noAutofit/>
          </a:bodyPr>
          <a:lstStyle/>
          <a:p>
            <a:r>
              <a:rPr lang="en-IE" sz="2800" dirty="0">
                <a:solidFill>
                  <a:srgbClr val="9A2E90"/>
                </a:solidFill>
              </a:rPr>
              <a:t>NÝLEGUR VÖXTUR Á FERÐAÞJÓNUSTU TENGDRI POPPMENNINGU</a:t>
            </a:r>
          </a:p>
        </p:txBody>
      </p:sp>
      <p:sp>
        <p:nvSpPr>
          <p:cNvPr id="2" name="TextBox 1"/>
          <p:cNvSpPr txBox="1"/>
          <p:nvPr/>
        </p:nvSpPr>
        <p:spPr>
          <a:xfrm>
            <a:off x="159026" y="6241774"/>
            <a:ext cx="974035" cy="369332"/>
          </a:xfrm>
          <a:prstGeom prst="rect">
            <a:avLst/>
          </a:prstGeom>
          <a:noFill/>
        </p:spPr>
        <p:txBody>
          <a:bodyPr wrap="square" rtlCol="0">
            <a:spAutoFit/>
          </a:bodyPr>
          <a:lstStyle/>
          <a:p>
            <a:r>
              <a:rPr lang="is-IS" dirty="0" smtClean="0">
                <a:hlinkClick r:id="rId7"/>
              </a:rPr>
              <a:t>Heimild</a:t>
            </a:r>
            <a:endParaRPr lang="is-IS" dirty="0"/>
          </a:p>
        </p:txBody>
      </p:sp>
    </p:spTree>
    <p:extLst>
      <p:ext uri="{BB962C8B-B14F-4D97-AF65-F5344CB8AC3E}">
        <p14:creationId xmlns:p14="http://schemas.microsoft.com/office/powerpoint/2010/main" val="370585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79322"/>
            <a:ext cx="11675445" cy="830997"/>
          </a:xfrm>
          <a:prstGeom prst="rect">
            <a:avLst/>
          </a:prstGeom>
          <a:solidFill>
            <a:srgbClr val="91BE46"/>
          </a:solidFill>
        </p:spPr>
        <p:txBody>
          <a:bodyPr wrap="square" rtlCol="0">
            <a:spAutoFit/>
          </a:bodyPr>
          <a:lstStyle/>
          <a:p>
            <a:pPr algn="ctr"/>
            <a:r>
              <a:rPr lang="en-US" sz="2400" dirty="0">
                <a:solidFill>
                  <a:schemeClr val="bg1"/>
                </a:solidFill>
              </a:rPr>
              <a:t>Í </a:t>
            </a:r>
            <a:r>
              <a:rPr lang="en-US" sz="2400" dirty="0" err="1">
                <a:solidFill>
                  <a:schemeClr val="bg1"/>
                </a:solidFill>
              </a:rPr>
              <a:t>þessu</a:t>
            </a:r>
            <a:r>
              <a:rPr lang="en-US" sz="2400" dirty="0">
                <a:solidFill>
                  <a:schemeClr val="bg1"/>
                </a:solidFill>
              </a:rPr>
              <a:t> </a:t>
            </a:r>
            <a:r>
              <a:rPr lang="en-US" sz="2400" dirty="0" err="1">
                <a:solidFill>
                  <a:schemeClr val="bg1"/>
                </a:solidFill>
              </a:rPr>
              <a:t>myndbandi</a:t>
            </a:r>
            <a:r>
              <a:rPr lang="en-US" sz="2400" dirty="0">
                <a:solidFill>
                  <a:schemeClr val="bg1"/>
                </a:solidFill>
              </a:rPr>
              <a:t> </a:t>
            </a:r>
            <a:r>
              <a:rPr lang="en-US" sz="2400" dirty="0" err="1">
                <a:solidFill>
                  <a:schemeClr val="bg1"/>
                </a:solidFill>
              </a:rPr>
              <a:t>eru</a:t>
            </a:r>
            <a:r>
              <a:rPr lang="en-US" sz="2400" dirty="0">
                <a:solidFill>
                  <a:schemeClr val="bg1"/>
                </a:solidFill>
              </a:rPr>
              <a:t> </a:t>
            </a:r>
            <a:r>
              <a:rPr lang="en-US" sz="2400" dirty="0" err="1">
                <a:solidFill>
                  <a:schemeClr val="bg1"/>
                </a:solidFill>
              </a:rPr>
              <a:t>nokkrir</a:t>
            </a:r>
            <a:r>
              <a:rPr lang="en-US" sz="2400" dirty="0">
                <a:solidFill>
                  <a:schemeClr val="bg1"/>
                </a:solidFill>
              </a:rPr>
              <a:t> </a:t>
            </a:r>
            <a:r>
              <a:rPr lang="en-US" sz="2400" dirty="0" err="1">
                <a:solidFill>
                  <a:schemeClr val="bg1"/>
                </a:solidFill>
              </a:rPr>
              <a:t>ferðamannastaðir</a:t>
            </a:r>
            <a:r>
              <a:rPr lang="en-US" sz="2400" dirty="0">
                <a:solidFill>
                  <a:schemeClr val="bg1"/>
                </a:solidFill>
              </a:rPr>
              <a:t> </a:t>
            </a:r>
            <a:r>
              <a:rPr lang="en-US" sz="2400" dirty="0" err="1">
                <a:solidFill>
                  <a:schemeClr val="bg1"/>
                </a:solidFill>
              </a:rPr>
              <a:t>kynntir</a:t>
            </a:r>
            <a:r>
              <a:rPr lang="en-US" sz="2400" dirty="0">
                <a:solidFill>
                  <a:schemeClr val="bg1"/>
                </a:solidFill>
              </a:rPr>
              <a:t> </a:t>
            </a:r>
            <a:r>
              <a:rPr lang="en-US" sz="2400" dirty="0" err="1">
                <a:solidFill>
                  <a:schemeClr val="bg1"/>
                </a:solidFill>
              </a:rPr>
              <a:t>sem</a:t>
            </a:r>
            <a:r>
              <a:rPr lang="en-US" sz="2400" dirty="0">
                <a:solidFill>
                  <a:schemeClr val="bg1"/>
                </a:solidFill>
              </a:rPr>
              <a:t> </a:t>
            </a:r>
            <a:r>
              <a:rPr lang="en-US" sz="2400" dirty="0" err="1">
                <a:solidFill>
                  <a:schemeClr val="bg1"/>
                </a:solidFill>
              </a:rPr>
              <a:t>eru</a:t>
            </a:r>
            <a:r>
              <a:rPr lang="en-US" sz="2400" dirty="0">
                <a:solidFill>
                  <a:schemeClr val="bg1"/>
                </a:solidFill>
              </a:rPr>
              <a:t> </a:t>
            </a:r>
            <a:r>
              <a:rPr lang="en-US" sz="2400" dirty="0" err="1">
                <a:solidFill>
                  <a:schemeClr val="bg1"/>
                </a:solidFill>
              </a:rPr>
              <a:t>þekktir</a:t>
            </a:r>
            <a:r>
              <a:rPr lang="en-US" sz="2400" dirty="0">
                <a:solidFill>
                  <a:schemeClr val="bg1"/>
                </a:solidFill>
              </a:rPr>
              <a:t> </a:t>
            </a:r>
            <a:r>
              <a:rPr lang="en-US" sz="2400" dirty="0" err="1">
                <a:solidFill>
                  <a:schemeClr val="bg1"/>
                </a:solidFill>
              </a:rPr>
              <a:t>vegna</a:t>
            </a:r>
            <a:r>
              <a:rPr lang="en-US" sz="2400" dirty="0">
                <a:solidFill>
                  <a:schemeClr val="bg1"/>
                </a:solidFill>
              </a:rPr>
              <a:t> </a:t>
            </a:r>
            <a:r>
              <a:rPr lang="en-US" sz="2400" dirty="0" err="1">
                <a:solidFill>
                  <a:schemeClr val="bg1"/>
                </a:solidFill>
              </a:rPr>
              <a:t>tengingar</a:t>
            </a:r>
            <a:r>
              <a:rPr lang="en-US" sz="2400" dirty="0">
                <a:solidFill>
                  <a:schemeClr val="bg1"/>
                </a:solidFill>
              </a:rPr>
              <a:t> </a:t>
            </a:r>
            <a:r>
              <a:rPr lang="en-US" sz="2400" dirty="0" err="1">
                <a:solidFill>
                  <a:schemeClr val="bg1"/>
                </a:solidFill>
              </a:rPr>
              <a:t>sinnar</a:t>
            </a:r>
            <a:r>
              <a:rPr lang="en-US" sz="2400" dirty="0">
                <a:solidFill>
                  <a:schemeClr val="bg1"/>
                </a:solidFill>
              </a:rPr>
              <a:t> </a:t>
            </a:r>
            <a:r>
              <a:rPr lang="en-US" sz="2400" dirty="0" err="1">
                <a:solidFill>
                  <a:schemeClr val="bg1"/>
                </a:solidFill>
              </a:rPr>
              <a:t>við</a:t>
            </a:r>
            <a:r>
              <a:rPr lang="en-US" sz="2400" dirty="0">
                <a:solidFill>
                  <a:schemeClr val="bg1"/>
                </a:solidFill>
              </a:rPr>
              <a:t> </a:t>
            </a:r>
            <a:r>
              <a:rPr lang="en-US" sz="2400" dirty="0" err="1">
                <a:solidFill>
                  <a:schemeClr val="bg1"/>
                </a:solidFill>
              </a:rPr>
              <a:t>poppmenningu</a:t>
            </a:r>
            <a:endParaRPr lang="en-IE" sz="2400" dirty="0">
              <a:solidFill>
                <a:schemeClr val="bg1"/>
              </a:solidFill>
            </a:endParaRPr>
          </a:p>
        </p:txBody>
      </p:sp>
      <p:pic>
        <p:nvPicPr>
          <p:cNvPr id="3" name="Online Media 2" descr="Tourist Destinations Made Famous Through Pop Culture">
            <a:hlinkClick r:id="" action="ppaction://media"/>
            <a:extLst>
              <a:ext uri="{FF2B5EF4-FFF2-40B4-BE49-F238E27FC236}">
                <a16:creationId xmlns:a16="http://schemas.microsoft.com/office/drawing/2014/main" id="{2DE90B7F-3591-DC43-90D5-EE1E9CF2AF38}"/>
              </a:ext>
            </a:extLst>
          </p:cNvPr>
          <p:cNvPicPr>
            <a:picLocks noRot="1" noChangeAspect="1"/>
          </p:cNvPicPr>
          <p:nvPr>
            <a:videoFile r:link="rId1"/>
          </p:nvPr>
        </p:nvPicPr>
        <p:blipFill>
          <a:blip r:embed="rId4"/>
          <a:stretch>
            <a:fillRect/>
          </a:stretch>
        </p:blipFill>
        <p:spPr>
          <a:xfrm>
            <a:off x="1046922" y="264240"/>
            <a:ext cx="10098156" cy="5705457"/>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en-US" dirty="0" err="1"/>
              <a:t>Áfangastaðir</a:t>
            </a:r>
            <a:r>
              <a:rPr lang="en-US" dirty="0"/>
              <a:t> </a:t>
            </a:r>
            <a:r>
              <a:rPr lang="en-US" dirty="0" err="1"/>
              <a:t>tengdir</a:t>
            </a:r>
            <a:r>
              <a:rPr lang="en-US" dirty="0"/>
              <a:t> </a:t>
            </a:r>
            <a:r>
              <a:rPr lang="en-US" dirty="0" err="1"/>
              <a:t>poppmenningu</a:t>
            </a:r>
            <a:r>
              <a:rPr lang="en-US" dirty="0"/>
              <a:t> </a:t>
            </a:r>
            <a:r>
              <a:rPr lang="en-US" dirty="0" err="1"/>
              <a:t>upplifa</a:t>
            </a:r>
            <a:r>
              <a:rPr lang="en-US" dirty="0"/>
              <a:t> oft </a:t>
            </a:r>
            <a:r>
              <a:rPr lang="en-US" dirty="0" err="1"/>
              <a:t>sterkan</a:t>
            </a:r>
            <a:r>
              <a:rPr lang="en-US" dirty="0"/>
              <a:t> </a:t>
            </a:r>
            <a:r>
              <a:rPr lang="en-US" dirty="0" err="1"/>
              <a:t>þrýsting</a:t>
            </a:r>
            <a:r>
              <a:rPr lang="en-US" dirty="0"/>
              <a:t> </a:t>
            </a:r>
            <a:r>
              <a:rPr lang="en-US" dirty="0" err="1"/>
              <a:t>til</a:t>
            </a:r>
            <a:r>
              <a:rPr lang="en-US" dirty="0"/>
              <a:t> </a:t>
            </a:r>
            <a:r>
              <a:rPr lang="en-US" dirty="0" err="1"/>
              <a:t>að</a:t>
            </a:r>
            <a:r>
              <a:rPr lang="en-US" dirty="0"/>
              <a:t> </a:t>
            </a:r>
            <a:r>
              <a:rPr lang="en-US" dirty="0" err="1"/>
              <a:t>markaðssetja</a:t>
            </a:r>
            <a:r>
              <a:rPr lang="en-US" dirty="0"/>
              <a:t> og </a:t>
            </a:r>
            <a:r>
              <a:rPr lang="en-US" dirty="0" err="1"/>
              <a:t>þróa</a:t>
            </a:r>
            <a:r>
              <a:rPr lang="en-US" dirty="0"/>
              <a:t> </a:t>
            </a:r>
            <a:r>
              <a:rPr lang="en-US" dirty="0" err="1"/>
              <a:t>ferðaþjónustuvörur</a:t>
            </a:r>
            <a:r>
              <a:rPr lang="en-US" dirty="0"/>
              <a:t> og </a:t>
            </a:r>
            <a:r>
              <a:rPr lang="en-US" dirty="0" err="1"/>
              <a:t>upplifanir</a:t>
            </a:r>
            <a:r>
              <a:rPr lang="en-US" dirty="0"/>
              <a:t> í </a:t>
            </a:r>
            <a:r>
              <a:rPr lang="en-US" dirty="0" err="1"/>
              <a:t>kjölfar</a:t>
            </a:r>
            <a:r>
              <a:rPr lang="en-US" dirty="0"/>
              <a:t> </a:t>
            </a:r>
            <a:r>
              <a:rPr lang="en-US" dirty="0" err="1"/>
              <a:t>þess</a:t>
            </a:r>
            <a:r>
              <a:rPr lang="en-US" dirty="0"/>
              <a:t> </a:t>
            </a:r>
            <a:r>
              <a:rPr lang="en-US" dirty="0" err="1"/>
              <a:t>að</a:t>
            </a:r>
            <a:r>
              <a:rPr lang="en-US" dirty="0"/>
              <a:t> </a:t>
            </a:r>
            <a:r>
              <a:rPr lang="en-US" dirty="0" err="1"/>
              <a:t>birtast</a:t>
            </a:r>
            <a:r>
              <a:rPr lang="en-US" dirty="0"/>
              <a:t> í </a:t>
            </a:r>
            <a:r>
              <a:rPr lang="en-US" dirty="0" err="1"/>
              <a:t>vinsælum</a:t>
            </a:r>
            <a:r>
              <a:rPr lang="en-US" dirty="0"/>
              <a:t> </a:t>
            </a:r>
            <a:r>
              <a:rPr lang="en-US" dirty="0" err="1"/>
              <a:t>kvikmyndum</a:t>
            </a:r>
            <a:r>
              <a:rPr lang="en-US" dirty="0"/>
              <a:t> </a:t>
            </a:r>
            <a:r>
              <a:rPr lang="en-US" dirty="0" err="1"/>
              <a:t>eða</a:t>
            </a:r>
            <a:r>
              <a:rPr lang="en-US" dirty="0"/>
              <a:t> </a:t>
            </a:r>
            <a:r>
              <a:rPr lang="en-US" dirty="0" err="1"/>
              <a:t>öðrum</a:t>
            </a:r>
            <a:r>
              <a:rPr lang="en-US" dirty="0"/>
              <a:t> </a:t>
            </a:r>
            <a:r>
              <a:rPr lang="en-US" dirty="0" err="1"/>
              <a:t>poppmenningarmiðli</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300363"/>
            <a:ext cx="4445267" cy="3260042"/>
          </a:xfrm>
        </p:spPr>
        <p:txBody>
          <a:bodyPr/>
          <a:lstStyle/>
          <a:p>
            <a:r>
              <a:rPr lang="en-US" sz="2000" dirty="0" err="1"/>
              <a:t>Ein</a:t>
            </a:r>
            <a:r>
              <a:rPr lang="en-US" sz="2000" dirty="0"/>
              <a:t> </a:t>
            </a:r>
            <a:r>
              <a:rPr lang="en-US" sz="2000" dirty="0" err="1"/>
              <a:t>stærsta</a:t>
            </a:r>
            <a:r>
              <a:rPr lang="en-US" sz="2000" dirty="0"/>
              <a:t> </a:t>
            </a:r>
            <a:r>
              <a:rPr lang="en-US" sz="2000" dirty="0" err="1"/>
              <a:t>áskorunin</a:t>
            </a:r>
            <a:r>
              <a:rPr lang="en-US" sz="2000" dirty="0"/>
              <a:t> </a:t>
            </a:r>
            <a:r>
              <a:rPr lang="en-US" sz="2000" dirty="0" err="1"/>
              <a:t>sem</a:t>
            </a:r>
            <a:r>
              <a:rPr lang="en-US" sz="2000" dirty="0"/>
              <a:t> </a:t>
            </a:r>
            <a:r>
              <a:rPr lang="en-US" sz="2000" dirty="0" err="1"/>
              <a:t>ferðaþjónustan</a:t>
            </a:r>
            <a:r>
              <a:rPr lang="en-US" sz="2000" dirty="0"/>
              <a:t> </a:t>
            </a:r>
            <a:r>
              <a:rPr lang="en-US" sz="2000" dirty="0" err="1"/>
              <a:t>stendur</a:t>
            </a:r>
            <a:r>
              <a:rPr lang="en-US" sz="2000" dirty="0"/>
              <a:t> </a:t>
            </a:r>
            <a:r>
              <a:rPr lang="en-US" sz="2000" dirty="0" err="1"/>
              <a:t>frammi</a:t>
            </a:r>
            <a:r>
              <a:rPr lang="en-US" sz="2000" dirty="0"/>
              <a:t> </a:t>
            </a:r>
            <a:r>
              <a:rPr lang="en-US" sz="2000" dirty="0" err="1"/>
              <a:t>fyrir</a:t>
            </a:r>
            <a:r>
              <a:rPr lang="en-US" sz="2000" dirty="0"/>
              <a:t> </a:t>
            </a:r>
            <a:r>
              <a:rPr lang="en-US" sz="2000" dirty="0" err="1"/>
              <a:t>þegar</a:t>
            </a:r>
            <a:r>
              <a:rPr lang="en-US" sz="2000" dirty="0"/>
              <a:t> </a:t>
            </a:r>
            <a:r>
              <a:rPr lang="en-US" sz="2000" dirty="0" err="1"/>
              <a:t>fjárfest</a:t>
            </a:r>
            <a:r>
              <a:rPr lang="en-US" sz="2000" dirty="0"/>
              <a:t> </a:t>
            </a:r>
            <a:r>
              <a:rPr lang="en-US" sz="2000" dirty="0" err="1"/>
              <a:t>er</a:t>
            </a:r>
            <a:r>
              <a:rPr lang="en-US" sz="2000" dirty="0"/>
              <a:t> í </a:t>
            </a:r>
            <a:r>
              <a:rPr lang="en-US" sz="2000" dirty="0" err="1"/>
              <a:t>poppmenningu</a:t>
            </a:r>
            <a:r>
              <a:rPr lang="en-US" sz="2000" dirty="0"/>
              <a:t> </a:t>
            </a:r>
            <a:r>
              <a:rPr lang="en-US" sz="2000" dirty="0" err="1"/>
              <a:t>er</a:t>
            </a:r>
            <a:r>
              <a:rPr lang="en-US" sz="2000" dirty="0"/>
              <a:t> </a:t>
            </a:r>
            <a:r>
              <a:rPr lang="en-US" sz="2000" dirty="0" err="1"/>
              <a:t>að</a:t>
            </a:r>
            <a:r>
              <a:rPr lang="en-US" sz="2000" dirty="0"/>
              <a:t> </a:t>
            </a:r>
            <a:r>
              <a:rPr lang="en-US" sz="2000" dirty="0" err="1"/>
              <a:t>byggja</a:t>
            </a:r>
            <a:r>
              <a:rPr lang="en-US" sz="2000" dirty="0"/>
              <a:t> </a:t>
            </a:r>
            <a:r>
              <a:rPr lang="en-US" sz="2000" dirty="0" err="1"/>
              <a:t>upp</a:t>
            </a:r>
            <a:r>
              <a:rPr lang="en-US" sz="2000" dirty="0"/>
              <a:t> </a:t>
            </a:r>
            <a:r>
              <a:rPr lang="en-US" sz="2000" dirty="0" err="1"/>
              <a:t>samstarf</a:t>
            </a:r>
            <a:r>
              <a:rPr lang="en-US" sz="2000" dirty="0"/>
              <a:t> </a:t>
            </a:r>
            <a:r>
              <a:rPr lang="en-US" sz="2000" dirty="0" err="1"/>
              <a:t>við</a:t>
            </a:r>
            <a:r>
              <a:rPr lang="en-US" sz="2000" dirty="0"/>
              <a:t> </a:t>
            </a:r>
            <a:r>
              <a:rPr lang="en-US" sz="2000" dirty="0" err="1"/>
              <a:t>skapandi</a:t>
            </a:r>
            <a:r>
              <a:rPr lang="en-US" sz="2000" dirty="0"/>
              <a:t> </a:t>
            </a:r>
            <a:r>
              <a:rPr lang="en-US" sz="2000" dirty="0" err="1"/>
              <a:t>greinar</a:t>
            </a:r>
            <a:r>
              <a:rPr lang="en-US" sz="2000" dirty="0"/>
              <a:t>. Ein </a:t>
            </a:r>
            <a:r>
              <a:rPr lang="en-US" sz="2000" dirty="0" err="1"/>
              <a:t>af</a:t>
            </a:r>
            <a:r>
              <a:rPr lang="en-US" sz="2000" dirty="0"/>
              <a:t> </a:t>
            </a:r>
            <a:r>
              <a:rPr lang="en-US" sz="2000" dirty="0" err="1"/>
              <a:t>ástæðunum</a:t>
            </a:r>
            <a:r>
              <a:rPr lang="en-US" sz="2000" dirty="0"/>
              <a:t> </a:t>
            </a:r>
            <a:r>
              <a:rPr lang="en-US" sz="2000" dirty="0" err="1"/>
              <a:t>fyrir</a:t>
            </a:r>
            <a:r>
              <a:rPr lang="en-US" sz="2000" dirty="0"/>
              <a:t> </a:t>
            </a:r>
            <a:r>
              <a:rPr lang="en-US" sz="2000" dirty="0" err="1"/>
              <a:t>því</a:t>
            </a:r>
            <a:r>
              <a:rPr lang="en-US" sz="2000" dirty="0"/>
              <a:t> er </a:t>
            </a:r>
            <a:r>
              <a:rPr lang="en-US" sz="2000" dirty="0" err="1"/>
              <a:t>að</a:t>
            </a:r>
            <a:r>
              <a:rPr lang="en-US" sz="2000" dirty="0"/>
              <a:t> </a:t>
            </a:r>
            <a:r>
              <a:rPr lang="en-US" sz="2000" dirty="0" err="1"/>
              <a:t>ferðaþjónustan</a:t>
            </a:r>
            <a:r>
              <a:rPr lang="en-US" sz="2000" dirty="0"/>
              <a:t> er </a:t>
            </a:r>
            <a:r>
              <a:rPr lang="en-US" sz="2000" dirty="0" err="1"/>
              <a:t>byggð</a:t>
            </a:r>
            <a:r>
              <a:rPr lang="en-US" sz="2000" dirty="0"/>
              <a:t> á </a:t>
            </a:r>
            <a:r>
              <a:rPr lang="en-US" sz="2000" dirty="0" err="1"/>
              <a:t>miðlun</a:t>
            </a:r>
            <a:r>
              <a:rPr lang="en-US" sz="2000" dirty="0"/>
              <a:t> </a:t>
            </a:r>
            <a:r>
              <a:rPr lang="en-US" sz="2000" dirty="0" err="1"/>
              <a:t>upplýsinga</a:t>
            </a:r>
            <a:r>
              <a:rPr lang="en-US" sz="2000" dirty="0"/>
              <a:t> um </a:t>
            </a:r>
            <a:r>
              <a:rPr lang="en-US" sz="2000" dirty="0" err="1"/>
              <a:t>áfangastaði</a:t>
            </a:r>
            <a:r>
              <a:rPr lang="en-US" sz="2000" dirty="0"/>
              <a:t> og </a:t>
            </a:r>
            <a:r>
              <a:rPr lang="en-US" sz="2000" dirty="0" err="1"/>
              <a:t>aðdráttarafl</a:t>
            </a:r>
            <a:r>
              <a:rPr lang="en-US" sz="2000" dirty="0"/>
              <a:t> </a:t>
            </a:r>
            <a:r>
              <a:rPr lang="en-US" sz="2000" dirty="0" err="1"/>
              <a:t>til</a:t>
            </a:r>
            <a:r>
              <a:rPr lang="en-US" sz="2000" dirty="0"/>
              <a:t> </a:t>
            </a:r>
            <a:r>
              <a:rPr lang="en-US" sz="2000" dirty="0" err="1"/>
              <a:t>stórra</a:t>
            </a:r>
            <a:r>
              <a:rPr lang="en-US" sz="2000" dirty="0"/>
              <a:t> </a:t>
            </a:r>
            <a:r>
              <a:rPr lang="en-US" sz="2000" dirty="0" err="1"/>
              <a:t>markaða</a:t>
            </a:r>
            <a:r>
              <a:rPr lang="en-US" sz="2000" dirty="0"/>
              <a:t> </a:t>
            </a:r>
            <a:r>
              <a:rPr lang="en-US" sz="2000" dirty="0" err="1"/>
              <a:t>en</a:t>
            </a:r>
            <a:r>
              <a:rPr lang="en-US" sz="2000" dirty="0"/>
              <a:t> </a:t>
            </a:r>
            <a:r>
              <a:rPr lang="en-US" sz="2000" dirty="0" err="1"/>
              <a:t>kvikmyndageirinn</a:t>
            </a:r>
            <a:r>
              <a:rPr lang="en-US" sz="2000" dirty="0"/>
              <a:t> </a:t>
            </a:r>
            <a:r>
              <a:rPr lang="en-US" sz="2000" dirty="0" err="1"/>
              <a:t>vill</a:t>
            </a:r>
            <a:r>
              <a:rPr lang="en-US" sz="2000" dirty="0"/>
              <a:t> </a:t>
            </a:r>
            <a:r>
              <a:rPr lang="en-US" sz="2000" dirty="0" err="1"/>
              <a:t>gjarna</a:t>
            </a:r>
            <a:r>
              <a:rPr lang="en-US" sz="2000" dirty="0"/>
              <a:t> </a:t>
            </a:r>
            <a:r>
              <a:rPr lang="en-US" sz="2000" dirty="0" err="1"/>
              <a:t>takmarka</a:t>
            </a:r>
            <a:r>
              <a:rPr lang="en-US" sz="2000" dirty="0"/>
              <a:t> </a:t>
            </a:r>
            <a:r>
              <a:rPr lang="en-US" sz="2000" dirty="0" err="1"/>
              <a:t>allt</a:t>
            </a:r>
            <a:r>
              <a:rPr lang="en-US" sz="2000" dirty="0"/>
              <a:t> </a:t>
            </a:r>
            <a:r>
              <a:rPr lang="en-US" sz="2000" dirty="0" err="1"/>
              <a:t>upplýsingaflæði</a:t>
            </a:r>
            <a:r>
              <a:rPr lang="en-US" sz="2000" dirty="0"/>
              <a:t> um </a:t>
            </a:r>
            <a:r>
              <a:rPr lang="en-US" sz="2000" dirty="0" err="1"/>
              <a:t>tökustaði</a:t>
            </a:r>
            <a:r>
              <a:rPr lang="en-US" sz="2000" dirty="0"/>
              <a:t> </a:t>
            </a:r>
            <a:r>
              <a:rPr lang="en-US" sz="2000" dirty="0" err="1"/>
              <a:t>við</a:t>
            </a:r>
            <a:r>
              <a:rPr lang="en-US" sz="2000" dirty="0"/>
              <a:t> </a:t>
            </a:r>
            <a:r>
              <a:rPr lang="en-US" sz="2000" dirty="0" err="1"/>
              <a:t>framleiðslu</a:t>
            </a:r>
            <a:r>
              <a:rPr lang="en-US" sz="2000" dirty="0"/>
              <a:t> og </a:t>
            </a:r>
            <a:r>
              <a:rPr lang="en-US" sz="2000" dirty="0" err="1"/>
              <a:t>tökur</a:t>
            </a:r>
            <a:r>
              <a:rPr lang="en-US" sz="2000" dirty="0"/>
              <a:t>.</a:t>
            </a:r>
          </a:p>
        </p:txBody>
      </p:sp>
      <p:pic>
        <p:nvPicPr>
          <p:cNvPr id="16" name="Picture Placeholder 15" descr="A picture containing sky, outdoor, tree, place of worship&#10;&#10;Description automatically generated">
            <a:extLst>
              <a:ext uri="{FF2B5EF4-FFF2-40B4-BE49-F238E27FC236}">
                <a16:creationId xmlns:a16="http://schemas.microsoft.com/office/drawing/2014/main" id="{AC990C35-708C-C949-9B23-B394FA4CA84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Picture Placeholder 13" descr="A person wearing a mask&#10;&#10;Description automatically generated with medium confidence">
            <a:extLst>
              <a:ext uri="{FF2B5EF4-FFF2-40B4-BE49-F238E27FC236}">
                <a16:creationId xmlns:a16="http://schemas.microsoft.com/office/drawing/2014/main" id="{27E26AAD-E750-324B-A547-B6C57AB4CA14}"/>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909223" cy="369332"/>
          </a:xfrm>
          <a:prstGeom prst="rect">
            <a:avLst/>
          </a:prstGeom>
          <a:noFill/>
        </p:spPr>
        <p:txBody>
          <a:bodyPr wrap="none" rtlCol="0">
            <a:spAutoFit/>
          </a:bodyPr>
          <a:lstStyle/>
          <a:p>
            <a:r>
              <a:rPr lang="is-IS" dirty="0">
                <a:hlinkClick r:id="rId5"/>
              </a:rPr>
              <a:t>Heimild</a:t>
            </a:r>
            <a:endParaRPr lang="en-LT" dirty="0"/>
          </a:p>
        </p:txBody>
      </p:sp>
    </p:spTree>
    <p:extLst>
      <p:ext uri="{BB962C8B-B14F-4D97-AF65-F5344CB8AC3E}">
        <p14:creationId xmlns:p14="http://schemas.microsoft.com/office/powerpoint/2010/main" val="362523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normAutofit fontScale="92500"/>
          </a:bodyPr>
          <a:lstStyle/>
          <a:p>
            <a:r>
              <a:rPr lang="is-IS" dirty="0"/>
              <a:t>Helsta áskorunin varðandi vinsæla poppmenningarstaði er hvernig eigi að nota þá og viðhalda sem ferðamannastöðum. Það snýst líka um að finna jafnvægi milli þess að nýta stað í þágu poppmenningar ferðaþjónustu og að halda í sanngildi staðarins, svo sem sögu hans og sjálfsmynd.</a:t>
            </a:r>
            <a:endParaRPr lang="en-IE" dirty="0"/>
          </a:p>
        </p:txBody>
      </p:sp>
      <p:pic>
        <p:nvPicPr>
          <p:cNvPr id="7" name="Picture Placeholder 6" descr="A picture containing outdoor, nature, mountain, highland&#10;&#10;Description automatically generated">
            <a:extLst>
              <a:ext uri="{FF2B5EF4-FFF2-40B4-BE49-F238E27FC236}">
                <a16:creationId xmlns:a16="http://schemas.microsoft.com/office/drawing/2014/main" id="{1E961B63-FD77-E54F-B177-5AB62F3B817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B65FD1D-4028-BB47-A3FE-D293E7667698}"/>
              </a:ext>
            </a:extLst>
          </p:cNvPr>
          <p:cNvSpPr txBox="1"/>
          <p:nvPr/>
        </p:nvSpPr>
        <p:spPr>
          <a:xfrm>
            <a:off x="2351465" y="6135273"/>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7699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Dæmi</a:t>
            </a:r>
            <a:r>
              <a:rPr lang="en-US" dirty="0"/>
              <a:t> 2.1</a:t>
            </a:r>
          </a:p>
          <a:p>
            <a:pPr algn="just"/>
            <a:endParaRPr lang="en-US" sz="2400" dirty="0"/>
          </a:p>
          <a:p>
            <a:pPr algn="just"/>
            <a:r>
              <a:rPr lang="en-US" sz="2400" dirty="0"/>
              <a:t>#</a:t>
            </a:r>
            <a:r>
              <a:rPr lang="en-US" sz="2400" dirty="0" err="1"/>
              <a:t>PaddingtonsBritain</a:t>
            </a:r>
            <a:endParaRPr lang="en-US" sz="2400" dirty="0"/>
          </a:p>
          <a:p>
            <a:pPr algn="just"/>
            <a:r>
              <a:rPr lang="en-GB" sz="2400" dirty="0"/>
              <a:t>‘If any of you ever make it to London, you can be sure of a very warm welcome’</a:t>
            </a:r>
            <a:endParaRPr lang="en-LT" sz="24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1908775"/>
          </a:xfrm>
        </p:spPr>
        <p:txBody>
          <a:bodyPr/>
          <a:lstStyle/>
          <a:p>
            <a:pPr algn="just"/>
            <a:r>
              <a:rPr lang="is-IS" dirty="0"/>
              <a:t>Bresku markaðssamtökin VisitBritain og kvikmyndaverið STUDIOCANAL hófu samstarf í því skyni að skapa sameiginlega markaðsherferð í kringum Paddington kvikmyndina. Allt ferlið tók um það bil eitt ár til að koma á traustum tengslum milli allra aðila. Í kjölfarið fékk VisitBritain aðgang að fjölda hugverka – þar með talið leyfi fyrir notkun á myndum úr kvikmyndinni og stiklum, ásamt því að fá ummæli frá leikurum og starfsmönnum um London sem áfangastað.</a:t>
            </a:r>
            <a:endParaRPr lang="en-US" dirty="0"/>
          </a:p>
        </p:txBody>
      </p:sp>
      <p:pic>
        <p:nvPicPr>
          <p:cNvPr id="11" name="Picture Placeholder 10" descr="A picture containing text, outdoor, sky&#10;&#10;Description automatically generated">
            <a:extLst>
              <a:ext uri="{FF2B5EF4-FFF2-40B4-BE49-F238E27FC236}">
                <a16:creationId xmlns:a16="http://schemas.microsoft.com/office/drawing/2014/main" id="{9ACE57C0-7A70-974F-8AF5-CB97345B002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49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Dæmi</a:t>
            </a:r>
            <a:r>
              <a:rPr lang="en-US" dirty="0"/>
              <a:t> 2.2</a:t>
            </a:r>
          </a:p>
          <a:p>
            <a:pPr algn="just"/>
            <a:endParaRPr lang="en-US" sz="2400" dirty="0"/>
          </a:p>
          <a:p>
            <a:pPr algn="just"/>
            <a:r>
              <a:rPr lang="en-US" sz="3200" dirty="0" err="1"/>
              <a:t>Spectre</a:t>
            </a:r>
            <a:r>
              <a:rPr lang="en-US" sz="3200" dirty="0"/>
              <a:t> í </a:t>
            </a:r>
            <a:r>
              <a:rPr lang="en-US" sz="3200" dirty="0" err="1"/>
              <a:t>Tírol</a:t>
            </a:r>
            <a:endParaRPr lang="en-LT" sz="32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is-IS" dirty="0"/>
              <a:t>Framleiðsufyrirtæki kvikmynda hafa strangar höfundaréttarreglur sem banna notkun á hugverkum sem tengjast kvikmyndum. Markaðssamtök í Tírol ákváðu að finna löglegar leiðir í kringum þessar reglur og hrintu í framkvæmd nokkuð almennri markaðsherferð undir slagorðinu „Tírol, frábært kvikmyndalandslag“ sem skilaði góðum árangri fyrir svæðið.</a:t>
            </a:r>
            <a:endParaRPr lang="en-US" dirty="0"/>
          </a:p>
        </p:txBody>
      </p:sp>
      <p:pic>
        <p:nvPicPr>
          <p:cNvPr id="8" name="Picture Placeholder 7" descr="Graphical user interface, website&#10;&#10;Description automatically generated">
            <a:extLst>
              <a:ext uri="{FF2B5EF4-FFF2-40B4-BE49-F238E27FC236}">
                <a16:creationId xmlns:a16="http://schemas.microsoft.com/office/drawing/2014/main" id="{A516B411-903C-1A47-8793-01789514265D}"/>
              </a:ext>
            </a:extLst>
          </p:cNvPr>
          <p:cNvPicPr>
            <a:picLocks noGrp="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12115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Dæmi</a:t>
            </a:r>
            <a:r>
              <a:rPr lang="en-US" dirty="0"/>
              <a:t> 2.3</a:t>
            </a:r>
            <a:endParaRPr lang="en-US" sz="2400" dirty="0"/>
          </a:p>
          <a:p>
            <a:endParaRPr lang="en-GB" dirty="0"/>
          </a:p>
          <a:p>
            <a:r>
              <a:rPr lang="en-GB" dirty="0" err="1"/>
              <a:t>Kakadu</a:t>
            </a:r>
            <a:r>
              <a:rPr lang="en-GB" dirty="0"/>
              <a:t> </a:t>
            </a:r>
            <a:r>
              <a:rPr lang="en-GB" dirty="0" err="1"/>
              <a:t>þjóðgarðurinn</a:t>
            </a:r>
            <a:r>
              <a:rPr lang="en-GB" dirty="0"/>
              <a:t> í </a:t>
            </a:r>
            <a:r>
              <a:rPr lang="en-GB" dirty="0" err="1"/>
              <a:t>Ástralíu</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117323"/>
          </a:xfrm>
        </p:spPr>
        <p:txBody>
          <a:bodyPr/>
          <a:lstStyle/>
          <a:p>
            <a:pPr algn="just"/>
            <a:r>
              <a:rPr lang="en-GB" dirty="0" err="1"/>
              <a:t>Tökustaðir</a:t>
            </a:r>
            <a:r>
              <a:rPr lang="en-GB" dirty="0"/>
              <a:t> </a:t>
            </a:r>
            <a:r>
              <a:rPr lang="en-GB" dirty="0" err="1"/>
              <a:t>eru</a:t>
            </a:r>
            <a:r>
              <a:rPr lang="en-GB" dirty="0"/>
              <a:t> </a:t>
            </a:r>
            <a:r>
              <a:rPr lang="en-GB" dirty="0" err="1"/>
              <a:t>mjög</a:t>
            </a:r>
            <a:r>
              <a:rPr lang="en-GB" dirty="0"/>
              <a:t> </a:t>
            </a:r>
            <a:r>
              <a:rPr lang="en-GB" dirty="0" err="1"/>
              <a:t>mismunandi</a:t>
            </a:r>
            <a:r>
              <a:rPr lang="en-GB" dirty="0"/>
              <a:t> og </a:t>
            </a:r>
            <a:r>
              <a:rPr lang="en-GB" dirty="0" err="1"/>
              <a:t>hafa</a:t>
            </a:r>
            <a:r>
              <a:rPr lang="en-GB" dirty="0"/>
              <a:t> </a:t>
            </a:r>
            <a:r>
              <a:rPr lang="en-GB" dirty="0" err="1"/>
              <a:t>ólíkt</a:t>
            </a:r>
            <a:r>
              <a:rPr lang="en-GB" dirty="0"/>
              <a:t> </a:t>
            </a:r>
            <a:r>
              <a:rPr lang="en-GB" dirty="0" err="1"/>
              <a:t>aðdráttarafl</a:t>
            </a:r>
            <a:r>
              <a:rPr lang="en-GB" dirty="0"/>
              <a:t> </a:t>
            </a:r>
            <a:r>
              <a:rPr lang="en-GB" dirty="0" err="1"/>
              <a:t>sem</a:t>
            </a:r>
            <a:r>
              <a:rPr lang="en-GB" dirty="0"/>
              <a:t> </a:t>
            </a:r>
            <a:r>
              <a:rPr lang="en-GB" dirty="0" err="1"/>
              <a:t>ferðamannastaðir</a:t>
            </a:r>
            <a:r>
              <a:rPr lang="en-GB" dirty="0"/>
              <a:t>. </a:t>
            </a:r>
            <a:r>
              <a:rPr lang="en-GB" dirty="0" err="1"/>
              <a:t>Sumir</a:t>
            </a:r>
            <a:r>
              <a:rPr lang="en-GB" dirty="0"/>
              <a:t> </a:t>
            </a:r>
            <a:r>
              <a:rPr lang="en-GB" dirty="0" err="1"/>
              <a:t>tökustaðir</a:t>
            </a:r>
            <a:r>
              <a:rPr lang="en-GB" dirty="0"/>
              <a:t> </a:t>
            </a:r>
            <a:r>
              <a:rPr lang="en-GB" dirty="0" err="1"/>
              <a:t>hafa</a:t>
            </a:r>
            <a:r>
              <a:rPr lang="en-GB" dirty="0"/>
              <a:t> </a:t>
            </a:r>
            <a:r>
              <a:rPr lang="en-GB" dirty="0" err="1"/>
              <a:t>náttúrulega</a:t>
            </a:r>
            <a:r>
              <a:rPr lang="en-GB" dirty="0"/>
              <a:t> </a:t>
            </a:r>
            <a:r>
              <a:rPr lang="en-GB" dirty="0" err="1"/>
              <a:t>eða</a:t>
            </a:r>
            <a:r>
              <a:rPr lang="en-GB" dirty="0"/>
              <a:t> </a:t>
            </a:r>
            <a:r>
              <a:rPr lang="en-GB" dirty="0" err="1"/>
              <a:t>manngerða</a:t>
            </a:r>
            <a:r>
              <a:rPr lang="en-GB" dirty="0"/>
              <a:t> </a:t>
            </a:r>
            <a:r>
              <a:rPr lang="en-GB" dirty="0" err="1"/>
              <a:t>eiginleika</a:t>
            </a:r>
            <a:r>
              <a:rPr lang="en-GB" dirty="0"/>
              <a:t> </a:t>
            </a:r>
            <a:r>
              <a:rPr lang="en-GB" dirty="0" err="1"/>
              <a:t>sem</a:t>
            </a:r>
            <a:r>
              <a:rPr lang="en-GB" dirty="0"/>
              <a:t> </a:t>
            </a:r>
            <a:r>
              <a:rPr lang="en-GB" dirty="0" err="1"/>
              <a:t>höfðu</a:t>
            </a:r>
            <a:r>
              <a:rPr lang="en-GB" dirty="0"/>
              <a:t> </a:t>
            </a:r>
            <a:r>
              <a:rPr lang="en-GB" dirty="0" err="1"/>
              <a:t>aðdráttarafl</a:t>
            </a:r>
            <a:r>
              <a:rPr lang="en-GB" dirty="0"/>
              <a:t> </a:t>
            </a:r>
            <a:r>
              <a:rPr lang="en-GB" dirty="0" err="1"/>
              <a:t>áður</a:t>
            </a:r>
            <a:r>
              <a:rPr lang="en-GB" dirty="0"/>
              <a:t> </a:t>
            </a:r>
            <a:r>
              <a:rPr lang="en-GB" dirty="0" err="1"/>
              <a:t>en</a:t>
            </a:r>
            <a:r>
              <a:rPr lang="en-GB" dirty="0"/>
              <a:t> </a:t>
            </a:r>
            <a:r>
              <a:rPr lang="en-GB" dirty="0" err="1"/>
              <a:t>þeir</a:t>
            </a:r>
            <a:r>
              <a:rPr lang="en-GB" dirty="0"/>
              <a:t> </a:t>
            </a:r>
            <a:r>
              <a:rPr lang="en-GB" dirty="0" err="1"/>
              <a:t>urðu</a:t>
            </a:r>
            <a:r>
              <a:rPr lang="en-GB" dirty="0"/>
              <a:t> </a:t>
            </a:r>
            <a:r>
              <a:rPr lang="en-GB" dirty="0" err="1"/>
              <a:t>að</a:t>
            </a:r>
            <a:r>
              <a:rPr lang="en-GB" dirty="0"/>
              <a:t> </a:t>
            </a:r>
            <a:r>
              <a:rPr lang="en-GB" dirty="0" err="1"/>
              <a:t>tökustöðum</a:t>
            </a:r>
            <a:r>
              <a:rPr lang="en-GB" dirty="0"/>
              <a:t>. </a:t>
            </a:r>
            <a:r>
              <a:rPr lang="en-GB" dirty="0" err="1"/>
              <a:t>Dæmi</a:t>
            </a:r>
            <a:r>
              <a:rPr lang="en-GB" dirty="0"/>
              <a:t> um </a:t>
            </a:r>
            <a:r>
              <a:rPr lang="en-GB" dirty="0" err="1"/>
              <a:t>það</a:t>
            </a:r>
            <a:r>
              <a:rPr lang="en-GB" dirty="0"/>
              <a:t> </a:t>
            </a:r>
            <a:r>
              <a:rPr lang="en-GB" dirty="0" err="1"/>
              <a:t>væri</a:t>
            </a:r>
            <a:r>
              <a:rPr lang="en-GB" dirty="0"/>
              <a:t> Kakadu </a:t>
            </a:r>
            <a:r>
              <a:rPr lang="en-GB" dirty="0" err="1"/>
              <a:t>þjóðgarðurinn</a:t>
            </a:r>
            <a:r>
              <a:rPr lang="en-GB" dirty="0"/>
              <a:t> í </a:t>
            </a:r>
            <a:r>
              <a:rPr lang="en-GB" dirty="0" err="1"/>
              <a:t>Ástralíu</a:t>
            </a:r>
            <a:r>
              <a:rPr lang="en-GB" dirty="0"/>
              <a:t> </a:t>
            </a:r>
            <a:r>
              <a:rPr lang="en-GB" dirty="0" err="1"/>
              <a:t>en</a:t>
            </a:r>
            <a:r>
              <a:rPr lang="en-GB" dirty="0"/>
              <a:t> </a:t>
            </a:r>
            <a:r>
              <a:rPr lang="en-GB" dirty="0" err="1"/>
              <a:t>þjóðgarðurinn</a:t>
            </a:r>
            <a:r>
              <a:rPr lang="en-GB" dirty="0"/>
              <a:t> </a:t>
            </a:r>
            <a:r>
              <a:rPr lang="en-GB" dirty="0" err="1"/>
              <a:t>græddi</a:t>
            </a:r>
            <a:r>
              <a:rPr lang="en-GB" dirty="0"/>
              <a:t> </a:t>
            </a:r>
            <a:r>
              <a:rPr lang="en-GB" dirty="0" err="1"/>
              <a:t>mikið</a:t>
            </a:r>
            <a:r>
              <a:rPr lang="en-GB" dirty="0"/>
              <a:t> á </a:t>
            </a:r>
            <a:r>
              <a:rPr lang="en-GB" dirty="0" err="1"/>
              <a:t>því</a:t>
            </a:r>
            <a:r>
              <a:rPr lang="en-GB" dirty="0"/>
              <a:t> </a:t>
            </a:r>
            <a:r>
              <a:rPr lang="en-GB" dirty="0" err="1"/>
              <a:t>að</a:t>
            </a:r>
            <a:r>
              <a:rPr lang="en-GB" dirty="0"/>
              <a:t> vera </a:t>
            </a:r>
            <a:r>
              <a:rPr lang="en-GB" dirty="0" err="1"/>
              <a:t>einn</a:t>
            </a:r>
            <a:r>
              <a:rPr lang="en-GB" dirty="0"/>
              <a:t> </a:t>
            </a:r>
            <a:r>
              <a:rPr lang="en-GB" dirty="0" err="1"/>
              <a:t>af</a:t>
            </a:r>
            <a:r>
              <a:rPr lang="en-GB" dirty="0"/>
              <a:t> </a:t>
            </a:r>
            <a:r>
              <a:rPr lang="en-GB" dirty="0" err="1"/>
              <a:t>tökustöðum</a:t>
            </a:r>
            <a:r>
              <a:rPr lang="en-GB" dirty="0"/>
              <a:t> Crocodile Dundee (1986).</a:t>
            </a:r>
            <a:endParaRPr lang="en-US" dirty="0"/>
          </a:p>
        </p:txBody>
      </p:sp>
      <p:pic>
        <p:nvPicPr>
          <p:cNvPr id="11" name="Picture Placeholder 10" descr="A picture containing tree, outdoor, mountain, water&#10;&#10;Description automatically generated">
            <a:extLst>
              <a:ext uri="{FF2B5EF4-FFF2-40B4-BE49-F238E27FC236}">
                <a16:creationId xmlns:a16="http://schemas.microsoft.com/office/drawing/2014/main" id="{DCBF9091-226A-8945-B30F-BBD17C6C1516}"/>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2207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normAutofit/>
          </a:bodyPr>
          <a:lstStyle/>
          <a:p>
            <a:r>
              <a:rPr lang="en-US" sz="2400" dirty="0"/>
              <a:t> </a:t>
            </a:r>
            <a:r>
              <a:rPr lang="en-GB" sz="2400" dirty="0" err="1"/>
              <a:t>Árið</a:t>
            </a:r>
            <a:r>
              <a:rPr lang="en-GB" sz="2400" dirty="0"/>
              <a:t> 1986 </a:t>
            </a:r>
            <a:r>
              <a:rPr lang="en-GB" sz="2400" dirty="0" err="1"/>
              <a:t>höfðu</a:t>
            </a:r>
            <a:r>
              <a:rPr lang="en-GB" sz="2400" dirty="0"/>
              <a:t> </a:t>
            </a:r>
            <a:r>
              <a:rPr lang="en-GB" sz="2400" dirty="0" err="1"/>
              <a:t>Ástralar</a:t>
            </a:r>
            <a:r>
              <a:rPr lang="en-GB" sz="2400" dirty="0"/>
              <a:t> </a:t>
            </a:r>
            <a:r>
              <a:rPr lang="en-GB" sz="2400" dirty="0" err="1"/>
              <a:t>ekki</a:t>
            </a:r>
            <a:r>
              <a:rPr lang="en-GB" sz="2400" dirty="0"/>
              <a:t> </a:t>
            </a:r>
            <a:r>
              <a:rPr lang="en-GB" sz="2400" dirty="0" err="1"/>
              <a:t>einu</a:t>
            </a:r>
            <a:r>
              <a:rPr lang="en-GB" sz="2400" dirty="0"/>
              <a:t> </a:t>
            </a:r>
            <a:r>
              <a:rPr lang="en-GB" sz="2400" dirty="0" err="1"/>
              <a:t>sinni</a:t>
            </a:r>
            <a:r>
              <a:rPr lang="en-GB" sz="2400" dirty="0"/>
              <a:t> </a:t>
            </a:r>
            <a:r>
              <a:rPr lang="en-GB" sz="2400" dirty="0" err="1"/>
              <a:t>farið</a:t>
            </a:r>
            <a:r>
              <a:rPr lang="en-GB" sz="2400" dirty="0"/>
              <a:t> </a:t>
            </a:r>
            <a:r>
              <a:rPr lang="en-GB" sz="2400" dirty="0" err="1"/>
              <a:t>til</a:t>
            </a:r>
            <a:r>
              <a:rPr lang="en-GB" sz="2400" dirty="0"/>
              <a:t> </a:t>
            </a:r>
            <a:r>
              <a:rPr lang="en-GB" sz="2400" dirty="0" err="1"/>
              <a:t>Kakadu</a:t>
            </a:r>
            <a:r>
              <a:rPr lang="en-GB" sz="2400" dirty="0"/>
              <a:t>, </a:t>
            </a:r>
            <a:r>
              <a:rPr lang="en-GB" sz="2400" dirty="0" err="1"/>
              <a:t>hvað</a:t>
            </a:r>
            <a:r>
              <a:rPr lang="en-GB" sz="2400" dirty="0"/>
              <a:t> </a:t>
            </a:r>
            <a:r>
              <a:rPr lang="en-GB" sz="2400" dirty="0" err="1"/>
              <a:t>þá</a:t>
            </a:r>
            <a:r>
              <a:rPr lang="en-GB" sz="2400" dirty="0"/>
              <a:t> </a:t>
            </a:r>
            <a:r>
              <a:rPr lang="en-GB" sz="2400" dirty="0" err="1"/>
              <a:t>Bandaríkjamenn</a:t>
            </a:r>
            <a:r>
              <a:rPr lang="en-GB" sz="2400" dirty="0"/>
              <a:t>. Í </a:t>
            </a:r>
            <a:r>
              <a:rPr lang="en-GB" sz="2400" dirty="0" err="1"/>
              <a:t>grunnninn</a:t>
            </a:r>
            <a:r>
              <a:rPr lang="en-GB" sz="2400" dirty="0"/>
              <a:t> </a:t>
            </a:r>
            <a:r>
              <a:rPr lang="en-GB" sz="2400" dirty="0" err="1"/>
              <a:t>var</a:t>
            </a:r>
            <a:r>
              <a:rPr lang="en-GB" sz="2400" dirty="0"/>
              <a:t> </a:t>
            </a:r>
            <a:r>
              <a:rPr lang="en-GB" sz="2400" dirty="0" err="1"/>
              <a:t>Kakadu</a:t>
            </a:r>
            <a:r>
              <a:rPr lang="en-GB" sz="2400" dirty="0"/>
              <a:t> </a:t>
            </a:r>
            <a:r>
              <a:rPr lang="en-GB" sz="2400" dirty="0" err="1"/>
              <a:t>námusvæði</a:t>
            </a:r>
            <a:r>
              <a:rPr lang="en-GB" sz="2400" dirty="0"/>
              <a:t>. </a:t>
            </a:r>
            <a:r>
              <a:rPr lang="en-GB" sz="2400" dirty="0" err="1"/>
              <a:t>Úran</a:t>
            </a:r>
            <a:r>
              <a:rPr lang="en-GB" sz="2400" dirty="0"/>
              <a:t> </a:t>
            </a:r>
            <a:r>
              <a:rPr lang="en-GB" sz="2400" dirty="0" err="1"/>
              <a:t>var</a:t>
            </a:r>
            <a:r>
              <a:rPr lang="en-GB" sz="2400" dirty="0"/>
              <a:t> </a:t>
            </a:r>
            <a:r>
              <a:rPr lang="en-GB" sz="2400" dirty="0" err="1"/>
              <a:t>stærsta</a:t>
            </a:r>
            <a:r>
              <a:rPr lang="en-GB" sz="2400" dirty="0"/>
              <a:t> </a:t>
            </a:r>
            <a:r>
              <a:rPr lang="en-GB" sz="2400" dirty="0" err="1"/>
              <a:t>steinefnið</a:t>
            </a:r>
            <a:r>
              <a:rPr lang="en-GB" sz="2400" dirty="0"/>
              <a:t>. </a:t>
            </a:r>
            <a:r>
              <a:rPr lang="en-GB" sz="2400" dirty="0" err="1"/>
              <a:t>Ríkisstjórnin</a:t>
            </a:r>
            <a:r>
              <a:rPr lang="en-GB" sz="2400" dirty="0"/>
              <a:t> </a:t>
            </a:r>
            <a:r>
              <a:rPr lang="en-GB" sz="2400" dirty="0" err="1"/>
              <a:t>byggði</a:t>
            </a:r>
            <a:r>
              <a:rPr lang="en-GB" sz="2400" dirty="0"/>
              <a:t> veg </a:t>
            </a:r>
            <a:r>
              <a:rPr lang="en-GB" sz="2400" dirty="0" err="1"/>
              <a:t>frá</a:t>
            </a:r>
            <a:r>
              <a:rPr lang="en-GB" sz="2400" dirty="0"/>
              <a:t> Darwin </a:t>
            </a:r>
            <a:r>
              <a:rPr lang="en-GB" sz="2400" dirty="0" err="1"/>
              <a:t>til</a:t>
            </a:r>
            <a:r>
              <a:rPr lang="en-GB" sz="2400" dirty="0"/>
              <a:t> </a:t>
            </a:r>
            <a:r>
              <a:rPr lang="en-GB" sz="2400" dirty="0" err="1"/>
              <a:t>Kakadu</a:t>
            </a:r>
            <a:r>
              <a:rPr lang="en-GB" sz="2400" dirty="0"/>
              <a:t> – </a:t>
            </a:r>
            <a:r>
              <a:rPr lang="en-GB" sz="2400" dirty="0" err="1"/>
              <a:t>ekki</a:t>
            </a:r>
            <a:r>
              <a:rPr lang="en-GB" sz="2400" dirty="0"/>
              <a:t> </a:t>
            </a:r>
            <a:r>
              <a:rPr lang="en-GB" sz="2400" dirty="0" err="1"/>
              <a:t>fyrir</a:t>
            </a:r>
            <a:r>
              <a:rPr lang="en-GB" sz="2400" dirty="0"/>
              <a:t> </a:t>
            </a:r>
            <a:r>
              <a:rPr lang="en-GB" sz="2400" dirty="0" err="1"/>
              <a:t>ferðaþjónustu</a:t>
            </a:r>
            <a:r>
              <a:rPr lang="en-GB" sz="2400" dirty="0"/>
              <a:t>, </a:t>
            </a:r>
            <a:r>
              <a:rPr lang="en-GB" sz="2400" dirty="0" err="1"/>
              <a:t>heldur</a:t>
            </a:r>
            <a:r>
              <a:rPr lang="en-GB" sz="2400" dirty="0"/>
              <a:t> </a:t>
            </a:r>
            <a:r>
              <a:rPr lang="en-GB" sz="2400" dirty="0" err="1"/>
              <a:t>til</a:t>
            </a:r>
            <a:r>
              <a:rPr lang="en-GB" sz="2400" dirty="0"/>
              <a:t> </a:t>
            </a:r>
            <a:r>
              <a:rPr lang="en-GB" sz="2400" dirty="0" err="1"/>
              <a:t>námuvinnslu</a:t>
            </a:r>
            <a:r>
              <a:rPr lang="en-GB" sz="2400" dirty="0"/>
              <a:t>.</a:t>
            </a:r>
          </a:p>
          <a:p>
            <a:endParaRPr lang="en-GB" sz="2400" dirty="0"/>
          </a:p>
          <a:p>
            <a:endParaRPr lang="en-IE" sz="2400"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Peter Hook</a:t>
            </a:r>
          </a:p>
          <a:p>
            <a:pPr algn="ctr"/>
            <a:r>
              <a:rPr lang="en-US" dirty="0" err="1">
                <a:solidFill>
                  <a:schemeClr val="bg1"/>
                </a:solidFill>
                <a:latin typeface="Austin News Text Roman"/>
              </a:rPr>
              <a:t>samskiptafulltrúi</a:t>
            </a:r>
            <a:r>
              <a:rPr lang="en-US" dirty="0">
                <a:solidFill>
                  <a:schemeClr val="bg1"/>
                </a:solidFill>
                <a:latin typeface="Austin News Text Roman"/>
              </a:rPr>
              <a:t> </a:t>
            </a:r>
          </a:p>
          <a:p>
            <a:pPr algn="ctr"/>
            <a:r>
              <a:rPr lang="en-US" dirty="0" err="1">
                <a:solidFill>
                  <a:schemeClr val="bg1"/>
                </a:solidFill>
                <a:latin typeface="Austin News Text Roman"/>
              </a:rPr>
              <a:t>hjá</a:t>
            </a:r>
            <a:r>
              <a:rPr lang="en-US" dirty="0">
                <a:solidFill>
                  <a:schemeClr val="bg1"/>
                </a:solidFill>
                <a:latin typeface="Austin News Text Roman"/>
              </a:rPr>
              <a:t> Kakadu Tourism </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err="1">
                <a:hlinkClick r:id="rId2"/>
              </a:rPr>
              <a:t>Heimild</a:t>
            </a:r>
            <a:endParaRPr lang="en-IE" sz="1000" dirty="0"/>
          </a:p>
        </p:txBody>
      </p:sp>
      <p:pic>
        <p:nvPicPr>
          <p:cNvPr id="9" name="Picture Placeholder 8" descr="A picture containing person, outdoor, tree&#10;&#10;Description automatically generated">
            <a:extLst>
              <a:ext uri="{FF2B5EF4-FFF2-40B4-BE49-F238E27FC236}">
                <a16:creationId xmlns:a16="http://schemas.microsoft.com/office/drawing/2014/main" id="{A5AEB5EE-E864-994C-BF08-DFB57CC0AD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726770" y="-1"/>
            <a:ext cx="5689601" cy="6858001"/>
          </a:xfrm>
        </p:spPr>
      </p:pic>
    </p:spTree>
    <p:extLst>
      <p:ext uri="{BB962C8B-B14F-4D97-AF65-F5344CB8AC3E}">
        <p14:creationId xmlns:p14="http://schemas.microsoft.com/office/powerpoint/2010/main" val="419631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Dæmi</a:t>
            </a:r>
            <a:r>
              <a:rPr lang="en-US" dirty="0"/>
              <a:t> 2.4</a:t>
            </a:r>
            <a:endParaRPr lang="en-US" sz="2400" dirty="0"/>
          </a:p>
          <a:p>
            <a:endParaRPr lang="en-GB" dirty="0"/>
          </a:p>
          <a:p>
            <a:r>
              <a:rPr lang="en-GB" dirty="0" err="1"/>
              <a:t>Myrk</a:t>
            </a:r>
            <a:r>
              <a:rPr lang="en-GB" dirty="0"/>
              <a:t> </a:t>
            </a:r>
            <a:r>
              <a:rPr lang="en-GB" dirty="0" err="1"/>
              <a:t>ferðamennska</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317849"/>
          </a:xfrm>
        </p:spPr>
        <p:txBody>
          <a:bodyPr/>
          <a:lstStyle/>
          <a:p>
            <a:pPr algn="just"/>
            <a:r>
              <a:rPr lang="is-IS" dirty="0"/>
              <a:t>Breaking Bad (2008-2013) er einn vinsælasti sjónvarpsþáttur allra tíma með IMDb-einkunina 9,7/10, 120 verðlaun og 197 tilnefningar. Breaking Bad er gott dæmi um myrka ferðamennsku, því þrátt fyrir erfitt viðfangsefni þáttanna sá ferðaþjónustan í Albuquerque tækifæri í því að kynna borgina og svæðið fyrir ferðamönnum í kjölfar vinsælda þeirra – og aðdáendur streymdu til tökustaðanna til að feta í fótspor aðalpersónunnar.</a:t>
            </a:r>
            <a:endParaRPr lang="en-US" dirty="0"/>
          </a:p>
        </p:txBody>
      </p:sp>
      <p:pic>
        <p:nvPicPr>
          <p:cNvPr id="7" name="Picture Placeholder 6" descr="A picture containing text, person, outdoor, person&#10;&#10;Description automatically generated">
            <a:extLst>
              <a:ext uri="{FF2B5EF4-FFF2-40B4-BE49-F238E27FC236}">
                <a16:creationId xmlns:a16="http://schemas.microsoft.com/office/drawing/2014/main" id="{18662871-2D55-7146-AC04-A0576CFAE02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68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p:txBody>
          <a:bodyPr/>
          <a:lstStyle/>
          <a:p>
            <a:r>
              <a:rPr lang="en-IE" dirty="0"/>
              <a:t>GAGNVIRKAR UPPLIFANIR</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p:txBody>
          <a:bodyPr/>
          <a:lstStyle/>
          <a:p>
            <a:r>
              <a:rPr lang="en-IE" dirty="0"/>
              <a:t>TILFINNINGALEG FERÐALÖG</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832509"/>
            <a:ext cx="4902027" cy="968329"/>
          </a:xfrm>
        </p:spPr>
        <p:txBody>
          <a:bodyPr/>
          <a:lstStyle/>
          <a:p>
            <a:r>
              <a:rPr lang="en-IE" dirty="0"/>
              <a:t>TENGSL AÐDÁENDAHÓPA</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en-IE" dirty="0"/>
              <a:t>HVERJIR ERU POPPMENNINGARFERÐAMENN OG HVAÐ VILJA ÞEIR?</a:t>
            </a:r>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p:txBody>
          <a:bodyPr/>
          <a:lstStyle/>
          <a:p>
            <a:r>
              <a:rPr lang="en-IE" dirty="0"/>
              <a:t>TÖKUSTAÐIR</a:t>
            </a:r>
          </a:p>
        </p:txBody>
      </p:sp>
      <p:pic>
        <p:nvPicPr>
          <p:cNvPr id="21" name="Picture Placeholder 20" descr="A person wearing headphones and holding a microphone&#10;&#10;Description automatically generated with low confidence">
            <a:extLst>
              <a:ext uri="{FF2B5EF4-FFF2-40B4-BE49-F238E27FC236}">
                <a16:creationId xmlns:a16="http://schemas.microsoft.com/office/drawing/2014/main" id="{0D2FFF1C-BC4E-0244-9058-C284C1953D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68746" y="260256"/>
            <a:ext cx="4951120" cy="5981700"/>
          </a:xfrm>
        </p:spPr>
      </p:pic>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159026" y="666750"/>
            <a:ext cx="5359720" cy="2102994"/>
          </a:xfrm>
          <a:solidFill>
            <a:srgbClr val="91BE46"/>
          </a:solidFill>
        </p:spPr>
        <p:txBody>
          <a:bodyPr/>
          <a:lstStyle/>
          <a:p>
            <a:endParaRPr lang="en-IE" dirty="0"/>
          </a:p>
          <a:p>
            <a:pPr algn="ctr"/>
            <a:r>
              <a:rPr lang="en-IE" dirty="0"/>
              <a:t>KENNSLUPAKKI 2 YFIRLIT</a:t>
            </a:r>
          </a:p>
        </p:txBody>
      </p:sp>
      <p:sp>
        <p:nvSpPr>
          <p:cNvPr id="14" name="TextBox 13">
            <a:extLst>
              <a:ext uri="{FF2B5EF4-FFF2-40B4-BE49-F238E27FC236}">
                <a16:creationId xmlns:a16="http://schemas.microsoft.com/office/drawing/2014/main" id="{91AE8D2C-6A19-4F37-B48A-1F8536EA2FCE}"/>
              </a:ext>
            </a:extLst>
          </p:cNvPr>
          <p:cNvSpPr txBox="1"/>
          <p:nvPr/>
        </p:nvSpPr>
        <p:spPr>
          <a:xfrm>
            <a:off x="248925" y="6311243"/>
            <a:ext cx="4970941" cy="461665"/>
          </a:xfrm>
          <a:prstGeom prst="rect">
            <a:avLst/>
          </a:prstGeom>
          <a:noFill/>
        </p:spPr>
        <p:txBody>
          <a:bodyPr wrap="square">
            <a:spAutoFit/>
          </a:bodyPr>
          <a:lstStyle/>
          <a:p>
            <a:r>
              <a:rPr lang="en-US" sz="800" dirty="0" err="1">
                <a:solidFill>
                  <a:srgbClr val="323338"/>
                </a:solidFill>
              </a:rPr>
              <a:t>Þetta</a:t>
            </a:r>
            <a:r>
              <a:rPr lang="en-US" sz="800" dirty="0">
                <a:solidFill>
                  <a:srgbClr val="323338"/>
                </a:solidFill>
              </a:rPr>
              <a:t> </a:t>
            </a:r>
            <a:r>
              <a:rPr lang="en-US" sz="800" dirty="0" err="1">
                <a:solidFill>
                  <a:srgbClr val="323338"/>
                </a:solidFill>
              </a:rPr>
              <a:t>verkefni</a:t>
            </a:r>
            <a:r>
              <a:rPr lang="en-US" sz="800" dirty="0">
                <a:solidFill>
                  <a:srgbClr val="323338"/>
                </a:solidFill>
              </a:rPr>
              <a:t> </a:t>
            </a:r>
            <a:r>
              <a:rPr lang="en-US" sz="800" dirty="0" err="1">
                <a:solidFill>
                  <a:srgbClr val="323338"/>
                </a:solidFill>
              </a:rPr>
              <a:t>hefur</a:t>
            </a:r>
            <a:r>
              <a:rPr lang="en-US" sz="800" dirty="0">
                <a:solidFill>
                  <a:srgbClr val="323338"/>
                </a:solidFill>
              </a:rPr>
              <a:t> </a:t>
            </a:r>
            <a:r>
              <a:rPr lang="en-US" sz="800" dirty="0" err="1">
                <a:solidFill>
                  <a:srgbClr val="323338"/>
                </a:solidFill>
              </a:rPr>
              <a:t>hlotið</a:t>
            </a:r>
            <a:r>
              <a:rPr lang="en-US" sz="800" dirty="0">
                <a:solidFill>
                  <a:srgbClr val="323338"/>
                </a:solidFill>
              </a:rPr>
              <a:t> </a:t>
            </a:r>
            <a:r>
              <a:rPr lang="en-US" sz="800" dirty="0" err="1">
                <a:solidFill>
                  <a:srgbClr val="323338"/>
                </a:solidFill>
              </a:rPr>
              <a:t>styrk</a:t>
            </a:r>
            <a:r>
              <a:rPr lang="en-US" sz="800" dirty="0">
                <a:solidFill>
                  <a:srgbClr val="323338"/>
                </a:solidFill>
              </a:rPr>
              <a:t> </a:t>
            </a:r>
            <a:r>
              <a:rPr lang="en-US" sz="800" dirty="0" err="1">
                <a:solidFill>
                  <a:srgbClr val="323338"/>
                </a:solidFill>
              </a:rPr>
              <a:t>frá</a:t>
            </a:r>
            <a:r>
              <a:rPr lang="en-US" sz="800" dirty="0">
                <a:solidFill>
                  <a:srgbClr val="323338"/>
                </a:solidFill>
              </a:rPr>
              <a:t> </a:t>
            </a:r>
            <a:r>
              <a:rPr lang="en-US" sz="800" dirty="0" err="1">
                <a:solidFill>
                  <a:srgbClr val="323338"/>
                </a:solidFill>
              </a:rPr>
              <a:t>framkvæmdastjórn</a:t>
            </a:r>
            <a:r>
              <a:rPr lang="en-US" sz="800" dirty="0">
                <a:solidFill>
                  <a:srgbClr val="323338"/>
                </a:solidFill>
              </a:rPr>
              <a:t> </a:t>
            </a:r>
            <a:r>
              <a:rPr lang="en-US" sz="800" dirty="0" err="1">
                <a:solidFill>
                  <a:srgbClr val="323338"/>
                </a:solidFill>
              </a:rPr>
              <a:t>Evrópusambandsins</a:t>
            </a:r>
            <a:r>
              <a:rPr lang="en-US" sz="800" dirty="0">
                <a:solidFill>
                  <a:srgbClr val="323338"/>
                </a:solidFill>
              </a:rPr>
              <a:t> (European Commission). </a:t>
            </a:r>
            <a:r>
              <a:rPr lang="en-US" sz="800" dirty="0" err="1">
                <a:solidFill>
                  <a:srgbClr val="323338"/>
                </a:solidFill>
              </a:rPr>
              <a:t>Þessi</a:t>
            </a:r>
            <a:r>
              <a:rPr lang="en-US" sz="800" dirty="0">
                <a:solidFill>
                  <a:srgbClr val="323338"/>
                </a:solidFill>
              </a:rPr>
              <a:t> </a:t>
            </a:r>
            <a:r>
              <a:rPr lang="en-US" sz="800" dirty="0" err="1">
                <a:solidFill>
                  <a:srgbClr val="323338"/>
                </a:solidFill>
              </a:rPr>
              <a:t>útgáfa</a:t>
            </a:r>
            <a:r>
              <a:rPr lang="en-US" sz="800" dirty="0">
                <a:solidFill>
                  <a:srgbClr val="323338"/>
                </a:solidFill>
              </a:rPr>
              <a:t> </a:t>
            </a:r>
            <a:r>
              <a:rPr lang="en-US" sz="800" dirty="0" err="1">
                <a:solidFill>
                  <a:srgbClr val="323338"/>
                </a:solidFill>
              </a:rPr>
              <a:t>endurspeglar</a:t>
            </a:r>
            <a:r>
              <a:rPr lang="en-US" sz="800" dirty="0">
                <a:solidFill>
                  <a:srgbClr val="323338"/>
                </a:solidFill>
              </a:rPr>
              <a:t> </a:t>
            </a:r>
            <a:r>
              <a:rPr lang="en-US" sz="800" dirty="0" err="1">
                <a:solidFill>
                  <a:srgbClr val="323338"/>
                </a:solidFill>
              </a:rPr>
              <a:t>aðeins</a:t>
            </a:r>
            <a:r>
              <a:rPr lang="en-US" sz="800" dirty="0">
                <a:solidFill>
                  <a:srgbClr val="323338"/>
                </a:solidFill>
              </a:rPr>
              <a:t> </a:t>
            </a:r>
            <a:r>
              <a:rPr lang="en-US" sz="800" dirty="0" err="1">
                <a:solidFill>
                  <a:srgbClr val="323338"/>
                </a:solidFill>
              </a:rPr>
              <a:t>sjónarmið</a:t>
            </a:r>
            <a:r>
              <a:rPr lang="en-US" sz="800" dirty="0">
                <a:solidFill>
                  <a:srgbClr val="323338"/>
                </a:solidFill>
              </a:rPr>
              <a:t> </a:t>
            </a:r>
            <a:r>
              <a:rPr lang="en-US" sz="800" dirty="0" err="1">
                <a:solidFill>
                  <a:srgbClr val="323338"/>
                </a:solidFill>
              </a:rPr>
              <a:t>höfunda</a:t>
            </a:r>
            <a:r>
              <a:rPr lang="en-US" sz="800" dirty="0">
                <a:solidFill>
                  <a:srgbClr val="323338"/>
                </a:solidFill>
              </a:rPr>
              <a:t> og </a:t>
            </a:r>
            <a:r>
              <a:rPr lang="en-US" sz="800" dirty="0" err="1">
                <a:solidFill>
                  <a:srgbClr val="323338"/>
                </a:solidFill>
              </a:rPr>
              <a:t>framkvæmdastjórnin</a:t>
            </a:r>
            <a:r>
              <a:rPr lang="en-US" sz="800" dirty="0">
                <a:solidFill>
                  <a:srgbClr val="323338"/>
                </a:solidFill>
              </a:rPr>
              <a:t> </a:t>
            </a:r>
            <a:r>
              <a:rPr lang="en-US" sz="800" dirty="0" err="1">
                <a:solidFill>
                  <a:srgbClr val="323338"/>
                </a:solidFill>
              </a:rPr>
              <a:t>getur</a:t>
            </a:r>
            <a:r>
              <a:rPr lang="en-US" sz="800" dirty="0">
                <a:solidFill>
                  <a:srgbClr val="323338"/>
                </a:solidFill>
              </a:rPr>
              <a:t> </a:t>
            </a:r>
            <a:r>
              <a:rPr lang="en-US" sz="800" dirty="0" err="1">
                <a:solidFill>
                  <a:srgbClr val="323338"/>
                </a:solidFill>
              </a:rPr>
              <a:t>ekki</a:t>
            </a:r>
            <a:r>
              <a:rPr lang="en-US" sz="800" dirty="0">
                <a:solidFill>
                  <a:srgbClr val="323338"/>
                </a:solidFill>
              </a:rPr>
              <a:t> </a:t>
            </a:r>
            <a:r>
              <a:rPr lang="en-US" sz="800" dirty="0" err="1">
                <a:solidFill>
                  <a:srgbClr val="323338"/>
                </a:solidFill>
              </a:rPr>
              <a:t>borið</a:t>
            </a:r>
            <a:r>
              <a:rPr lang="en-US" sz="800" dirty="0">
                <a:solidFill>
                  <a:srgbClr val="323338"/>
                </a:solidFill>
              </a:rPr>
              <a:t> </a:t>
            </a:r>
            <a:r>
              <a:rPr lang="en-US" sz="800" dirty="0" err="1">
                <a:solidFill>
                  <a:srgbClr val="323338"/>
                </a:solidFill>
              </a:rPr>
              <a:t>ábyrgð</a:t>
            </a:r>
            <a:r>
              <a:rPr lang="en-US" sz="800" dirty="0">
                <a:solidFill>
                  <a:srgbClr val="323338"/>
                </a:solidFill>
              </a:rPr>
              <a:t> á </a:t>
            </a:r>
            <a:r>
              <a:rPr lang="en-US" sz="800" dirty="0" err="1">
                <a:solidFill>
                  <a:srgbClr val="323338"/>
                </a:solidFill>
              </a:rPr>
              <a:t>hvernig</a:t>
            </a:r>
            <a:r>
              <a:rPr lang="en-US" sz="800" dirty="0">
                <a:solidFill>
                  <a:srgbClr val="323338"/>
                </a:solidFill>
              </a:rPr>
              <a:t> </a:t>
            </a:r>
            <a:r>
              <a:rPr lang="en-US" sz="800" dirty="0" err="1">
                <a:solidFill>
                  <a:srgbClr val="323338"/>
                </a:solidFill>
              </a:rPr>
              <a:t>upplýsingarnar</a:t>
            </a:r>
            <a:r>
              <a:rPr lang="en-US" sz="800" dirty="0">
                <a:solidFill>
                  <a:srgbClr val="323338"/>
                </a:solidFill>
              </a:rPr>
              <a:t> </a:t>
            </a:r>
            <a:r>
              <a:rPr lang="en-US" sz="800" dirty="0" err="1">
                <a:solidFill>
                  <a:srgbClr val="323338"/>
                </a:solidFill>
              </a:rPr>
              <a:t>sem</a:t>
            </a:r>
            <a:r>
              <a:rPr lang="en-US" sz="800" dirty="0">
                <a:solidFill>
                  <a:srgbClr val="323338"/>
                </a:solidFill>
              </a:rPr>
              <a:t> </a:t>
            </a:r>
            <a:r>
              <a:rPr lang="en-US" sz="800" dirty="0" err="1">
                <a:solidFill>
                  <a:srgbClr val="323338"/>
                </a:solidFill>
              </a:rPr>
              <a:t>hér</a:t>
            </a:r>
            <a:r>
              <a:rPr lang="en-US" sz="800" dirty="0">
                <a:solidFill>
                  <a:srgbClr val="323338"/>
                </a:solidFill>
              </a:rPr>
              <a:t> </a:t>
            </a:r>
            <a:r>
              <a:rPr lang="en-US" sz="800" dirty="0" err="1">
                <a:solidFill>
                  <a:srgbClr val="323338"/>
                </a:solidFill>
              </a:rPr>
              <a:t>birtast</a:t>
            </a:r>
            <a:r>
              <a:rPr lang="en-US" sz="800" dirty="0">
                <a:solidFill>
                  <a:srgbClr val="323338"/>
                </a:solidFill>
              </a:rPr>
              <a:t> </a:t>
            </a:r>
            <a:r>
              <a:rPr lang="en-US" sz="800" dirty="0" err="1">
                <a:solidFill>
                  <a:srgbClr val="323338"/>
                </a:solidFill>
              </a:rPr>
              <a:t>eru</a:t>
            </a:r>
            <a:r>
              <a:rPr lang="en-US" sz="800" dirty="0">
                <a:solidFill>
                  <a:srgbClr val="323338"/>
                </a:solidFill>
              </a:rPr>
              <a:t> </a:t>
            </a:r>
            <a:r>
              <a:rPr lang="en-US" sz="800" dirty="0" err="1">
                <a:solidFill>
                  <a:srgbClr val="323338"/>
                </a:solidFill>
              </a:rPr>
              <a:t>notaðar</a:t>
            </a:r>
            <a:r>
              <a:rPr lang="en-US" sz="800">
                <a:solidFill>
                  <a:srgbClr val="323338"/>
                </a:solidFill>
              </a:rPr>
              <a:t>.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a:bodyPr>
          <a:lstStyle/>
          <a:p>
            <a:r>
              <a:rPr lang="en-IE" dirty="0" err="1">
                <a:solidFill>
                  <a:srgbClr val="9A2E90"/>
                </a:solidFill>
              </a:rPr>
              <a:t>Tónlistarferðamennska</a:t>
            </a:r>
            <a:r>
              <a:rPr lang="en-IE" dirty="0">
                <a:solidFill>
                  <a:srgbClr val="9A2E90"/>
                </a:solidFill>
              </a:rPr>
              <a:t> og </a:t>
            </a:r>
            <a:r>
              <a:rPr lang="en-IE" dirty="0" err="1">
                <a:solidFill>
                  <a:srgbClr val="9A2E90"/>
                </a:solidFill>
              </a:rPr>
              <a:t>staðir</a:t>
            </a:r>
            <a:r>
              <a:rPr lang="en-IE" dirty="0">
                <a:solidFill>
                  <a:srgbClr val="9A2E90"/>
                </a:solidFill>
              </a:rPr>
              <a:t> </a:t>
            </a:r>
            <a:r>
              <a:rPr lang="en-IE" dirty="0" err="1">
                <a:solidFill>
                  <a:srgbClr val="9A2E90"/>
                </a:solidFill>
              </a:rPr>
              <a:t>tengdir</a:t>
            </a:r>
            <a:r>
              <a:rPr lang="en-IE" dirty="0">
                <a:solidFill>
                  <a:srgbClr val="9A2E90"/>
                </a:solidFill>
              </a:rPr>
              <a:t> </a:t>
            </a:r>
            <a:r>
              <a:rPr lang="en-IE" dirty="0" err="1">
                <a:solidFill>
                  <a:srgbClr val="9A2E90"/>
                </a:solidFill>
              </a:rPr>
              <a:t>tónlist</a:t>
            </a:r>
            <a:endParaRPr lang="en-IE" dirty="0">
              <a:solidFill>
                <a:srgbClr val="9A2E90"/>
              </a:solidFill>
            </a:endParaRP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is-IS" dirty="0"/>
              <a:t>Tónlist er mjög huglægt listform og tengingar hennar við staði geta verið mjög fjölbreyttar. </a:t>
            </a:r>
          </a:p>
          <a:p>
            <a:pPr algn="just"/>
            <a:r>
              <a:rPr lang="is-IS" dirty="0"/>
              <a:t>Tónlist getur t.d. tengst stöðum í gegnum</a:t>
            </a:r>
            <a:r>
              <a:rPr lang="en-GB" dirty="0"/>
              <a:t>:</a:t>
            </a:r>
          </a:p>
          <a:p>
            <a:pPr marL="457200" indent="-457200">
              <a:buFont typeface="Arial" panose="020B0604020202020204" pitchFamily="34" charset="0"/>
              <a:buChar char="•"/>
            </a:pPr>
            <a:r>
              <a:rPr lang="is-IS" sz="2800" dirty="0"/>
              <a:t>Útsetningar fyrir hljóðfæri og ólíkar tegundir tónlistar.</a:t>
            </a:r>
          </a:p>
          <a:p>
            <a:pPr marL="457200" indent="-457200">
              <a:buFont typeface="Arial" panose="020B0604020202020204" pitchFamily="34" charset="0"/>
              <a:buChar char="•"/>
            </a:pPr>
            <a:r>
              <a:rPr lang="is-IS" sz="2800" dirty="0"/>
              <a:t>Tónlistarsöguna eða ævi og starfsferil tónskálda / tónlistarmanna.</a:t>
            </a:r>
          </a:p>
          <a:p>
            <a:pPr marL="457200" indent="-457200">
              <a:buFont typeface="Arial" panose="020B0604020202020204" pitchFamily="34" charset="0"/>
              <a:buChar char="•"/>
            </a:pPr>
            <a:r>
              <a:rPr lang="is-IS" sz="2800" dirty="0"/>
              <a:t>Framleiðslu hennar, dreifingu eða tónleikahald</a:t>
            </a:r>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909223" cy="369332"/>
          </a:xfrm>
          <a:prstGeom prst="rect">
            <a:avLst/>
          </a:prstGeom>
          <a:noFill/>
        </p:spPr>
        <p:txBody>
          <a:bodyPr wrap="none" rtlCol="0">
            <a:spAutoFit/>
          </a:bodyPr>
          <a:lstStyle/>
          <a:p>
            <a:r>
              <a:rPr lang="is-IS" dirty="0">
                <a:hlinkClick r:id="rId3"/>
              </a:rPr>
              <a:t>Heimild</a:t>
            </a:r>
            <a:endParaRPr lang="en-LT" dirty="0"/>
          </a:p>
        </p:txBody>
      </p:sp>
      <p:pic>
        <p:nvPicPr>
          <p:cNvPr id="7" name="Picture Placeholder 6" descr="A picture containing indoor, ceiling, hall, several&#10;&#10;Description automatically generated">
            <a:extLst>
              <a:ext uri="{FF2B5EF4-FFF2-40B4-BE49-F238E27FC236}">
                <a16:creationId xmlns:a16="http://schemas.microsoft.com/office/drawing/2014/main" id="{02E744F2-D31B-D945-89E3-87B9F57E8A00}"/>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7548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194582"/>
          </a:xfrm>
        </p:spPr>
        <p:txBody>
          <a:bodyPr>
            <a:normAutofit/>
          </a:bodyPr>
          <a:lstStyle/>
          <a:p>
            <a:r>
              <a:rPr lang="en-GB" dirty="0" err="1"/>
              <a:t>Tónlistarferðamennska</a:t>
            </a:r>
            <a:r>
              <a:rPr lang="en-GB" dirty="0"/>
              <a:t> </a:t>
            </a:r>
            <a:r>
              <a:rPr lang="en-GB" dirty="0" err="1"/>
              <a:t>laðar</a:t>
            </a:r>
            <a:r>
              <a:rPr lang="en-GB" dirty="0"/>
              <a:t> </a:t>
            </a:r>
            <a:r>
              <a:rPr lang="en-GB" dirty="0" err="1"/>
              <a:t>að</a:t>
            </a:r>
            <a:r>
              <a:rPr lang="en-GB" dirty="0"/>
              <a:t> </a:t>
            </a:r>
            <a:r>
              <a:rPr lang="en-GB" dirty="0" err="1"/>
              <a:t>gesti</a:t>
            </a:r>
            <a:r>
              <a:rPr lang="en-GB" dirty="0"/>
              <a:t> á </a:t>
            </a:r>
            <a:r>
              <a:rPr lang="en-GB" dirty="0" err="1"/>
              <a:t>öllum</a:t>
            </a:r>
            <a:r>
              <a:rPr lang="en-GB" dirty="0"/>
              <a:t> </a:t>
            </a:r>
            <a:r>
              <a:rPr lang="en-GB" dirty="0" err="1"/>
              <a:t>aldri</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2882348"/>
            <a:ext cx="4445267" cy="3678790"/>
          </a:xfrm>
        </p:spPr>
        <p:txBody>
          <a:bodyPr/>
          <a:lstStyle/>
          <a:p>
            <a:r>
              <a:rPr lang="en-GB" dirty="0" err="1"/>
              <a:t>Dæmi</a:t>
            </a:r>
            <a:r>
              <a:rPr lang="en-GB" dirty="0"/>
              <a:t>: ABBA </a:t>
            </a:r>
            <a:r>
              <a:rPr lang="en-GB" dirty="0" err="1"/>
              <a:t>gönguleiðin</a:t>
            </a:r>
            <a:r>
              <a:rPr lang="en-GB" dirty="0"/>
              <a:t> í </a:t>
            </a:r>
            <a:r>
              <a:rPr lang="en-GB" dirty="0" err="1"/>
              <a:t>Stokkhólmi</a:t>
            </a:r>
            <a:r>
              <a:rPr lang="en-GB" dirty="0"/>
              <a:t> </a:t>
            </a:r>
            <a:r>
              <a:rPr lang="en-GB" dirty="0" err="1"/>
              <a:t>er</a:t>
            </a:r>
            <a:r>
              <a:rPr lang="en-GB" dirty="0"/>
              <a:t> </a:t>
            </a:r>
            <a:r>
              <a:rPr lang="en-GB" dirty="0" err="1"/>
              <a:t>hönnuð</a:t>
            </a:r>
            <a:r>
              <a:rPr lang="en-GB" dirty="0"/>
              <a:t> </a:t>
            </a:r>
            <a:r>
              <a:rPr lang="en-GB" dirty="0" err="1"/>
              <a:t>til</a:t>
            </a:r>
            <a:r>
              <a:rPr lang="en-GB" dirty="0"/>
              <a:t> </a:t>
            </a:r>
            <a:r>
              <a:rPr lang="en-GB" dirty="0" err="1"/>
              <a:t>að</a:t>
            </a:r>
            <a:r>
              <a:rPr lang="en-GB" dirty="0"/>
              <a:t> </a:t>
            </a:r>
            <a:r>
              <a:rPr lang="en-GB" dirty="0" err="1"/>
              <a:t>laða</a:t>
            </a:r>
            <a:r>
              <a:rPr lang="en-GB" dirty="0"/>
              <a:t> </a:t>
            </a:r>
            <a:r>
              <a:rPr lang="en-GB" dirty="0" err="1"/>
              <a:t>að</a:t>
            </a:r>
            <a:r>
              <a:rPr lang="en-GB" dirty="0"/>
              <a:t> </a:t>
            </a:r>
            <a:r>
              <a:rPr lang="en-GB" dirty="0" err="1"/>
              <a:t>ferðamenn</a:t>
            </a:r>
            <a:r>
              <a:rPr lang="en-GB" dirty="0"/>
              <a:t> á </a:t>
            </a:r>
            <a:r>
              <a:rPr lang="en-GB" dirty="0" err="1"/>
              <a:t>þrítugs</a:t>
            </a:r>
            <a:r>
              <a:rPr lang="en-GB" dirty="0"/>
              <a:t> og </a:t>
            </a:r>
            <a:r>
              <a:rPr lang="en-GB" dirty="0" err="1"/>
              <a:t>fertugs</a:t>
            </a:r>
            <a:r>
              <a:rPr lang="en-GB" dirty="0"/>
              <a:t> </a:t>
            </a:r>
            <a:r>
              <a:rPr lang="en-GB" dirty="0" err="1"/>
              <a:t>aldrinum</a:t>
            </a:r>
            <a:r>
              <a:rPr lang="en-GB" dirty="0"/>
              <a:t>. </a:t>
            </a:r>
            <a:r>
              <a:rPr lang="en-GB" dirty="0" err="1"/>
              <a:t>En</a:t>
            </a:r>
            <a:r>
              <a:rPr lang="en-GB" dirty="0"/>
              <a:t> í </a:t>
            </a:r>
            <a:r>
              <a:rPr lang="en-GB" dirty="0" err="1"/>
              <a:t>raun</a:t>
            </a:r>
            <a:r>
              <a:rPr lang="en-GB" dirty="0"/>
              <a:t> og </a:t>
            </a:r>
            <a:r>
              <a:rPr lang="en-GB" dirty="0" err="1"/>
              <a:t>veru</a:t>
            </a:r>
            <a:r>
              <a:rPr lang="en-GB" dirty="0"/>
              <a:t> </a:t>
            </a:r>
            <a:r>
              <a:rPr lang="en-GB" dirty="0" err="1"/>
              <a:t>laðar</a:t>
            </a:r>
            <a:r>
              <a:rPr lang="en-GB" dirty="0"/>
              <a:t> </a:t>
            </a:r>
            <a:r>
              <a:rPr lang="en-GB" dirty="0" err="1"/>
              <a:t>ferðin</a:t>
            </a:r>
            <a:r>
              <a:rPr lang="en-GB" dirty="0"/>
              <a:t> </a:t>
            </a:r>
            <a:r>
              <a:rPr lang="en-GB" dirty="0" err="1"/>
              <a:t>til</a:t>
            </a:r>
            <a:r>
              <a:rPr lang="en-GB" dirty="0"/>
              <a:t> </a:t>
            </a:r>
            <a:r>
              <a:rPr lang="en-GB" dirty="0" err="1"/>
              <a:t>sín</a:t>
            </a:r>
            <a:r>
              <a:rPr lang="en-GB" dirty="0"/>
              <a:t> </a:t>
            </a:r>
            <a:r>
              <a:rPr lang="en-GB" dirty="0" err="1"/>
              <a:t>foreldra</a:t>
            </a:r>
            <a:r>
              <a:rPr lang="en-GB" dirty="0"/>
              <a:t> um </a:t>
            </a:r>
            <a:r>
              <a:rPr lang="en-GB" dirty="0" err="1"/>
              <a:t>fertugt</a:t>
            </a:r>
            <a:r>
              <a:rPr lang="en-GB" dirty="0"/>
              <a:t> og </a:t>
            </a:r>
            <a:r>
              <a:rPr lang="en-GB" dirty="0" err="1"/>
              <a:t>táninga</a:t>
            </a:r>
            <a:r>
              <a:rPr lang="en-GB" dirty="0"/>
              <a:t> </a:t>
            </a:r>
            <a:r>
              <a:rPr lang="en-GB" dirty="0" err="1"/>
              <a:t>þeirra</a:t>
            </a:r>
            <a:r>
              <a:rPr lang="en-GB" dirty="0"/>
              <a:t>. </a:t>
            </a:r>
            <a:r>
              <a:rPr lang="en-GB" dirty="0" err="1"/>
              <a:t>Þetta</a:t>
            </a:r>
            <a:r>
              <a:rPr lang="en-GB" dirty="0"/>
              <a:t> </a:t>
            </a:r>
            <a:r>
              <a:rPr lang="en-GB" dirty="0" err="1"/>
              <a:t>er</a:t>
            </a:r>
            <a:r>
              <a:rPr lang="en-GB" dirty="0"/>
              <a:t> </a:t>
            </a:r>
            <a:r>
              <a:rPr lang="en-GB" dirty="0" err="1"/>
              <a:t>vegna</a:t>
            </a:r>
            <a:r>
              <a:rPr lang="en-GB" dirty="0"/>
              <a:t> </a:t>
            </a:r>
            <a:r>
              <a:rPr lang="en-GB" dirty="0" err="1"/>
              <a:t>þess</a:t>
            </a:r>
            <a:r>
              <a:rPr lang="en-GB" dirty="0"/>
              <a:t> </a:t>
            </a:r>
            <a:r>
              <a:rPr lang="en-GB" dirty="0" err="1"/>
              <a:t>að</a:t>
            </a:r>
            <a:r>
              <a:rPr lang="en-GB" dirty="0"/>
              <a:t> </a:t>
            </a:r>
            <a:r>
              <a:rPr lang="en-GB" dirty="0" err="1"/>
              <a:t>foreldrarnir</a:t>
            </a:r>
            <a:r>
              <a:rPr lang="en-GB" dirty="0"/>
              <a:t> </a:t>
            </a:r>
            <a:r>
              <a:rPr lang="en-GB" dirty="0" err="1"/>
              <a:t>voru</a:t>
            </a:r>
            <a:r>
              <a:rPr lang="en-GB" dirty="0"/>
              <a:t> ABBA </a:t>
            </a:r>
            <a:r>
              <a:rPr lang="en-GB" dirty="0" err="1"/>
              <a:t>aðdáendur</a:t>
            </a:r>
            <a:r>
              <a:rPr lang="en-GB" dirty="0"/>
              <a:t> í </a:t>
            </a:r>
            <a:r>
              <a:rPr lang="en-GB" dirty="0" err="1"/>
              <a:t>æsku</a:t>
            </a:r>
            <a:r>
              <a:rPr lang="en-GB" dirty="0"/>
              <a:t> og </a:t>
            </a:r>
            <a:r>
              <a:rPr lang="en-GB" dirty="0" err="1"/>
              <a:t>börnin</a:t>
            </a:r>
            <a:r>
              <a:rPr lang="en-GB" dirty="0"/>
              <a:t> </a:t>
            </a:r>
            <a:r>
              <a:rPr lang="en-GB" dirty="0" err="1"/>
              <a:t>þeirra</a:t>
            </a:r>
            <a:r>
              <a:rPr lang="en-GB" dirty="0"/>
              <a:t> </a:t>
            </a:r>
            <a:r>
              <a:rPr lang="en-GB" dirty="0" err="1"/>
              <a:t>þekkja</a:t>
            </a:r>
            <a:r>
              <a:rPr lang="en-GB" dirty="0"/>
              <a:t> ABBA </a:t>
            </a:r>
            <a:r>
              <a:rPr lang="en-GB" dirty="0" err="1"/>
              <a:t>frá</a:t>
            </a:r>
            <a:r>
              <a:rPr lang="en-GB" dirty="0"/>
              <a:t> Mamma Mia! </a:t>
            </a:r>
            <a:r>
              <a:rPr lang="en-GB" dirty="0" err="1"/>
              <a:t>söngleiknum</a:t>
            </a:r>
            <a:r>
              <a:rPr lang="en-GB" dirty="0"/>
              <a:t> og </a:t>
            </a:r>
            <a:r>
              <a:rPr lang="en-GB" dirty="0" err="1"/>
              <a:t>kvikmyndunum</a:t>
            </a:r>
            <a:r>
              <a:rPr lang="en-GB" dirty="0"/>
              <a:t>.</a:t>
            </a:r>
            <a:endParaRPr lang="en-US" sz="2000" dirty="0"/>
          </a:p>
        </p:txBody>
      </p:sp>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909223" cy="369332"/>
          </a:xfrm>
          <a:prstGeom prst="rect">
            <a:avLst/>
          </a:prstGeom>
          <a:noFill/>
        </p:spPr>
        <p:txBody>
          <a:bodyPr wrap="none" rtlCol="0">
            <a:spAutoFit/>
          </a:bodyPr>
          <a:lstStyle/>
          <a:p>
            <a:r>
              <a:rPr lang="is-IS" dirty="0">
                <a:hlinkClick r:id="rId2"/>
              </a:rPr>
              <a:t>Heimild</a:t>
            </a:r>
            <a:endParaRPr lang="en-LT" dirty="0"/>
          </a:p>
        </p:txBody>
      </p:sp>
      <p:pic>
        <p:nvPicPr>
          <p:cNvPr id="9" name="Picture Placeholder 8" descr="A group of people smiling&#10;&#10;Description automatically generated with medium confidence">
            <a:extLst>
              <a:ext uri="{FF2B5EF4-FFF2-40B4-BE49-F238E27FC236}">
                <a16:creationId xmlns:a16="http://schemas.microsoft.com/office/drawing/2014/main" id="{65EC8C0B-951F-7E47-8C46-EF719D79585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magazine cover with two women posing for a picture&#10;&#10;Description automatically generated with low confidence">
            <a:extLst>
              <a:ext uri="{FF2B5EF4-FFF2-40B4-BE49-F238E27FC236}">
                <a16:creationId xmlns:a16="http://schemas.microsoft.com/office/drawing/2014/main" id="{209A2260-EC64-5642-B438-95EF4279A5B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710113" y="2882900"/>
            <a:ext cx="2771775" cy="3678238"/>
          </a:xfrm>
        </p:spPr>
      </p:pic>
    </p:spTree>
    <p:extLst>
      <p:ext uri="{BB962C8B-B14F-4D97-AF65-F5344CB8AC3E}">
        <p14:creationId xmlns:p14="http://schemas.microsoft.com/office/powerpoint/2010/main" val="2820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Ferðamennska</a:t>
            </a:r>
            <a:r>
              <a:rPr lang="en-US" dirty="0"/>
              <a:t> </a:t>
            </a:r>
            <a:r>
              <a:rPr lang="en-US" dirty="0" err="1"/>
              <a:t>tengd</a:t>
            </a:r>
            <a:r>
              <a:rPr lang="en-US" dirty="0"/>
              <a:t> </a:t>
            </a:r>
            <a:r>
              <a:rPr lang="en-US" dirty="0" err="1"/>
              <a:t>grafreitum</a:t>
            </a:r>
            <a:r>
              <a:rPr lang="en-US" dirty="0"/>
              <a:t> </a:t>
            </a:r>
            <a:r>
              <a:rPr lang="en-US" dirty="0" err="1"/>
              <a:t>frægra</a:t>
            </a:r>
            <a:r>
              <a:rPr lang="en-US" dirty="0"/>
              <a:t> </a:t>
            </a:r>
            <a:r>
              <a:rPr lang="en-US" dirty="0" err="1"/>
              <a:t>einstaklinga</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138945"/>
          </a:xfrm>
        </p:spPr>
        <p:txBody>
          <a:bodyPr/>
          <a:lstStyle/>
          <a:p>
            <a:r>
              <a:rPr lang="is-IS" sz="2300" dirty="0"/>
              <a:t>Margir kirkjugarðar hafa þróað sínar eigin ferðaþjónustuáætlanir sem leggja áherslu á þá arfleifð, arkitektúr og frægt fólk sem er að finna í görðunum. Þetta er gert til að vinna á móti neikvæðum fordómum og laða að fleiri gesti. Hollywood Forever Cemetary í Los Angeles er í fararbroddi á þessu sviði en það eru reglulega haldnir viðburðir í kirkjugarðinum, t.a.m. er gestum boðið að koma í lautarferðir á grasflötunum og haldin eru útibíó þar sem kvikmyndum er varpað á útvegg dómkirkjunar.</a:t>
            </a:r>
          </a:p>
        </p:txBody>
      </p:sp>
      <p:sp>
        <p:nvSpPr>
          <p:cNvPr id="8" name="TextBox 7">
            <a:extLst>
              <a:ext uri="{FF2B5EF4-FFF2-40B4-BE49-F238E27FC236}">
                <a16:creationId xmlns:a16="http://schemas.microsoft.com/office/drawing/2014/main" id="{86D2AF2E-D321-8D49-8ED0-E60F3CE0E6EE}"/>
              </a:ext>
            </a:extLst>
          </p:cNvPr>
          <p:cNvSpPr txBox="1"/>
          <p:nvPr/>
        </p:nvSpPr>
        <p:spPr>
          <a:xfrm>
            <a:off x="11282809" y="5446644"/>
            <a:ext cx="909223" cy="369332"/>
          </a:xfrm>
          <a:prstGeom prst="rect">
            <a:avLst/>
          </a:prstGeom>
          <a:noFill/>
        </p:spPr>
        <p:txBody>
          <a:bodyPr wrap="none" rtlCol="0">
            <a:spAutoFit/>
          </a:bodyPr>
          <a:lstStyle/>
          <a:p>
            <a:r>
              <a:rPr lang="is-IS" dirty="0">
                <a:hlinkClick r:id="rId3"/>
              </a:rPr>
              <a:t>Heimild</a:t>
            </a:r>
            <a:endParaRPr lang="en-LT" dirty="0"/>
          </a:p>
        </p:txBody>
      </p:sp>
      <p:pic>
        <p:nvPicPr>
          <p:cNvPr id="13" name="Picture Placeholder 12" descr="A picture containing text, sky, outdoor, tree&#10;&#10;Description automatically generated">
            <a:extLst>
              <a:ext uri="{FF2B5EF4-FFF2-40B4-BE49-F238E27FC236}">
                <a16:creationId xmlns:a16="http://schemas.microsoft.com/office/drawing/2014/main" id="{A600FFB4-F97A-CF47-AA82-DFA8A7911DBE}"/>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2597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a:t>KAFLI 3</a:t>
            </a:r>
          </a:p>
          <a:p>
            <a:r>
              <a:rPr lang="en-IE" dirty="0"/>
              <a:t>GAGNVIRKAR UPPLIFANIR</a:t>
            </a:r>
          </a:p>
        </p:txBody>
      </p:sp>
    </p:spTree>
    <p:extLst>
      <p:ext uri="{BB962C8B-B14F-4D97-AF65-F5344CB8AC3E}">
        <p14:creationId xmlns:p14="http://schemas.microsoft.com/office/powerpoint/2010/main" val="144274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GAGNVIRKAR UPPLIFANIR</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r>
              <a:rPr lang="is-IS" dirty="0"/>
              <a:t>Gestir krefjast í auknu mæli afþreyingar og upplifana sem eru gagnvirkar og grípandi. Þar að auki eru poppmenningar ferðamenn að leita að dýpri merkingu og því að tilheyra einhverju stærra en þeir sjálfir. Því þarf að aðlaga afþreyinguna svo hægt sé að verða við þessum kröfum.</a:t>
            </a:r>
          </a:p>
        </p:txBody>
      </p:sp>
      <p:pic>
        <p:nvPicPr>
          <p:cNvPr id="9" name="Picture Placeholder 8" descr="A picture containing person, blue&#10;&#10;Description automatically generated">
            <a:extLst>
              <a:ext uri="{FF2B5EF4-FFF2-40B4-BE49-F238E27FC236}">
                <a16:creationId xmlns:a16="http://schemas.microsoft.com/office/drawing/2014/main" id="{7FB0C70D-AFD8-4547-95F0-67931EBBFEE0}"/>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7DBE232-A499-474E-AF01-850C2C7E68E7}"/>
              </a:ext>
            </a:extLst>
          </p:cNvPr>
          <p:cNvSpPr txBox="1"/>
          <p:nvPr/>
        </p:nvSpPr>
        <p:spPr>
          <a:xfrm>
            <a:off x="11282809" y="5579555"/>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32014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29401" y="486200"/>
            <a:ext cx="4369392" cy="4493975"/>
          </a:xfrm>
        </p:spPr>
        <p:txBody>
          <a:bodyPr/>
          <a:lstStyle/>
          <a:p>
            <a:r>
              <a:rPr lang="en-US" dirty="0"/>
              <a:t> </a:t>
            </a:r>
            <a:r>
              <a:rPr lang="is-IS" i="0" dirty="0"/>
              <a:t>Í nútímasamfélagi þar sem tími er dýrmæt auðlind, er tímanum vel varið í virkilega góða upplifun.</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Joe Pine, </a:t>
            </a:r>
          </a:p>
          <a:p>
            <a:pPr algn="ctr"/>
            <a:r>
              <a:rPr lang="en-US" dirty="0" err="1">
                <a:solidFill>
                  <a:schemeClr val="bg1"/>
                </a:solidFill>
                <a:latin typeface="Austin News Text Roman"/>
              </a:rPr>
              <a:t>meðhöfundur</a:t>
            </a:r>
            <a:r>
              <a:rPr lang="en-US" dirty="0">
                <a:solidFill>
                  <a:schemeClr val="bg1"/>
                </a:solidFill>
                <a:latin typeface="Austin News Text Roman"/>
              </a:rPr>
              <a:t> </a:t>
            </a:r>
          </a:p>
          <a:p>
            <a:pPr algn="ctr"/>
            <a:r>
              <a:rPr lang="en-US" dirty="0">
                <a:solidFill>
                  <a:schemeClr val="bg1"/>
                </a:solidFill>
                <a:latin typeface="Austin News Text Roman"/>
              </a:rPr>
              <a:t>The Experience Economy</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erson sitting in a theater&#10;&#10;Description automatically generated with medium confidence">
            <a:extLst>
              <a:ext uri="{FF2B5EF4-FFF2-40B4-BE49-F238E27FC236}">
                <a16:creationId xmlns:a16="http://schemas.microsoft.com/office/drawing/2014/main" id="{D6CF2BBD-D846-3C44-8AD4-780A2B7DB28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214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Virkar</a:t>
            </a:r>
            <a:r>
              <a:rPr lang="en-US" dirty="0"/>
              <a:t> </a:t>
            </a:r>
            <a:r>
              <a:rPr lang="en-US" dirty="0" err="1"/>
              <a:t>upplifanir</a:t>
            </a:r>
            <a:r>
              <a:rPr lang="en-US" dirty="0"/>
              <a:t> </a:t>
            </a:r>
          </a:p>
          <a:p>
            <a:r>
              <a:rPr lang="en-US" dirty="0"/>
              <a:t>(e. active experiences)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en-US" dirty="0"/>
              <a:t>Virk (e. active) </a:t>
            </a:r>
            <a:r>
              <a:rPr lang="en-US" dirty="0" err="1"/>
              <a:t>ferðaþjónusta</a:t>
            </a:r>
            <a:r>
              <a:rPr lang="en-US" dirty="0"/>
              <a:t> </a:t>
            </a:r>
            <a:r>
              <a:rPr lang="en-US" dirty="0" err="1"/>
              <a:t>er</a:t>
            </a:r>
            <a:r>
              <a:rPr lang="en-US" dirty="0"/>
              <a:t> </a:t>
            </a:r>
            <a:r>
              <a:rPr lang="en-US" dirty="0" err="1"/>
              <a:t>ábyrg</a:t>
            </a:r>
            <a:r>
              <a:rPr lang="en-US" dirty="0"/>
              <a:t> </a:t>
            </a:r>
            <a:r>
              <a:rPr lang="en-US" dirty="0" err="1"/>
              <a:t>ferðamennska</a:t>
            </a:r>
            <a:r>
              <a:rPr lang="en-US" dirty="0"/>
              <a:t> </a:t>
            </a:r>
            <a:r>
              <a:rPr lang="en-US" dirty="0" err="1"/>
              <a:t>til</a:t>
            </a:r>
            <a:r>
              <a:rPr lang="en-US" dirty="0"/>
              <a:t> </a:t>
            </a:r>
            <a:r>
              <a:rPr lang="en-US" dirty="0" err="1"/>
              <a:t>áfangastaða</a:t>
            </a:r>
            <a:r>
              <a:rPr lang="en-US" dirty="0"/>
              <a:t> </a:t>
            </a:r>
            <a:r>
              <a:rPr lang="en-US" dirty="0" err="1"/>
              <a:t>sem</a:t>
            </a:r>
            <a:r>
              <a:rPr lang="en-US" dirty="0"/>
              <a:t> </a:t>
            </a:r>
            <a:r>
              <a:rPr lang="en-US" dirty="0" err="1"/>
              <a:t>krefjast</a:t>
            </a:r>
            <a:r>
              <a:rPr lang="en-US" dirty="0"/>
              <a:t> </a:t>
            </a:r>
            <a:r>
              <a:rPr lang="en-US" dirty="0" err="1"/>
              <a:t>líkamlegrar</a:t>
            </a:r>
            <a:r>
              <a:rPr lang="en-US" dirty="0"/>
              <a:t> og </a:t>
            </a:r>
            <a:r>
              <a:rPr lang="en-US" dirty="0" err="1"/>
              <a:t>andlegrar</a:t>
            </a:r>
            <a:r>
              <a:rPr lang="en-US" dirty="0"/>
              <a:t> </a:t>
            </a:r>
            <a:r>
              <a:rPr lang="en-US" dirty="0" err="1"/>
              <a:t>þátttöku</a:t>
            </a:r>
            <a:r>
              <a:rPr lang="en-US" dirty="0"/>
              <a:t> </a:t>
            </a:r>
            <a:r>
              <a:rPr lang="en-US" dirty="0" err="1"/>
              <a:t>ferðamannanna</a:t>
            </a:r>
            <a:r>
              <a:rPr lang="en-US" dirty="0"/>
              <a:t>. </a:t>
            </a:r>
            <a:r>
              <a:rPr lang="en-US" dirty="0" err="1"/>
              <a:t>Ferðirnar</a:t>
            </a:r>
            <a:r>
              <a:rPr lang="en-US" dirty="0"/>
              <a:t> </a:t>
            </a:r>
            <a:r>
              <a:rPr lang="en-US" dirty="0" err="1"/>
              <a:t>hafa</a:t>
            </a:r>
            <a:r>
              <a:rPr lang="en-US" dirty="0"/>
              <a:t> </a:t>
            </a:r>
            <a:r>
              <a:rPr lang="en-US" dirty="0" err="1"/>
              <a:t>að</a:t>
            </a:r>
            <a:r>
              <a:rPr lang="en-US" dirty="0"/>
              <a:t> </a:t>
            </a:r>
            <a:r>
              <a:rPr lang="en-US" dirty="0" err="1"/>
              <a:t>leiðarljósi</a:t>
            </a:r>
            <a:r>
              <a:rPr lang="en-US" dirty="0"/>
              <a:t> </a:t>
            </a:r>
            <a:r>
              <a:rPr lang="en-US" dirty="0" err="1"/>
              <a:t>sjálfbærni</a:t>
            </a:r>
            <a:r>
              <a:rPr lang="en-US" dirty="0"/>
              <a:t>, </a:t>
            </a:r>
            <a:r>
              <a:rPr lang="en-US" dirty="0" err="1"/>
              <a:t>verndun</a:t>
            </a:r>
            <a:r>
              <a:rPr lang="en-US" dirty="0"/>
              <a:t> </a:t>
            </a:r>
            <a:r>
              <a:rPr lang="en-US" dirty="0" err="1"/>
              <a:t>líffræðilegs</a:t>
            </a:r>
            <a:r>
              <a:rPr lang="en-US" dirty="0"/>
              <a:t> </a:t>
            </a:r>
            <a:r>
              <a:rPr lang="en-US" dirty="0" err="1"/>
              <a:t>fjölbreytileika</a:t>
            </a:r>
            <a:r>
              <a:rPr lang="en-US" dirty="0"/>
              <a:t> og </a:t>
            </a:r>
            <a:r>
              <a:rPr lang="en-US" dirty="0" err="1"/>
              <a:t>varðveislu</a:t>
            </a:r>
            <a:r>
              <a:rPr lang="en-US" dirty="0"/>
              <a:t> </a:t>
            </a:r>
            <a:r>
              <a:rPr lang="en-US" dirty="0" err="1"/>
              <a:t>menningar</a:t>
            </a:r>
            <a:r>
              <a:rPr lang="en-US" dirty="0"/>
              <a:t>. </a:t>
            </a:r>
            <a:r>
              <a:rPr lang="en-US" dirty="0" err="1"/>
              <a:t>Áherslan</a:t>
            </a:r>
            <a:r>
              <a:rPr lang="en-US" dirty="0"/>
              <a:t> </a:t>
            </a:r>
            <a:r>
              <a:rPr lang="en-US" dirty="0" err="1"/>
              <a:t>er</a:t>
            </a:r>
            <a:r>
              <a:rPr lang="en-US" dirty="0"/>
              <a:t> á </a:t>
            </a:r>
            <a:r>
              <a:rPr lang="en-US" dirty="0" err="1"/>
              <a:t>afþreyingu</a:t>
            </a:r>
            <a:r>
              <a:rPr lang="en-US" dirty="0"/>
              <a:t> og </a:t>
            </a:r>
            <a:r>
              <a:rPr lang="en-US" dirty="0" err="1"/>
              <a:t>fræðslu</a:t>
            </a:r>
            <a:r>
              <a:rPr lang="en-US" dirty="0"/>
              <a:t>, </a:t>
            </a:r>
            <a:r>
              <a:rPr lang="en-US" dirty="0" err="1"/>
              <a:t>virðingu</a:t>
            </a:r>
            <a:r>
              <a:rPr lang="en-US" dirty="0"/>
              <a:t> og </a:t>
            </a:r>
            <a:r>
              <a:rPr lang="en-US" dirty="0" err="1"/>
              <a:t>íhugun</a:t>
            </a:r>
            <a:r>
              <a:rPr lang="en-US" dirty="0"/>
              <a:t> og </a:t>
            </a:r>
            <a:r>
              <a:rPr lang="en-US" dirty="0" err="1"/>
              <a:t>virka</a:t>
            </a:r>
            <a:r>
              <a:rPr lang="en-US" dirty="0"/>
              <a:t> </a:t>
            </a:r>
            <a:r>
              <a:rPr lang="en-US" dirty="0" err="1"/>
              <a:t>þátttöku</a:t>
            </a:r>
            <a:r>
              <a:rPr lang="en-US" dirty="0"/>
              <a:t> </a:t>
            </a:r>
            <a:r>
              <a:rPr lang="en-US" dirty="0" err="1"/>
              <a:t>samferðamanna</a:t>
            </a:r>
            <a:r>
              <a:rPr lang="en-US" dirty="0"/>
              <a:t>. </a:t>
            </a:r>
            <a:r>
              <a:rPr lang="en-US" dirty="0" err="1"/>
              <a:t>Með</a:t>
            </a:r>
            <a:r>
              <a:rPr lang="en-US" dirty="0"/>
              <a:t> í </a:t>
            </a:r>
            <a:r>
              <a:rPr lang="en-US" dirty="0" err="1"/>
              <a:t>för</a:t>
            </a:r>
            <a:r>
              <a:rPr lang="en-US" dirty="0"/>
              <a:t> </a:t>
            </a:r>
            <a:r>
              <a:rPr lang="en-US" dirty="0" err="1"/>
              <a:t>er</a:t>
            </a:r>
            <a:r>
              <a:rPr lang="en-US" dirty="0"/>
              <a:t> </a:t>
            </a:r>
            <a:r>
              <a:rPr lang="en-US" dirty="0" err="1"/>
              <a:t>síðan</a:t>
            </a:r>
            <a:r>
              <a:rPr lang="en-US" dirty="0"/>
              <a:t> </a:t>
            </a:r>
            <a:r>
              <a:rPr lang="en-US" dirty="0" err="1"/>
              <a:t>reynslumikill</a:t>
            </a:r>
            <a:r>
              <a:rPr lang="en-US" dirty="0"/>
              <a:t> </a:t>
            </a:r>
            <a:r>
              <a:rPr lang="en-US" dirty="0" err="1"/>
              <a:t>heimamaður</a:t>
            </a:r>
            <a:r>
              <a:rPr lang="en-US" dirty="0"/>
              <a:t>/</a:t>
            </a:r>
            <a:r>
              <a:rPr lang="en-US" dirty="0" err="1"/>
              <a:t>leiðsögumaður</a:t>
            </a:r>
            <a:r>
              <a:rPr lang="en-US" dirty="0"/>
              <a:t>.</a:t>
            </a:r>
          </a:p>
        </p:txBody>
      </p:sp>
      <p:sp>
        <p:nvSpPr>
          <p:cNvPr id="2" name="TextBox 1">
            <a:extLst>
              <a:ext uri="{FF2B5EF4-FFF2-40B4-BE49-F238E27FC236}">
                <a16:creationId xmlns:a16="http://schemas.microsoft.com/office/drawing/2014/main" id="{4EE7335F-3794-CF4B-A0AA-D226850D8DFA}"/>
              </a:ext>
            </a:extLst>
          </p:cNvPr>
          <p:cNvSpPr txBox="1"/>
          <p:nvPr/>
        </p:nvSpPr>
        <p:spPr>
          <a:xfrm>
            <a:off x="11131826" y="5394889"/>
            <a:ext cx="909223" cy="369332"/>
          </a:xfrm>
          <a:prstGeom prst="rect">
            <a:avLst/>
          </a:prstGeom>
          <a:noFill/>
        </p:spPr>
        <p:txBody>
          <a:bodyPr wrap="none" rtlCol="0">
            <a:spAutoFit/>
          </a:bodyPr>
          <a:lstStyle/>
          <a:p>
            <a:r>
              <a:rPr lang="is-IS" dirty="0">
                <a:hlinkClick r:id="rId3"/>
              </a:rPr>
              <a:t>Heimild</a:t>
            </a:r>
            <a:endParaRPr lang="en-LT" dirty="0"/>
          </a:p>
        </p:txBody>
      </p:sp>
      <p:pic>
        <p:nvPicPr>
          <p:cNvPr id="15" name="Picture Placeholder 14" descr="A picture containing snow, outdoor, nature, ice&#10;&#10;Description automatically generated">
            <a:extLst>
              <a:ext uri="{FF2B5EF4-FFF2-40B4-BE49-F238E27FC236}">
                <a16:creationId xmlns:a16="http://schemas.microsoft.com/office/drawing/2014/main" id="{5104183D-7ED6-5241-8FFC-355F418E5E9F}"/>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962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97708" y="936395"/>
            <a:ext cx="3248877" cy="3297980"/>
          </a:xfrm>
        </p:spPr>
        <p:txBody>
          <a:bodyPr>
            <a:normAutofit/>
          </a:bodyPr>
          <a:lstStyle/>
          <a:p>
            <a:r>
              <a:rPr lang="en-US" dirty="0" err="1"/>
              <a:t>Sýndarveruleiki</a:t>
            </a:r>
            <a:r>
              <a:rPr lang="en-US" dirty="0"/>
              <a:t> og </a:t>
            </a:r>
            <a:r>
              <a:rPr lang="en-US" dirty="0" err="1"/>
              <a:t>gagnvirkar</a:t>
            </a:r>
            <a:r>
              <a:rPr lang="en-US" dirty="0"/>
              <a:t> </a:t>
            </a:r>
            <a:r>
              <a:rPr lang="en-US" dirty="0" err="1"/>
              <a:t>upplifanir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53481"/>
            <a:ext cx="10220464" cy="2187555"/>
          </a:xfrm>
        </p:spPr>
        <p:txBody>
          <a:bodyPr/>
          <a:lstStyle/>
          <a:p>
            <a:r>
              <a:rPr lang="is-IS" dirty="0">
                <a:solidFill>
                  <a:srgbClr val="002060"/>
                </a:solidFill>
              </a:rPr>
              <a:t>Vöxtur sýndarveruleikans í hinum ýmsu birtingarmyndum gefur ferðamönnum möguleikann á að öðlast dýpri og gagnvirkari upplifanir. Svokölluð höfuðtól fyrir sýndarveruleika eru nú þegar að skjóta upp kollinum innan ferðaþjónustunnar. Þau voru til dæmis notuð á sýningu á hringhúsum bronsaldarinnar í British Museum í London. Og á Sögusetrinu 1238 á Sauðárkróki er stuðst við sýndarveruleika og gagnvirka upplifun til að segja sögu Sturlungaaldarinnar á svæðinu.</a:t>
            </a:r>
          </a:p>
        </p:txBody>
      </p:sp>
      <p:pic>
        <p:nvPicPr>
          <p:cNvPr id="4" name="Picture Placeholder 3" descr="A picture containing indoor, raft&#10;&#10;Description automatically generated">
            <a:extLst>
              <a:ext uri="{FF2B5EF4-FFF2-40B4-BE49-F238E27FC236}">
                <a16:creationId xmlns:a16="http://schemas.microsoft.com/office/drawing/2014/main" id="{82A5C801-D288-B64F-BFA9-DAF0EF645DA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A5608035-F377-C74B-9F02-CECF88AC4560}"/>
              </a:ext>
            </a:extLst>
          </p:cNvPr>
          <p:cNvSpPr txBox="1"/>
          <p:nvPr/>
        </p:nvSpPr>
        <p:spPr>
          <a:xfrm>
            <a:off x="11282809" y="5394889"/>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31170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en-US" sz="2400" dirty="0" err="1">
                <a:solidFill>
                  <a:schemeClr val="bg1"/>
                </a:solidFill>
                <a:latin typeface="WF-026510-009147-001251"/>
              </a:rPr>
              <a:t>Árið</a:t>
            </a:r>
            <a:r>
              <a:rPr lang="en-US" sz="2400" dirty="0">
                <a:solidFill>
                  <a:schemeClr val="bg1"/>
                </a:solidFill>
                <a:latin typeface="WF-026510-009147-001251"/>
              </a:rPr>
              <a:t> 2017 </a:t>
            </a:r>
            <a:r>
              <a:rPr lang="en-US" sz="2400" dirty="0" err="1">
                <a:solidFill>
                  <a:schemeClr val="bg1"/>
                </a:solidFill>
                <a:latin typeface="WF-026510-009147-001251"/>
              </a:rPr>
              <a:t>hóf</a:t>
            </a:r>
            <a:r>
              <a:rPr lang="en-US" sz="2400" dirty="0">
                <a:solidFill>
                  <a:schemeClr val="bg1"/>
                </a:solidFill>
                <a:latin typeface="WF-026510-009147-001251"/>
              </a:rPr>
              <a:t> Thomas Cook </a:t>
            </a:r>
            <a:r>
              <a:rPr lang="en-US" sz="2400" dirty="0" err="1">
                <a:solidFill>
                  <a:schemeClr val="bg1"/>
                </a:solidFill>
                <a:latin typeface="WF-026510-009147-001251"/>
              </a:rPr>
              <a:t>herferðina</a:t>
            </a:r>
            <a:r>
              <a:rPr lang="en-US" sz="2400" dirty="0">
                <a:solidFill>
                  <a:schemeClr val="bg1"/>
                </a:solidFill>
                <a:latin typeface="WF-026510-009147-001251"/>
              </a:rPr>
              <a:t> “Try Before You Fly” </a:t>
            </a:r>
            <a:r>
              <a:rPr lang="en-US" sz="2400" dirty="0" err="1">
                <a:solidFill>
                  <a:schemeClr val="bg1"/>
                </a:solidFill>
                <a:latin typeface="WF-026510-009147-001251"/>
              </a:rPr>
              <a:t>þar</a:t>
            </a:r>
            <a:r>
              <a:rPr lang="en-US" sz="2400" dirty="0">
                <a:solidFill>
                  <a:schemeClr val="bg1"/>
                </a:solidFill>
                <a:latin typeface="WF-026510-009147-001251"/>
              </a:rPr>
              <a:t> </a:t>
            </a:r>
            <a:r>
              <a:rPr lang="en-US" sz="2400" dirty="0" err="1">
                <a:solidFill>
                  <a:schemeClr val="bg1"/>
                </a:solidFill>
                <a:latin typeface="WF-026510-009147-001251"/>
              </a:rPr>
              <a:t>sem</a:t>
            </a:r>
            <a:r>
              <a:rPr lang="en-US" sz="2400" dirty="0">
                <a:solidFill>
                  <a:schemeClr val="bg1"/>
                </a:solidFill>
                <a:latin typeface="WF-026510-009147-001251"/>
              </a:rPr>
              <a:t> </a:t>
            </a:r>
            <a:r>
              <a:rPr lang="en-US" sz="2400" dirty="0" err="1">
                <a:solidFill>
                  <a:schemeClr val="bg1"/>
                </a:solidFill>
                <a:latin typeface="WF-026510-009147-001251"/>
              </a:rPr>
              <a:t>fyrirtækið</a:t>
            </a:r>
            <a:r>
              <a:rPr lang="en-US" sz="2400" dirty="0">
                <a:solidFill>
                  <a:schemeClr val="bg1"/>
                </a:solidFill>
                <a:latin typeface="WF-026510-009147-001251"/>
              </a:rPr>
              <a:t> </a:t>
            </a:r>
            <a:r>
              <a:rPr lang="en-US" sz="2400" dirty="0" err="1">
                <a:solidFill>
                  <a:schemeClr val="bg1"/>
                </a:solidFill>
                <a:latin typeface="WF-026510-009147-001251"/>
              </a:rPr>
              <a:t>bauð</a:t>
            </a:r>
            <a:r>
              <a:rPr lang="en-US" sz="2400" dirty="0">
                <a:solidFill>
                  <a:schemeClr val="bg1"/>
                </a:solidFill>
                <a:latin typeface="WF-026510-009147-001251"/>
              </a:rPr>
              <a:t> </a:t>
            </a:r>
            <a:r>
              <a:rPr lang="en-US" sz="2400" dirty="0" err="1">
                <a:solidFill>
                  <a:schemeClr val="bg1"/>
                </a:solidFill>
                <a:latin typeface="WF-026510-009147-001251"/>
              </a:rPr>
              <a:t>viðskiptavinum</a:t>
            </a:r>
            <a:r>
              <a:rPr lang="en-US" sz="2400" dirty="0">
                <a:solidFill>
                  <a:schemeClr val="bg1"/>
                </a:solidFill>
                <a:latin typeface="WF-026510-009147-001251"/>
              </a:rPr>
              <a:t> </a:t>
            </a:r>
            <a:r>
              <a:rPr lang="en-US" sz="2400" dirty="0" err="1">
                <a:solidFill>
                  <a:schemeClr val="bg1"/>
                </a:solidFill>
                <a:latin typeface="WF-026510-009147-001251"/>
              </a:rPr>
              <a:t>sínum</a:t>
            </a:r>
            <a:r>
              <a:rPr lang="en-US" sz="2400" dirty="0">
                <a:solidFill>
                  <a:schemeClr val="bg1"/>
                </a:solidFill>
                <a:latin typeface="WF-026510-009147-001251"/>
              </a:rPr>
              <a:t> </a:t>
            </a:r>
            <a:r>
              <a:rPr lang="en-US" sz="2400" dirty="0" err="1">
                <a:solidFill>
                  <a:schemeClr val="bg1"/>
                </a:solidFill>
                <a:latin typeface="WF-026510-009147-001251"/>
              </a:rPr>
              <a:t>að</a:t>
            </a:r>
            <a:r>
              <a:rPr lang="en-US" sz="2400" dirty="0">
                <a:solidFill>
                  <a:schemeClr val="bg1"/>
                </a:solidFill>
                <a:latin typeface="WF-026510-009147-001251"/>
              </a:rPr>
              <a:t> nota </a:t>
            </a:r>
            <a:r>
              <a:rPr lang="en-US" sz="2400" dirty="0" err="1">
                <a:solidFill>
                  <a:schemeClr val="bg1"/>
                </a:solidFill>
                <a:latin typeface="WF-026510-009147-001251"/>
              </a:rPr>
              <a:t>sýndarveruleika</a:t>
            </a:r>
            <a:r>
              <a:rPr lang="en-US" sz="2400" dirty="0">
                <a:solidFill>
                  <a:schemeClr val="bg1"/>
                </a:solidFill>
                <a:latin typeface="WF-026510-009147-001251"/>
              </a:rPr>
              <a:t> </a:t>
            </a:r>
            <a:r>
              <a:rPr lang="en-US" sz="2400" dirty="0" err="1">
                <a:solidFill>
                  <a:schemeClr val="bg1"/>
                </a:solidFill>
                <a:latin typeface="WF-026510-009147-001251"/>
              </a:rPr>
              <a:t>við</a:t>
            </a:r>
            <a:r>
              <a:rPr lang="en-US" sz="2400" dirty="0">
                <a:solidFill>
                  <a:schemeClr val="bg1"/>
                </a:solidFill>
                <a:latin typeface="WF-026510-009147-001251"/>
              </a:rPr>
              <a:t> </a:t>
            </a:r>
            <a:r>
              <a:rPr lang="en-US" sz="2400" dirty="0" err="1">
                <a:solidFill>
                  <a:schemeClr val="bg1"/>
                </a:solidFill>
                <a:latin typeface="WF-026510-009147-001251"/>
              </a:rPr>
              <a:t>valið</a:t>
            </a:r>
            <a:r>
              <a:rPr lang="en-US" sz="2400" dirty="0">
                <a:solidFill>
                  <a:schemeClr val="bg1"/>
                </a:solidFill>
                <a:latin typeface="WF-026510-009147-001251"/>
              </a:rPr>
              <a:t> á </a:t>
            </a:r>
            <a:r>
              <a:rPr lang="en-US" sz="2400" dirty="0" err="1">
                <a:solidFill>
                  <a:schemeClr val="bg1"/>
                </a:solidFill>
                <a:latin typeface="WF-026510-009147-001251"/>
              </a:rPr>
              <a:t>næsta</a:t>
            </a:r>
            <a:r>
              <a:rPr lang="en-US" sz="2400" dirty="0">
                <a:solidFill>
                  <a:schemeClr val="bg1"/>
                </a:solidFill>
                <a:latin typeface="WF-026510-009147-001251"/>
              </a:rPr>
              <a:t> </a:t>
            </a:r>
            <a:r>
              <a:rPr lang="en-US" sz="2400" dirty="0" err="1">
                <a:solidFill>
                  <a:schemeClr val="bg1"/>
                </a:solidFill>
                <a:latin typeface="WF-026510-009147-001251"/>
              </a:rPr>
              <a:t>áfangastað</a:t>
            </a:r>
            <a:r>
              <a:rPr lang="en-US" sz="2400" dirty="0">
                <a:solidFill>
                  <a:schemeClr val="bg1"/>
                </a:solidFill>
                <a:latin typeface="WF-026510-009147-001251"/>
              </a:rPr>
              <a:t>.</a:t>
            </a:r>
            <a:endParaRPr lang="en-US" sz="2400" b="0" i="0" dirty="0">
              <a:solidFill>
                <a:schemeClr val="bg1"/>
              </a:solidFill>
              <a:effectLst/>
              <a:latin typeface="WF-026510-009147-001251"/>
            </a:endParaRPr>
          </a:p>
        </p:txBody>
      </p:sp>
      <p:pic>
        <p:nvPicPr>
          <p:cNvPr id="3" name="Online Media 2" descr="Thomas Cook, Try Before You Fly - New York">
            <a:hlinkClick r:id="" action="ppaction://media"/>
            <a:extLst>
              <a:ext uri="{FF2B5EF4-FFF2-40B4-BE49-F238E27FC236}">
                <a16:creationId xmlns:a16="http://schemas.microsoft.com/office/drawing/2014/main" id="{548E1F34-F2B3-A24A-AB26-532DAABAEB76}"/>
              </a:ext>
            </a:extLst>
          </p:cNvPr>
          <p:cNvPicPr>
            <a:picLocks noRot="1" noChangeAspect="1"/>
          </p:cNvPicPr>
          <p:nvPr>
            <a:videoFile r:link="rId1"/>
          </p:nvPr>
        </p:nvPicPr>
        <p:blipFill>
          <a:blip r:embed="rId4"/>
          <a:stretch>
            <a:fillRect/>
          </a:stretch>
        </p:blipFill>
        <p:spPr>
          <a:xfrm>
            <a:off x="1188923" y="9939"/>
            <a:ext cx="9814152" cy="5544996"/>
          </a:xfrm>
          <a:prstGeom prst="rect">
            <a:avLst/>
          </a:prstGeom>
        </p:spPr>
      </p:pic>
    </p:spTree>
    <p:extLst>
      <p:ext uri="{BB962C8B-B14F-4D97-AF65-F5344CB8AC3E}">
        <p14:creationId xmlns:p14="http://schemas.microsoft.com/office/powerpoint/2010/main" val="1087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10;&#10;Description automatically generated">
            <a:extLst>
              <a:ext uri="{FF2B5EF4-FFF2-40B4-BE49-F238E27FC236}">
                <a16:creationId xmlns:a16="http://schemas.microsoft.com/office/drawing/2014/main" id="{82FB3214-D342-FA43-A909-5C299E53C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308008"/>
            <a:ext cx="4716379" cy="1569660"/>
          </a:xfrm>
          <a:prstGeom prst="rect">
            <a:avLst/>
          </a:prstGeom>
          <a:solidFill>
            <a:srgbClr val="91BE46"/>
          </a:solidFill>
        </p:spPr>
        <p:txBody>
          <a:bodyPr wrap="square" rtlCol="0">
            <a:spAutoFit/>
          </a:bodyPr>
          <a:lstStyle/>
          <a:p>
            <a:r>
              <a:rPr lang="en-IE" sz="2400" dirty="0" err="1">
                <a:solidFill>
                  <a:schemeClr val="bg1"/>
                </a:solidFill>
              </a:rPr>
              <a:t>L’Atelier</a:t>
            </a:r>
            <a:r>
              <a:rPr lang="en-IE" sz="2400" dirty="0">
                <a:solidFill>
                  <a:schemeClr val="bg1"/>
                </a:solidFill>
              </a:rPr>
              <a:t> des </a:t>
            </a:r>
            <a:r>
              <a:rPr lang="en-IE" sz="2400" dirty="0" err="1">
                <a:solidFill>
                  <a:schemeClr val="bg1"/>
                </a:solidFill>
              </a:rPr>
              <a:t>lumières</a:t>
            </a:r>
            <a:r>
              <a:rPr lang="en-IE" sz="2400" dirty="0">
                <a:solidFill>
                  <a:schemeClr val="bg1"/>
                </a:solidFill>
              </a:rPr>
              <a:t> í </a:t>
            </a:r>
            <a:r>
              <a:rPr lang="en-IE" sz="2400" dirty="0" err="1">
                <a:solidFill>
                  <a:schemeClr val="bg1"/>
                </a:solidFill>
              </a:rPr>
              <a:t>París</a:t>
            </a:r>
            <a:r>
              <a:rPr lang="en-IE" sz="2400" dirty="0">
                <a:solidFill>
                  <a:schemeClr val="bg1"/>
                </a:solidFill>
              </a:rPr>
              <a:t> </a:t>
            </a:r>
            <a:r>
              <a:rPr lang="en-IE" sz="2400" dirty="0" err="1">
                <a:solidFill>
                  <a:schemeClr val="bg1"/>
                </a:solidFill>
              </a:rPr>
              <a:t>er</a:t>
            </a:r>
            <a:r>
              <a:rPr lang="en-IE" sz="2400" dirty="0">
                <a:solidFill>
                  <a:schemeClr val="bg1"/>
                </a:solidFill>
              </a:rPr>
              <a:t> </a:t>
            </a:r>
            <a:r>
              <a:rPr lang="en-IE" sz="2400" dirty="0" err="1">
                <a:solidFill>
                  <a:schemeClr val="bg1"/>
                </a:solidFill>
              </a:rPr>
              <a:t>hrífandi</a:t>
            </a:r>
            <a:r>
              <a:rPr lang="en-IE" sz="2400" dirty="0">
                <a:solidFill>
                  <a:schemeClr val="bg1"/>
                </a:solidFill>
              </a:rPr>
              <a:t> </a:t>
            </a:r>
            <a:r>
              <a:rPr lang="en-IE" sz="2400" dirty="0" err="1">
                <a:solidFill>
                  <a:schemeClr val="bg1"/>
                </a:solidFill>
              </a:rPr>
              <a:t>sýning</a:t>
            </a:r>
            <a:r>
              <a:rPr lang="en-IE" sz="2400" dirty="0">
                <a:solidFill>
                  <a:schemeClr val="bg1"/>
                </a:solidFill>
              </a:rPr>
              <a:t> </a:t>
            </a:r>
            <a:r>
              <a:rPr lang="en-IE" sz="2400" dirty="0" err="1">
                <a:solidFill>
                  <a:schemeClr val="bg1"/>
                </a:solidFill>
              </a:rPr>
              <a:t>þar</a:t>
            </a:r>
            <a:r>
              <a:rPr lang="en-IE" sz="2400" dirty="0">
                <a:solidFill>
                  <a:schemeClr val="bg1"/>
                </a:solidFill>
              </a:rPr>
              <a:t> </a:t>
            </a:r>
            <a:r>
              <a:rPr lang="en-IE" sz="2400" dirty="0" err="1">
                <a:solidFill>
                  <a:schemeClr val="bg1"/>
                </a:solidFill>
              </a:rPr>
              <a:t>sem</a:t>
            </a:r>
            <a:r>
              <a:rPr lang="en-IE" sz="2400" dirty="0">
                <a:solidFill>
                  <a:schemeClr val="bg1"/>
                </a:solidFill>
              </a:rPr>
              <a:t> </a:t>
            </a:r>
            <a:r>
              <a:rPr lang="en-IE" sz="2400" dirty="0" err="1">
                <a:solidFill>
                  <a:schemeClr val="bg1"/>
                </a:solidFill>
              </a:rPr>
              <a:t>listaverkunum</a:t>
            </a:r>
            <a:r>
              <a:rPr lang="en-IE" sz="2400" dirty="0">
                <a:solidFill>
                  <a:schemeClr val="bg1"/>
                </a:solidFill>
              </a:rPr>
              <a:t> </a:t>
            </a:r>
            <a:r>
              <a:rPr lang="en-IE" sz="2400" dirty="0" err="1">
                <a:solidFill>
                  <a:schemeClr val="bg1"/>
                </a:solidFill>
              </a:rPr>
              <a:t>er</a:t>
            </a:r>
            <a:r>
              <a:rPr lang="en-IE" sz="2400" dirty="0">
                <a:solidFill>
                  <a:schemeClr val="bg1"/>
                </a:solidFill>
              </a:rPr>
              <a:t> </a:t>
            </a:r>
            <a:r>
              <a:rPr lang="en-IE" sz="2400" dirty="0" err="1">
                <a:solidFill>
                  <a:schemeClr val="bg1"/>
                </a:solidFill>
              </a:rPr>
              <a:t>varpað</a:t>
            </a:r>
            <a:r>
              <a:rPr lang="en-IE" sz="2400" dirty="0">
                <a:solidFill>
                  <a:schemeClr val="bg1"/>
                </a:solidFill>
              </a:rPr>
              <a:t> á </a:t>
            </a:r>
            <a:r>
              <a:rPr lang="en-IE" sz="2400" dirty="0" err="1">
                <a:solidFill>
                  <a:schemeClr val="bg1"/>
                </a:solidFill>
              </a:rPr>
              <a:t>veggi</a:t>
            </a:r>
            <a:r>
              <a:rPr lang="en-IE" sz="2400" dirty="0">
                <a:solidFill>
                  <a:schemeClr val="bg1"/>
                </a:solidFill>
              </a:rPr>
              <a:t> og </a:t>
            </a:r>
            <a:r>
              <a:rPr lang="en-IE" sz="2400" dirty="0" err="1">
                <a:solidFill>
                  <a:schemeClr val="bg1"/>
                </a:solidFill>
              </a:rPr>
              <a:t>gólf</a:t>
            </a:r>
            <a:r>
              <a:rPr lang="en-IE" sz="2400" dirty="0">
                <a:solidFill>
                  <a:schemeClr val="bg1"/>
                </a:solidFill>
              </a:rPr>
              <a:t>.</a:t>
            </a:r>
          </a:p>
        </p:txBody>
      </p:sp>
      <p:sp>
        <p:nvSpPr>
          <p:cNvPr id="7" name="TextBox 6">
            <a:extLst>
              <a:ext uri="{FF2B5EF4-FFF2-40B4-BE49-F238E27FC236}">
                <a16:creationId xmlns:a16="http://schemas.microsoft.com/office/drawing/2014/main" id="{936342E0-1353-BB48-927B-8A4BD0D2889D}"/>
              </a:ext>
            </a:extLst>
          </p:cNvPr>
          <p:cNvSpPr txBox="1"/>
          <p:nvPr/>
        </p:nvSpPr>
        <p:spPr>
          <a:xfrm>
            <a:off x="10793896"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2610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KAFLI 1</a:t>
            </a:r>
          </a:p>
          <a:p>
            <a:r>
              <a:rPr lang="en-IE" dirty="0"/>
              <a:t>HVERJIR ERU POPPMENNINGAR-FERÐAMENN OG HVAÐ VILJA ÞEIR</a:t>
            </a:r>
            <a:r>
              <a:rPr lang="en-LT" dirty="0"/>
              <a:t>?</a:t>
            </a:r>
            <a:endParaRPr lang="en-IE" dirty="0"/>
          </a:p>
        </p:txBody>
      </p:sp>
      <p:pic>
        <p:nvPicPr>
          <p:cNvPr id="11" name="Picture Placeholder 10" descr="A picture containing outdoor, sky, person&#10;&#10;Description automatically generated">
            <a:extLst>
              <a:ext uri="{FF2B5EF4-FFF2-40B4-BE49-F238E27FC236}">
                <a16:creationId xmlns:a16="http://schemas.microsoft.com/office/drawing/2014/main" id="{5D20DE6C-DD48-5542-A664-E3538716883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38" y="0"/>
            <a:ext cx="12198238" cy="6858000"/>
          </a:xfrm>
        </p:spPr>
      </p:pic>
      <p:sp>
        <p:nvSpPr>
          <p:cNvPr id="12" name="TextBox 11">
            <a:extLst>
              <a:ext uri="{FF2B5EF4-FFF2-40B4-BE49-F238E27FC236}">
                <a16:creationId xmlns:a16="http://schemas.microsoft.com/office/drawing/2014/main" id="{FDDA4DD4-2F31-524D-8C10-7B5ECA1D432C}"/>
              </a:ext>
            </a:extLst>
          </p:cNvPr>
          <p:cNvSpPr txBox="1"/>
          <p:nvPr/>
        </p:nvSpPr>
        <p:spPr>
          <a:xfrm>
            <a:off x="11224592" y="6488668"/>
            <a:ext cx="967408" cy="369332"/>
          </a:xfrm>
          <a:prstGeom prst="rect">
            <a:avLst/>
          </a:prstGeom>
          <a:noFill/>
        </p:spPr>
        <p:txBody>
          <a:bodyPr wrap="square" rtlCol="0">
            <a:spAutoFit/>
          </a:bodyPr>
          <a:lstStyle/>
          <a:p>
            <a:r>
              <a:rPr lang="en-LT" dirty="0">
                <a:solidFill>
                  <a:schemeClr val="bg1"/>
                </a:solidFill>
                <a:hlinkClick r:id="rId3"/>
              </a:rPr>
              <a:t>Source</a:t>
            </a:r>
            <a:endParaRPr lang="en-LT"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en-US" sz="2400" dirty="0" err="1">
                <a:solidFill>
                  <a:schemeClr val="bg1"/>
                </a:solidFill>
                <a:latin typeface="WF-026510-009147-001251"/>
              </a:rPr>
              <a:t>Söfn</a:t>
            </a:r>
            <a:r>
              <a:rPr lang="en-US" sz="2400" dirty="0">
                <a:solidFill>
                  <a:schemeClr val="bg1"/>
                </a:solidFill>
                <a:latin typeface="WF-026510-009147-001251"/>
              </a:rPr>
              <a:t> </a:t>
            </a:r>
            <a:r>
              <a:rPr lang="en-US" sz="2400" dirty="0" err="1">
                <a:solidFill>
                  <a:schemeClr val="bg1"/>
                </a:solidFill>
                <a:latin typeface="WF-026510-009147-001251"/>
              </a:rPr>
              <a:t>eru</a:t>
            </a:r>
            <a:r>
              <a:rPr lang="en-US" sz="2400" dirty="0">
                <a:solidFill>
                  <a:schemeClr val="bg1"/>
                </a:solidFill>
                <a:latin typeface="WF-026510-009147-001251"/>
              </a:rPr>
              <a:t> </a:t>
            </a:r>
            <a:r>
              <a:rPr lang="en-US" sz="2400" dirty="0" err="1">
                <a:solidFill>
                  <a:schemeClr val="bg1"/>
                </a:solidFill>
                <a:latin typeface="WF-026510-009147-001251"/>
              </a:rPr>
              <a:t>sífellt</a:t>
            </a:r>
            <a:r>
              <a:rPr lang="en-US" sz="2400" dirty="0">
                <a:solidFill>
                  <a:schemeClr val="bg1"/>
                </a:solidFill>
                <a:latin typeface="WF-026510-009147-001251"/>
              </a:rPr>
              <a:t> </a:t>
            </a:r>
            <a:r>
              <a:rPr lang="en-US" sz="2400" dirty="0" err="1">
                <a:solidFill>
                  <a:schemeClr val="bg1"/>
                </a:solidFill>
                <a:latin typeface="WF-026510-009147-001251"/>
              </a:rPr>
              <a:t>að</a:t>
            </a:r>
            <a:r>
              <a:rPr lang="en-US" sz="2400" dirty="0">
                <a:solidFill>
                  <a:schemeClr val="bg1"/>
                </a:solidFill>
                <a:latin typeface="WF-026510-009147-001251"/>
              </a:rPr>
              <a:t> </a:t>
            </a:r>
            <a:r>
              <a:rPr lang="en-US" sz="2400" dirty="0" err="1">
                <a:solidFill>
                  <a:schemeClr val="bg1"/>
                </a:solidFill>
                <a:latin typeface="WF-026510-009147-001251"/>
              </a:rPr>
              <a:t>færa</a:t>
            </a:r>
            <a:r>
              <a:rPr lang="en-US" sz="2400" dirty="0">
                <a:solidFill>
                  <a:schemeClr val="bg1"/>
                </a:solidFill>
                <a:latin typeface="WF-026510-009147-001251"/>
              </a:rPr>
              <a:t> </a:t>
            </a:r>
            <a:r>
              <a:rPr lang="en-US" sz="2400" dirty="0" err="1">
                <a:solidFill>
                  <a:schemeClr val="bg1"/>
                </a:solidFill>
                <a:latin typeface="WF-026510-009147-001251"/>
              </a:rPr>
              <a:t>gesti</a:t>
            </a:r>
            <a:r>
              <a:rPr lang="en-US" sz="2400" dirty="0">
                <a:solidFill>
                  <a:schemeClr val="bg1"/>
                </a:solidFill>
                <a:latin typeface="WF-026510-009147-001251"/>
              </a:rPr>
              <a:t> </a:t>
            </a:r>
            <a:r>
              <a:rPr lang="en-US" sz="2400" dirty="0" err="1">
                <a:solidFill>
                  <a:schemeClr val="bg1"/>
                </a:solidFill>
                <a:latin typeface="WF-026510-009147-001251"/>
              </a:rPr>
              <a:t>sína</a:t>
            </a:r>
            <a:r>
              <a:rPr lang="en-US" sz="2400" dirty="0">
                <a:solidFill>
                  <a:schemeClr val="bg1"/>
                </a:solidFill>
                <a:latin typeface="WF-026510-009147-001251"/>
              </a:rPr>
              <a:t> </a:t>
            </a:r>
            <a:r>
              <a:rPr lang="en-US" sz="2400" dirty="0" err="1">
                <a:solidFill>
                  <a:schemeClr val="bg1"/>
                </a:solidFill>
                <a:latin typeface="WF-026510-009147-001251"/>
              </a:rPr>
              <a:t>nær</a:t>
            </a:r>
            <a:r>
              <a:rPr lang="en-US" sz="2400" dirty="0">
                <a:solidFill>
                  <a:schemeClr val="bg1"/>
                </a:solidFill>
                <a:latin typeface="WF-026510-009147-001251"/>
              </a:rPr>
              <a:t> </a:t>
            </a:r>
            <a:r>
              <a:rPr lang="en-US" sz="2400" dirty="0" err="1">
                <a:solidFill>
                  <a:schemeClr val="bg1"/>
                </a:solidFill>
                <a:latin typeface="WF-026510-009147-001251"/>
              </a:rPr>
              <a:t>listaverkunum</a:t>
            </a:r>
            <a:r>
              <a:rPr lang="en-US" sz="2400" dirty="0">
                <a:solidFill>
                  <a:schemeClr val="bg1"/>
                </a:solidFill>
                <a:latin typeface="WF-026510-009147-001251"/>
              </a:rPr>
              <a:t>, </a:t>
            </a:r>
            <a:r>
              <a:rPr lang="en-US" sz="2400" dirty="0" err="1">
                <a:solidFill>
                  <a:schemeClr val="bg1"/>
                </a:solidFill>
                <a:latin typeface="WF-026510-009147-001251"/>
              </a:rPr>
              <a:t>sem</a:t>
            </a:r>
            <a:r>
              <a:rPr lang="en-US" sz="2400" dirty="0">
                <a:solidFill>
                  <a:schemeClr val="bg1"/>
                </a:solidFill>
                <a:latin typeface="WF-026510-009147-001251"/>
              </a:rPr>
              <a:t> </a:t>
            </a:r>
            <a:r>
              <a:rPr lang="en-US" sz="2400" dirty="0" err="1">
                <a:solidFill>
                  <a:schemeClr val="bg1"/>
                </a:solidFill>
                <a:latin typeface="WF-026510-009147-001251"/>
              </a:rPr>
              <a:t>dæmi</a:t>
            </a:r>
            <a:r>
              <a:rPr lang="en-US" sz="2400" dirty="0">
                <a:solidFill>
                  <a:schemeClr val="bg1"/>
                </a:solidFill>
                <a:latin typeface="WF-026510-009147-001251"/>
              </a:rPr>
              <a:t> </a:t>
            </a:r>
            <a:r>
              <a:rPr lang="en-US" sz="2400" dirty="0" err="1">
                <a:solidFill>
                  <a:schemeClr val="bg1"/>
                </a:solidFill>
                <a:latin typeface="WF-026510-009147-001251"/>
              </a:rPr>
              <a:t>má</a:t>
            </a:r>
            <a:r>
              <a:rPr lang="en-US" sz="2400" dirty="0">
                <a:solidFill>
                  <a:schemeClr val="bg1"/>
                </a:solidFill>
                <a:latin typeface="WF-026510-009147-001251"/>
              </a:rPr>
              <a:t> </a:t>
            </a:r>
            <a:r>
              <a:rPr lang="en-US" sz="2400" dirty="0" err="1">
                <a:solidFill>
                  <a:schemeClr val="bg1"/>
                </a:solidFill>
                <a:latin typeface="WF-026510-009147-001251"/>
              </a:rPr>
              <a:t>nefna</a:t>
            </a:r>
            <a:r>
              <a:rPr lang="en-US" sz="2400" dirty="0">
                <a:solidFill>
                  <a:schemeClr val="bg1"/>
                </a:solidFill>
                <a:latin typeface="WF-026510-009147-001251"/>
              </a:rPr>
              <a:t> </a:t>
            </a:r>
            <a:r>
              <a:rPr lang="en-US" sz="2400" dirty="0" err="1">
                <a:solidFill>
                  <a:schemeClr val="bg1"/>
                </a:solidFill>
                <a:latin typeface="WF-026510-009147-001251"/>
              </a:rPr>
              <a:t>þessa</a:t>
            </a:r>
            <a:r>
              <a:rPr lang="en-US" sz="2400" dirty="0">
                <a:solidFill>
                  <a:schemeClr val="bg1"/>
                </a:solidFill>
                <a:latin typeface="WF-026510-009147-001251"/>
              </a:rPr>
              <a:t> </a:t>
            </a:r>
            <a:r>
              <a:rPr lang="en-US" sz="2400" dirty="0" err="1">
                <a:solidFill>
                  <a:schemeClr val="bg1"/>
                </a:solidFill>
                <a:latin typeface="WF-026510-009147-001251"/>
              </a:rPr>
              <a:t>sýningu</a:t>
            </a:r>
            <a:r>
              <a:rPr lang="en-US" sz="2400" dirty="0">
                <a:solidFill>
                  <a:schemeClr val="bg1"/>
                </a:solidFill>
                <a:latin typeface="WF-026510-009147-001251"/>
              </a:rPr>
              <a:t> á </a:t>
            </a:r>
            <a:r>
              <a:rPr lang="en-US" sz="2400" dirty="0" err="1">
                <a:solidFill>
                  <a:schemeClr val="bg1"/>
                </a:solidFill>
                <a:latin typeface="WF-026510-009147-001251"/>
              </a:rPr>
              <a:t>verkum</a:t>
            </a:r>
            <a:r>
              <a:rPr lang="en-US" sz="2400" dirty="0">
                <a:solidFill>
                  <a:schemeClr val="bg1"/>
                </a:solidFill>
                <a:latin typeface="WF-026510-009147-001251"/>
              </a:rPr>
              <a:t> Claude Monet í </a:t>
            </a:r>
            <a:r>
              <a:rPr lang="en-US" sz="2400" dirty="0" err="1">
                <a:solidFill>
                  <a:schemeClr val="bg1"/>
                </a:solidFill>
                <a:latin typeface="WF-026510-009147-001251"/>
              </a:rPr>
              <a:t>Horta</a:t>
            </a:r>
            <a:r>
              <a:rPr lang="en-US" sz="2400" dirty="0">
                <a:solidFill>
                  <a:schemeClr val="bg1"/>
                </a:solidFill>
                <a:latin typeface="WF-026510-009147-001251"/>
              </a:rPr>
              <a:t> </a:t>
            </a:r>
            <a:r>
              <a:rPr lang="en-US" sz="2400" dirty="0" err="1">
                <a:solidFill>
                  <a:schemeClr val="bg1"/>
                </a:solidFill>
                <a:latin typeface="WF-026510-009147-001251"/>
              </a:rPr>
              <a:t>galleríinu</a:t>
            </a:r>
            <a:r>
              <a:rPr lang="en-US" sz="2400" dirty="0">
                <a:solidFill>
                  <a:schemeClr val="bg1"/>
                </a:solidFill>
                <a:latin typeface="WF-026510-009147-001251"/>
              </a:rPr>
              <a:t> í Brussel.</a:t>
            </a:r>
            <a:endParaRPr lang="en-US" sz="2400" b="0" i="0" dirty="0">
              <a:solidFill>
                <a:schemeClr val="bg1"/>
              </a:solidFill>
              <a:effectLst/>
              <a:latin typeface="WF-026510-009147-001251"/>
            </a:endParaRPr>
          </a:p>
        </p:txBody>
      </p:sp>
      <p:pic>
        <p:nvPicPr>
          <p:cNvPr id="2" name="Online Media 1" descr="Monet Bruxelles">
            <a:hlinkClick r:id="" action="ppaction://media"/>
            <a:extLst>
              <a:ext uri="{FF2B5EF4-FFF2-40B4-BE49-F238E27FC236}">
                <a16:creationId xmlns:a16="http://schemas.microsoft.com/office/drawing/2014/main" id="{EE72F249-AFA5-F64A-A9A5-3853A059D98F}"/>
              </a:ext>
            </a:extLst>
          </p:cNvPr>
          <p:cNvPicPr>
            <a:picLocks noRot="1" noChangeAspect="1"/>
          </p:cNvPicPr>
          <p:nvPr>
            <a:videoFile r:link="rId1"/>
          </p:nvPr>
        </p:nvPicPr>
        <p:blipFill>
          <a:blip r:embed="rId4"/>
          <a:stretch>
            <a:fillRect/>
          </a:stretch>
        </p:blipFill>
        <p:spPr>
          <a:xfrm>
            <a:off x="1188924" y="0"/>
            <a:ext cx="9814151" cy="5544996"/>
          </a:xfrm>
          <a:prstGeom prst="rect">
            <a:avLst/>
          </a:prstGeom>
        </p:spPr>
      </p:pic>
    </p:spTree>
    <p:extLst>
      <p:ext uri="{BB962C8B-B14F-4D97-AF65-F5344CB8AC3E}">
        <p14:creationId xmlns:p14="http://schemas.microsoft.com/office/powerpoint/2010/main" val="18369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1200329"/>
          </a:xfrm>
          <a:prstGeom prst="rect">
            <a:avLst/>
          </a:prstGeom>
          <a:solidFill>
            <a:srgbClr val="91BE46"/>
          </a:solidFill>
        </p:spPr>
        <p:txBody>
          <a:bodyPr wrap="square" rtlCol="0">
            <a:spAutoFit/>
          </a:bodyPr>
          <a:lstStyle/>
          <a:p>
            <a:r>
              <a:rPr lang="en-US" sz="2400" dirty="0">
                <a:solidFill>
                  <a:schemeClr val="bg1"/>
                </a:solidFill>
                <a:latin typeface="WF-026510-009147-001251"/>
              </a:rPr>
              <a:t>Í Fujian </a:t>
            </a:r>
            <a:r>
              <a:rPr lang="en-US" sz="2400" dirty="0" err="1">
                <a:solidFill>
                  <a:schemeClr val="bg1"/>
                </a:solidFill>
                <a:latin typeface="WF-026510-009147-001251"/>
              </a:rPr>
              <a:t>héraðinu</a:t>
            </a:r>
            <a:r>
              <a:rPr lang="en-US" sz="2400" dirty="0">
                <a:solidFill>
                  <a:schemeClr val="bg1"/>
                </a:solidFill>
                <a:latin typeface="WF-026510-009147-001251"/>
              </a:rPr>
              <a:t> í </a:t>
            </a:r>
            <a:r>
              <a:rPr lang="en-US" sz="2400" dirty="0" err="1">
                <a:solidFill>
                  <a:schemeClr val="bg1"/>
                </a:solidFill>
                <a:latin typeface="WF-026510-009147-001251"/>
              </a:rPr>
              <a:t>Kína</a:t>
            </a:r>
            <a:r>
              <a:rPr lang="en-US" sz="2400" dirty="0">
                <a:solidFill>
                  <a:schemeClr val="bg1"/>
                </a:solidFill>
                <a:latin typeface="WF-026510-009147-001251"/>
              </a:rPr>
              <a:t> </a:t>
            </a:r>
            <a:r>
              <a:rPr lang="en-US" sz="2400" dirty="0" err="1">
                <a:solidFill>
                  <a:schemeClr val="bg1"/>
                </a:solidFill>
                <a:latin typeface="WF-026510-009147-001251"/>
              </a:rPr>
              <a:t>fá</a:t>
            </a:r>
            <a:r>
              <a:rPr lang="en-US" sz="2400" dirty="0">
                <a:solidFill>
                  <a:schemeClr val="bg1"/>
                </a:solidFill>
                <a:latin typeface="WF-026510-009147-001251"/>
              </a:rPr>
              <a:t> </a:t>
            </a:r>
            <a:r>
              <a:rPr lang="en-US" sz="2400" dirty="0" err="1">
                <a:solidFill>
                  <a:schemeClr val="bg1"/>
                </a:solidFill>
                <a:latin typeface="WF-026510-009147-001251"/>
              </a:rPr>
              <a:t>gestir</a:t>
            </a:r>
            <a:r>
              <a:rPr lang="en-US" sz="2400" dirty="0">
                <a:solidFill>
                  <a:schemeClr val="bg1"/>
                </a:solidFill>
                <a:latin typeface="WF-026510-009147-001251"/>
              </a:rPr>
              <a:t> </a:t>
            </a:r>
            <a:r>
              <a:rPr lang="en-US" sz="2400" dirty="0" err="1">
                <a:solidFill>
                  <a:schemeClr val="bg1"/>
                </a:solidFill>
                <a:latin typeface="WF-026510-009147-001251"/>
              </a:rPr>
              <a:t>tækifæri</a:t>
            </a:r>
            <a:r>
              <a:rPr lang="en-US" sz="2400" dirty="0">
                <a:solidFill>
                  <a:schemeClr val="bg1"/>
                </a:solidFill>
                <a:latin typeface="WF-026510-009147-001251"/>
              </a:rPr>
              <a:t> </a:t>
            </a:r>
            <a:r>
              <a:rPr lang="en-US" sz="2400" dirty="0" err="1">
                <a:solidFill>
                  <a:schemeClr val="bg1"/>
                </a:solidFill>
                <a:latin typeface="WF-026510-009147-001251"/>
              </a:rPr>
              <a:t>til</a:t>
            </a:r>
            <a:r>
              <a:rPr lang="en-US" sz="2400" dirty="0">
                <a:solidFill>
                  <a:schemeClr val="bg1"/>
                </a:solidFill>
                <a:latin typeface="WF-026510-009147-001251"/>
              </a:rPr>
              <a:t> </a:t>
            </a:r>
            <a:r>
              <a:rPr lang="en-US" sz="2400" dirty="0" err="1">
                <a:solidFill>
                  <a:schemeClr val="bg1"/>
                </a:solidFill>
                <a:latin typeface="WF-026510-009147-001251"/>
              </a:rPr>
              <a:t>að</a:t>
            </a:r>
            <a:r>
              <a:rPr lang="en-US" sz="2400" dirty="0">
                <a:solidFill>
                  <a:schemeClr val="bg1"/>
                </a:solidFill>
                <a:latin typeface="WF-026510-009147-001251"/>
              </a:rPr>
              <a:t> </a:t>
            </a:r>
            <a:r>
              <a:rPr lang="en-US" sz="2400" dirty="0" err="1">
                <a:solidFill>
                  <a:schemeClr val="bg1"/>
                </a:solidFill>
                <a:latin typeface="WF-026510-009147-001251"/>
              </a:rPr>
              <a:t>upplifa</a:t>
            </a:r>
            <a:r>
              <a:rPr lang="en-US" sz="2400" dirty="0">
                <a:solidFill>
                  <a:schemeClr val="bg1"/>
                </a:solidFill>
                <a:latin typeface="WF-026510-009147-001251"/>
              </a:rPr>
              <a:t> </a:t>
            </a:r>
            <a:r>
              <a:rPr lang="en-US" sz="2400" dirty="0" err="1">
                <a:solidFill>
                  <a:schemeClr val="bg1"/>
                </a:solidFill>
                <a:latin typeface="WF-026510-009147-001251"/>
              </a:rPr>
              <a:t>fljúgandi</a:t>
            </a:r>
            <a:r>
              <a:rPr lang="en-US" sz="2400" dirty="0">
                <a:solidFill>
                  <a:schemeClr val="bg1"/>
                </a:solidFill>
                <a:latin typeface="WF-026510-009147-001251"/>
              </a:rPr>
              <a:t> kung </a:t>
            </a:r>
            <a:r>
              <a:rPr lang="en-US" sz="2400" dirty="0" err="1">
                <a:solidFill>
                  <a:schemeClr val="bg1"/>
                </a:solidFill>
                <a:latin typeface="WF-026510-009147-001251"/>
              </a:rPr>
              <a:t>fu</a:t>
            </a:r>
            <a:r>
              <a:rPr lang="en-US" sz="2400" dirty="0">
                <a:solidFill>
                  <a:schemeClr val="bg1"/>
                </a:solidFill>
                <a:latin typeface="WF-026510-009147-001251"/>
              </a:rPr>
              <a:t>. </a:t>
            </a:r>
            <a:r>
              <a:rPr lang="en-US" sz="2400" dirty="0" err="1">
                <a:solidFill>
                  <a:schemeClr val="bg1"/>
                </a:solidFill>
                <a:latin typeface="WF-026510-009147-001251"/>
              </a:rPr>
              <a:t>Þar</a:t>
            </a:r>
            <a:r>
              <a:rPr lang="en-US" sz="2400" dirty="0">
                <a:solidFill>
                  <a:schemeClr val="bg1"/>
                </a:solidFill>
                <a:latin typeface="WF-026510-009147-001251"/>
              </a:rPr>
              <a:t> </a:t>
            </a:r>
            <a:r>
              <a:rPr lang="en-US" sz="2400" dirty="0" err="1">
                <a:solidFill>
                  <a:schemeClr val="bg1"/>
                </a:solidFill>
                <a:latin typeface="WF-026510-009147-001251"/>
              </a:rPr>
              <a:t>fá</a:t>
            </a:r>
            <a:r>
              <a:rPr lang="en-US" sz="2400" dirty="0">
                <a:solidFill>
                  <a:schemeClr val="bg1"/>
                </a:solidFill>
                <a:latin typeface="WF-026510-009147-001251"/>
              </a:rPr>
              <a:t> </a:t>
            </a:r>
            <a:r>
              <a:rPr lang="en-US" sz="2400" dirty="0" err="1">
                <a:solidFill>
                  <a:schemeClr val="bg1"/>
                </a:solidFill>
                <a:latin typeface="WF-026510-009147-001251"/>
              </a:rPr>
              <a:t>þeir</a:t>
            </a:r>
            <a:r>
              <a:rPr lang="en-US" sz="2400" dirty="0">
                <a:solidFill>
                  <a:schemeClr val="bg1"/>
                </a:solidFill>
                <a:latin typeface="WF-026510-009147-001251"/>
              </a:rPr>
              <a:t> </a:t>
            </a:r>
            <a:r>
              <a:rPr lang="en-US" sz="2400" dirty="0" err="1">
                <a:solidFill>
                  <a:schemeClr val="bg1"/>
                </a:solidFill>
                <a:latin typeface="WF-026510-009147-001251"/>
              </a:rPr>
              <a:t>að</a:t>
            </a:r>
            <a:r>
              <a:rPr lang="en-US" sz="2400" dirty="0">
                <a:solidFill>
                  <a:schemeClr val="bg1"/>
                </a:solidFill>
                <a:latin typeface="WF-026510-009147-001251"/>
              </a:rPr>
              <a:t> </a:t>
            </a:r>
            <a:r>
              <a:rPr lang="en-US" sz="2400" dirty="0" err="1">
                <a:solidFill>
                  <a:schemeClr val="bg1"/>
                </a:solidFill>
                <a:latin typeface="WF-026510-009147-001251"/>
              </a:rPr>
              <a:t>fljúga</a:t>
            </a:r>
            <a:r>
              <a:rPr lang="en-US" sz="2400" dirty="0">
                <a:solidFill>
                  <a:schemeClr val="bg1"/>
                </a:solidFill>
                <a:latin typeface="WF-026510-009147-001251"/>
              </a:rPr>
              <a:t> um </a:t>
            </a:r>
            <a:r>
              <a:rPr lang="en-US" sz="2400" dirty="0" err="1">
                <a:solidFill>
                  <a:schemeClr val="bg1"/>
                </a:solidFill>
                <a:latin typeface="WF-026510-009147-001251"/>
              </a:rPr>
              <a:t>loftið</a:t>
            </a:r>
            <a:r>
              <a:rPr lang="en-US" sz="2400" dirty="0">
                <a:solidFill>
                  <a:schemeClr val="bg1"/>
                </a:solidFill>
                <a:latin typeface="WF-026510-009147-001251"/>
              </a:rPr>
              <a:t> og </a:t>
            </a:r>
            <a:r>
              <a:rPr lang="en-US" sz="2400" dirty="0" err="1">
                <a:solidFill>
                  <a:schemeClr val="bg1"/>
                </a:solidFill>
                <a:latin typeface="WF-026510-009147-001251"/>
              </a:rPr>
              <a:t>framkvæma</a:t>
            </a:r>
            <a:r>
              <a:rPr lang="en-US" sz="2400" dirty="0">
                <a:solidFill>
                  <a:schemeClr val="bg1"/>
                </a:solidFill>
                <a:latin typeface="WF-026510-009147-001251"/>
              </a:rPr>
              <a:t> </a:t>
            </a:r>
            <a:r>
              <a:rPr lang="en-US" sz="2400" dirty="0" err="1">
                <a:solidFill>
                  <a:schemeClr val="bg1"/>
                </a:solidFill>
                <a:latin typeface="WF-026510-009147-001251"/>
              </a:rPr>
              <a:t>dáleiðandi</a:t>
            </a:r>
            <a:r>
              <a:rPr lang="en-US" sz="2400" dirty="0">
                <a:solidFill>
                  <a:schemeClr val="bg1"/>
                </a:solidFill>
                <a:latin typeface="WF-026510-009147-001251"/>
              </a:rPr>
              <a:t> </a:t>
            </a:r>
            <a:r>
              <a:rPr lang="en-US" sz="2400" dirty="0" err="1">
                <a:solidFill>
                  <a:schemeClr val="bg1"/>
                </a:solidFill>
                <a:latin typeface="WF-026510-009147-001251"/>
              </a:rPr>
              <a:t>glæfrabrögð</a:t>
            </a:r>
            <a:r>
              <a:rPr lang="en-US" sz="2400" dirty="0">
                <a:solidFill>
                  <a:schemeClr val="bg1"/>
                </a:solidFill>
                <a:latin typeface="WF-026510-009147-001251"/>
              </a:rPr>
              <a:t> </a:t>
            </a:r>
            <a:r>
              <a:rPr lang="en-US" sz="2400" dirty="0" err="1">
                <a:solidFill>
                  <a:schemeClr val="bg1"/>
                </a:solidFill>
                <a:latin typeface="WF-026510-009147-001251"/>
              </a:rPr>
              <a:t>eins</a:t>
            </a:r>
            <a:r>
              <a:rPr lang="en-US" sz="2400" dirty="0">
                <a:solidFill>
                  <a:schemeClr val="bg1"/>
                </a:solidFill>
                <a:latin typeface="WF-026510-009147-001251"/>
              </a:rPr>
              <a:t> og í </a:t>
            </a:r>
            <a:r>
              <a:rPr lang="en-US" sz="2400" dirty="0" err="1">
                <a:solidFill>
                  <a:schemeClr val="bg1"/>
                </a:solidFill>
                <a:latin typeface="WF-026510-009147-001251"/>
              </a:rPr>
              <a:t>gömlu</a:t>
            </a:r>
            <a:r>
              <a:rPr lang="en-US" sz="2400" dirty="0">
                <a:solidFill>
                  <a:schemeClr val="bg1"/>
                </a:solidFill>
                <a:latin typeface="WF-026510-009147-001251"/>
              </a:rPr>
              <a:t> </a:t>
            </a:r>
            <a:r>
              <a:rPr lang="en-US" sz="2400" dirty="0" err="1">
                <a:solidFill>
                  <a:schemeClr val="bg1"/>
                </a:solidFill>
                <a:latin typeface="WF-026510-009147-001251"/>
              </a:rPr>
              <a:t>kínversku</a:t>
            </a:r>
            <a:r>
              <a:rPr lang="en-US" sz="2400" dirty="0">
                <a:solidFill>
                  <a:schemeClr val="bg1"/>
                </a:solidFill>
                <a:latin typeface="WF-026510-009147-001251"/>
              </a:rPr>
              <a:t> kung </a:t>
            </a:r>
            <a:r>
              <a:rPr lang="en-US" sz="2400" dirty="0" err="1">
                <a:solidFill>
                  <a:schemeClr val="bg1"/>
                </a:solidFill>
                <a:latin typeface="WF-026510-009147-001251"/>
              </a:rPr>
              <a:t>fu</a:t>
            </a:r>
            <a:r>
              <a:rPr lang="en-US" sz="2400" dirty="0">
                <a:solidFill>
                  <a:schemeClr val="bg1"/>
                </a:solidFill>
                <a:latin typeface="WF-026510-009147-001251"/>
              </a:rPr>
              <a:t> </a:t>
            </a:r>
            <a:r>
              <a:rPr lang="en-US" sz="2400" dirty="0" err="1">
                <a:solidFill>
                  <a:schemeClr val="bg1"/>
                </a:solidFill>
                <a:latin typeface="WF-026510-009147-001251"/>
              </a:rPr>
              <a:t>sápuóperunum</a:t>
            </a:r>
            <a:r>
              <a:rPr lang="en-US" sz="2400" dirty="0">
                <a:solidFill>
                  <a:schemeClr val="bg1"/>
                </a:solidFill>
                <a:latin typeface="WF-026510-009147-001251"/>
              </a:rPr>
              <a:t>.</a:t>
            </a:r>
          </a:p>
        </p:txBody>
      </p:sp>
      <p:pic>
        <p:nvPicPr>
          <p:cNvPr id="3" name="Online Media 2" descr="‘I can do this all day,’ says ‘flying’ visitor to Chinese kung fu attraction">
            <a:hlinkClick r:id="" action="ppaction://media"/>
            <a:extLst>
              <a:ext uri="{FF2B5EF4-FFF2-40B4-BE49-F238E27FC236}">
                <a16:creationId xmlns:a16="http://schemas.microsoft.com/office/drawing/2014/main" id="{CA628E5E-979C-0348-9933-E4DC8EBC16AF}"/>
              </a:ext>
            </a:extLst>
          </p:cNvPr>
          <p:cNvPicPr>
            <a:picLocks noRot="1" noChangeAspect="1"/>
          </p:cNvPicPr>
          <p:nvPr>
            <a:videoFile r:link="rId1"/>
          </p:nvPr>
        </p:nvPicPr>
        <p:blipFill>
          <a:blip r:embed="rId4"/>
          <a:stretch>
            <a:fillRect/>
          </a:stretch>
        </p:blipFill>
        <p:spPr>
          <a:xfrm>
            <a:off x="1188922" y="0"/>
            <a:ext cx="9814153" cy="5544996"/>
          </a:xfrm>
          <a:prstGeom prst="rect">
            <a:avLst/>
          </a:prstGeom>
        </p:spPr>
      </p:pic>
    </p:spTree>
    <p:extLst>
      <p:ext uri="{BB962C8B-B14F-4D97-AF65-F5344CB8AC3E}">
        <p14:creationId xmlns:p14="http://schemas.microsoft.com/office/powerpoint/2010/main" val="21344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err="1">
                <a:solidFill>
                  <a:srgbClr val="9A2E90"/>
                </a:solidFill>
              </a:rPr>
              <a:t>Óskir</a:t>
            </a:r>
            <a:r>
              <a:rPr lang="en-US" dirty="0">
                <a:solidFill>
                  <a:srgbClr val="9A2E90"/>
                </a:solidFill>
              </a:rPr>
              <a:t> </a:t>
            </a:r>
            <a:r>
              <a:rPr lang="en-US" dirty="0" err="1">
                <a:solidFill>
                  <a:srgbClr val="9A2E90"/>
                </a:solidFill>
              </a:rPr>
              <a:t>gesta</a:t>
            </a:r>
            <a:endParaRPr lang="en-US"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1953947"/>
            <a:ext cx="10284958" cy="4117244"/>
          </a:xfrm>
        </p:spPr>
        <p:txBody>
          <a:bodyPr/>
          <a:lstStyle/>
          <a:p>
            <a:pPr marL="342900" indent="-342900" algn="just">
              <a:buFont typeface="Arial" panose="020B0604020202020204" pitchFamily="34" charset="0"/>
              <a:buChar char="•"/>
            </a:pPr>
            <a:r>
              <a:rPr lang="en-US" dirty="0"/>
              <a:t>Þó </a:t>
            </a:r>
            <a:r>
              <a:rPr lang="en-US" dirty="0" err="1"/>
              <a:t>að</a:t>
            </a:r>
            <a:r>
              <a:rPr lang="en-US" dirty="0"/>
              <a:t> </a:t>
            </a:r>
            <a:r>
              <a:rPr lang="en-US" dirty="0" err="1"/>
              <a:t>gestir</a:t>
            </a:r>
            <a:r>
              <a:rPr lang="en-US" dirty="0"/>
              <a:t> </a:t>
            </a:r>
            <a:r>
              <a:rPr lang="en-US" dirty="0" err="1"/>
              <a:t>séu</a:t>
            </a:r>
            <a:r>
              <a:rPr lang="en-US" dirty="0"/>
              <a:t> </a:t>
            </a:r>
            <a:r>
              <a:rPr lang="en-US" dirty="0" err="1"/>
              <a:t>hrifnir</a:t>
            </a:r>
            <a:r>
              <a:rPr lang="en-US" dirty="0"/>
              <a:t> </a:t>
            </a:r>
            <a:r>
              <a:rPr lang="en-US" dirty="0" err="1"/>
              <a:t>af</a:t>
            </a:r>
            <a:r>
              <a:rPr lang="en-US" dirty="0"/>
              <a:t> </a:t>
            </a:r>
            <a:r>
              <a:rPr lang="en-US" dirty="0" err="1"/>
              <a:t>gagnvirkum</a:t>
            </a:r>
            <a:r>
              <a:rPr lang="en-US" dirty="0"/>
              <a:t> </a:t>
            </a:r>
            <a:r>
              <a:rPr lang="en-US" dirty="0" err="1"/>
              <a:t>afþreyingum</a:t>
            </a:r>
            <a:r>
              <a:rPr lang="en-US" dirty="0"/>
              <a:t>, </a:t>
            </a:r>
            <a:r>
              <a:rPr lang="en-US" dirty="0" err="1"/>
              <a:t>þá</a:t>
            </a:r>
            <a:r>
              <a:rPr lang="en-US" dirty="0"/>
              <a:t> </a:t>
            </a:r>
            <a:r>
              <a:rPr lang="en-US" dirty="0" err="1"/>
              <a:t>eru</a:t>
            </a:r>
            <a:r>
              <a:rPr lang="en-US" dirty="0"/>
              <a:t> </a:t>
            </a:r>
            <a:r>
              <a:rPr lang="en-US" dirty="0" err="1"/>
              <a:t>þeir</a:t>
            </a:r>
            <a:r>
              <a:rPr lang="en-US" dirty="0"/>
              <a:t> </a:t>
            </a:r>
            <a:r>
              <a:rPr lang="en-US" dirty="0" err="1"/>
              <a:t>sérstaklega</a:t>
            </a:r>
            <a:r>
              <a:rPr lang="en-US" dirty="0"/>
              <a:t> </a:t>
            </a:r>
            <a:r>
              <a:rPr lang="en-US" dirty="0" err="1"/>
              <a:t>ánægðir</a:t>
            </a:r>
            <a:r>
              <a:rPr lang="en-US" dirty="0"/>
              <a:t> </a:t>
            </a:r>
            <a:r>
              <a:rPr lang="en-US" dirty="0" err="1"/>
              <a:t>þegar</a:t>
            </a:r>
            <a:r>
              <a:rPr lang="en-US" b="1" dirty="0"/>
              <a:t> </a:t>
            </a:r>
            <a:r>
              <a:rPr lang="en-US" b="1" dirty="0" err="1"/>
              <a:t>sýndarveruleiki</a:t>
            </a:r>
            <a:r>
              <a:rPr lang="en-US" b="1" dirty="0"/>
              <a:t> og </a:t>
            </a:r>
            <a:r>
              <a:rPr lang="en-US" b="1" dirty="0" err="1"/>
              <a:t>líkamlegar</a:t>
            </a:r>
            <a:r>
              <a:rPr lang="en-US" b="1" dirty="0"/>
              <a:t> </a:t>
            </a:r>
            <a:r>
              <a:rPr lang="en-US" b="1" dirty="0" err="1"/>
              <a:t>upplifanir</a:t>
            </a:r>
            <a:r>
              <a:rPr lang="en-US" b="1" dirty="0"/>
              <a:t> </a:t>
            </a:r>
            <a:r>
              <a:rPr lang="en-US" b="1" dirty="0" err="1"/>
              <a:t>eru</a:t>
            </a:r>
            <a:r>
              <a:rPr lang="en-US" b="1" dirty="0"/>
              <a:t> </a:t>
            </a:r>
            <a:r>
              <a:rPr lang="en-US" b="1" dirty="0" err="1"/>
              <a:t>sameinaðar</a:t>
            </a:r>
            <a:r>
              <a:rPr lang="en-US" b="1" dirty="0"/>
              <a:t> </a:t>
            </a:r>
            <a:r>
              <a:rPr lang="en-US" dirty="0" err="1"/>
              <a:t>með</a:t>
            </a:r>
            <a:r>
              <a:rPr lang="en-US" dirty="0"/>
              <a:t> </a:t>
            </a:r>
            <a:r>
              <a:rPr lang="en-US" dirty="0" err="1"/>
              <a:t>góðum</a:t>
            </a:r>
            <a:r>
              <a:rPr lang="en-US" dirty="0"/>
              <a:t> </a:t>
            </a:r>
            <a:r>
              <a:rPr lang="en-US" dirty="0" err="1"/>
              <a:t>söguþræði</a:t>
            </a:r>
            <a:endParaRPr lang="en-US" dirty="0"/>
          </a:p>
          <a:p>
            <a:pPr marL="342900" indent="-342900" algn="just">
              <a:buFont typeface="Arial" panose="020B0604020202020204" pitchFamily="34" charset="0"/>
              <a:buChar char="•"/>
            </a:pPr>
            <a:r>
              <a:rPr lang="en-US" dirty="0" err="1"/>
              <a:t>Þegar</a:t>
            </a:r>
            <a:r>
              <a:rPr lang="en-US" dirty="0"/>
              <a:t> </a:t>
            </a:r>
            <a:r>
              <a:rPr lang="en-US" dirty="0" err="1"/>
              <a:t>upplifunin</a:t>
            </a:r>
            <a:r>
              <a:rPr lang="en-US" dirty="0"/>
              <a:t> er </a:t>
            </a:r>
            <a:r>
              <a:rPr lang="en-US" dirty="0" err="1"/>
              <a:t>eingöngu</a:t>
            </a:r>
            <a:r>
              <a:rPr lang="en-US" dirty="0"/>
              <a:t> í </a:t>
            </a:r>
            <a:r>
              <a:rPr lang="en-US" dirty="0" err="1"/>
              <a:t>sýndarheimi</a:t>
            </a:r>
            <a:r>
              <a:rPr lang="en-US" dirty="0"/>
              <a:t>, </a:t>
            </a:r>
            <a:r>
              <a:rPr lang="en-US" b="1" dirty="0" err="1"/>
              <a:t>vilja</a:t>
            </a:r>
            <a:r>
              <a:rPr lang="en-US" b="1" dirty="0"/>
              <a:t> </a:t>
            </a:r>
            <a:r>
              <a:rPr lang="en-US" b="1" dirty="0" err="1"/>
              <a:t>gestir</a:t>
            </a:r>
            <a:r>
              <a:rPr lang="en-US" b="1" dirty="0"/>
              <a:t> </a:t>
            </a:r>
            <a:r>
              <a:rPr lang="en-US" b="1" dirty="0" err="1"/>
              <a:t>líka</a:t>
            </a:r>
            <a:r>
              <a:rPr lang="en-US" b="1" dirty="0"/>
              <a:t> geta </a:t>
            </a:r>
            <a:r>
              <a:rPr lang="en-US" b="1" dirty="0" err="1"/>
              <a:t>handleikið</a:t>
            </a:r>
            <a:r>
              <a:rPr lang="en-US" b="1" dirty="0"/>
              <a:t> </a:t>
            </a:r>
            <a:r>
              <a:rPr lang="en-US" b="1" dirty="0" err="1"/>
              <a:t>hluti</a:t>
            </a:r>
            <a:r>
              <a:rPr lang="en-US" b="1" dirty="0"/>
              <a:t> á </a:t>
            </a:r>
            <a:r>
              <a:rPr lang="en-US" b="1" dirty="0" err="1"/>
              <a:t>sama</a:t>
            </a:r>
            <a:r>
              <a:rPr lang="en-US" b="1" dirty="0"/>
              <a:t> </a:t>
            </a:r>
            <a:r>
              <a:rPr lang="en-US" b="1" dirty="0" err="1"/>
              <a:t>tíma</a:t>
            </a:r>
            <a:r>
              <a:rPr lang="en-US" dirty="0"/>
              <a:t>. Og </a:t>
            </a:r>
            <a:r>
              <a:rPr lang="en-US" dirty="0" err="1"/>
              <a:t>þó</a:t>
            </a:r>
            <a:r>
              <a:rPr lang="en-US" dirty="0"/>
              <a:t> </a:t>
            </a:r>
            <a:r>
              <a:rPr lang="en-US" dirty="0" err="1"/>
              <a:t>fólk</a:t>
            </a:r>
            <a:r>
              <a:rPr lang="en-US" dirty="0"/>
              <a:t> </a:t>
            </a:r>
            <a:r>
              <a:rPr lang="en-US" dirty="0" err="1"/>
              <a:t>kjósi</a:t>
            </a:r>
            <a:r>
              <a:rPr lang="en-US" dirty="0"/>
              <a:t> </a:t>
            </a:r>
            <a:r>
              <a:rPr lang="en-US" dirty="0" err="1"/>
              <a:t>almennt</a:t>
            </a:r>
            <a:r>
              <a:rPr lang="en-US" dirty="0"/>
              <a:t> </a:t>
            </a:r>
            <a:r>
              <a:rPr lang="en-US" dirty="0" err="1"/>
              <a:t>efnislega</a:t>
            </a:r>
            <a:r>
              <a:rPr lang="en-US" dirty="0"/>
              <a:t> </a:t>
            </a:r>
            <a:r>
              <a:rPr lang="en-US" dirty="0" err="1"/>
              <a:t>hluti</a:t>
            </a:r>
            <a:r>
              <a:rPr lang="en-US" dirty="0"/>
              <a:t>, </a:t>
            </a:r>
            <a:r>
              <a:rPr lang="en-US" dirty="0" err="1"/>
              <a:t>þá</a:t>
            </a:r>
            <a:r>
              <a:rPr lang="en-US" dirty="0"/>
              <a:t> </a:t>
            </a:r>
            <a:r>
              <a:rPr lang="en-US" dirty="0" err="1"/>
              <a:t>er</a:t>
            </a:r>
            <a:r>
              <a:rPr lang="en-US" dirty="0"/>
              <a:t> </a:t>
            </a:r>
            <a:r>
              <a:rPr lang="en-US" dirty="0" err="1"/>
              <a:t>það</a:t>
            </a:r>
            <a:r>
              <a:rPr lang="en-US" dirty="0"/>
              <a:t> </a:t>
            </a:r>
            <a:r>
              <a:rPr lang="en-US" dirty="0" err="1"/>
              <a:t>að</a:t>
            </a:r>
            <a:r>
              <a:rPr lang="en-US" dirty="0"/>
              <a:t> </a:t>
            </a:r>
            <a:r>
              <a:rPr lang="en-US" dirty="0" err="1"/>
              <a:t>geta</a:t>
            </a:r>
            <a:r>
              <a:rPr lang="en-US" dirty="0"/>
              <a:t> </a:t>
            </a:r>
            <a:r>
              <a:rPr lang="en-US" dirty="0" err="1"/>
              <a:t>handleikið</a:t>
            </a:r>
            <a:r>
              <a:rPr lang="en-US" dirty="0"/>
              <a:t> </a:t>
            </a:r>
            <a:r>
              <a:rPr lang="en-US" dirty="0" err="1"/>
              <a:t>hluti</a:t>
            </a:r>
            <a:r>
              <a:rPr lang="en-US" dirty="0"/>
              <a:t> í </a:t>
            </a:r>
            <a:r>
              <a:rPr lang="en-US" dirty="0" err="1"/>
              <a:t>sýndarveruleikanum</a:t>
            </a:r>
            <a:r>
              <a:rPr lang="en-US" dirty="0"/>
              <a:t> </a:t>
            </a:r>
            <a:r>
              <a:rPr lang="en-US" dirty="0" err="1"/>
              <a:t>betra</a:t>
            </a:r>
            <a:r>
              <a:rPr lang="en-US" dirty="0"/>
              <a:t> </a:t>
            </a:r>
            <a:r>
              <a:rPr lang="en-US" dirty="0" err="1"/>
              <a:t>en</a:t>
            </a:r>
            <a:r>
              <a:rPr lang="en-US" dirty="0"/>
              <a:t> </a:t>
            </a:r>
            <a:r>
              <a:rPr lang="en-US" dirty="0" err="1"/>
              <a:t>ekkert</a:t>
            </a:r>
            <a:r>
              <a:rPr lang="en-US" dirty="0"/>
              <a:t>.</a:t>
            </a:r>
          </a:p>
          <a:p>
            <a:pPr marL="342900" indent="-342900" algn="just">
              <a:buFont typeface="Arial" panose="020B0604020202020204" pitchFamily="34" charset="0"/>
              <a:buChar char="•"/>
            </a:pPr>
            <a:r>
              <a:rPr lang="en-US" dirty="0" err="1"/>
              <a:t>Stafrænar</a:t>
            </a:r>
            <a:r>
              <a:rPr lang="en-US" dirty="0"/>
              <a:t> </a:t>
            </a:r>
            <a:r>
              <a:rPr lang="en-US" dirty="0" err="1"/>
              <a:t>eftirlíkingar</a:t>
            </a:r>
            <a:r>
              <a:rPr lang="en-US" dirty="0"/>
              <a:t> </a:t>
            </a:r>
            <a:r>
              <a:rPr lang="en-US" dirty="0" err="1"/>
              <a:t>geta</a:t>
            </a:r>
            <a:r>
              <a:rPr lang="en-US" dirty="0"/>
              <a:t> </a:t>
            </a:r>
            <a:r>
              <a:rPr lang="en-US" dirty="0" err="1"/>
              <a:t>fengið</a:t>
            </a:r>
            <a:r>
              <a:rPr lang="en-US" dirty="0"/>
              <a:t> </a:t>
            </a:r>
            <a:r>
              <a:rPr lang="en-US" dirty="0" err="1"/>
              <a:t>gesti</a:t>
            </a:r>
            <a:r>
              <a:rPr lang="en-US" dirty="0"/>
              <a:t> </a:t>
            </a:r>
            <a:r>
              <a:rPr lang="en-US" b="1" dirty="0" err="1"/>
              <a:t>til</a:t>
            </a:r>
            <a:r>
              <a:rPr lang="en-US" b="1" dirty="0"/>
              <a:t> </a:t>
            </a:r>
            <a:r>
              <a:rPr lang="en-US" b="1" dirty="0" err="1"/>
              <a:t>að</a:t>
            </a:r>
            <a:r>
              <a:rPr lang="en-US" b="1" dirty="0"/>
              <a:t> </a:t>
            </a:r>
            <a:r>
              <a:rPr lang="en-US" b="1" dirty="0" err="1"/>
              <a:t>dvelja</a:t>
            </a:r>
            <a:r>
              <a:rPr lang="en-US" b="1" dirty="0"/>
              <a:t> </a:t>
            </a:r>
            <a:r>
              <a:rPr lang="en-US" b="1" dirty="0" err="1"/>
              <a:t>lengur</a:t>
            </a:r>
            <a:r>
              <a:rPr lang="en-US" b="1" dirty="0"/>
              <a:t> í </a:t>
            </a:r>
            <a:r>
              <a:rPr lang="en-US" b="1" dirty="0" err="1"/>
              <a:t>litlu</a:t>
            </a:r>
            <a:r>
              <a:rPr lang="en-US" b="1" dirty="0"/>
              <a:t> </a:t>
            </a:r>
            <a:r>
              <a:rPr lang="en-US" b="1" dirty="0" err="1"/>
              <a:t>rými</a:t>
            </a:r>
            <a:r>
              <a:rPr lang="en-US" dirty="0"/>
              <a:t>. </a:t>
            </a:r>
            <a:r>
              <a:rPr lang="en-US" dirty="0" err="1"/>
              <a:t>Þetta</a:t>
            </a:r>
            <a:r>
              <a:rPr lang="en-US" dirty="0"/>
              <a:t> </a:t>
            </a:r>
            <a:r>
              <a:rPr lang="en-US" dirty="0" err="1"/>
              <a:t>getur</a:t>
            </a:r>
            <a:r>
              <a:rPr lang="en-US" dirty="0"/>
              <a:t> </a:t>
            </a:r>
            <a:r>
              <a:rPr lang="en-US" dirty="0" err="1"/>
              <a:t>annað</a:t>
            </a:r>
            <a:r>
              <a:rPr lang="en-US" dirty="0"/>
              <a:t> </a:t>
            </a:r>
            <a:r>
              <a:rPr lang="en-US" dirty="0" err="1"/>
              <a:t>hvort</a:t>
            </a:r>
            <a:r>
              <a:rPr lang="en-US" dirty="0"/>
              <a:t> </a:t>
            </a:r>
            <a:r>
              <a:rPr lang="en-US" dirty="0" err="1"/>
              <a:t>hámarkað</a:t>
            </a:r>
            <a:r>
              <a:rPr lang="en-US" dirty="0"/>
              <a:t> </a:t>
            </a:r>
            <a:r>
              <a:rPr lang="en-US" dirty="0" err="1"/>
              <a:t>notkun</a:t>
            </a:r>
            <a:r>
              <a:rPr lang="en-US" dirty="0"/>
              <a:t> </a:t>
            </a:r>
            <a:r>
              <a:rPr lang="en-US" dirty="0" err="1"/>
              <a:t>rýmis</a:t>
            </a:r>
            <a:r>
              <a:rPr lang="en-US" dirty="0"/>
              <a:t> </a:t>
            </a:r>
            <a:r>
              <a:rPr lang="en-US" dirty="0" err="1"/>
              <a:t>eða</a:t>
            </a:r>
            <a:r>
              <a:rPr lang="en-US" dirty="0"/>
              <a:t> </a:t>
            </a:r>
            <a:r>
              <a:rPr lang="en-US" dirty="0" err="1"/>
              <a:t>valdið</a:t>
            </a:r>
            <a:r>
              <a:rPr lang="en-US" dirty="0"/>
              <a:t> </a:t>
            </a:r>
            <a:r>
              <a:rPr lang="en-US" dirty="0" err="1"/>
              <a:t>þrengslum</a:t>
            </a:r>
            <a:r>
              <a:rPr lang="en-US" dirty="0"/>
              <a:t>, </a:t>
            </a:r>
            <a:r>
              <a:rPr lang="en-US" dirty="0" err="1"/>
              <a:t>allt</a:t>
            </a:r>
            <a:r>
              <a:rPr lang="en-US" dirty="0"/>
              <a:t> </a:t>
            </a:r>
            <a:r>
              <a:rPr lang="en-US" dirty="0" err="1"/>
              <a:t>eftir</a:t>
            </a:r>
            <a:r>
              <a:rPr lang="en-US" dirty="0"/>
              <a:t> </a:t>
            </a:r>
            <a:r>
              <a:rPr lang="en-US" dirty="0" err="1"/>
              <a:t>vinsældum</a:t>
            </a:r>
            <a:r>
              <a:rPr lang="en-US" dirty="0"/>
              <a:t> </a:t>
            </a:r>
            <a:r>
              <a:rPr lang="en-US" dirty="0" err="1"/>
              <a:t>upplifunarinnar</a:t>
            </a:r>
            <a:r>
              <a:rPr lang="en-US" dirty="0"/>
              <a:t>.</a:t>
            </a:r>
          </a:p>
          <a:p>
            <a:pPr marL="342900" indent="-342900" algn="just">
              <a:buFont typeface="Arial" panose="020B0604020202020204" pitchFamily="34" charset="0"/>
              <a:buChar char="•"/>
            </a:pPr>
            <a:r>
              <a:rPr lang="en-US" dirty="0" err="1"/>
              <a:t>Fólk</a:t>
            </a:r>
            <a:r>
              <a:rPr lang="en-US" dirty="0"/>
              <a:t> </a:t>
            </a:r>
            <a:r>
              <a:rPr lang="en-US" b="1" dirty="0" err="1"/>
              <a:t>undir</a:t>
            </a:r>
            <a:r>
              <a:rPr lang="en-US" b="1" dirty="0"/>
              <a:t> 35 </a:t>
            </a:r>
            <a:r>
              <a:rPr lang="en-US" b="1" dirty="0" err="1"/>
              <a:t>ára</a:t>
            </a:r>
            <a:r>
              <a:rPr lang="en-US" b="1" dirty="0"/>
              <a:t> </a:t>
            </a:r>
            <a:r>
              <a:rPr lang="en-US" dirty="0" err="1"/>
              <a:t>er</a:t>
            </a:r>
            <a:r>
              <a:rPr lang="en-US" dirty="0"/>
              <a:t> </a:t>
            </a:r>
            <a:r>
              <a:rPr lang="en-US" dirty="0" err="1"/>
              <a:t>frekar</a:t>
            </a:r>
            <a:r>
              <a:rPr lang="en-US" dirty="0"/>
              <a:t> </a:t>
            </a:r>
            <a:r>
              <a:rPr lang="en-US" b="1" dirty="0" err="1"/>
              <a:t>tilbúið</a:t>
            </a:r>
            <a:r>
              <a:rPr lang="en-US" b="1" dirty="0"/>
              <a:t> </a:t>
            </a:r>
            <a:r>
              <a:rPr lang="en-US" b="1" dirty="0" err="1"/>
              <a:t>til</a:t>
            </a:r>
            <a:r>
              <a:rPr lang="en-US" b="1" dirty="0"/>
              <a:t> </a:t>
            </a:r>
            <a:r>
              <a:rPr lang="en-US" b="1" dirty="0" err="1"/>
              <a:t>að</a:t>
            </a:r>
            <a:r>
              <a:rPr lang="en-US" b="1" dirty="0"/>
              <a:t> </a:t>
            </a:r>
            <a:r>
              <a:rPr lang="en-US" b="1" dirty="0" err="1"/>
              <a:t>nýta</a:t>
            </a:r>
            <a:r>
              <a:rPr lang="en-US" b="1" dirty="0"/>
              <a:t> </a:t>
            </a:r>
            <a:r>
              <a:rPr lang="en-US" b="1" dirty="0" err="1"/>
              <a:t>sér</a:t>
            </a:r>
            <a:r>
              <a:rPr lang="en-US" b="1" dirty="0"/>
              <a:t> </a:t>
            </a:r>
            <a:r>
              <a:rPr lang="en-US" b="1" dirty="0" err="1"/>
              <a:t>stafrænar</a:t>
            </a:r>
            <a:r>
              <a:rPr lang="en-US" b="1" dirty="0"/>
              <a:t> </a:t>
            </a:r>
            <a:r>
              <a:rPr lang="en-US" b="1" dirty="0" err="1"/>
              <a:t>lausnir</a:t>
            </a:r>
            <a:r>
              <a:rPr lang="en-US" b="1" dirty="0"/>
              <a:t> og </a:t>
            </a:r>
            <a:r>
              <a:rPr lang="en-US" b="1" dirty="0" err="1"/>
              <a:t>sýndarveruleika</a:t>
            </a:r>
            <a:r>
              <a:rPr lang="en-US" dirty="0"/>
              <a:t>. </a:t>
            </a:r>
            <a:r>
              <a:rPr lang="en-US" dirty="0" err="1"/>
              <a:t>Það</a:t>
            </a:r>
            <a:r>
              <a:rPr lang="en-US" dirty="0"/>
              <a:t> </a:t>
            </a:r>
            <a:r>
              <a:rPr lang="en-US" dirty="0" err="1"/>
              <a:t>er</a:t>
            </a:r>
            <a:r>
              <a:rPr lang="en-US" dirty="0"/>
              <a:t> </a:t>
            </a:r>
            <a:r>
              <a:rPr lang="en-US" dirty="0" err="1"/>
              <a:t>einnig</a:t>
            </a:r>
            <a:r>
              <a:rPr lang="en-US" dirty="0"/>
              <a:t> </a:t>
            </a:r>
            <a:r>
              <a:rPr lang="en-US" dirty="0" err="1"/>
              <a:t>líklegra</a:t>
            </a:r>
            <a:r>
              <a:rPr lang="en-US" dirty="0"/>
              <a:t> </a:t>
            </a:r>
            <a:r>
              <a:rPr lang="en-US" dirty="0" err="1"/>
              <a:t>til</a:t>
            </a:r>
            <a:r>
              <a:rPr lang="en-US" dirty="0"/>
              <a:t> </a:t>
            </a:r>
            <a:r>
              <a:rPr lang="en-US" dirty="0" err="1"/>
              <a:t>að</a:t>
            </a:r>
            <a:r>
              <a:rPr lang="en-US" dirty="0"/>
              <a:t> </a:t>
            </a:r>
            <a:r>
              <a:rPr lang="en-US" dirty="0" err="1"/>
              <a:t>vilja</a:t>
            </a:r>
            <a:r>
              <a:rPr lang="en-US" dirty="0"/>
              <a:t> </a:t>
            </a:r>
            <a:r>
              <a:rPr lang="en-US" dirty="0" err="1"/>
              <a:t>upplifa</a:t>
            </a:r>
            <a:r>
              <a:rPr lang="en-US" dirty="0"/>
              <a:t> </a:t>
            </a:r>
            <a:r>
              <a:rPr lang="en-US" dirty="0" err="1"/>
              <a:t>þær</a:t>
            </a:r>
            <a:r>
              <a:rPr lang="en-US" dirty="0"/>
              <a:t> </a:t>
            </a:r>
            <a:r>
              <a:rPr lang="en-US" dirty="0" err="1"/>
              <a:t>utan</a:t>
            </a:r>
            <a:r>
              <a:rPr lang="en-US" dirty="0"/>
              <a:t> </a:t>
            </a:r>
            <a:r>
              <a:rPr lang="en-US" dirty="0" err="1"/>
              <a:t>staðarins</a:t>
            </a:r>
            <a:r>
              <a:rPr lang="en-US" dirty="0"/>
              <a:t>, </a:t>
            </a:r>
            <a:r>
              <a:rPr lang="en-US" dirty="0" err="1"/>
              <a:t>t.d</a:t>
            </a:r>
            <a:r>
              <a:rPr lang="en-US" dirty="0"/>
              <a:t>. </a:t>
            </a:r>
            <a:r>
              <a:rPr lang="en-US" dirty="0" err="1"/>
              <a:t>heimanfrá</a:t>
            </a:r>
            <a:r>
              <a:rPr lang="en-US" dirty="0"/>
              <a:t>.</a:t>
            </a:r>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909223" cy="369332"/>
          </a:xfrm>
          <a:prstGeom prst="rect">
            <a:avLst/>
          </a:prstGeom>
          <a:noFill/>
        </p:spPr>
        <p:txBody>
          <a:bodyPr wrap="none" rtlCol="0">
            <a:spAutoFit/>
          </a:bodyPr>
          <a:lstStyle/>
          <a:p>
            <a:r>
              <a:rPr lang="is-IS" dirty="0">
                <a:hlinkClick r:id="rId2"/>
              </a:rPr>
              <a:t>Heimild</a:t>
            </a:r>
            <a:endParaRPr lang="en-LT" dirty="0"/>
          </a:p>
        </p:txBody>
      </p:sp>
    </p:spTree>
    <p:extLst>
      <p:ext uri="{BB962C8B-B14F-4D97-AF65-F5344CB8AC3E}">
        <p14:creationId xmlns:p14="http://schemas.microsoft.com/office/powerpoint/2010/main" val="16186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KAFLI 4</a:t>
            </a:r>
          </a:p>
          <a:p>
            <a:r>
              <a:rPr lang="en-IE" dirty="0"/>
              <a:t>TILFINNINGALEG FERÐALÖG</a:t>
            </a:r>
          </a:p>
        </p:txBody>
      </p:sp>
      <p:pic>
        <p:nvPicPr>
          <p:cNvPr id="11" name="Picture Placeholder 10" descr="A person paddle boarding on a lake&#10;&#10;Description automatically generated with low confidence">
            <a:extLst>
              <a:ext uri="{FF2B5EF4-FFF2-40B4-BE49-F238E27FC236}">
                <a16:creationId xmlns:a16="http://schemas.microsoft.com/office/drawing/2014/main" id="{B23CE94F-F9A3-9644-AE16-017EBD6F01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4231" y="0"/>
            <a:ext cx="12198238" cy="6858000"/>
          </a:xfrm>
        </p:spPr>
      </p:pic>
      <p:sp>
        <p:nvSpPr>
          <p:cNvPr id="12" name="TextBox 11">
            <a:extLst>
              <a:ext uri="{FF2B5EF4-FFF2-40B4-BE49-F238E27FC236}">
                <a16:creationId xmlns:a16="http://schemas.microsoft.com/office/drawing/2014/main" id="{D8D2F5DA-7638-8544-9147-97B46E542880}"/>
              </a:ext>
            </a:extLst>
          </p:cNvPr>
          <p:cNvSpPr txBox="1"/>
          <p:nvPr/>
        </p:nvSpPr>
        <p:spPr>
          <a:xfrm>
            <a:off x="11151705" y="6321287"/>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7984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74428" y="936395"/>
            <a:ext cx="3372157" cy="3297980"/>
          </a:xfrm>
        </p:spPr>
        <p:txBody>
          <a:bodyPr/>
          <a:lstStyle/>
          <a:p>
            <a:r>
              <a:rPr lang="en-US" dirty="0"/>
              <a:t>TILFINNINGALEG FERÐALÖG</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048407"/>
          </a:xfrm>
        </p:spPr>
        <p:txBody>
          <a:bodyPr/>
          <a:lstStyle/>
          <a:p>
            <a:r>
              <a:rPr lang="is-IS" dirty="0"/>
              <a:t>Við val á áfangastað hafa margskonar hvatar áhrif. Ferðamaðurinn getur dreymt um að finnast hann ferðast aftur í tímann, hann vill kannski læra nýja hluti, gleyma daglegu amstri eða bara hafa það gott og njóta upplifunarinnar. Í þessu samhengi eru tilfinningar mikilvægur hlekkur í ferðaupplifuninni. Þær gegna lykilhlutverki þegar kemur að því að skilgreina eftirminnilega reynslu og upplifun.</a:t>
            </a:r>
          </a:p>
        </p:txBody>
      </p:sp>
      <p:pic>
        <p:nvPicPr>
          <p:cNvPr id="7" name="Picture Placeholder 6" descr="A picture containing sky, outdoor&#10;&#10;Description automatically generated">
            <a:extLst>
              <a:ext uri="{FF2B5EF4-FFF2-40B4-BE49-F238E27FC236}">
                <a16:creationId xmlns:a16="http://schemas.microsoft.com/office/drawing/2014/main" id="{BB552A49-31B1-134B-9D39-D99AEA5296D2}"/>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B06108E8-C7DF-EB4F-BC3D-E3E831957C2C}"/>
              </a:ext>
            </a:extLst>
          </p:cNvPr>
          <p:cNvSpPr txBox="1"/>
          <p:nvPr/>
        </p:nvSpPr>
        <p:spPr>
          <a:xfrm>
            <a:off x="11282809" y="5509981"/>
            <a:ext cx="909223" cy="369332"/>
          </a:xfrm>
          <a:prstGeom prst="rect">
            <a:avLst/>
          </a:prstGeom>
          <a:noFill/>
        </p:spPr>
        <p:txBody>
          <a:bodyPr wrap="none" rtlCol="0">
            <a:spAutoFit/>
          </a:bodyPr>
          <a:lstStyle/>
          <a:p>
            <a:r>
              <a:rPr lang="is-IS" dirty="0">
                <a:hlinkClick r:id="rId4"/>
              </a:rPr>
              <a:t>Heimild</a:t>
            </a:r>
            <a:endParaRPr lang="en-LT" dirty="0"/>
          </a:p>
        </p:txBody>
      </p:sp>
      <p:sp>
        <p:nvSpPr>
          <p:cNvPr id="9" name="TextBox 8">
            <a:extLst>
              <a:ext uri="{FF2B5EF4-FFF2-40B4-BE49-F238E27FC236}">
                <a16:creationId xmlns:a16="http://schemas.microsoft.com/office/drawing/2014/main" id="{7F04D2CB-151B-6D44-8DF8-CD3D674FA3C3}"/>
              </a:ext>
            </a:extLst>
          </p:cNvPr>
          <p:cNvSpPr txBox="1"/>
          <p:nvPr/>
        </p:nvSpPr>
        <p:spPr>
          <a:xfrm>
            <a:off x="11282809" y="4051604"/>
            <a:ext cx="824072" cy="369332"/>
          </a:xfrm>
          <a:prstGeom prst="rect">
            <a:avLst/>
          </a:prstGeom>
          <a:noFill/>
        </p:spPr>
        <p:txBody>
          <a:bodyPr wrap="none" rtlCol="0">
            <a:spAutoFit/>
          </a:bodyPr>
          <a:lstStyle/>
          <a:p>
            <a:r>
              <a:rPr lang="en-LT" dirty="0">
                <a:hlinkClick r:id="rId5"/>
              </a:rPr>
              <a:t>Source</a:t>
            </a:r>
            <a:endParaRPr lang="en-LT" dirty="0"/>
          </a:p>
        </p:txBody>
      </p:sp>
    </p:spTree>
    <p:extLst>
      <p:ext uri="{BB962C8B-B14F-4D97-AF65-F5344CB8AC3E}">
        <p14:creationId xmlns:p14="http://schemas.microsoft.com/office/powerpoint/2010/main" val="4266317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Ferðamennska</a:t>
            </a:r>
            <a:r>
              <a:rPr lang="en-IE" dirty="0">
                <a:solidFill>
                  <a:srgbClr val="9A2E90"/>
                </a:solidFill>
              </a:rPr>
              <a:t> og </a:t>
            </a:r>
            <a:r>
              <a:rPr lang="en-IE" dirty="0" err="1">
                <a:solidFill>
                  <a:srgbClr val="9A2E90"/>
                </a:solidFill>
              </a:rPr>
              <a:t>tilfinningar</a:t>
            </a:r>
            <a:endParaRPr lang="en-IE" dirty="0">
              <a:solidFill>
                <a:srgbClr val="9A2E90"/>
              </a:solidFill>
            </a:endParaRP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lvl="0" indent="-342900" algn="just">
              <a:buFont typeface="Arial" panose="020B0604020202020204" pitchFamily="34" charset="0"/>
              <a:buChar char="•"/>
            </a:pPr>
            <a:r>
              <a:rPr lang="en-US" sz="2400" dirty="0" err="1"/>
              <a:t>Ferðamenn</a:t>
            </a:r>
            <a:r>
              <a:rPr lang="en-US" sz="2400" dirty="0"/>
              <a:t> </a:t>
            </a:r>
            <a:r>
              <a:rPr lang="en-US" sz="2400" dirty="0" err="1"/>
              <a:t>eru</a:t>
            </a:r>
            <a:r>
              <a:rPr lang="en-US" sz="2400" dirty="0"/>
              <a:t> í </a:t>
            </a:r>
            <a:r>
              <a:rPr lang="en-US" sz="2400" dirty="0" err="1"/>
              <a:t>vaxandi</a:t>
            </a:r>
            <a:r>
              <a:rPr lang="en-US" sz="2400" dirty="0"/>
              <a:t> </a:t>
            </a:r>
            <a:r>
              <a:rPr lang="en-US" sz="2400" dirty="0" err="1"/>
              <a:t>mæli</a:t>
            </a:r>
            <a:r>
              <a:rPr lang="en-US" sz="2400" dirty="0"/>
              <a:t> </a:t>
            </a:r>
            <a:r>
              <a:rPr lang="en-US" sz="2400" b="1" dirty="0" err="1"/>
              <a:t>að</a:t>
            </a:r>
            <a:r>
              <a:rPr lang="en-US" sz="2400" b="1" dirty="0"/>
              <a:t> </a:t>
            </a:r>
            <a:r>
              <a:rPr lang="en-US" sz="2400" b="1" dirty="0" err="1"/>
              <a:t>leita</a:t>
            </a:r>
            <a:r>
              <a:rPr lang="en-US" sz="2400" b="1" dirty="0"/>
              <a:t> </a:t>
            </a:r>
            <a:r>
              <a:rPr lang="en-US" sz="2400" b="1" dirty="0" err="1"/>
              <a:t>eftir</a:t>
            </a:r>
            <a:r>
              <a:rPr lang="en-US" sz="2400" b="1" dirty="0"/>
              <a:t> </a:t>
            </a:r>
            <a:r>
              <a:rPr lang="en-US" sz="2400" b="1" dirty="0" err="1"/>
              <a:t>jákvæðum</a:t>
            </a:r>
            <a:r>
              <a:rPr lang="en-US" sz="2400" b="1" dirty="0"/>
              <a:t> </a:t>
            </a:r>
            <a:r>
              <a:rPr lang="en-US" sz="2400" b="1" dirty="0" err="1"/>
              <a:t>tilfinningum</a:t>
            </a:r>
            <a:r>
              <a:rPr lang="en-US" sz="2400" dirty="0"/>
              <a:t> </a:t>
            </a:r>
            <a:r>
              <a:rPr lang="en-US" sz="2400" dirty="0" err="1"/>
              <a:t>þegar</a:t>
            </a:r>
            <a:r>
              <a:rPr lang="en-US" sz="2400" dirty="0"/>
              <a:t> </a:t>
            </a:r>
            <a:r>
              <a:rPr lang="en-US" sz="2400" dirty="0" err="1"/>
              <a:t>þeir</a:t>
            </a:r>
            <a:r>
              <a:rPr lang="en-US" sz="2400" dirty="0"/>
              <a:t> </a:t>
            </a:r>
            <a:r>
              <a:rPr lang="en-US" sz="2400" dirty="0" err="1"/>
              <a:t>velja</a:t>
            </a:r>
            <a:r>
              <a:rPr lang="en-US" sz="2400" dirty="0"/>
              <a:t> </a:t>
            </a:r>
            <a:r>
              <a:rPr lang="en-US" sz="2400" dirty="0" err="1"/>
              <a:t>sér</a:t>
            </a:r>
            <a:r>
              <a:rPr lang="en-US" sz="2400" dirty="0"/>
              <a:t> </a:t>
            </a:r>
            <a:r>
              <a:rPr lang="en-US" sz="2400" dirty="0" err="1"/>
              <a:t>áfangastaði</a:t>
            </a:r>
            <a:r>
              <a:rPr lang="en-US" sz="2400" dirty="0"/>
              <a:t>. </a:t>
            </a:r>
            <a:r>
              <a:rPr lang="en-US" sz="2400" dirty="0" err="1"/>
              <a:t>Það</a:t>
            </a:r>
            <a:r>
              <a:rPr lang="en-US" sz="2400" dirty="0"/>
              <a:t> </a:t>
            </a:r>
            <a:r>
              <a:rPr lang="en-US" sz="2400" dirty="0" err="1"/>
              <a:t>er</a:t>
            </a:r>
            <a:r>
              <a:rPr lang="en-US" sz="2400" dirty="0"/>
              <a:t> </a:t>
            </a:r>
            <a:r>
              <a:rPr lang="en-US" sz="2400" dirty="0" err="1"/>
              <a:t>ekki</a:t>
            </a:r>
            <a:r>
              <a:rPr lang="en-US" sz="2400" dirty="0"/>
              <a:t> </a:t>
            </a:r>
            <a:r>
              <a:rPr lang="en-US" sz="2400" dirty="0" err="1"/>
              <a:t>nóg</a:t>
            </a:r>
            <a:r>
              <a:rPr lang="en-US" sz="2400" dirty="0"/>
              <a:t> </a:t>
            </a:r>
            <a:r>
              <a:rPr lang="en-US" sz="2400" dirty="0" err="1"/>
              <a:t>að</a:t>
            </a:r>
            <a:r>
              <a:rPr lang="en-US" sz="2400" dirty="0"/>
              <a:t> </a:t>
            </a:r>
            <a:r>
              <a:rPr lang="en-US" sz="2400" dirty="0" err="1"/>
              <a:t>tryggja</a:t>
            </a:r>
            <a:r>
              <a:rPr lang="en-US" sz="2400" dirty="0"/>
              <a:t> og </a:t>
            </a:r>
            <a:r>
              <a:rPr lang="en-US" sz="2400" dirty="0" err="1"/>
              <a:t>bjóða</a:t>
            </a:r>
            <a:r>
              <a:rPr lang="en-US" sz="2400" dirty="0"/>
              <a:t> </a:t>
            </a:r>
            <a:r>
              <a:rPr lang="en-US" sz="2400" dirty="0" err="1"/>
              <a:t>upp</a:t>
            </a:r>
            <a:r>
              <a:rPr lang="en-US" sz="2400" dirty="0"/>
              <a:t> á </a:t>
            </a:r>
            <a:r>
              <a:rPr lang="en-US" sz="2400" dirty="0" err="1"/>
              <a:t>góða</a:t>
            </a:r>
            <a:r>
              <a:rPr lang="en-US" sz="2400" dirty="0"/>
              <a:t> </a:t>
            </a:r>
            <a:r>
              <a:rPr lang="en-US" sz="2400" dirty="0" err="1"/>
              <a:t>þjónustu</a:t>
            </a:r>
            <a:r>
              <a:rPr lang="en-US" sz="2400" dirty="0"/>
              <a:t> </a:t>
            </a:r>
            <a:r>
              <a:rPr lang="en-US" sz="2400" dirty="0" err="1"/>
              <a:t>sem</a:t>
            </a:r>
            <a:r>
              <a:rPr lang="en-US" sz="2400" dirty="0"/>
              <a:t> </a:t>
            </a:r>
            <a:r>
              <a:rPr lang="en-US" sz="2400" dirty="0" err="1"/>
              <a:t>stenst</a:t>
            </a:r>
            <a:r>
              <a:rPr lang="en-US" sz="2400" dirty="0"/>
              <a:t> </a:t>
            </a:r>
            <a:r>
              <a:rPr lang="en-US" sz="2400" dirty="0" err="1"/>
              <a:t>væntingar</a:t>
            </a:r>
            <a:r>
              <a:rPr lang="en-US" sz="2400" dirty="0"/>
              <a:t>, </a:t>
            </a:r>
            <a:r>
              <a:rPr lang="en-US" sz="2400" dirty="0" err="1"/>
              <a:t>það</a:t>
            </a:r>
            <a:r>
              <a:rPr lang="en-US" sz="2400" dirty="0"/>
              <a:t> </a:t>
            </a:r>
            <a:r>
              <a:rPr lang="en-US" sz="2400" dirty="0" err="1"/>
              <a:t>er</a:t>
            </a:r>
            <a:r>
              <a:rPr lang="en-US" sz="2400" dirty="0"/>
              <a:t> </a:t>
            </a:r>
            <a:r>
              <a:rPr lang="en-US" sz="2400" dirty="0" err="1"/>
              <a:t>líka</a:t>
            </a:r>
            <a:r>
              <a:rPr lang="en-US" sz="2400" dirty="0"/>
              <a:t> </a:t>
            </a:r>
            <a:r>
              <a:rPr lang="en-US" sz="2400" dirty="0" err="1"/>
              <a:t>mikilvægt</a:t>
            </a:r>
            <a:r>
              <a:rPr lang="en-US" sz="2400" dirty="0"/>
              <a:t> </a:t>
            </a:r>
            <a:r>
              <a:rPr lang="en-US" sz="2400" dirty="0" err="1"/>
              <a:t>að</a:t>
            </a:r>
            <a:r>
              <a:rPr lang="en-US" sz="2400" dirty="0"/>
              <a:t> </a:t>
            </a:r>
            <a:r>
              <a:rPr lang="en-US" sz="2400" dirty="0" err="1"/>
              <a:t>huga</a:t>
            </a:r>
            <a:r>
              <a:rPr lang="en-US" sz="2400" dirty="0"/>
              <a:t> </a:t>
            </a:r>
            <a:r>
              <a:rPr lang="en-US" sz="2400" dirty="0" err="1"/>
              <a:t>að</a:t>
            </a:r>
            <a:r>
              <a:rPr lang="en-US" sz="2400" dirty="0"/>
              <a:t> </a:t>
            </a:r>
            <a:r>
              <a:rPr lang="en-US" sz="2400" dirty="0" err="1"/>
              <a:t>þessum</a:t>
            </a:r>
            <a:r>
              <a:rPr lang="en-US" sz="2400" dirty="0"/>
              <a:t> </a:t>
            </a:r>
            <a:r>
              <a:rPr lang="en-US" sz="2400" dirty="0" err="1"/>
              <a:t>vilja</a:t>
            </a:r>
            <a:r>
              <a:rPr lang="en-US" sz="2400" dirty="0"/>
              <a:t> </a:t>
            </a:r>
            <a:r>
              <a:rPr lang="en-US" sz="2400" b="1" dirty="0" err="1"/>
              <a:t>ferðamanna</a:t>
            </a:r>
            <a:r>
              <a:rPr lang="en-US" sz="2400" b="1" dirty="0"/>
              <a:t> </a:t>
            </a:r>
            <a:r>
              <a:rPr lang="en-US" sz="2400" b="1" dirty="0" err="1"/>
              <a:t>til</a:t>
            </a:r>
            <a:r>
              <a:rPr lang="en-US" sz="2400" b="1" dirty="0"/>
              <a:t> </a:t>
            </a:r>
            <a:r>
              <a:rPr lang="en-US" sz="2400" b="1" dirty="0" err="1"/>
              <a:t>að</a:t>
            </a:r>
            <a:r>
              <a:rPr lang="en-US" sz="2400" b="1" dirty="0"/>
              <a:t> </a:t>
            </a:r>
            <a:r>
              <a:rPr lang="en-US" sz="2400" b="1" dirty="0" err="1"/>
              <a:t>skapa</a:t>
            </a:r>
            <a:r>
              <a:rPr lang="en-US" sz="2400" b="1" dirty="0"/>
              <a:t> </a:t>
            </a:r>
            <a:r>
              <a:rPr lang="en-US" sz="2400" b="1" dirty="0" err="1"/>
              <a:t>góðar</a:t>
            </a:r>
            <a:r>
              <a:rPr lang="en-US" sz="2400" b="1" dirty="0"/>
              <a:t> </a:t>
            </a:r>
            <a:r>
              <a:rPr lang="en-US" sz="2400" b="1" dirty="0" err="1"/>
              <a:t>upplifanir</a:t>
            </a:r>
            <a:r>
              <a:rPr lang="en-US" sz="2400" b="1" dirty="0"/>
              <a:t> og </a:t>
            </a:r>
            <a:r>
              <a:rPr lang="en-US" sz="2400" b="1" dirty="0" err="1">
                <a:solidFill>
                  <a:schemeClr val="tx1"/>
                </a:solidFill>
              </a:rPr>
              <a:t>tilfinningar</a:t>
            </a:r>
            <a:r>
              <a:rPr lang="en-US" sz="2400" dirty="0">
                <a:solidFill>
                  <a:schemeClr val="tx1"/>
                </a:solidFill>
              </a:rPr>
              <a:t>, </a:t>
            </a:r>
            <a:r>
              <a:rPr lang="en-US" sz="2400" dirty="0" err="1"/>
              <a:t>sem</a:t>
            </a:r>
            <a:r>
              <a:rPr lang="en-US" sz="2400" dirty="0"/>
              <a:t> </a:t>
            </a:r>
            <a:r>
              <a:rPr lang="en-US" sz="2400" dirty="0" err="1"/>
              <a:t>stuðla</a:t>
            </a:r>
            <a:r>
              <a:rPr lang="en-US" sz="2400" dirty="0"/>
              <a:t> </a:t>
            </a:r>
            <a:r>
              <a:rPr lang="en-US" sz="2400" dirty="0" err="1"/>
              <a:t>að</a:t>
            </a:r>
            <a:r>
              <a:rPr lang="en-US" sz="2400" dirty="0"/>
              <a:t> </a:t>
            </a:r>
            <a:r>
              <a:rPr lang="en-US" sz="2400" dirty="0" err="1"/>
              <a:t>hámarks</a:t>
            </a:r>
            <a:r>
              <a:rPr lang="en-US" sz="2400" dirty="0"/>
              <a:t> </a:t>
            </a:r>
            <a:r>
              <a:rPr lang="en-US" sz="2400" dirty="0" err="1"/>
              <a:t>ánægju</a:t>
            </a:r>
            <a:r>
              <a:rPr lang="en-US" sz="2400" dirty="0"/>
              <a:t> og </a:t>
            </a:r>
            <a:r>
              <a:rPr lang="en-US" sz="2400" dirty="0" err="1"/>
              <a:t>varanlegri</a:t>
            </a:r>
            <a:r>
              <a:rPr lang="en-US" sz="2400" dirty="0"/>
              <a:t> </a:t>
            </a:r>
            <a:r>
              <a:rPr lang="en-US" sz="2400" dirty="0" err="1"/>
              <a:t>tengingu</a:t>
            </a:r>
            <a:r>
              <a:rPr lang="en-US" sz="2400" dirty="0"/>
              <a:t> </a:t>
            </a:r>
            <a:r>
              <a:rPr lang="en-US" sz="2400" dirty="0" err="1"/>
              <a:t>við</a:t>
            </a:r>
            <a:r>
              <a:rPr lang="en-US" sz="2400" dirty="0"/>
              <a:t> </a:t>
            </a:r>
            <a:r>
              <a:rPr lang="en-US" sz="2400" dirty="0" err="1"/>
              <a:t>áfangastaðinn</a:t>
            </a:r>
            <a:r>
              <a:rPr lang="en-US" sz="2400" dirty="0"/>
              <a:t>.</a:t>
            </a:r>
          </a:p>
          <a:p>
            <a:pPr marL="342900" lvl="0" indent="-342900" algn="just">
              <a:buFont typeface="Arial" panose="020B0604020202020204" pitchFamily="34" charset="0"/>
              <a:buChar char="•"/>
            </a:pPr>
            <a:r>
              <a:rPr lang="en-US" sz="2400" dirty="0" err="1"/>
              <a:t>Rannsakendur</a:t>
            </a:r>
            <a:r>
              <a:rPr lang="en-US" sz="2400" dirty="0"/>
              <a:t> </a:t>
            </a:r>
            <a:r>
              <a:rPr lang="en-US" sz="2400" dirty="0" err="1"/>
              <a:t>hafa</a:t>
            </a:r>
            <a:r>
              <a:rPr lang="en-US" sz="2400" dirty="0"/>
              <a:t> sett </a:t>
            </a:r>
            <a:r>
              <a:rPr lang="en-US" sz="2400" dirty="0" err="1"/>
              <a:t>fram</a:t>
            </a:r>
            <a:r>
              <a:rPr lang="en-US" sz="2400" dirty="0"/>
              <a:t> </a:t>
            </a:r>
            <a:r>
              <a:rPr lang="en-US" sz="2400" dirty="0" err="1"/>
              <a:t>framtíðarsýn</a:t>
            </a:r>
            <a:r>
              <a:rPr lang="en-US" sz="2400" dirty="0"/>
              <a:t> </a:t>
            </a:r>
            <a:r>
              <a:rPr lang="en-US" sz="2400" dirty="0" err="1"/>
              <a:t>fyrir</a:t>
            </a:r>
            <a:r>
              <a:rPr lang="en-US" sz="2400" dirty="0"/>
              <a:t> </a:t>
            </a:r>
            <a:r>
              <a:rPr lang="en-US" sz="2400" dirty="0" err="1"/>
              <a:t>nýtt</a:t>
            </a:r>
            <a:r>
              <a:rPr lang="en-US" sz="2400" dirty="0"/>
              <a:t> </a:t>
            </a:r>
            <a:r>
              <a:rPr lang="en-US" sz="2400" dirty="0" err="1"/>
              <a:t>efnahagstímabil</a:t>
            </a:r>
            <a:r>
              <a:rPr lang="en-US" sz="2400" dirty="0"/>
              <a:t> </a:t>
            </a:r>
            <a:r>
              <a:rPr lang="en-US" sz="2400" dirty="0" err="1"/>
              <a:t>sem</a:t>
            </a:r>
            <a:r>
              <a:rPr lang="en-US" sz="2400" dirty="0"/>
              <a:t> </a:t>
            </a:r>
            <a:r>
              <a:rPr lang="en-US" sz="2400" dirty="0" err="1"/>
              <a:t>kallast</a:t>
            </a:r>
            <a:r>
              <a:rPr lang="en-US" sz="2400" dirty="0"/>
              <a:t> “</a:t>
            </a:r>
            <a:r>
              <a:rPr lang="en-US" sz="2400" dirty="0" err="1"/>
              <a:t>reynsluhagkerfið</a:t>
            </a:r>
            <a:r>
              <a:rPr lang="en-US" sz="2400" dirty="0"/>
              <a:t>” (e. the experience economy). </a:t>
            </a:r>
            <a:r>
              <a:rPr lang="en-US" sz="2400" dirty="0" err="1"/>
              <a:t>Samkvæmt</a:t>
            </a:r>
            <a:r>
              <a:rPr lang="en-US" sz="2400" dirty="0"/>
              <a:t> </a:t>
            </a:r>
            <a:r>
              <a:rPr lang="en-US" sz="2400" dirty="0" err="1"/>
              <a:t>þessu</a:t>
            </a:r>
            <a:r>
              <a:rPr lang="en-US" sz="2400" dirty="0"/>
              <a:t> </a:t>
            </a:r>
            <a:r>
              <a:rPr lang="en-US" sz="2400" dirty="0" err="1"/>
              <a:t>nýja</a:t>
            </a:r>
            <a:r>
              <a:rPr lang="en-US" sz="2400" dirty="0"/>
              <a:t> </a:t>
            </a:r>
            <a:r>
              <a:rPr lang="en-US" sz="2400" dirty="0" err="1"/>
              <a:t>hugtaki</a:t>
            </a:r>
            <a:r>
              <a:rPr lang="en-US" sz="2400" dirty="0"/>
              <a:t> </a:t>
            </a:r>
            <a:r>
              <a:rPr lang="en-US" sz="2400" dirty="0" err="1"/>
              <a:t>eru</a:t>
            </a:r>
            <a:r>
              <a:rPr lang="en-US" sz="2400" dirty="0"/>
              <a:t> </a:t>
            </a:r>
            <a:r>
              <a:rPr lang="en-US" sz="2400" dirty="0" err="1"/>
              <a:t>neytendur</a:t>
            </a:r>
            <a:r>
              <a:rPr lang="en-US" sz="2400" dirty="0"/>
              <a:t> </a:t>
            </a:r>
            <a:r>
              <a:rPr lang="en-US" sz="2400" dirty="0" err="1"/>
              <a:t>að</a:t>
            </a:r>
            <a:r>
              <a:rPr lang="en-US" sz="2400" dirty="0"/>
              <a:t> </a:t>
            </a:r>
            <a:r>
              <a:rPr lang="en-US" sz="2400" dirty="0" err="1"/>
              <a:t>leita</a:t>
            </a:r>
            <a:r>
              <a:rPr lang="en-US" sz="2400" dirty="0"/>
              <a:t> </a:t>
            </a:r>
            <a:r>
              <a:rPr lang="en-US" sz="2400" dirty="0" err="1"/>
              <a:t>að</a:t>
            </a:r>
            <a:r>
              <a:rPr lang="en-US" sz="2400" dirty="0"/>
              <a:t> </a:t>
            </a:r>
            <a:r>
              <a:rPr lang="en-US" sz="2400" dirty="0" err="1"/>
              <a:t>óvenjulegum</a:t>
            </a:r>
            <a:r>
              <a:rPr lang="en-US" sz="2400" dirty="0"/>
              <a:t>, </a:t>
            </a:r>
            <a:r>
              <a:rPr lang="en-US" sz="2400" dirty="0" err="1"/>
              <a:t>einstökum</a:t>
            </a:r>
            <a:r>
              <a:rPr lang="en-US" sz="2400" dirty="0"/>
              <a:t>, </a:t>
            </a:r>
            <a:r>
              <a:rPr lang="en-US" sz="2400" dirty="0" err="1"/>
              <a:t>einstaklingsbundnum</a:t>
            </a:r>
            <a:r>
              <a:rPr lang="en-US" sz="2400" dirty="0"/>
              <a:t> og </a:t>
            </a:r>
            <a:r>
              <a:rPr lang="en-US" sz="2400" dirty="0" err="1"/>
              <a:t>eftirminnilegum</a:t>
            </a:r>
            <a:r>
              <a:rPr lang="en-US" sz="2400" dirty="0"/>
              <a:t> </a:t>
            </a:r>
            <a:r>
              <a:rPr lang="en-US" sz="2400" dirty="0" err="1"/>
              <a:t>upplifunum</a:t>
            </a:r>
            <a:r>
              <a:rPr lang="en-US" sz="2400" dirty="0"/>
              <a:t>. Og </a:t>
            </a:r>
            <a:r>
              <a:rPr lang="en-US" sz="2400" b="1" dirty="0" err="1"/>
              <a:t>tilfinningar</a:t>
            </a:r>
            <a:r>
              <a:rPr lang="en-US" sz="2400" b="1" dirty="0"/>
              <a:t> </a:t>
            </a:r>
            <a:r>
              <a:rPr lang="en-US" sz="2400" b="1" dirty="0" err="1"/>
              <a:t>eru</a:t>
            </a:r>
            <a:r>
              <a:rPr lang="en-US" sz="2400" b="1" dirty="0"/>
              <a:t> </a:t>
            </a:r>
            <a:r>
              <a:rPr lang="en-US" sz="2400" b="1" dirty="0" err="1"/>
              <a:t>settar</a:t>
            </a:r>
            <a:r>
              <a:rPr lang="en-US" sz="2400" b="1" dirty="0"/>
              <a:t> í </a:t>
            </a:r>
            <a:r>
              <a:rPr lang="en-US" sz="2400" b="1" dirty="0" err="1"/>
              <a:t>forgrunn</a:t>
            </a:r>
            <a:r>
              <a:rPr lang="en-US" sz="2400" b="1" dirty="0"/>
              <a:t> </a:t>
            </a:r>
            <a:r>
              <a:rPr lang="en-US" sz="2400" b="1" dirty="0" err="1"/>
              <a:t>upplifananna</a:t>
            </a:r>
            <a:r>
              <a:rPr lang="en-US" sz="2400" b="1" dirty="0"/>
              <a:t>.</a:t>
            </a:r>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909223" cy="369332"/>
          </a:xfrm>
          <a:prstGeom prst="rect">
            <a:avLst/>
          </a:prstGeom>
          <a:noFill/>
        </p:spPr>
        <p:txBody>
          <a:bodyPr wrap="none" rtlCol="0">
            <a:spAutoFit/>
          </a:bodyPr>
          <a:lstStyle/>
          <a:p>
            <a:r>
              <a:rPr lang="is-IS" dirty="0">
                <a:hlinkClick r:id="rId3"/>
              </a:rPr>
              <a:t>Heimild</a:t>
            </a:r>
            <a:endParaRPr lang="en-LT" dirty="0"/>
          </a:p>
        </p:txBody>
      </p:sp>
      <p:pic>
        <p:nvPicPr>
          <p:cNvPr id="8" name="Picture Placeholder 7" descr="A person carrying a surfboard on a beach&#10;&#10;Description automatically generated with medium confidence">
            <a:extLst>
              <a:ext uri="{FF2B5EF4-FFF2-40B4-BE49-F238E27FC236}">
                <a16:creationId xmlns:a16="http://schemas.microsoft.com/office/drawing/2014/main" id="{FF678B4F-EAA0-B344-853C-8AD756A783D9}"/>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5"/>
              </a:rPr>
              <a:t>Source</a:t>
            </a:r>
            <a:endParaRPr lang="en-LT" dirty="0"/>
          </a:p>
        </p:txBody>
      </p:sp>
    </p:spTree>
    <p:extLst>
      <p:ext uri="{BB962C8B-B14F-4D97-AF65-F5344CB8AC3E}">
        <p14:creationId xmlns:p14="http://schemas.microsoft.com/office/powerpoint/2010/main" val="637990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err="1">
                <a:solidFill>
                  <a:srgbClr val="9A2E90"/>
                </a:solidFill>
              </a:rPr>
              <a:t>Ferðamenn</a:t>
            </a:r>
            <a:r>
              <a:rPr lang="en-US" dirty="0">
                <a:solidFill>
                  <a:srgbClr val="9A2E90"/>
                </a:solidFill>
              </a:rPr>
              <a:t> </a:t>
            </a:r>
            <a:r>
              <a:rPr lang="en-US" dirty="0" err="1">
                <a:solidFill>
                  <a:srgbClr val="9A2E90"/>
                </a:solidFill>
              </a:rPr>
              <a:t>deila</a:t>
            </a:r>
            <a:r>
              <a:rPr lang="en-US" dirty="0">
                <a:solidFill>
                  <a:srgbClr val="9A2E90"/>
                </a:solidFill>
              </a:rPr>
              <a:t> </a:t>
            </a:r>
            <a:r>
              <a:rPr lang="en-US" dirty="0" err="1">
                <a:solidFill>
                  <a:srgbClr val="9A2E90"/>
                </a:solidFill>
              </a:rPr>
              <a:t>ferðareynslu</a:t>
            </a:r>
            <a:r>
              <a:rPr lang="en-US" dirty="0">
                <a:solidFill>
                  <a:srgbClr val="9A2E90"/>
                </a:solidFill>
              </a:rPr>
              <a:t> </a:t>
            </a:r>
            <a:r>
              <a:rPr lang="en-US" dirty="0" err="1">
                <a:solidFill>
                  <a:srgbClr val="9A2E90"/>
                </a:solidFill>
              </a:rPr>
              <a:t>sinni</a:t>
            </a:r>
            <a:r>
              <a:rPr lang="en-US" dirty="0">
                <a:solidFill>
                  <a:srgbClr val="9A2E90"/>
                </a:solidFill>
              </a:rPr>
              <a:t> </a:t>
            </a:r>
            <a:br>
              <a:rPr lang="en-US" dirty="0">
                <a:solidFill>
                  <a:srgbClr val="9A2E90"/>
                </a:solidFill>
              </a:rPr>
            </a:br>
            <a:r>
              <a:rPr lang="en-US" dirty="0">
                <a:solidFill>
                  <a:srgbClr val="9A2E90"/>
                </a:solidFill>
              </a:rPr>
              <a:t>(</a:t>
            </a:r>
            <a:r>
              <a:rPr lang="en-US" dirty="0" err="1">
                <a:solidFill>
                  <a:srgbClr val="9A2E90"/>
                </a:solidFill>
              </a:rPr>
              <a:t>endurkomur</a:t>
            </a:r>
            <a:r>
              <a:rPr lang="en-US" dirty="0">
                <a:solidFill>
                  <a:srgbClr val="9A2E90"/>
                </a:solidFill>
              </a:rPr>
              <a:t> / </a:t>
            </a:r>
            <a:r>
              <a:rPr lang="en-US" dirty="0" err="1">
                <a:solidFill>
                  <a:srgbClr val="9A2E90"/>
                </a:solidFill>
              </a:rPr>
              <a:t>meðmæli</a:t>
            </a:r>
            <a:r>
              <a:rPr lang="en-US" dirty="0">
                <a:solidFill>
                  <a:srgbClr val="9A2E90"/>
                </a:solidFill>
              </a:rPr>
              <a:t>)</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is-IS" dirty="0"/>
              <a:t>Rannsóknir benda til þess að </a:t>
            </a:r>
            <a:r>
              <a:rPr lang="is-IS" b="1" dirty="0"/>
              <a:t>skemmtanagildi, fagurfræði og raunveruleikaflótti </a:t>
            </a:r>
            <a:r>
              <a:rPr lang="is-IS" dirty="0"/>
              <a:t>skapi meiri tilfinningaörvun en menntunargildi.</a:t>
            </a:r>
          </a:p>
          <a:p>
            <a:pPr marL="342900" indent="-342900" algn="just">
              <a:buFont typeface="Arial" panose="020B0604020202020204" pitchFamily="34" charset="0"/>
              <a:buChar char="•"/>
            </a:pPr>
            <a:r>
              <a:rPr lang="is-IS" b="1" dirty="0"/>
              <a:t>Tilfinningaleg viðbrögð ferðamanna geta haft grundvallaráhrif</a:t>
            </a:r>
            <a:r>
              <a:rPr lang="is-IS" dirty="0"/>
              <a:t> á hegðun þeirra eftir upplifunina og haft áhrif á ánægju þeirra og áform.</a:t>
            </a:r>
          </a:p>
          <a:p>
            <a:pPr marL="342900" indent="-342900" algn="just">
              <a:buFont typeface="Arial" panose="020B0604020202020204" pitchFamily="34" charset="0"/>
              <a:buChar char="•"/>
            </a:pPr>
            <a:r>
              <a:rPr lang="is-IS" dirty="0"/>
              <a:t>Tilfinningaleg örvun hefur jákvæð áhrif á hegðun eftir upplifunina (endurkomur/meðmæli). Því er mikilvægt fyrir stjórnendur áfangastaða, hótela, ferðaskrifstofa, o.s.frv. að koma skilaboðum til ferðamannsins sem </a:t>
            </a:r>
            <a:r>
              <a:rPr lang="is-IS" b="1" dirty="0"/>
              <a:t>veita heildræna tilfinningasköpun/örvun.</a:t>
            </a:r>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287324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KAFLI 5 </a:t>
            </a:r>
          </a:p>
          <a:p>
            <a:r>
              <a:rPr lang="en-IE" dirty="0"/>
              <a:t>TENGSL ÁÐDÁENDAKLÚBBA</a:t>
            </a:r>
          </a:p>
        </p:txBody>
      </p:sp>
      <p:sp>
        <p:nvSpPr>
          <p:cNvPr id="7" name="TextBox 6">
            <a:extLst>
              <a:ext uri="{FF2B5EF4-FFF2-40B4-BE49-F238E27FC236}">
                <a16:creationId xmlns:a16="http://schemas.microsoft.com/office/drawing/2014/main" id="{8081D260-4C65-F945-9702-2E6A07F6F53A}"/>
              </a:ext>
            </a:extLst>
          </p:cNvPr>
          <p:cNvSpPr txBox="1"/>
          <p:nvPr/>
        </p:nvSpPr>
        <p:spPr>
          <a:xfrm>
            <a:off x="11118574" y="6374296"/>
            <a:ext cx="824072" cy="369332"/>
          </a:xfrm>
          <a:prstGeom prst="rect">
            <a:avLst/>
          </a:prstGeom>
          <a:noFill/>
        </p:spPr>
        <p:txBody>
          <a:bodyPr wrap="none" rtlCol="0">
            <a:spAutoFit/>
          </a:bodyPr>
          <a:lstStyle/>
          <a:p>
            <a:r>
              <a:rPr lang="en-LT" dirty="0">
                <a:hlinkClick r:id="rId3"/>
              </a:rPr>
              <a:t>Source</a:t>
            </a:r>
            <a:endParaRPr lang="en-LT" dirty="0"/>
          </a:p>
        </p:txBody>
      </p:sp>
      <p:pic>
        <p:nvPicPr>
          <p:cNvPr id="13" name="Picture Placeholder 12" descr="A large group of people in a room with a large crowd of people&#10;&#10;Description automatically generated with low confidence">
            <a:extLst>
              <a:ext uri="{FF2B5EF4-FFF2-40B4-BE49-F238E27FC236}">
                <a16:creationId xmlns:a16="http://schemas.microsoft.com/office/drawing/2014/main" id="{035C5F1E-6B0A-A843-BD2A-61FE7744A3A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34343" y="0"/>
            <a:ext cx="12198350" cy="6858000"/>
          </a:xfrm>
        </p:spPr>
      </p:pic>
      <p:sp>
        <p:nvSpPr>
          <p:cNvPr id="15" name="TextBox 14">
            <a:extLst>
              <a:ext uri="{FF2B5EF4-FFF2-40B4-BE49-F238E27FC236}">
                <a16:creationId xmlns:a16="http://schemas.microsoft.com/office/drawing/2014/main" id="{D01DB7A5-D465-834E-9424-0A1C30E8B426}"/>
              </a:ext>
            </a:extLst>
          </p:cNvPr>
          <p:cNvSpPr txBox="1"/>
          <p:nvPr/>
        </p:nvSpPr>
        <p:spPr>
          <a:xfrm>
            <a:off x="11118574" y="6374296"/>
            <a:ext cx="909223" cy="369332"/>
          </a:xfrm>
          <a:prstGeom prst="rect">
            <a:avLst/>
          </a:prstGeom>
          <a:noFill/>
        </p:spPr>
        <p:txBody>
          <a:bodyPr wrap="none" rtlCol="0">
            <a:spAutoFit/>
          </a:bodyPr>
          <a:lstStyle/>
          <a:p>
            <a:r>
              <a:rPr lang="is-IS" dirty="0" smtClean="0">
                <a:hlinkClick r:id="rId3"/>
              </a:rPr>
              <a:t>Heimild</a:t>
            </a:r>
            <a:endParaRPr lang="en-LT" dirty="0"/>
          </a:p>
        </p:txBody>
      </p:sp>
    </p:spTree>
    <p:extLst>
      <p:ext uri="{BB962C8B-B14F-4D97-AF65-F5344CB8AC3E}">
        <p14:creationId xmlns:p14="http://schemas.microsoft.com/office/powerpoint/2010/main" val="346174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TENGSL AÐDÁENDA-KLÚBBA</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56400"/>
            <a:ext cx="10220464" cy="2187555"/>
          </a:xfrm>
        </p:spPr>
        <p:txBody>
          <a:bodyPr/>
          <a:lstStyle/>
          <a:p>
            <a:pPr algn="just"/>
            <a:r>
              <a:rPr lang="en-US" dirty="0" err="1"/>
              <a:t>Aðdáendaklúbbar</a:t>
            </a:r>
            <a:r>
              <a:rPr lang="en-US" dirty="0"/>
              <a:t> </a:t>
            </a:r>
            <a:r>
              <a:rPr lang="en-US" dirty="0" err="1"/>
              <a:t>eða</a:t>
            </a:r>
            <a:r>
              <a:rPr lang="en-US" dirty="0"/>
              <a:t> </a:t>
            </a:r>
            <a:r>
              <a:rPr lang="en-US" dirty="0" err="1"/>
              <a:t>aðdáendaheimar</a:t>
            </a:r>
            <a:r>
              <a:rPr lang="en-US" dirty="0"/>
              <a:t> (e. fandoms) </a:t>
            </a:r>
            <a:r>
              <a:rPr lang="is-IS" dirty="0"/>
              <a:t>er menningarkimi sem einkennist af fólki sem tengist hvort öðru í gegnum sameiginleg áhugamál. Nútíma aðdáendamenning er talin eiga uppruna sinn í Star </a:t>
            </a:r>
            <a:r>
              <a:rPr lang="is-IS" dirty="0" err="1"/>
              <a:t>Trek</a:t>
            </a:r>
            <a:r>
              <a:rPr lang="is-IS" dirty="0"/>
              <a:t> aðdáendaklúbbum á sjöunda áratugnum. Á þeim tíma dreifðu aðdáendur yfirleitt sköpunarverkum sínum í gegnum aðdáendatímarit eða á viðburðum. Með tilkomu internetsins hefur aðdáendamenningin orðið bæði útbreiddari og aðgengilegri.</a:t>
            </a:r>
            <a:endParaRPr lang="en-US" dirty="0"/>
          </a:p>
        </p:txBody>
      </p:sp>
      <p:pic>
        <p:nvPicPr>
          <p:cNvPr id="4" name="Picture Placeholder 3" descr="A picture containing floor, indoor, person&#10;&#10;Description automatically generated">
            <a:extLst>
              <a:ext uri="{FF2B5EF4-FFF2-40B4-BE49-F238E27FC236}">
                <a16:creationId xmlns:a16="http://schemas.microsoft.com/office/drawing/2014/main" id="{BD5A76E7-0E32-2744-9614-0DFA5E40B589}"/>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F195F54D-3F21-3442-8742-D0CFC4F14AD1}"/>
              </a:ext>
            </a:extLst>
          </p:cNvPr>
          <p:cNvSpPr txBox="1"/>
          <p:nvPr/>
        </p:nvSpPr>
        <p:spPr>
          <a:xfrm>
            <a:off x="11282809" y="5394889"/>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168513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a:bodyPr>
          <a:lstStyle/>
          <a:p>
            <a:r>
              <a:rPr lang="en-US" dirty="0"/>
              <a:t>“</a:t>
            </a:r>
            <a:r>
              <a:rPr lang="en-US" dirty="0" err="1"/>
              <a:t>Eitt</a:t>
            </a:r>
            <a:r>
              <a:rPr lang="en-US" dirty="0"/>
              <a:t> </a:t>
            </a:r>
            <a:r>
              <a:rPr lang="en-US" dirty="0" err="1"/>
              <a:t>af</a:t>
            </a:r>
            <a:r>
              <a:rPr lang="en-US" dirty="0"/>
              <a:t> </a:t>
            </a:r>
            <a:r>
              <a:rPr lang="en-US" dirty="0" err="1"/>
              <a:t>vandamálum</a:t>
            </a:r>
            <a:r>
              <a:rPr lang="en-US" dirty="0"/>
              <a:t> </a:t>
            </a:r>
            <a:r>
              <a:rPr lang="en-US" dirty="0" err="1"/>
              <a:t>nútímaferðamannsins</a:t>
            </a:r>
            <a:r>
              <a:rPr lang="en-US" dirty="0"/>
              <a:t> […] </a:t>
            </a:r>
            <a:r>
              <a:rPr lang="en-US" dirty="0" err="1"/>
              <a:t>er</a:t>
            </a:r>
            <a:r>
              <a:rPr lang="en-US" dirty="0"/>
              <a:t> </a:t>
            </a:r>
            <a:r>
              <a:rPr lang="en-US" dirty="0" err="1"/>
              <a:t>að</a:t>
            </a:r>
            <a:r>
              <a:rPr lang="en-US" dirty="0"/>
              <a:t> </a:t>
            </a:r>
            <a:r>
              <a:rPr lang="en-US" dirty="0" err="1"/>
              <a:t>byggja</a:t>
            </a:r>
            <a:r>
              <a:rPr lang="en-US" dirty="0"/>
              <a:t> </a:t>
            </a:r>
            <a:r>
              <a:rPr lang="en-US" dirty="0" err="1"/>
              <a:t>upp</a:t>
            </a:r>
            <a:r>
              <a:rPr lang="en-US" dirty="0"/>
              <a:t> </a:t>
            </a:r>
            <a:r>
              <a:rPr lang="en-US" dirty="0" err="1"/>
              <a:t>sína</a:t>
            </a:r>
            <a:r>
              <a:rPr lang="en-US" dirty="0"/>
              <a:t> </a:t>
            </a:r>
            <a:r>
              <a:rPr lang="en-US" dirty="0" err="1"/>
              <a:t>eigin</a:t>
            </a:r>
            <a:r>
              <a:rPr lang="en-US" dirty="0"/>
              <a:t> </a:t>
            </a:r>
            <a:r>
              <a:rPr lang="en-US" dirty="0" err="1"/>
              <a:t>sjálfsmynd</a:t>
            </a:r>
            <a:r>
              <a:rPr lang="en-US" dirty="0"/>
              <a:t> og </a:t>
            </a:r>
            <a:r>
              <a:rPr lang="en-US" dirty="0" err="1"/>
              <a:t>persónulegu</a:t>
            </a:r>
            <a:r>
              <a:rPr lang="en-US" dirty="0"/>
              <a:t> </a:t>
            </a:r>
            <a:r>
              <a:rPr lang="en-US" dirty="0" err="1"/>
              <a:t>ímynd</a:t>
            </a:r>
            <a:r>
              <a:rPr lang="en-US" dirty="0"/>
              <a:t> í </a:t>
            </a:r>
            <a:r>
              <a:rPr lang="en-US" dirty="0" err="1"/>
              <a:t>sívaxandi</a:t>
            </a:r>
            <a:r>
              <a:rPr lang="en-US" dirty="0"/>
              <a:t> </a:t>
            </a:r>
            <a:r>
              <a:rPr lang="en-US" dirty="0" err="1"/>
              <a:t>heimi</a:t>
            </a:r>
            <a:r>
              <a:rPr lang="en-US" dirty="0"/>
              <a:t> </a:t>
            </a:r>
            <a:r>
              <a:rPr lang="en-US" dirty="0" err="1"/>
              <a:t>tækninnar</a:t>
            </a:r>
            <a:r>
              <a:rPr lang="en-US" dirty="0"/>
              <a:t>.”</a:t>
            </a:r>
          </a:p>
        </p:txBody>
      </p:sp>
      <p:sp>
        <p:nvSpPr>
          <p:cNvPr id="2" name="TextBox 1">
            <a:extLst>
              <a:ext uri="{FF2B5EF4-FFF2-40B4-BE49-F238E27FC236}">
                <a16:creationId xmlns:a16="http://schemas.microsoft.com/office/drawing/2014/main" id="{F8A83836-A256-FF40-ACB2-1C3414E551D5}"/>
              </a:ext>
            </a:extLst>
          </p:cNvPr>
          <p:cNvSpPr txBox="1"/>
          <p:nvPr/>
        </p:nvSpPr>
        <p:spPr>
          <a:xfrm>
            <a:off x="10599990" y="2684890"/>
            <a:ext cx="909223" cy="369332"/>
          </a:xfrm>
          <a:prstGeom prst="rect">
            <a:avLst/>
          </a:prstGeom>
          <a:noFill/>
        </p:spPr>
        <p:txBody>
          <a:bodyPr wrap="none" rtlCol="0">
            <a:spAutoFit/>
          </a:bodyPr>
          <a:lstStyle/>
          <a:p>
            <a:r>
              <a:rPr lang="is-IS" dirty="0">
                <a:hlinkClick r:id="rId2"/>
              </a:rPr>
              <a:t>Heimild</a:t>
            </a:r>
            <a:endParaRPr lang="en-LT" dirty="0"/>
          </a:p>
        </p:txBody>
      </p:sp>
      <p:pic>
        <p:nvPicPr>
          <p:cNvPr id="8" name="Picture Placeholder 7" descr="A picture containing person, suit&#10;&#10;Description automatically generated">
            <a:extLst>
              <a:ext uri="{FF2B5EF4-FFF2-40B4-BE49-F238E27FC236}">
                <a16:creationId xmlns:a16="http://schemas.microsoft.com/office/drawing/2014/main" id="{58360AC3-0094-F649-AEDE-3C176B54E80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5A21D19A-FB1F-D840-A875-218F9A52E3E9}"/>
              </a:ext>
            </a:extLst>
          </p:cNvPr>
          <p:cNvSpPr txBox="1"/>
          <p:nvPr/>
        </p:nvSpPr>
        <p:spPr>
          <a:xfrm>
            <a:off x="10599990" y="5478933"/>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186463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0" y="936395"/>
            <a:ext cx="3780890" cy="3297980"/>
          </a:xfrm>
        </p:spPr>
        <p:txBody>
          <a:bodyPr/>
          <a:lstStyle/>
          <a:p>
            <a:r>
              <a:rPr lang="en-IE" dirty="0"/>
              <a:t>HVERJIR ERU POPPMENNINGARFERÐAMENN?</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is-IS" sz="2200" dirty="0"/>
              <a:t>Hvati poppmenningar ferðamanna getur verið nokkuð flóknari en almennra ferðamanna þegar kemur að vali á áfangastöðum. Sumir hafa gífurlegan áhuga á tilteknu poppmenningar fyrirbæri en öðrum getur þótt tenging áfangastaðarins við poppmenningu </a:t>
            </a:r>
            <a:r>
              <a:rPr lang="is-IS" sz="2200" dirty="0" err="1"/>
              <a:t>virðisauki</a:t>
            </a:r>
            <a:r>
              <a:rPr lang="is-IS" sz="2200" dirty="0"/>
              <a:t> fremur en aðalatriðið. </a:t>
            </a:r>
          </a:p>
          <a:p>
            <a:pPr algn="just"/>
            <a:r>
              <a:rPr lang="is-IS" sz="2200" dirty="0"/>
              <a:t>Lykilatriði upplifunarinnar fyrir aðdáendur er sjónarspilið, skemmtunin og félagslegu þættirnir.</a:t>
            </a:r>
            <a:endParaRPr lang="en-US" sz="2200" dirty="0">
              <a:solidFill>
                <a:srgbClr val="FF0000"/>
              </a:solidFill>
            </a:endParaRPr>
          </a:p>
        </p:txBody>
      </p:sp>
      <p:pic>
        <p:nvPicPr>
          <p:cNvPr id="11" name="Picture Placeholder 10" descr="A picture containing text, tree, outdoor, person&#10;&#10;Description automatically generated">
            <a:extLst>
              <a:ext uri="{FF2B5EF4-FFF2-40B4-BE49-F238E27FC236}">
                <a16:creationId xmlns:a16="http://schemas.microsoft.com/office/drawing/2014/main" id="{FBEA1EA7-DA24-4143-B11D-D76249919C7C}"/>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909223" cy="369332"/>
          </a:xfrm>
          <a:prstGeom prst="rect">
            <a:avLst/>
          </a:prstGeom>
          <a:noFill/>
        </p:spPr>
        <p:txBody>
          <a:bodyPr wrap="none" rtlCol="0">
            <a:spAutoFit/>
          </a:bodyPr>
          <a:lstStyle/>
          <a:p>
            <a:r>
              <a:rPr lang="is-IS" dirty="0">
                <a:hlinkClick r:id="rId4"/>
              </a:rPr>
              <a:t>Heimild</a:t>
            </a:r>
            <a:endParaRPr lang="en-LT" dirty="0"/>
          </a:p>
        </p:txBody>
      </p:sp>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Ferðamenn</a:t>
            </a:r>
            <a:r>
              <a:rPr lang="en-IE" dirty="0">
                <a:solidFill>
                  <a:srgbClr val="9A2E90"/>
                </a:solidFill>
              </a:rPr>
              <a:t> vs </a:t>
            </a:r>
            <a:r>
              <a:rPr lang="en-IE" dirty="0" err="1">
                <a:solidFill>
                  <a:srgbClr val="9A2E90"/>
                </a:solidFill>
              </a:rPr>
              <a:t>aðdáendur</a:t>
            </a:r>
            <a:endParaRPr lang="en-IE" dirty="0">
              <a:solidFill>
                <a:srgbClr val="9A2E90"/>
              </a:solidFill>
            </a:endParaRP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en-US" sz="2400" dirty="0" err="1"/>
              <a:t>Poppmenningar</a:t>
            </a:r>
            <a:r>
              <a:rPr lang="en-US" sz="2400" dirty="0"/>
              <a:t> </a:t>
            </a:r>
            <a:r>
              <a:rPr lang="en-US" sz="2400" dirty="0" err="1"/>
              <a:t>ferðamenn</a:t>
            </a:r>
            <a:r>
              <a:rPr lang="en-US" sz="2400" dirty="0"/>
              <a:t> </a:t>
            </a:r>
            <a:r>
              <a:rPr lang="en-US" sz="2400" dirty="0" err="1"/>
              <a:t>sækjast</a:t>
            </a:r>
            <a:r>
              <a:rPr lang="en-US" sz="2400" dirty="0"/>
              <a:t> </a:t>
            </a:r>
            <a:r>
              <a:rPr lang="en-US" sz="2400" dirty="0" err="1"/>
              <a:t>eftir</a:t>
            </a:r>
            <a:r>
              <a:rPr lang="en-US" sz="2400" dirty="0"/>
              <a:t> </a:t>
            </a:r>
            <a:r>
              <a:rPr lang="en-US" sz="2400" dirty="0" err="1"/>
              <a:t>fjölbreyttum</a:t>
            </a:r>
            <a:r>
              <a:rPr lang="en-US" sz="2400" dirty="0"/>
              <a:t> </a:t>
            </a:r>
            <a:r>
              <a:rPr lang="en-US" sz="2400" dirty="0" err="1"/>
              <a:t>áfangastöðum</a:t>
            </a:r>
            <a:r>
              <a:rPr lang="en-US" sz="2400" dirty="0"/>
              <a:t> </a:t>
            </a:r>
            <a:r>
              <a:rPr lang="en-US" sz="2400" dirty="0" err="1"/>
              <a:t>sem</a:t>
            </a:r>
            <a:r>
              <a:rPr lang="en-US" sz="2400" dirty="0"/>
              <a:t> </a:t>
            </a:r>
            <a:r>
              <a:rPr lang="en-US" sz="2400" dirty="0" err="1"/>
              <a:t>uppfylla</a:t>
            </a:r>
            <a:r>
              <a:rPr lang="en-US" sz="2400" dirty="0"/>
              <a:t> </a:t>
            </a:r>
            <a:r>
              <a:rPr lang="en-US" sz="2400" dirty="0" err="1"/>
              <a:t>óskir</a:t>
            </a:r>
            <a:r>
              <a:rPr lang="en-US" sz="2400" dirty="0"/>
              <a:t> </a:t>
            </a:r>
            <a:r>
              <a:rPr lang="en-US" sz="2400" dirty="0" err="1"/>
              <a:t>þeirra</a:t>
            </a:r>
            <a:r>
              <a:rPr lang="en-US" sz="2400" dirty="0"/>
              <a:t> og </a:t>
            </a:r>
            <a:r>
              <a:rPr lang="en-US" sz="2400" dirty="0" err="1"/>
              <a:t>bjóða</a:t>
            </a:r>
            <a:r>
              <a:rPr lang="en-US" sz="2400" dirty="0"/>
              <a:t> </a:t>
            </a:r>
            <a:r>
              <a:rPr lang="en-US" sz="2400" dirty="0" err="1"/>
              <a:t>upp</a:t>
            </a:r>
            <a:r>
              <a:rPr lang="en-US" sz="2400" dirty="0"/>
              <a:t> á </a:t>
            </a:r>
            <a:r>
              <a:rPr lang="en-US" sz="2400" dirty="0" err="1"/>
              <a:t>möguleika</a:t>
            </a:r>
            <a:r>
              <a:rPr lang="en-US" sz="2400" dirty="0"/>
              <a:t> </a:t>
            </a:r>
            <a:r>
              <a:rPr lang="en-US" sz="2400" dirty="0" err="1"/>
              <a:t>til</a:t>
            </a:r>
            <a:r>
              <a:rPr lang="en-US" sz="2400" dirty="0"/>
              <a:t> </a:t>
            </a:r>
            <a:r>
              <a:rPr lang="en-US" sz="2400" dirty="0" err="1"/>
              <a:t>að</a:t>
            </a:r>
            <a:r>
              <a:rPr lang="en-US" sz="2400" dirty="0"/>
              <a:t> </a:t>
            </a:r>
            <a:r>
              <a:rPr lang="en-US" sz="2400" dirty="0" err="1"/>
              <a:t>færa</a:t>
            </a:r>
            <a:r>
              <a:rPr lang="en-US" sz="2400" dirty="0"/>
              <a:t> </a:t>
            </a:r>
            <a:r>
              <a:rPr lang="en-US" sz="2400" dirty="0" err="1"/>
              <a:t>þá</a:t>
            </a:r>
            <a:r>
              <a:rPr lang="en-US" sz="2400" dirty="0"/>
              <a:t> </a:t>
            </a:r>
            <a:r>
              <a:rPr lang="en-US" sz="2400" dirty="0" err="1"/>
              <a:t>nær</a:t>
            </a:r>
            <a:r>
              <a:rPr lang="en-US" sz="2400" dirty="0"/>
              <a:t> </a:t>
            </a:r>
            <a:r>
              <a:rPr lang="en-US" sz="2400" dirty="0" err="1"/>
              <a:t>uppáhalds</a:t>
            </a:r>
            <a:r>
              <a:rPr lang="en-US" sz="2400" dirty="0"/>
              <a:t> </a:t>
            </a:r>
            <a:r>
              <a:rPr lang="en-US" sz="2400" dirty="0" err="1"/>
              <a:t>poppmenningar</a:t>
            </a:r>
            <a:r>
              <a:rPr lang="en-US" sz="2400" dirty="0"/>
              <a:t> </a:t>
            </a:r>
            <a:r>
              <a:rPr lang="en-US" sz="2400" dirty="0" err="1"/>
              <a:t>fyrirbærinu</a:t>
            </a:r>
            <a:r>
              <a:rPr lang="en-US" sz="2400" dirty="0"/>
              <a:t> </a:t>
            </a:r>
            <a:r>
              <a:rPr lang="en-US" sz="2400" dirty="0" err="1"/>
              <a:t>sínu</a:t>
            </a:r>
            <a:r>
              <a:rPr lang="en-US" sz="2400" dirty="0"/>
              <a:t>.</a:t>
            </a:r>
          </a:p>
          <a:p>
            <a:pPr marL="342900" indent="-342900" algn="just">
              <a:buFont typeface="Arial" panose="020B0604020202020204" pitchFamily="34" charset="0"/>
              <a:buChar char="•"/>
            </a:pPr>
            <a:r>
              <a:rPr lang="en-US" sz="2400" dirty="0" err="1"/>
              <a:t>Aðdáendur</a:t>
            </a:r>
            <a:r>
              <a:rPr lang="en-US" sz="2400" dirty="0"/>
              <a:t> </a:t>
            </a:r>
            <a:r>
              <a:rPr lang="en-US" sz="2400" dirty="0" err="1"/>
              <a:t>eru</a:t>
            </a:r>
            <a:r>
              <a:rPr lang="en-US" sz="2400" dirty="0"/>
              <a:t> </a:t>
            </a:r>
            <a:r>
              <a:rPr lang="en-US" sz="2400" dirty="0" err="1"/>
              <a:t>þó</a:t>
            </a:r>
            <a:r>
              <a:rPr lang="en-US" sz="2400" dirty="0"/>
              <a:t> </a:t>
            </a:r>
            <a:r>
              <a:rPr lang="en-US" sz="2400" dirty="0" err="1"/>
              <a:t>einnig</a:t>
            </a:r>
            <a:r>
              <a:rPr lang="en-US" sz="2400" dirty="0"/>
              <a:t> </a:t>
            </a:r>
            <a:r>
              <a:rPr lang="en-US" sz="2400" dirty="0" err="1"/>
              <a:t>knúnir</a:t>
            </a:r>
            <a:r>
              <a:rPr lang="en-US" sz="2400" dirty="0"/>
              <a:t> </a:t>
            </a:r>
            <a:r>
              <a:rPr lang="en-US" sz="2400" dirty="0" err="1"/>
              <a:t>áfram</a:t>
            </a:r>
            <a:r>
              <a:rPr lang="en-US" sz="2400" dirty="0"/>
              <a:t> </a:t>
            </a:r>
            <a:r>
              <a:rPr lang="en-US" sz="2400" dirty="0" err="1"/>
              <a:t>af</a:t>
            </a:r>
            <a:r>
              <a:rPr lang="en-US" sz="2400" dirty="0"/>
              <a:t> </a:t>
            </a:r>
            <a:r>
              <a:rPr lang="en-US" sz="2400" dirty="0" err="1"/>
              <a:t>tilfinningahlöðnum</a:t>
            </a:r>
            <a:r>
              <a:rPr lang="en-US" sz="2400" dirty="0"/>
              <a:t> </a:t>
            </a:r>
            <a:r>
              <a:rPr lang="en-US" sz="2400" b="1" dirty="0" err="1"/>
              <a:t>sálrænum</a:t>
            </a:r>
            <a:r>
              <a:rPr lang="en-US" sz="2400" b="1" dirty="0"/>
              <a:t> og </a:t>
            </a:r>
            <a:r>
              <a:rPr lang="en-US" sz="2400" b="1" dirty="0" err="1"/>
              <a:t>félagslegum</a:t>
            </a:r>
            <a:r>
              <a:rPr lang="en-US" sz="2400" b="1" dirty="0"/>
              <a:t> </a:t>
            </a:r>
            <a:r>
              <a:rPr lang="en-US" sz="2400" b="1" dirty="0" err="1"/>
              <a:t>hvötum</a:t>
            </a:r>
            <a:r>
              <a:rPr lang="en-US" sz="2400" dirty="0"/>
              <a:t>, </a:t>
            </a:r>
            <a:r>
              <a:rPr lang="en-US" sz="2400" dirty="0" err="1"/>
              <a:t>ásamt</a:t>
            </a:r>
            <a:r>
              <a:rPr lang="en-US" sz="2400" dirty="0"/>
              <a:t> </a:t>
            </a:r>
            <a:r>
              <a:rPr lang="en-US" sz="2400" dirty="0" err="1"/>
              <a:t>því</a:t>
            </a:r>
            <a:r>
              <a:rPr lang="en-US" sz="2400" dirty="0"/>
              <a:t> </a:t>
            </a:r>
            <a:r>
              <a:rPr lang="en-US" sz="2400" dirty="0" err="1"/>
              <a:t>að</a:t>
            </a:r>
            <a:r>
              <a:rPr lang="en-US" sz="2400" dirty="0"/>
              <a:t> </a:t>
            </a:r>
            <a:r>
              <a:rPr lang="en-US" sz="2400" dirty="0" err="1"/>
              <a:t>leitast</a:t>
            </a:r>
            <a:r>
              <a:rPr lang="en-US" sz="2400" dirty="0"/>
              <a:t> </a:t>
            </a:r>
            <a:r>
              <a:rPr lang="en-US" sz="2400" dirty="0" err="1"/>
              <a:t>eftir</a:t>
            </a:r>
            <a:r>
              <a:rPr lang="en-US" sz="2400" dirty="0"/>
              <a:t> </a:t>
            </a:r>
            <a:r>
              <a:rPr lang="en-US" sz="2400" dirty="0" err="1"/>
              <a:t>því</a:t>
            </a:r>
            <a:r>
              <a:rPr lang="en-US" sz="2400" dirty="0"/>
              <a:t> </a:t>
            </a:r>
            <a:r>
              <a:rPr lang="en-US" sz="2400" dirty="0" err="1"/>
              <a:t>fagurfræðilega</a:t>
            </a:r>
            <a:r>
              <a:rPr lang="en-US" sz="2400" dirty="0"/>
              <a:t>, </a:t>
            </a:r>
            <a:r>
              <a:rPr lang="en-US" sz="2400" dirty="0" err="1"/>
              <a:t>því</a:t>
            </a:r>
            <a:r>
              <a:rPr lang="en-US" sz="2400" dirty="0"/>
              <a:t> </a:t>
            </a:r>
            <a:r>
              <a:rPr lang="en-US" sz="2400" dirty="0" err="1"/>
              <a:t>dramatíska</a:t>
            </a:r>
            <a:r>
              <a:rPr lang="en-US" sz="2400" dirty="0"/>
              <a:t> og </a:t>
            </a:r>
            <a:r>
              <a:rPr lang="en-US" sz="2400" dirty="0" err="1"/>
              <a:t>samskiptum</a:t>
            </a:r>
            <a:r>
              <a:rPr lang="en-US" sz="2400" dirty="0"/>
              <a:t> </a:t>
            </a:r>
            <a:r>
              <a:rPr lang="en-US" sz="2400" dirty="0" err="1"/>
              <a:t>við</a:t>
            </a:r>
            <a:r>
              <a:rPr lang="en-US" sz="2400" dirty="0"/>
              <a:t> </a:t>
            </a:r>
            <a:r>
              <a:rPr lang="en-US" sz="2400" dirty="0" err="1"/>
              <a:t>samfélög</a:t>
            </a:r>
            <a:r>
              <a:rPr lang="en-US" sz="2400" dirty="0"/>
              <a:t> </a:t>
            </a:r>
            <a:r>
              <a:rPr lang="en-US" sz="2400" dirty="0" err="1"/>
              <a:t>fólks</a:t>
            </a:r>
            <a:r>
              <a:rPr lang="en-US" sz="2400" dirty="0"/>
              <a:t> </a:t>
            </a:r>
            <a:r>
              <a:rPr lang="en-US" sz="2400" dirty="0" err="1"/>
              <a:t>með</a:t>
            </a:r>
            <a:r>
              <a:rPr lang="en-US" sz="2400" dirty="0"/>
              <a:t> </a:t>
            </a:r>
            <a:r>
              <a:rPr lang="en-US" sz="2400" dirty="0" err="1"/>
              <a:t>sömu</a:t>
            </a:r>
            <a:r>
              <a:rPr lang="en-US" sz="2400" dirty="0"/>
              <a:t> </a:t>
            </a:r>
            <a:r>
              <a:rPr lang="en-US" sz="2400" dirty="0" err="1"/>
              <a:t>áhugamál</a:t>
            </a:r>
            <a:r>
              <a:rPr lang="en-US" sz="2400" dirty="0"/>
              <a:t>, </a:t>
            </a:r>
            <a:r>
              <a:rPr lang="en-US" sz="2400" dirty="0" err="1"/>
              <a:t>venjur</a:t>
            </a:r>
            <a:r>
              <a:rPr lang="en-US" sz="2400" dirty="0"/>
              <a:t> og </a:t>
            </a:r>
            <a:r>
              <a:rPr lang="en-US" sz="2400" dirty="0" err="1"/>
              <a:t>siði</a:t>
            </a:r>
            <a:r>
              <a:rPr lang="en-US" sz="2400" dirty="0"/>
              <a:t>.</a:t>
            </a:r>
          </a:p>
          <a:p>
            <a:pPr marL="342900" indent="-342900" algn="just">
              <a:buFont typeface="Arial" panose="020B0604020202020204" pitchFamily="34" charset="0"/>
              <a:buChar char="•"/>
            </a:pPr>
            <a:r>
              <a:rPr lang="en-US" sz="2400" dirty="0" err="1"/>
              <a:t>Aðdáendahópar</a:t>
            </a:r>
            <a:r>
              <a:rPr lang="en-US" sz="2400" dirty="0"/>
              <a:t> </a:t>
            </a:r>
            <a:r>
              <a:rPr lang="en-US" sz="2400" dirty="0" err="1"/>
              <a:t>búa</a:t>
            </a:r>
            <a:r>
              <a:rPr lang="en-US" sz="2400" dirty="0"/>
              <a:t> </a:t>
            </a:r>
            <a:r>
              <a:rPr lang="en-US" sz="2400" dirty="0" err="1"/>
              <a:t>til</a:t>
            </a:r>
            <a:r>
              <a:rPr lang="en-US" sz="2400" dirty="0"/>
              <a:t> </a:t>
            </a:r>
            <a:r>
              <a:rPr lang="en-US" sz="2400" dirty="0" err="1"/>
              <a:t>sameiginlega</a:t>
            </a:r>
            <a:r>
              <a:rPr lang="en-US" sz="2400" dirty="0"/>
              <a:t> </a:t>
            </a:r>
            <a:r>
              <a:rPr lang="en-US" sz="2400" dirty="0" err="1"/>
              <a:t>upplifun</a:t>
            </a:r>
            <a:r>
              <a:rPr lang="en-US" sz="2400" dirty="0"/>
              <a:t> </a:t>
            </a:r>
            <a:r>
              <a:rPr lang="en-US" sz="2400" dirty="0" err="1"/>
              <a:t>sín</a:t>
            </a:r>
            <a:r>
              <a:rPr lang="en-US" sz="2400" dirty="0"/>
              <a:t> á </a:t>
            </a:r>
            <a:r>
              <a:rPr lang="en-US" sz="2400" dirty="0" err="1"/>
              <a:t>milli</a:t>
            </a:r>
            <a:r>
              <a:rPr lang="en-US" sz="2400" dirty="0"/>
              <a:t> og </a:t>
            </a:r>
            <a:r>
              <a:rPr lang="en-US" sz="2400" dirty="0" err="1"/>
              <a:t>fjöldi</a:t>
            </a:r>
            <a:r>
              <a:rPr lang="en-US" sz="2400" dirty="0"/>
              <a:t> </a:t>
            </a:r>
            <a:r>
              <a:rPr lang="en-US" sz="2400" dirty="0" err="1"/>
              <a:t>miðla</a:t>
            </a:r>
            <a:r>
              <a:rPr lang="en-US" sz="2400" dirty="0"/>
              <a:t>, </a:t>
            </a:r>
            <a:r>
              <a:rPr lang="en-US" sz="2400" dirty="0" err="1"/>
              <a:t>bæði</a:t>
            </a:r>
            <a:r>
              <a:rPr lang="en-US" sz="2400" dirty="0"/>
              <a:t> á </a:t>
            </a:r>
            <a:r>
              <a:rPr lang="en-US" sz="2400" dirty="0" err="1"/>
              <a:t>netinu</a:t>
            </a:r>
            <a:r>
              <a:rPr lang="en-US" sz="2400" dirty="0"/>
              <a:t> og í </a:t>
            </a:r>
            <a:r>
              <a:rPr lang="en-US" sz="2400" dirty="0" err="1"/>
              <a:t>raunheimi</a:t>
            </a:r>
            <a:r>
              <a:rPr lang="en-US" sz="2400" dirty="0"/>
              <a:t>, </a:t>
            </a:r>
            <a:r>
              <a:rPr lang="en-US" sz="2400" dirty="0" err="1"/>
              <a:t>gera</a:t>
            </a:r>
            <a:r>
              <a:rPr lang="en-US" sz="2400" dirty="0"/>
              <a:t> </a:t>
            </a:r>
            <a:r>
              <a:rPr lang="en-US" sz="2400" dirty="0" err="1"/>
              <a:t>þeim</a:t>
            </a:r>
            <a:r>
              <a:rPr lang="en-US" sz="2400" dirty="0"/>
              <a:t> </a:t>
            </a:r>
            <a:r>
              <a:rPr lang="en-US" sz="2400" dirty="0" err="1"/>
              <a:t>kleift</a:t>
            </a:r>
            <a:r>
              <a:rPr lang="en-US" sz="2400" dirty="0"/>
              <a:t> </a:t>
            </a:r>
            <a:r>
              <a:rPr lang="en-US" sz="2400" dirty="0" err="1"/>
              <a:t>að</a:t>
            </a:r>
            <a:r>
              <a:rPr lang="en-US" sz="2400" dirty="0"/>
              <a:t> </a:t>
            </a:r>
            <a:r>
              <a:rPr lang="en-US" sz="2400" b="1" dirty="0" err="1"/>
              <a:t>skiptast</a:t>
            </a:r>
            <a:r>
              <a:rPr lang="en-US" sz="2400" b="1" dirty="0"/>
              <a:t> á </a:t>
            </a:r>
            <a:r>
              <a:rPr lang="en-US" sz="2400" b="1" dirty="0" err="1"/>
              <a:t>reynslum</a:t>
            </a:r>
            <a:r>
              <a:rPr lang="en-US" sz="2400" b="1" dirty="0"/>
              <a:t> og </a:t>
            </a:r>
            <a:r>
              <a:rPr lang="en-US" sz="2400" b="1" dirty="0" err="1"/>
              <a:t>sögum</a:t>
            </a:r>
            <a:r>
              <a:rPr lang="en-US" sz="2400" b="1" dirty="0"/>
              <a:t> </a:t>
            </a:r>
            <a:r>
              <a:rPr lang="en-US" sz="2400" dirty="0"/>
              <a:t>– </a:t>
            </a:r>
            <a:r>
              <a:rPr lang="en-US" sz="2400" dirty="0" err="1"/>
              <a:t>fyrir</a:t>
            </a:r>
            <a:r>
              <a:rPr lang="en-US" sz="2400" dirty="0"/>
              <a:t>, á </a:t>
            </a:r>
            <a:r>
              <a:rPr lang="en-US" sz="2400" dirty="0" err="1"/>
              <a:t>meðan</a:t>
            </a:r>
            <a:r>
              <a:rPr lang="en-US" sz="2400" dirty="0"/>
              <a:t> og </a:t>
            </a:r>
            <a:r>
              <a:rPr lang="en-US" sz="2400" dirty="0" err="1"/>
              <a:t>eftir</a:t>
            </a:r>
            <a:r>
              <a:rPr lang="en-US" sz="2400" dirty="0"/>
              <a:t> </a:t>
            </a:r>
            <a:r>
              <a:rPr lang="en-US" sz="2400" dirty="0" err="1"/>
              <a:t>að</a:t>
            </a:r>
            <a:r>
              <a:rPr lang="en-US" sz="2400" dirty="0"/>
              <a:t> </a:t>
            </a:r>
            <a:r>
              <a:rPr lang="en-US" sz="2400" dirty="0" err="1"/>
              <a:t>hafa</a:t>
            </a:r>
            <a:r>
              <a:rPr lang="en-US" sz="2400" dirty="0"/>
              <a:t> </a:t>
            </a:r>
            <a:r>
              <a:rPr lang="en-US" sz="2400" dirty="0" err="1"/>
              <a:t>heimsótt</a:t>
            </a:r>
            <a:r>
              <a:rPr lang="en-US" sz="2400" dirty="0"/>
              <a:t> </a:t>
            </a:r>
            <a:r>
              <a:rPr lang="en-US" sz="2400" dirty="0" err="1"/>
              <a:t>áfangastaði</a:t>
            </a:r>
            <a:r>
              <a:rPr lang="en-US" sz="2400" dirty="0"/>
              <a:t>.</a:t>
            </a:r>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3"/>
              </a:rPr>
              <a:t>Source</a:t>
            </a:r>
            <a:endParaRPr lang="en-LT" dirty="0"/>
          </a:p>
        </p:txBody>
      </p:sp>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4"/>
              </a:rPr>
              <a:t>Source</a:t>
            </a:r>
            <a:endParaRPr lang="en-LT" dirty="0"/>
          </a:p>
        </p:txBody>
      </p:sp>
      <p:pic>
        <p:nvPicPr>
          <p:cNvPr id="14" name="Picture Placeholder 13" descr="A picture containing outdoor, light, lit&#10;&#10;Description automatically generated">
            <a:extLst>
              <a:ext uri="{FF2B5EF4-FFF2-40B4-BE49-F238E27FC236}">
                <a16:creationId xmlns:a16="http://schemas.microsoft.com/office/drawing/2014/main" id="{BEA81B95-8085-954D-BE22-C751AEB347B1}"/>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77D73C8C-C2DD-6141-8077-C4D95302F436}"/>
              </a:ext>
            </a:extLst>
          </p:cNvPr>
          <p:cNvSpPr txBox="1"/>
          <p:nvPr/>
        </p:nvSpPr>
        <p:spPr>
          <a:xfrm>
            <a:off x="11200502" y="4885978"/>
            <a:ext cx="824072" cy="369332"/>
          </a:xfrm>
          <a:prstGeom prst="rect">
            <a:avLst/>
          </a:prstGeom>
          <a:noFill/>
        </p:spPr>
        <p:txBody>
          <a:bodyPr wrap="none" rtlCol="0">
            <a:spAutoFit/>
          </a:bodyPr>
          <a:lstStyle/>
          <a:p>
            <a:r>
              <a:rPr lang="en-LT" dirty="0">
                <a:hlinkClick r:id="rId6"/>
              </a:rPr>
              <a:t>Source</a:t>
            </a:r>
            <a:endParaRPr lang="en-LT" dirty="0"/>
          </a:p>
        </p:txBody>
      </p:sp>
    </p:spTree>
    <p:extLst>
      <p:ext uri="{BB962C8B-B14F-4D97-AF65-F5344CB8AC3E}">
        <p14:creationId xmlns:p14="http://schemas.microsoft.com/office/powerpoint/2010/main" val="172011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1200329"/>
          </a:xfrm>
          <a:prstGeom prst="rect">
            <a:avLst/>
          </a:prstGeom>
          <a:solidFill>
            <a:srgbClr val="91BE46"/>
          </a:solidFill>
        </p:spPr>
        <p:txBody>
          <a:bodyPr wrap="square" rtlCol="0">
            <a:spAutoFit/>
          </a:bodyPr>
          <a:lstStyle/>
          <a:p>
            <a:r>
              <a:rPr lang="en-US" sz="2400" dirty="0" err="1">
                <a:solidFill>
                  <a:schemeClr val="bg1"/>
                </a:solidFill>
                <a:latin typeface="WF-026510-009147-001251"/>
              </a:rPr>
              <a:t>Hvað</a:t>
            </a:r>
            <a:r>
              <a:rPr lang="en-US" sz="2400" dirty="0">
                <a:solidFill>
                  <a:schemeClr val="bg1"/>
                </a:solidFill>
                <a:latin typeface="WF-026510-009147-001251"/>
              </a:rPr>
              <a:t> </a:t>
            </a:r>
            <a:r>
              <a:rPr lang="en-US" sz="2400" dirty="0" err="1">
                <a:solidFill>
                  <a:schemeClr val="bg1"/>
                </a:solidFill>
                <a:latin typeface="WF-026510-009147-001251"/>
              </a:rPr>
              <a:t>þurfum</a:t>
            </a:r>
            <a:r>
              <a:rPr lang="en-US" sz="2400" dirty="0">
                <a:solidFill>
                  <a:schemeClr val="bg1"/>
                </a:solidFill>
                <a:latin typeface="WF-026510-009147-001251"/>
              </a:rPr>
              <a:t> </a:t>
            </a:r>
            <a:r>
              <a:rPr lang="en-US" sz="2400" dirty="0" err="1">
                <a:solidFill>
                  <a:schemeClr val="bg1"/>
                </a:solidFill>
                <a:latin typeface="WF-026510-009147-001251"/>
              </a:rPr>
              <a:t>við</a:t>
            </a:r>
            <a:r>
              <a:rPr lang="en-US" sz="2400" dirty="0">
                <a:solidFill>
                  <a:schemeClr val="bg1"/>
                </a:solidFill>
                <a:latin typeface="WF-026510-009147-001251"/>
              </a:rPr>
              <a:t> </a:t>
            </a:r>
            <a:r>
              <a:rPr lang="en-US" sz="2400" dirty="0" err="1">
                <a:solidFill>
                  <a:schemeClr val="bg1"/>
                </a:solidFill>
                <a:latin typeface="WF-026510-009147-001251"/>
              </a:rPr>
              <a:t>að</a:t>
            </a:r>
            <a:r>
              <a:rPr lang="en-US" sz="2400" dirty="0">
                <a:solidFill>
                  <a:schemeClr val="bg1"/>
                </a:solidFill>
                <a:latin typeface="WF-026510-009147-001251"/>
              </a:rPr>
              <a:t> vita um </a:t>
            </a:r>
            <a:r>
              <a:rPr lang="en-US" sz="2400" dirty="0" err="1">
                <a:solidFill>
                  <a:schemeClr val="bg1"/>
                </a:solidFill>
                <a:latin typeface="WF-026510-009147-001251"/>
              </a:rPr>
              <a:t>aðdáendaklúbba</a:t>
            </a:r>
            <a:r>
              <a:rPr lang="en-US" sz="2400" dirty="0">
                <a:solidFill>
                  <a:schemeClr val="bg1"/>
                </a:solidFill>
                <a:latin typeface="WF-026510-009147-001251"/>
              </a:rPr>
              <a:t>?</a:t>
            </a:r>
          </a:p>
          <a:p>
            <a:r>
              <a:rPr lang="en-US" sz="2400" dirty="0" err="1">
                <a:solidFill>
                  <a:schemeClr val="bg1"/>
                </a:solidFill>
                <a:latin typeface="WF-026510-009147-001251"/>
              </a:rPr>
              <a:t>Af</a:t>
            </a:r>
            <a:r>
              <a:rPr lang="en-US" sz="2400" dirty="0">
                <a:solidFill>
                  <a:schemeClr val="bg1"/>
                </a:solidFill>
                <a:latin typeface="WF-026510-009147-001251"/>
              </a:rPr>
              <a:t> </a:t>
            </a:r>
            <a:r>
              <a:rPr lang="en-US" sz="2400" dirty="0" err="1">
                <a:solidFill>
                  <a:schemeClr val="bg1"/>
                </a:solidFill>
                <a:latin typeface="WF-026510-009147-001251"/>
              </a:rPr>
              <a:t>hverju</a:t>
            </a:r>
            <a:r>
              <a:rPr lang="en-US" sz="2400" dirty="0">
                <a:solidFill>
                  <a:schemeClr val="bg1"/>
                </a:solidFill>
                <a:latin typeface="WF-026510-009147-001251"/>
              </a:rPr>
              <a:t> </a:t>
            </a:r>
            <a:r>
              <a:rPr lang="en-US" sz="2400" dirty="0" err="1">
                <a:solidFill>
                  <a:schemeClr val="bg1"/>
                </a:solidFill>
                <a:latin typeface="WF-026510-009147-001251"/>
              </a:rPr>
              <a:t>mynda</a:t>
            </a:r>
            <a:r>
              <a:rPr lang="en-US" sz="2400" dirty="0">
                <a:solidFill>
                  <a:schemeClr val="bg1"/>
                </a:solidFill>
                <a:latin typeface="WF-026510-009147-001251"/>
              </a:rPr>
              <a:t> </a:t>
            </a:r>
            <a:r>
              <a:rPr lang="en-US" sz="2400" dirty="0" err="1">
                <a:solidFill>
                  <a:schemeClr val="bg1"/>
                </a:solidFill>
                <a:latin typeface="WF-026510-009147-001251"/>
              </a:rPr>
              <a:t>aðdáendur</a:t>
            </a:r>
            <a:r>
              <a:rPr lang="en-US" sz="2400" dirty="0">
                <a:solidFill>
                  <a:schemeClr val="bg1"/>
                </a:solidFill>
                <a:latin typeface="WF-026510-009147-001251"/>
              </a:rPr>
              <a:t> </a:t>
            </a:r>
            <a:r>
              <a:rPr lang="en-US" sz="2400" dirty="0" err="1">
                <a:solidFill>
                  <a:schemeClr val="bg1"/>
                </a:solidFill>
                <a:latin typeface="WF-026510-009147-001251"/>
              </a:rPr>
              <a:t>virk</a:t>
            </a:r>
            <a:r>
              <a:rPr lang="en-US" sz="2400" dirty="0">
                <a:solidFill>
                  <a:schemeClr val="bg1"/>
                </a:solidFill>
                <a:latin typeface="WF-026510-009147-001251"/>
              </a:rPr>
              <a:t> </a:t>
            </a:r>
            <a:r>
              <a:rPr lang="en-US" sz="2400" dirty="0" err="1">
                <a:solidFill>
                  <a:schemeClr val="bg1"/>
                </a:solidFill>
                <a:latin typeface="WF-026510-009147-001251"/>
              </a:rPr>
              <a:t>samfélög</a:t>
            </a:r>
            <a:r>
              <a:rPr lang="en-US" sz="2400" dirty="0">
                <a:solidFill>
                  <a:schemeClr val="bg1"/>
                </a:solidFill>
                <a:latin typeface="WF-026510-009147-001251"/>
              </a:rPr>
              <a:t> </a:t>
            </a:r>
            <a:r>
              <a:rPr lang="en-US" sz="2400" dirty="0" err="1">
                <a:solidFill>
                  <a:schemeClr val="bg1"/>
                </a:solidFill>
                <a:latin typeface="WF-026510-009147-001251"/>
              </a:rPr>
              <a:t>sín</a:t>
            </a:r>
            <a:r>
              <a:rPr lang="en-US" sz="2400" dirty="0">
                <a:solidFill>
                  <a:schemeClr val="bg1"/>
                </a:solidFill>
                <a:latin typeface="WF-026510-009147-001251"/>
              </a:rPr>
              <a:t> á </a:t>
            </a:r>
            <a:r>
              <a:rPr lang="en-US" sz="2400" dirty="0" err="1">
                <a:solidFill>
                  <a:schemeClr val="bg1"/>
                </a:solidFill>
                <a:latin typeface="WF-026510-009147-001251"/>
              </a:rPr>
              <a:t>milli</a:t>
            </a:r>
            <a:r>
              <a:rPr lang="en-US" sz="2400" dirty="0">
                <a:solidFill>
                  <a:schemeClr val="bg1"/>
                </a:solidFill>
                <a:latin typeface="WF-026510-009147-001251"/>
              </a:rPr>
              <a:t> </a:t>
            </a:r>
            <a:r>
              <a:rPr lang="en-US" sz="2400" dirty="0" err="1">
                <a:solidFill>
                  <a:schemeClr val="bg1"/>
                </a:solidFill>
                <a:latin typeface="WF-026510-009147-001251"/>
              </a:rPr>
              <a:t>sem</a:t>
            </a:r>
            <a:r>
              <a:rPr lang="en-US" sz="2400" dirty="0">
                <a:solidFill>
                  <a:schemeClr val="bg1"/>
                </a:solidFill>
                <a:latin typeface="WF-026510-009147-001251"/>
              </a:rPr>
              <a:t> </a:t>
            </a:r>
            <a:r>
              <a:rPr lang="en-US" sz="2400" dirty="0" err="1">
                <a:solidFill>
                  <a:schemeClr val="bg1"/>
                </a:solidFill>
                <a:latin typeface="WF-026510-009147-001251"/>
              </a:rPr>
              <a:t>hafa</a:t>
            </a:r>
            <a:r>
              <a:rPr lang="en-US" sz="2400" dirty="0">
                <a:solidFill>
                  <a:schemeClr val="bg1"/>
                </a:solidFill>
                <a:latin typeface="WF-026510-009147-001251"/>
              </a:rPr>
              <a:t> </a:t>
            </a:r>
            <a:r>
              <a:rPr lang="en-US" sz="2400" dirty="0" err="1">
                <a:solidFill>
                  <a:schemeClr val="bg1"/>
                </a:solidFill>
                <a:latin typeface="WF-026510-009147-001251"/>
              </a:rPr>
              <a:t>áhrif</a:t>
            </a:r>
            <a:r>
              <a:rPr lang="en-US" sz="2400" dirty="0">
                <a:solidFill>
                  <a:schemeClr val="bg1"/>
                </a:solidFill>
                <a:latin typeface="WF-026510-009147-001251"/>
              </a:rPr>
              <a:t> á </a:t>
            </a:r>
            <a:r>
              <a:rPr lang="en-US" sz="2400" dirty="0" err="1">
                <a:solidFill>
                  <a:schemeClr val="bg1"/>
                </a:solidFill>
                <a:latin typeface="WF-026510-009147-001251"/>
              </a:rPr>
              <a:t>fjölmiðla</a:t>
            </a:r>
            <a:r>
              <a:rPr lang="en-US" sz="2400" dirty="0">
                <a:solidFill>
                  <a:schemeClr val="bg1"/>
                </a:solidFill>
                <a:latin typeface="WF-026510-009147-001251"/>
              </a:rPr>
              <a:t> og </a:t>
            </a:r>
            <a:r>
              <a:rPr lang="en-US" sz="2400" dirty="0" err="1">
                <a:solidFill>
                  <a:schemeClr val="bg1"/>
                </a:solidFill>
                <a:latin typeface="WF-026510-009147-001251"/>
              </a:rPr>
              <a:t>samfélagsmiðla</a:t>
            </a:r>
            <a:r>
              <a:rPr lang="en-US" sz="2400" dirty="0">
                <a:solidFill>
                  <a:schemeClr val="bg1"/>
                </a:solidFill>
                <a:latin typeface="WF-026510-009147-001251"/>
              </a:rPr>
              <a:t>?</a:t>
            </a:r>
          </a:p>
        </p:txBody>
      </p:sp>
      <p:pic>
        <p:nvPicPr>
          <p:cNvPr id="2" name="Online Media 1" descr="How Does Fandom Work?">
            <a:hlinkClick r:id="" action="ppaction://media"/>
            <a:extLst>
              <a:ext uri="{FF2B5EF4-FFF2-40B4-BE49-F238E27FC236}">
                <a16:creationId xmlns:a16="http://schemas.microsoft.com/office/drawing/2014/main" id="{867C1CA4-9194-2347-8660-D276D6AF02A6}"/>
              </a:ext>
            </a:extLst>
          </p:cNvPr>
          <p:cNvPicPr>
            <a:picLocks noRot="1" noChangeAspect="1"/>
          </p:cNvPicPr>
          <p:nvPr>
            <a:videoFile r:link="rId1"/>
          </p:nvPr>
        </p:nvPicPr>
        <p:blipFill>
          <a:blip r:embed="rId4"/>
          <a:stretch>
            <a:fillRect/>
          </a:stretch>
        </p:blipFill>
        <p:spPr>
          <a:xfrm>
            <a:off x="1172055" y="0"/>
            <a:ext cx="9841126" cy="5560236"/>
          </a:xfrm>
          <a:prstGeom prst="rect">
            <a:avLst/>
          </a:prstGeom>
        </p:spPr>
      </p:pic>
    </p:spTree>
    <p:extLst>
      <p:ext uri="{BB962C8B-B14F-4D97-AF65-F5344CB8AC3E}">
        <p14:creationId xmlns:p14="http://schemas.microsoft.com/office/powerpoint/2010/main" val="21829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a:xfrm>
            <a:off x="682390" y="1074656"/>
            <a:ext cx="6667930" cy="1845826"/>
          </a:xfrm>
        </p:spPr>
        <p:txBody>
          <a:bodyPr>
            <a:noAutofit/>
          </a:bodyPr>
          <a:lstStyle/>
          <a:p>
            <a:r>
              <a:rPr lang="en-IE" dirty="0"/>
              <a:t>KENNSLUPAKKI 2 ÆFING 1:</a:t>
            </a:r>
          </a:p>
          <a:p>
            <a:r>
              <a:rPr lang="en-IE" dirty="0"/>
              <a:t>VELTU FYRIR ÞÉR FERÐAHVÖTUM POPPMENNINGAR FERÐAMANNA</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a:xfrm>
            <a:off x="682390" y="3336966"/>
            <a:ext cx="5005892" cy="2415248"/>
          </a:xfrm>
        </p:spPr>
        <p:txBody>
          <a:bodyPr/>
          <a:lstStyle/>
          <a:p>
            <a:pPr>
              <a:lnSpc>
                <a:spcPct val="107000"/>
              </a:lnSpc>
              <a:spcAft>
                <a:spcPts val="8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Lýstu dæmigerðum gesti á þínu svæði. </a:t>
            </a:r>
            <a:r>
              <a:rPr lang="is-IS" sz="1800" dirty="0">
                <a:latin typeface="Calibri" panose="020F0502020204030204" pitchFamily="34" charset="0"/>
                <a:ea typeface="Calibri" panose="020F0502020204030204" pitchFamily="34" charset="0"/>
                <a:cs typeface="Times New Roman" panose="02020603050405020304" pitchFamily="18" charset="0"/>
              </a:rPr>
              <a:t>Skoðaðu síðan úrklippubókina/kortið þitt (sjá kennslupakka 1) og íhugaðu hvaða tegund ferðamanna gæti laðast af poppmenningunni sem þú fannst á þínu svæði. Getur þú flokkað þá í mismunandi hópa (fjölskyldur, pör, eldri borgarar, yngra fólk, aðdáendur, osfrv.)? Hverjir heldurðu að séu hvatar þessara ólíku hópa poppmenningar ferðamanna?</a:t>
            </a:r>
            <a:endParaRPr lang="en-IE" dirty="0"/>
          </a:p>
        </p:txBody>
      </p:sp>
      <p:pic>
        <p:nvPicPr>
          <p:cNvPr id="8" name="Picture Placeholder 7">
            <a:extLst>
              <a:ext uri="{FF2B5EF4-FFF2-40B4-BE49-F238E27FC236}">
                <a16:creationId xmlns:a16="http://schemas.microsoft.com/office/drawing/2014/main" id="{9A4BC5A2-85DD-4877-9A88-B7B768140D2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1947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p:txBody>
          <a:bodyPr>
            <a:normAutofit fontScale="85000" lnSpcReduction="20000"/>
          </a:bodyPr>
          <a:lstStyle/>
          <a:p>
            <a:r>
              <a:rPr lang="en-IE" dirty="0"/>
              <a:t>KENNSLUPAKKI 2 ÆFING 2:</a:t>
            </a:r>
          </a:p>
          <a:p>
            <a:r>
              <a:rPr lang="en-IE" dirty="0"/>
              <a:t>AÐ KANNA HVAÐ POPPMENNINGAR FERÐAMENN VILJA</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is-IS" sz="1800" dirty="0">
                <a:effectLst/>
                <a:latin typeface="Calibri" panose="020F0502020204030204" pitchFamily="34" charset="0"/>
                <a:ea typeface="Calibri" panose="020F0502020204030204" pitchFamily="34" charset="0"/>
                <a:cs typeface="Times New Roman" panose="02020603050405020304" pitchFamily="18" charset="0"/>
              </a:rPr>
              <a:t>Finndu hvort það séu einhverjir poppmenningartengdir áfangastaðir á þínu svæði sem eru með sterkan aðdáendahóp. </a:t>
            </a:r>
            <a:r>
              <a:rPr lang="is-IS" sz="1800" dirty="0">
                <a:latin typeface="Calibri" panose="020F0502020204030204" pitchFamily="34" charset="0"/>
                <a:ea typeface="Calibri" panose="020F0502020204030204" pitchFamily="34" charset="0"/>
                <a:cs typeface="Times New Roman" panose="02020603050405020304" pitchFamily="18" charset="0"/>
              </a:rPr>
              <a:t>Leggstu í smá rannsóknarvinnu á umræðuhópum/síðum aðdáendaklúbba á netinu – hverju eru aðdáendurnir að leita eftir með heimsóknum á staðina? Hvernig geta áfangastaðir tengdir poppmenningu komið til móts við þessa gesti?</a:t>
            </a:r>
            <a:endParaRPr lang="en-IE" dirty="0"/>
          </a:p>
        </p:txBody>
      </p:sp>
      <p:pic>
        <p:nvPicPr>
          <p:cNvPr id="6" name="Picture Placeholder 5">
            <a:extLst>
              <a:ext uri="{FF2B5EF4-FFF2-40B4-BE49-F238E27FC236}">
                <a16:creationId xmlns:a16="http://schemas.microsoft.com/office/drawing/2014/main" id="{0DB92E77-D71F-4731-93AD-855A6290E7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844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a:bodyPr>
          <a:lstStyle/>
          <a:p>
            <a:pPr algn="ctr"/>
            <a:r>
              <a:rPr lang="en-US" dirty="0"/>
              <a:t>NÆST: </a:t>
            </a:r>
            <a:r>
              <a:rPr lang="en-US" dirty="0" err="1"/>
              <a:t>Kennslupakki</a:t>
            </a:r>
            <a:r>
              <a:rPr lang="en-US" dirty="0"/>
              <a:t> 3</a:t>
            </a:r>
          </a:p>
          <a:p>
            <a:pPr algn="ctr"/>
            <a:r>
              <a:rPr lang="en-US" dirty="0" err="1"/>
              <a:t>Vöruþróun</a:t>
            </a:r>
            <a:r>
              <a:rPr lang="en-US" dirty="0"/>
              <a:t> </a:t>
            </a:r>
            <a:r>
              <a:rPr lang="en-US" dirty="0" err="1"/>
              <a:t>afþreyingar</a:t>
            </a:r>
            <a:r>
              <a:rPr lang="en-US" dirty="0"/>
              <a:t> og </a:t>
            </a:r>
            <a:r>
              <a:rPr lang="en-US" dirty="0" err="1"/>
              <a:t>ferðaþjónustu</a:t>
            </a:r>
            <a:r>
              <a:rPr lang="en-US" dirty="0"/>
              <a:t> </a:t>
            </a:r>
            <a:r>
              <a:rPr lang="en-US" dirty="0" err="1"/>
              <a:t>tengdri</a:t>
            </a:r>
            <a:r>
              <a:rPr lang="en-US" dirty="0"/>
              <a:t> </a:t>
            </a:r>
            <a:r>
              <a:rPr lang="en-US" dirty="0" err="1"/>
              <a:t>poppmenningu</a:t>
            </a:r>
            <a:endParaRPr lang="en-US" dirty="0"/>
          </a:p>
          <a:p>
            <a:pPr algn="ctr"/>
            <a:endParaRPr lang="en-US" dirty="0"/>
          </a:p>
          <a:p>
            <a:endParaRPr lang="en-US" sz="2300" dirty="0"/>
          </a:p>
          <a:p>
            <a:pPr algn="r"/>
            <a:endParaRPr lang="en-US" sz="2300" dirty="0"/>
          </a:p>
        </p:txBody>
      </p:sp>
      <p:sp>
        <p:nvSpPr>
          <p:cNvPr id="4" name="Picture Placeholder 3">
            <a:extLst>
              <a:ext uri="{FF2B5EF4-FFF2-40B4-BE49-F238E27FC236}">
                <a16:creationId xmlns:a16="http://schemas.microsoft.com/office/drawing/2014/main" id="{7A0ECC9C-E148-48E0-8EE2-8816A1F52A73}"/>
              </a:ext>
            </a:extLst>
          </p:cNvPr>
          <p:cNvSpPr>
            <a:spLocks noGrp="1"/>
          </p:cNvSpPr>
          <p:nvPr>
            <p:ph type="pic" sz="quarter" idx="10"/>
          </p:nvPr>
        </p:nvSpPr>
        <p:spPr/>
      </p:sp>
      <p:pic>
        <p:nvPicPr>
          <p:cNvPr id="6" name="Picture Placeholder 6" descr="A statue in a garden&#10;&#10;Description automatically generated with low confidence">
            <a:extLst>
              <a:ext uri="{FF2B5EF4-FFF2-40B4-BE49-F238E27FC236}">
                <a16:creationId xmlns:a16="http://schemas.microsoft.com/office/drawing/2014/main" id="{8F6FFB98-AC57-4A44-8527-1749155AEBF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655" y="-53488"/>
            <a:ext cx="12192000"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pic>
    </p:spTree>
    <p:extLst>
      <p:ext uri="{BB962C8B-B14F-4D97-AF65-F5344CB8AC3E}">
        <p14:creationId xmlns:p14="http://schemas.microsoft.com/office/powerpoint/2010/main" val="2016313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Heimildir</a:t>
            </a:r>
            <a:r>
              <a:rPr lang="en-US" sz="3200" dirty="0"/>
              <a:t> í </a:t>
            </a:r>
            <a:r>
              <a:rPr lang="en-US" sz="3200" dirty="0" err="1"/>
              <a:t>kennslupakka</a:t>
            </a:r>
            <a:r>
              <a:rPr lang="en-US" sz="3200" dirty="0"/>
              <a:t> 2</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1754326"/>
          </a:xfrm>
          <a:prstGeom prst="rect">
            <a:avLst/>
          </a:prstGeom>
          <a:noFill/>
        </p:spPr>
        <p:txBody>
          <a:bodyPr wrap="square">
            <a:spAutoFit/>
          </a:bodyPr>
          <a:lstStyle/>
          <a:p>
            <a:r>
              <a:rPr lang="en-GB" dirty="0">
                <a:hlinkClick r:id="rId4"/>
              </a:rPr>
              <a:t>Lundberg, C, Ziakas, V. 2018. The Routledge Handbook of Popular Culture and Tourism, 526 p.</a:t>
            </a:r>
            <a:endParaRPr lang="en-GB" dirty="0"/>
          </a:p>
          <a:p>
            <a:r>
              <a:rPr lang="en-GB" dirty="0">
                <a:hlinkClick r:id="rId5"/>
              </a:rPr>
              <a:t>Özlem Güzel, F. 2014. The dimensions of tour experience, emotional arousal, and post-experience behaviors: a research on Pamukkale in Turkey</a:t>
            </a:r>
            <a:endParaRPr lang="en-GB" dirty="0"/>
          </a:p>
          <a:p>
            <a:endParaRPr lang="en-GB" dirty="0"/>
          </a:p>
          <a:p>
            <a:endParaRPr lang="en-GB" dirty="0"/>
          </a:p>
          <a:p>
            <a:endParaRPr lang="en-US" sz="1800" dirty="0">
              <a:solidFill>
                <a:srgbClr val="FF0000"/>
              </a:solidFill>
            </a:endParaRPr>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FERÐAMENNSKA ÞÁ OG NÚ</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1777701"/>
            <a:ext cx="10284958" cy="4747787"/>
          </a:xfrm>
        </p:spPr>
        <p:txBody>
          <a:bodyPr/>
          <a:lstStyle/>
          <a:p>
            <a:pPr marL="342900" indent="-342900" algn="just">
              <a:buFont typeface="Arial" panose="020B0604020202020204" pitchFamily="34" charset="0"/>
              <a:buChar char="•"/>
            </a:pPr>
            <a:r>
              <a:rPr lang="is-IS" dirty="0"/>
              <a:t>Þegar líða tók á 20. öldina og sér í lagi eftir að áhrif poppmenningar á nútímasamfélög fór vaxandi </a:t>
            </a:r>
            <a:r>
              <a:rPr lang="is-IS" b="1" dirty="0"/>
              <a:t>upp úr 1950</a:t>
            </a:r>
            <a:r>
              <a:rPr lang="is-IS" dirty="0"/>
              <a:t>, fór fólk </a:t>
            </a:r>
            <a:r>
              <a:rPr lang="is-IS" b="1" dirty="0"/>
              <a:t>að mynda félagsleg tengsl við aðra</a:t>
            </a:r>
            <a:r>
              <a:rPr lang="is-IS" dirty="0"/>
              <a:t> í gegnum eftirlætis íþróttaliðin sín, tónlistina, kvikmyndir, sjónvarpsþætti, bækur, teiknimyndir, leiki og fræga einstaklinga.</a:t>
            </a:r>
          </a:p>
          <a:p>
            <a:pPr marL="342900" indent="-342900" algn="just">
              <a:buFont typeface="Arial" panose="020B0604020202020204" pitchFamily="34" charset="0"/>
              <a:buChar char="•"/>
            </a:pPr>
            <a:r>
              <a:rPr lang="is-IS" dirty="0"/>
              <a:t>Með betri lífskjörum og meiri frítíma hefur ferðaþjónusta </a:t>
            </a:r>
            <a:r>
              <a:rPr lang="is-IS" b="1" dirty="0"/>
              <a:t>tekið miklum breytingum og vaxið</a:t>
            </a:r>
            <a:r>
              <a:rPr lang="is-IS" dirty="0"/>
              <a:t>. Kostnaðurinn við að ferðast hefur einnig lækkað með nýrri tækni.</a:t>
            </a:r>
            <a:endParaRPr lang="en-LT" dirty="0"/>
          </a:p>
          <a:p>
            <a:pPr marL="342900" indent="-342900" algn="just">
              <a:buFont typeface="Arial" panose="020B0604020202020204" pitchFamily="34" charset="0"/>
              <a:buChar char="•"/>
            </a:pPr>
            <a:r>
              <a:rPr lang="is-IS" dirty="0"/>
              <a:t>Ferðaþjónusta samtímans hefur leitt í ljós að aðdáendur vinsællar poppmenningar eru </a:t>
            </a:r>
            <a:r>
              <a:rPr lang="is-IS" b="1" dirty="0"/>
              <a:t>sýnilegri, tilbúnir að eyða peningum og ferðast lengra </a:t>
            </a:r>
            <a:r>
              <a:rPr lang="is-IS" dirty="0"/>
              <a:t>til að komast í nálægð við uppáhalds kvikmyndina sína, sjónvarpsþátt eða bók.</a:t>
            </a:r>
            <a:endParaRPr lang="en-US" dirty="0"/>
          </a:p>
        </p:txBody>
      </p:sp>
    </p:spTree>
    <p:extLst>
      <p:ext uri="{BB962C8B-B14F-4D97-AF65-F5344CB8AC3E}">
        <p14:creationId xmlns:p14="http://schemas.microsoft.com/office/powerpoint/2010/main" val="312409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0" y="936395"/>
            <a:ext cx="3729519" cy="3297980"/>
          </a:xfrm>
        </p:spPr>
        <p:txBody>
          <a:bodyPr/>
          <a:lstStyle/>
          <a:p>
            <a:r>
              <a:rPr lang="en-IE" dirty="0"/>
              <a:t>HVAÐ VILJA POPPMENNINGARFERÐAMENN</a:t>
            </a:r>
            <a:r>
              <a:rPr lang="en-LT" dirty="0"/>
              <a:t>?</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217228" cy="2198189"/>
          </a:xfrm>
        </p:spPr>
        <p:txBody>
          <a:bodyPr/>
          <a:lstStyle/>
          <a:p>
            <a:pPr algn="just"/>
            <a:r>
              <a:rPr lang="en-US" dirty="0" err="1"/>
              <a:t>Poppmenningar</a:t>
            </a:r>
            <a:r>
              <a:rPr lang="en-US" dirty="0"/>
              <a:t> </a:t>
            </a:r>
            <a:r>
              <a:rPr lang="en-US" dirty="0" err="1"/>
              <a:t>ferðamenn</a:t>
            </a:r>
            <a:r>
              <a:rPr lang="en-US" dirty="0"/>
              <a:t> er </a:t>
            </a:r>
            <a:r>
              <a:rPr lang="en-US" dirty="0" err="1"/>
              <a:t>markhópur</a:t>
            </a:r>
            <a:r>
              <a:rPr lang="en-US" dirty="0"/>
              <a:t> </a:t>
            </a:r>
            <a:r>
              <a:rPr lang="en-US" dirty="0" err="1"/>
              <a:t>sem</a:t>
            </a:r>
            <a:r>
              <a:rPr lang="en-US" dirty="0"/>
              <a:t> </a:t>
            </a:r>
            <a:r>
              <a:rPr lang="en-US" dirty="0" err="1"/>
              <a:t>byggir</a:t>
            </a:r>
            <a:r>
              <a:rPr lang="en-US" dirty="0"/>
              <a:t> á </a:t>
            </a:r>
            <a:r>
              <a:rPr lang="en-US" dirty="0" err="1"/>
              <a:t>virkri</a:t>
            </a:r>
            <a:r>
              <a:rPr lang="en-US" dirty="0"/>
              <a:t> </a:t>
            </a:r>
            <a:r>
              <a:rPr lang="en-US" dirty="0" err="1"/>
              <a:t>þátttöku</a:t>
            </a:r>
            <a:r>
              <a:rPr lang="en-US" dirty="0"/>
              <a:t> </a:t>
            </a:r>
            <a:r>
              <a:rPr lang="en-US" dirty="0" err="1"/>
              <a:t>fólks</a:t>
            </a:r>
            <a:r>
              <a:rPr lang="en-US" dirty="0"/>
              <a:t> </a:t>
            </a:r>
            <a:r>
              <a:rPr lang="en-US" dirty="0" err="1"/>
              <a:t>með</a:t>
            </a:r>
            <a:r>
              <a:rPr lang="en-US" dirty="0"/>
              <a:t> </a:t>
            </a:r>
            <a:r>
              <a:rPr lang="en-US" dirty="0" err="1"/>
              <a:t>áhuga</a:t>
            </a:r>
            <a:r>
              <a:rPr lang="en-US" dirty="0"/>
              <a:t> á </a:t>
            </a:r>
            <a:r>
              <a:rPr lang="en-US" dirty="0" err="1"/>
              <a:t>kvikmyndum</a:t>
            </a:r>
            <a:r>
              <a:rPr lang="en-US" dirty="0"/>
              <a:t>, </a:t>
            </a:r>
            <a:r>
              <a:rPr lang="en-US" dirty="0" err="1"/>
              <a:t>þáttum</a:t>
            </a:r>
            <a:r>
              <a:rPr lang="en-US" dirty="0"/>
              <a:t>, </a:t>
            </a:r>
            <a:r>
              <a:rPr lang="en-US" dirty="0" err="1"/>
              <a:t>bókum</a:t>
            </a:r>
            <a:r>
              <a:rPr lang="en-US" dirty="0"/>
              <a:t>, </a:t>
            </a:r>
            <a:r>
              <a:rPr lang="en-US" dirty="0" err="1"/>
              <a:t>íþróttum</a:t>
            </a:r>
            <a:r>
              <a:rPr lang="en-US" dirty="0"/>
              <a:t> </a:t>
            </a:r>
            <a:r>
              <a:rPr lang="en-US" dirty="0" err="1"/>
              <a:t>eða</a:t>
            </a:r>
            <a:r>
              <a:rPr lang="en-US" dirty="0"/>
              <a:t> </a:t>
            </a:r>
            <a:r>
              <a:rPr lang="en-US" dirty="0" err="1"/>
              <a:t>tónlist</a:t>
            </a:r>
            <a:r>
              <a:rPr lang="en-US" dirty="0"/>
              <a:t>. </a:t>
            </a:r>
            <a:r>
              <a:rPr lang="en-US" dirty="0" err="1"/>
              <a:t>Fyrir</a:t>
            </a:r>
            <a:r>
              <a:rPr lang="en-US" dirty="0"/>
              <a:t> </a:t>
            </a:r>
            <a:r>
              <a:rPr lang="en-US" dirty="0" err="1"/>
              <a:t>marga</a:t>
            </a:r>
            <a:r>
              <a:rPr lang="en-US" dirty="0"/>
              <a:t> </a:t>
            </a:r>
            <a:r>
              <a:rPr lang="en-US" dirty="0" err="1"/>
              <a:t>poppmenningar</a:t>
            </a:r>
            <a:r>
              <a:rPr lang="en-US" dirty="0"/>
              <a:t> </a:t>
            </a:r>
            <a:r>
              <a:rPr lang="en-US" dirty="0" err="1"/>
              <a:t>ferðamenn</a:t>
            </a:r>
            <a:r>
              <a:rPr lang="en-US" dirty="0"/>
              <a:t> </a:t>
            </a:r>
            <a:r>
              <a:rPr lang="en-US" dirty="0" err="1"/>
              <a:t>gegnsýrir</a:t>
            </a:r>
            <a:r>
              <a:rPr lang="en-US" dirty="0"/>
              <a:t> </a:t>
            </a:r>
            <a:r>
              <a:rPr lang="en-US" dirty="0" err="1"/>
              <a:t>þessi</a:t>
            </a:r>
            <a:r>
              <a:rPr lang="en-US" dirty="0"/>
              <a:t> </a:t>
            </a:r>
            <a:r>
              <a:rPr lang="en-US" dirty="0" err="1"/>
              <a:t>áhugi</a:t>
            </a:r>
            <a:r>
              <a:rPr lang="en-US" dirty="0"/>
              <a:t> </a:t>
            </a:r>
            <a:r>
              <a:rPr lang="en-US" dirty="0" err="1"/>
              <a:t>marga</a:t>
            </a:r>
            <a:r>
              <a:rPr lang="en-US" dirty="0"/>
              <a:t> </a:t>
            </a:r>
            <a:r>
              <a:rPr lang="en-US" dirty="0" err="1"/>
              <a:t>anga</a:t>
            </a:r>
            <a:r>
              <a:rPr lang="en-US" dirty="0"/>
              <a:t> í </a:t>
            </a:r>
            <a:r>
              <a:rPr lang="en-US" dirty="0" err="1"/>
              <a:t>lífi</a:t>
            </a:r>
            <a:r>
              <a:rPr lang="en-US" dirty="0"/>
              <a:t> </a:t>
            </a:r>
            <a:r>
              <a:rPr lang="en-US" dirty="0" err="1"/>
              <a:t>þeirra</a:t>
            </a:r>
            <a:r>
              <a:rPr lang="en-US" dirty="0"/>
              <a:t>, </a:t>
            </a:r>
            <a:r>
              <a:rPr lang="en-US" dirty="0" err="1"/>
              <a:t>þ.á.m</a:t>
            </a:r>
            <a:r>
              <a:rPr lang="en-US" dirty="0"/>
              <a:t>. </a:t>
            </a:r>
            <a:r>
              <a:rPr lang="en-US" dirty="0" err="1"/>
              <a:t>vinasambönd</a:t>
            </a:r>
            <a:r>
              <a:rPr lang="en-US" dirty="0"/>
              <a:t>, </a:t>
            </a:r>
            <a:r>
              <a:rPr lang="en-US" dirty="0" err="1"/>
              <a:t>tísku</a:t>
            </a:r>
            <a:r>
              <a:rPr lang="en-US" dirty="0"/>
              <a:t>, </a:t>
            </a:r>
            <a:r>
              <a:rPr lang="en-US" dirty="0" err="1"/>
              <a:t>blogg</a:t>
            </a:r>
            <a:r>
              <a:rPr lang="en-US" dirty="0"/>
              <a:t>, </a:t>
            </a:r>
            <a:r>
              <a:rPr lang="en-US" dirty="0" err="1"/>
              <a:t>fræðslu</a:t>
            </a:r>
            <a:r>
              <a:rPr lang="en-US" dirty="0"/>
              <a:t> og </a:t>
            </a:r>
            <a:r>
              <a:rPr lang="en-US" dirty="0" err="1"/>
              <a:t>ferðalög</a:t>
            </a:r>
            <a:r>
              <a:rPr lang="en-US" dirty="0"/>
              <a:t>. </a:t>
            </a:r>
            <a:r>
              <a:rPr lang="en-US" dirty="0" err="1"/>
              <a:t>Þetta</a:t>
            </a:r>
            <a:r>
              <a:rPr lang="en-US" dirty="0"/>
              <a:t> </a:t>
            </a:r>
            <a:r>
              <a:rPr lang="en-US" dirty="0" err="1"/>
              <a:t>er</a:t>
            </a:r>
            <a:r>
              <a:rPr lang="en-US" dirty="0"/>
              <a:t> </a:t>
            </a:r>
            <a:r>
              <a:rPr lang="en-US" dirty="0" err="1"/>
              <a:t>einnig</a:t>
            </a:r>
            <a:r>
              <a:rPr lang="en-US" dirty="0"/>
              <a:t> oft </a:t>
            </a:r>
            <a:r>
              <a:rPr lang="en-US" dirty="0" err="1"/>
              <a:t>áhugamál</a:t>
            </a:r>
            <a:r>
              <a:rPr lang="en-US" dirty="0"/>
              <a:t> </a:t>
            </a:r>
            <a:r>
              <a:rPr lang="en-US" dirty="0" err="1"/>
              <a:t>sem</a:t>
            </a:r>
            <a:r>
              <a:rPr lang="en-US" dirty="0"/>
              <a:t> </a:t>
            </a:r>
            <a:r>
              <a:rPr lang="en-US" dirty="0" err="1"/>
              <a:t>aðdáendur</a:t>
            </a:r>
            <a:r>
              <a:rPr lang="en-US" dirty="0"/>
              <a:t> </a:t>
            </a:r>
            <a:r>
              <a:rPr lang="en-US" dirty="0" err="1"/>
              <a:t>hafa</a:t>
            </a:r>
            <a:r>
              <a:rPr lang="en-US" dirty="0"/>
              <a:t> </a:t>
            </a:r>
            <a:r>
              <a:rPr lang="en-US" dirty="0" err="1"/>
              <a:t>tekið</a:t>
            </a:r>
            <a:r>
              <a:rPr lang="en-US" dirty="0"/>
              <a:t> </a:t>
            </a:r>
            <a:r>
              <a:rPr lang="en-US" dirty="0" err="1"/>
              <a:t>þátt</a:t>
            </a:r>
            <a:r>
              <a:rPr lang="en-US" dirty="0"/>
              <a:t> í </a:t>
            </a:r>
            <a:r>
              <a:rPr lang="en-US" dirty="0" err="1"/>
              <a:t>í</a:t>
            </a:r>
            <a:r>
              <a:rPr lang="en-US" dirty="0"/>
              <a:t> </a:t>
            </a:r>
            <a:r>
              <a:rPr lang="en-US" dirty="0" err="1"/>
              <a:t>lengri</a:t>
            </a:r>
            <a:r>
              <a:rPr lang="en-US" dirty="0"/>
              <a:t> </a:t>
            </a:r>
            <a:r>
              <a:rPr lang="en-US" dirty="0" err="1"/>
              <a:t>tíma</a:t>
            </a:r>
            <a:r>
              <a:rPr lang="en-US" dirty="0"/>
              <a:t> </a:t>
            </a:r>
            <a:r>
              <a:rPr lang="en-US" dirty="0" err="1"/>
              <a:t>sem</a:t>
            </a:r>
            <a:r>
              <a:rPr lang="en-US" dirty="0"/>
              <a:t> </a:t>
            </a:r>
            <a:r>
              <a:rPr lang="en-US" dirty="0" err="1"/>
              <a:t>gerir</a:t>
            </a:r>
            <a:r>
              <a:rPr lang="en-US" dirty="0"/>
              <a:t> </a:t>
            </a:r>
            <a:r>
              <a:rPr lang="en-US" dirty="0" err="1"/>
              <a:t>þá</a:t>
            </a:r>
            <a:r>
              <a:rPr lang="en-US" dirty="0"/>
              <a:t> </a:t>
            </a:r>
            <a:r>
              <a:rPr lang="en-US" dirty="0" err="1"/>
              <a:t>að</a:t>
            </a:r>
            <a:r>
              <a:rPr lang="en-US" dirty="0"/>
              <a:t> </a:t>
            </a:r>
            <a:r>
              <a:rPr lang="en-US" dirty="0" err="1"/>
              <a:t>tryggum</a:t>
            </a:r>
            <a:r>
              <a:rPr lang="en-US" dirty="0"/>
              <a:t> </a:t>
            </a:r>
            <a:r>
              <a:rPr lang="en-US" dirty="0" err="1"/>
              <a:t>viðskiptavinum</a:t>
            </a:r>
            <a:r>
              <a:rPr lang="en-US" dirty="0"/>
              <a:t> </a:t>
            </a:r>
            <a:r>
              <a:rPr lang="en-US" dirty="0" err="1"/>
              <a:t>sem</a:t>
            </a:r>
            <a:r>
              <a:rPr lang="en-US" dirty="0"/>
              <a:t> </a:t>
            </a:r>
            <a:r>
              <a:rPr lang="en-US" dirty="0" err="1"/>
              <a:t>eru</a:t>
            </a:r>
            <a:r>
              <a:rPr lang="en-US" dirty="0"/>
              <a:t> </a:t>
            </a:r>
            <a:r>
              <a:rPr lang="en-US" dirty="0" err="1"/>
              <a:t>fúsir</a:t>
            </a:r>
            <a:r>
              <a:rPr lang="en-US" dirty="0"/>
              <a:t> </a:t>
            </a:r>
            <a:r>
              <a:rPr lang="en-US" dirty="0" err="1"/>
              <a:t>til</a:t>
            </a:r>
            <a:r>
              <a:rPr lang="en-US" dirty="0"/>
              <a:t> </a:t>
            </a:r>
            <a:r>
              <a:rPr lang="en-US" dirty="0" err="1"/>
              <a:t>að</a:t>
            </a:r>
            <a:r>
              <a:rPr lang="en-US" dirty="0"/>
              <a:t> </a:t>
            </a:r>
            <a:r>
              <a:rPr lang="en-US" dirty="0" err="1"/>
              <a:t>deila</a:t>
            </a:r>
            <a:r>
              <a:rPr lang="en-US" dirty="0"/>
              <a:t> </a:t>
            </a:r>
            <a:r>
              <a:rPr lang="en-US" dirty="0" err="1"/>
              <a:t>áhuga</a:t>
            </a:r>
            <a:r>
              <a:rPr lang="en-US" dirty="0"/>
              <a:t> </a:t>
            </a:r>
            <a:r>
              <a:rPr lang="en-US" dirty="0" err="1"/>
              <a:t>sínum</a:t>
            </a:r>
            <a:r>
              <a:rPr lang="en-US" dirty="0"/>
              <a:t> </a:t>
            </a:r>
            <a:r>
              <a:rPr lang="en-US" dirty="0" err="1"/>
              <a:t>með</a:t>
            </a:r>
            <a:r>
              <a:rPr lang="en-US" dirty="0"/>
              <a:t> </a:t>
            </a:r>
            <a:r>
              <a:rPr lang="en-US" dirty="0" err="1"/>
              <a:t>öðrum</a:t>
            </a:r>
            <a:r>
              <a:rPr lang="en-US" dirty="0"/>
              <a:t>.</a:t>
            </a:r>
          </a:p>
        </p:txBody>
      </p:sp>
      <p:pic>
        <p:nvPicPr>
          <p:cNvPr id="9" name="Picture Placeholder 8" descr="A picture containing outdoor, sky, road, people&#10;&#10;Description automatically generated">
            <a:extLst>
              <a:ext uri="{FF2B5EF4-FFF2-40B4-BE49-F238E27FC236}">
                <a16:creationId xmlns:a16="http://schemas.microsoft.com/office/drawing/2014/main" id="{44D8BF25-C10C-BE47-88A0-17C1E428CC7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6322848-2E24-644A-BED1-0A639C8ECB96}"/>
              </a:ext>
            </a:extLst>
          </p:cNvPr>
          <p:cNvSpPr txBox="1"/>
          <p:nvPr/>
        </p:nvSpPr>
        <p:spPr>
          <a:xfrm>
            <a:off x="11282809" y="5366675"/>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247268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IE" dirty="0">
                <a:solidFill>
                  <a:srgbClr val="9A2E90"/>
                </a:solidFill>
              </a:rPr>
              <a:t>POPPMENNINGAR FERÐAMENN: DÆMI UM KVIKMYNDAFERÐAMENN</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en-IE" sz="2400" dirty="0" err="1"/>
              <a:t>Neysla</a:t>
            </a:r>
            <a:r>
              <a:rPr lang="en-IE" sz="2400" dirty="0"/>
              <a:t> </a:t>
            </a:r>
            <a:r>
              <a:rPr lang="en-IE" sz="2400" dirty="0" err="1"/>
              <a:t>aðdáenda</a:t>
            </a:r>
            <a:r>
              <a:rPr lang="en-IE" sz="2400" dirty="0"/>
              <a:t> og </a:t>
            </a:r>
            <a:r>
              <a:rPr lang="en-IE" sz="2400" dirty="0" err="1"/>
              <a:t>eftirspurn</a:t>
            </a:r>
            <a:r>
              <a:rPr lang="en-IE" sz="2400" dirty="0"/>
              <a:t> </a:t>
            </a:r>
            <a:r>
              <a:rPr lang="en-IE" sz="2400" dirty="0" err="1"/>
              <a:t>eftir</a:t>
            </a:r>
            <a:r>
              <a:rPr lang="en-IE" sz="2400" dirty="0"/>
              <a:t> </a:t>
            </a:r>
            <a:r>
              <a:rPr lang="en-IE" sz="2400" dirty="0" err="1"/>
              <a:t>ferðaþjónustu</a:t>
            </a:r>
            <a:r>
              <a:rPr lang="en-IE" sz="2400" dirty="0"/>
              <a:t> </a:t>
            </a:r>
            <a:r>
              <a:rPr lang="en-IE" sz="2400" dirty="0" err="1"/>
              <a:t>tengdri</a:t>
            </a:r>
            <a:r>
              <a:rPr lang="en-IE" sz="2400" dirty="0"/>
              <a:t> </a:t>
            </a:r>
            <a:r>
              <a:rPr lang="en-IE" sz="2400" dirty="0" err="1"/>
              <a:t>poppmenningu</a:t>
            </a:r>
            <a:r>
              <a:rPr lang="en-IE" sz="2400" dirty="0"/>
              <a:t> </a:t>
            </a:r>
            <a:r>
              <a:rPr lang="en-IE" sz="2400" dirty="0" err="1"/>
              <a:t>getur</a:t>
            </a:r>
            <a:r>
              <a:rPr lang="en-IE" sz="2400" dirty="0"/>
              <a:t> haft </a:t>
            </a:r>
            <a:r>
              <a:rPr lang="en-IE" sz="2400" dirty="0" err="1"/>
              <a:t>ýmsar</a:t>
            </a:r>
            <a:r>
              <a:rPr lang="en-IE" sz="2400" dirty="0"/>
              <a:t> </a:t>
            </a:r>
            <a:r>
              <a:rPr lang="en-IE" sz="2400" dirty="0" err="1"/>
              <a:t>birtingarmyndir</a:t>
            </a:r>
            <a:r>
              <a:rPr lang="en-IE" sz="2400" dirty="0"/>
              <a:t>, </a:t>
            </a:r>
            <a:r>
              <a:rPr lang="en-IE" sz="2400" dirty="0" err="1"/>
              <a:t>en</a:t>
            </a:r>
            <a:r>
              <a:rPr lang="en-IE" sz="2400" dirty="0"/>
              <a:t> </a:t>
            </a:r>
            <a:r>
              <a:rPr lang="en-IE" sz="2400" dirty="0" err="1"/>
              <a:t>ein</a:t>
            </a:r>
            <a:r>
              <a:rPr lang="en-IE" sz="2400" dirty="0"/>
              <a:t> </a:t>
            </a:r>
            <a:r>
              <a:rPr lang="en-IE" sz="2400" dirty="0" err="1"/>
              <a:t>sú</a:t>
            </a:r>
            <a:r>
              <a:rPr lang="en-IE" sz="2400" dirty="0"/>
              <a:t> </a:t>
            </a:r>
            <a:r>
              <a:rPr lang="en-IE" sz="2400" dirty="0" err="1"/>
              <a:t>þekktasta</a:t>
            </a:r>
            <a:r>
              <a:rPr lang="en-IE" sz="2400" dirty="0"/>
              <a:t> </a:t>
            </a:r>
            <a:r>
              <a:rPr lang="en-IE" sz="2400" dirty="0" err="1"/>
              <a:t>er</a:t>
            </a:r>
            <a:r>
              <a:rPr lang="en-IE" sz="2400" dirty="0"/>
              <a:t> </a:t>
            </a:r>
            <a:r>
              <a:rPr lang="en-IE" sz="2400" dirty="0" err="1"/>
              <a:t>kvikmyndaferðaþjónusta</a:t>
            </a:r>
            <a:r>
              <a:rPr lang="en-IE" sz="2400" dirty="0"/>
              <a:t>.</a:t>
            </a:r>
          </a:p>
          <a:p>
            <a:pPr marL="342900" indent="-342900" algn="just">
              <a:buFont typeface="Arial" panose="020B0604020202020204" pitchFamily="34" charset="0"/>
              <a:buChar char="•"/>
            </a:pPr>
            <a:r>
              <a:rPr lang="en-IE" sz="2400" dirty="0" err="1"/>
              <a:t>Kvikmyndaferðaþjónusta</a:t>
            </a:r>
            <a:r>
              <a:rPr lang="en-IE" sz="2400" dirty="0"/>
              <a:t> er </a:t>
            </a:r>
            <a:r>
              <a:rPr lang="en-IE" sz="2400" dirty="0" err="1"/>
              <a:t>sífellt</a:t>
            </a:r>
            <a:r>
              <a:rPr lang="en-IE" sz="2400" dirty="0"/>
              <a:t> </a:t>
            </a:r>
            <a:r>
              <a:rPr lang="en-IE" sz="2400" dirty="0" err="1"/>
              <a:t>flóknara</a:t>
            </a:r>
            <a:r>
              <a:rPr lang="en-IE" sz="2400" dirty="0"/>
              <a:t> </a:t>
            </a:r>
            <a:r>
              <a:rPr lang="en-IE" sz="2400" dirty="0" err="1"/>
              <a:t>fyrirbæri</a:t>
            </a:r>
            <a:r>
              <a:rPr lang="en-IE" sz="2400" dirty="0"/>
              <a:t> og er oft </a:t>
            </a:r>
            <a:r>
              <a:rPr lang="en-IE" sz="2400" dirty="0" err="1"/>
              <a:t>mjög</a:t>
            </a:r>
            <a:r>
              <a:rPr lang="en-IE" sz="2400" dirty="0"/>
              <a:t> </a:t>
            </a:r>
            <a:r>
              <a:rPr lang="en-IE" sz="2400" dirty="0" err="1"/>
              <a:t>persónuleg</a:t>
            </a:r>
            <a:r>
              <a:rPr lang="en-IE" sz="2400" dirty="0"/>
              <a:t> </a:t>
            </a:r>
            <a:r>
              <a:rPr lang="en-IE" sz="2400" dirty="0" err="1"/>
              <a:t>upplifun</a:t>
            </a:r>
            <a:r>
              <a:rPr lang="en-IE" sz="2400" dirty="0"/>
              <a:t>.</a:t>
            </a:r>
          </a:p>
          <a:p>
            <a:pPr marL="342900" indent="-342900" algn="just">
              <a:buFont typeface="Arial" panose="020B0604020202020204" pitchFamily="34" charset="0"/>
              <a:buChar char="•"/>
            </a:pPr>
            <a:r>
              <a:rPr lang="en-IE" sz="2400" dirty="0" err="1"/>
              <a:t>Poppmenningar</a:t>
            </a:r>
            <a:r>
              <a:rPr lang="en-IE" sz="2400" dirty="0"/>
              <a:t> </a:t>
            </a:r>
            <a:r>
              <a:rPr lang="en-IE" sz="2400" dirty="0" err="1"/>
              <a:t>ferðamennsku</a:t>
            </a:r>
            <a:r>
              <a:rPr lang="en-IE" sz="2400" dirty="0"/>
              <a:t> er </a:t>
            </a:r>
            <a:r>
              <a:rPr lang="en-IE" sz="2400" dirty="0" err="1"/>
              <a:t>stundum</a:t>
            </a:r>
            <a:r>
              <a:rPr lang="en-IE" sz="2400" dirty="0"/>
              <a:t> </a:t>
            </a:r>
            <a:r>
              <a:rPr lang="en-IE" sz="2400" dirty="0" err="1"/>
              <a:t>lýst</a:t>
            </a:r>
            <a:r>
              <a:rPr lang="en-IE" sz="2400" dirty="0"/>
              <a:t> </a:t>
            </a:r>
            <a:r>
              <a:rPr lang="en-IE" sz="2400" dirty="0" err="1"/>
              <a:t>sem</a:t>
            </a:r>
            <a:r>
              <a:rPr lang="en-IE" sz="2400" dirty="0"/>
              <a:t> </a:t>
            </a:r>
            <a:r>
              <a:rPr lang="en-IE" sz="2400" dirty="0" err="1"/>
              <a:t>nútíma</a:t>
            </a:r>
            <a:r>
              <a:rPr lang="en-IE" sz="2400" dirty="0"/>
              <a:t> </a:t>
            </a:r>
            <a:r>
              <a:rPr lang="en-IE" sz="2400" dirty="0" err="1"/>
              <a:t>pílagrímsferðum</a:t>
            </a:r>
            <a:r>
              <a:rPr lang="en-IE" sz="2400" dirty="0"/>
              <a:t>, </a:t>
            </a:r>
            <a:r>
              <a:rPr lang="en-IE" sz="2400" dirty="0" err="1"/>
              <a:t>þar</a:t>
            </a:r>
            <a:r>
              <a:rPr lang="en-IE" sz="2400" dirty="0"/>
              <a:t> </a:t>
            </a:r>
            <a:r>
              <a:rPr lang="en-IE" sz="2400" dirty="0" err="1"/>
              <a:t>sem</a:t>
            </a:r>
            <a:r>
              <a:rPr lang="en-IE" sz="2400" dirty="0"/>
              <a:t> </a:t>
            </a:r>
            <a:r>
              <a:rPr lang="en-IE" sz="2400" dirty="0" err="1"/>
              <a:t>ferðamaðurinn</a:t>
            </a:r>
            <a:r>
              <a:rPr lang="en-IE" sz="2400" dirty="0"/>
              <a:t> </a:t>
            </a:r>
            <a:r>
              <a:rPr lang="en-IE" sz="2400" dirty="0" err="1"/>
              <a:t>vill</a:t>
            </a:r>
            <a:r>
              <a:rPr lang="en-IE" sz="2400" dirty="0"/>
              <a:t> ganga í </a:t>
            </a:r>
            <a:r>
              <a:rPr lang="en-IE" sz="2400" dirty="0" err="1"/>
              <a:t>fótspor</a:t>
            </a:r>
            <a:r>
              <a:rPr lang="en-IE" sz="2400" dirty="0"/>
              <a:t> </a:t>
            </a:r>
            <a:r>
              <a:rPr lang="en-IE" sz="2400" dirty="0" err="1"/>
              <a:t>uppáhalds</a:t>
            </a:r>
            <a:r>
              <a:rPr lang="en-IE" sz="2400" dirty="0"/>
              <a:t> </a:t>
            </a:r>
            <a:r>
              <a:rPr lang="en-IE" sz="2400" dirty="0" err="1"/>
              <a:t>persónunnar</a:t>
            </a:r>
            <a:r>
              <a:rPr lang="en-IE" sz="2400" dirty="0"/>
              <a:t> </a:t>
            </a:r>
            <a:r>
              <a:rPr lang="en-IE" sz="2400" dirty="0" err="1"/>
              <a:t>sinnar</a:t>
            </a:r>
            <a:r>
              <a:rPr lang="en-IE" sz="2400" dirty="0"/>
              <a:t>, </a:t>
            </a:r>
            <a:r>
              <a:rPr lang="en-IE" sz="2400" dirty="0" err="1"/>
              <a:t>sjá</a:t>
            </a:r>
            <a:r>
              <a:rPr lang="en-IE" sz="2400" dirty="0"/>
              <a:t> </a:t>
            </a:r>
            <a:r>
              <a:rPr lang="en-IE" sz="2400" dirty="0" err="1"/>
              <a:t>hvað</a:t>
            </a:r>
            <a:r>
              <a:rPr lang="en-IE" sz="2400" dirty="0"/>
              <a:t> </a:t>
            </a:r>
            <a:r>
              <a:rPr lang="en-IE" sz="2400" dirty="0" err="1"/>
              <a:t>persónan</a:t>
            </a:r>
            <a:r>
              <a:rPr lang="en-IE" sz="2400" dirty="0"/>
              <a:t> </a:t>
            </a:r>
            <a:r>
              <a:rPr lang="en-IE" sz="2400" dirty="0" err="1"/>
              <a:t>sá</a:t>
            </a:r>
            <a:r>
              <a:rPr lang="en-IE" sz="2400" dirty="0"/>
              <a:t>, </a:t>
            </a:r>
            <a:r>
              <a:rPr lang="en-IE" sz="2400" dirty="0" err="1"/>
              <a:t>gera</a:t>
            </a:r>
            <a:r>
              <a:rPr lang="en-IE" sz="2400" dirty="0"/>
              <a:t> </a:t>
            </a:r>
            <a:r>
              <a:rPr lang="en-IE" sz="2400" dirty="0" err="1"/>
              <a:t>það</a:t>
            </a:r>
            <a:r>
              <a:rPr lang="en-IE" sz="2400" dirty="0"/>
              <a:t> </a:t>
            </a:r>
            <a:r>
              <a:rPr lang="en-IE" sz="2400" dirty="0" err="1"/>
              <a:t>sem</a:t>
            </a:r>
            <a:r>
              <a:rPr lang="en-IE" sz="2400" dirty="0"/>
              <a:t> </a:t>
            </a:r>
            <a:r>
              <a:rPr lang="en-IE" sz="2400" dirty="0" err="1"/>
              <a:t>persónan</a:t>
            </a:r>
            <a:r>
              <a:rPr lang="en-IE" sz="2400" dirty="0"/>
              <a:t> </a:t>
            </a:r>
            <a:r>
              <a:rPr lang="en-IE" sz="2400" dirty="0" err="1"/>
              <a:t>gerði</a:t>
            </a:r>
            <a:r>
              <a:rPr lang="en-IE" sz="2400" dirty="0"/>
              <a:t> og </a:t>
            </a:r>
            <a:r>
              <a:rPr lang="en-IE" sz="2400" dirty="0" err="1"/>
              <a:t>finna</a:t>
            </a:r>
            <a:r>
              <a:rPr lang="en-IE" sz="2400" dirty="0"/>
              <a:t> </a:t>
            </a:r>
            <a:r>
              <a:rPr lang="en-IE" sz="2400" dirty="0" err="1"/>
              <a:t>fyrir</a:t>
            </a:r>
            <a:r>
              <a:rPr lang="en-IE" sz="2400" dirty="0"/>
              <a:t> </a:t>
            </a:r>
            <a:r>
              <a:rPr lang="en-IE" sz="2400" dirty="0" err="1"/>
              <a:t>því</a:t>
            </a:r>
            <a:r>
              <a:rPr lang="en-IE" sz="2400" dirty="0"/>
              <a:t> </a:t>
            </a:r>
            <a:r>
              <a:rPr lang="en-IE" sz="2400" dirty="0" err="1"/>
              <a:t>sama</a:t>
            </a:r>
            <a:r>
              <a:rPr lang="en-IE" sz="2400" dirty="0"/>
              <a:t> og </a:t>
            </a:r>
            <a:r>
              <a:rPr lang="en-IE" sz="2400" dirty="0" err="1"/>
              <a:t>persónan</a:t>
            </a:r>
            <a:r>
              <a:rPr lang="en-IE" sz="2400" dirty="0"/>
              <a:t> á </a:t>
            </a:r>
            <a:r>
              <a:rPr lang="en-IE" sz="2400" dirty="0" err="1"/>
              <a:t>tilteknum</a:t>
            </a:r>
            <a:r>
              <a:rPr lang="en-IE" sz="2400" dirty="0"/>
              <a:t> </a:t>
            </a:r>
            <a:r>
              <a:rPr lang="en-IE" sz="2400" dirty="0" err="1"/>
              <a:t>stöðum</a:t>
            </a:r>
            <a:r>
              <a:rPr lang="en-IE" sz="2400" dirty="0"/>
              <a:t>.</a:t>
            </a:r>
          </a:p>
        </p:txBody>
      </p:sp>
      <p:pic>
        <p:nvPicPr>
          <p:cNvPr id="9" name="Picture Placeholder 8" descr="A picture containing text, clapperboard&#10;&#10;Description automatically generated">
            <a:extLst>
              <a:ext uri="{FF2B5EF4-FFF2-40B4-BE49-F238E27FC236}">
                <a16:creationId xmlns:a16="http://schemas.microsoft.com/office/drawing/2014/main" id="{4C64DF3C-7876-7345-B39E-C3F5E0582F3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909223" cy="369332"/>
          </a:xfrm>
          <a:prstGeom prst="rect">
            <a:avLst/>
          </a:prstGeom>
          <a:noFill/>
        </p:spPr>
        <p:txBody>
          <a:bodyPr wrap="none" rtlCol="0">
            <a:spAutoFit/>
          </a:bodyPr>
          <a:lstStyle/>
          <a:p>
            <a:r>
              <a:rPr lang="is-IS" dirty="0">
                <a:hlinkClick r:id="rId3"/>
              </a:rPr>
              <a:t>Heimild</a:t>
            </a:r>
            <a:endParaRPr lang="en-LT" dirty="0"/>
          </a:p>
        </p:txBody>
      </p:sp>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normAutofit/>
          </a:bodyPr>
          <a:lstStyle/>
          <a:p>
            <a:r>
              <a:rPr lang="is-IS" dirty="0" smtClean="0"/>
              <a:t>Þegar kvikmyndaferðamenn fara að leita sér að upplýsingum um ákveðna kvikmynd getur það ýtt undir eftirspurn eftir ferðum og afþreyingu tengdri myndinni.</a:t>
            </a:r>
            <a:endParaRPr lang="en-IE" dirty="0"/>
          </a:p>
        </p:txBody>
      </p:sp>
      <p:sp>
        <p:nvSpPr>
          <p:cNvPr id="6" name="Picture Placeholder 5">
            <a:extLst>
              <a:ext uri="{FF2B5EF4-FFF2-40B4-BE49-F238E27FC236}">
                <a16:creationId xmlns:a16="http://schemas.microsoft.com/office/drawing/2014/main" id="{D8B467F0-96FB-4B41-9776-F2CC32298361}"/>
              </a:ext>
            </a:extLst>
          </p:cNvPr>
          <p:cNvSpPr>
            <a:spLocks noGrp="1"/>
          </p:cNvSpPr>
          <p:nvPr>
            <p:ph type="pic" sz="quarter" idx="19"/>
          </p:nvPr>
        </p:nvSpPr>
        <p:spPr/>
      </p:sp>
      <p:pic>
        <p:nvPicPr>
          <p:cNvPr id="12" name="Picture 11" descr="Diagram&#10;&#10;Description automatically generated">
            <a:extLst>
              <a:ext uri="{FF2B5EF4-FFF2-40B4-BE49-F238E27FC236}">
                <a16:creationId xmlns:a16="http://schemas.microsoft.com/office/drawing/2014/main" id="{3538D17E-47EB-064D-BF0D-0CD7DA42936F}"/>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6536251" y="25563"/>
            <a:ext cx="4357037" cy="6832436"/>
          </a:xfrm>
          <a:prstGeom prst="rect">
            <a:avLst/>
          </a:prstGeom>
        </p:spPr>
      </p:pic>
    </p:spTree>
    <p:extLst>
      <p:ext uri="{BB962C8B-B14F-4D97-AF65-F5344CB8AC3E}">
        <p14:creationId xmlns:p14="http://schemas.microsoft.com/office/powerpoint/2010/main" val="222845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KALFI 2</a:t>
            </a:r>
          </a:p>
          <a:p>
            <a:r>
              <a:rPr lang="en-IE" dirty="0"/>
              <a:t>TÖKUSTAÐIR</a:t>
            </a:r>
          </a:p>
        </p:txBody>
      </p:sp>
      <p:pic>
        <p:nvPicPr>
          <p:cNvPr id="16" name="Picture Placeholder 15" descr="A picture containing grass, mountain, outdoor, green&#10;&#10;Description automatically generated">
            <a:extLst>
              <a:ext uri="{FF2B5EF4-FFF2-40B4-BE49-F238E27FC236}">
                <a16:creationId xmlns:a16="http://schemas.microsoft.com/office/drawing/2014/main" id="{619D3BBF-8C58-4A45-9D00-4A7F19F8981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847" r="2847"/>
          <a:stretch>
            <a:fillRect/>
          </a:stretch>
        </p:blipFill>
        <p:spPr/>
      </p:pic>
      <p:sp>
        <p:nvSpPr>
          <p:cNvPr id="12" name="TextBox 11">
            <a:extLst>
              <a:ext uri="{FF2B5EF4-FFF2-40B4-BE49-F238E27FC236}">
                <a16:creationId xmlns:a16="http://schemas.microsoft.com/office/drawing/2014/main" id="{E038D467-C508-414B-9BA0-97920CA0C018}"/>
              </a:ext>
            </a:extLst>
          </p:cNvPr>
          <p:cNvSpPr txBox="1"/>
          <p:nvPr/>
        </p:nvSpPr>
        <p:spPr>
          <a:xfrm>
            <a:off x="11171582"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36246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904C5CD-E8AC-4B98-B993-9C2B2B15CF5E}">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18849</TotalTime>
  <Words>2388</Words>
  <Application>Microsoft Office PowerPoint</Application>
  <PresentationFormat>Widescreen</PresentationFormat>
  <Paragraphs>197</Paragraphs>
  <Slides>45</Slides>
  <Notes>25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Austin News Text Roman</vt:lpstr>
      <vt:lpstr>Calibri</vt:lpstr>
      <vt:lpstr>Calibri Light</vt:lpstr>
      <vt:lpstr>Quattrocento Sans</vt:lpstr>
      <vt:lpstr>Times New Roman</vt:lpstr>
      <vt:lpstr>WF-026510-009147-001251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Vera Vilhjálmsdóttir - HA</cp:lastModifiedBy>
  <cp:revision>259</cp:revision>
  <dcterms:created xsi:type="dcterms:W3CDTF">2019-11-20T14:08:21Z</dcterms:created>
  <dcterms:modified xsi:type="dcterms:W3CDTF">2021-10-05T12:50:46Z</dcterms:modified>
</cp:coreProperties>
</file>