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75" r:id="rId2"/>
    <p:sldId id="295" r:id="rId3"/>
    <p:sldId id="432" r:id="rId4"/>
    <p:sldId id="331" r:id="rId5"/>
    <p:sldId id="332" r:id="rId6"/>
    <p:sldId id="338" r:id="rId7"/>
    <p:sldId id="335" r:id="rId8"/>
    <p:sldId id="336" r:id="rId9"/>
    <p:sldId id="357" r:id="rId10"/>
    <p:sldId id="340" r:id="rId11"/>
    <p:sldId id="341" r:id="rId12"/>
    <p:sldId id="354" r:id="rId13"/>
    <p:sldId id="330" r:id="rId14"/>
    <p:sldId id="342" r:id="rId15"/>
    <p:sldId id="343" r:id="rId16"/>
    <p:sldId id="344" r:id="rId17"/>
    <p:sldId id="356" r:id="rId18"/>
    <p:sldId id="349" r:id="rId19"/>
    <p:sldId id="350" r:id="rId20"/>
    <p:sldId id="346" r:id="rId21"/>
    <p:sldId id="347" r:id="rId22"/>
    <p:sldId id="348" r:id="rId23"/>
    <p:sldId id="351" r:id="rId24"/>
    <p:sldId id="352" r:id="rId25"/>
    <p:sldId id="353" r:id="rId26"/>
    <p:sldId id="355" r:id="rId27"/>
    <p:sldId id="359" r:id="rId28"/>
    <p:sldId id="360" r:id="rId29"/>
    <p:sldId id="361" r:id="rId30"/>
    <p:sldId id="358" r:id="rId31"/>
    <p:sldId id="363" r:id="rId32"/>
    <p:sldId id="364" r:id="rId33"/>
    <p:sldId id="366" r:id="rId34"/>
    <p:sldId id="367" r:id="rId35"/>
    <p:sldId id="365" r:id="rId36"/>
    <p:sldId id="368" r:id="rId37"/>
    <p:sldId id="369" r:id="rId38"/>
    <p:sldId id="370" r:id="rId39"/>
    <p:sldId id="371" r:id="rId40"/>
    <p:sldId id="372" r:id="rId41"/>
    <p:sldId id="373" r:id="rId42"/>
    <p:sldId id="374" r:id="rId43"/>
    <p:sldId id="375" r:id="rId44"/>
    <p:sldId id="376" r:id="rId45"/>
    <p:sldId id="378" r:id="rId46"/>
    <p:sldId id="377" r:id="rId47"/>
    <p:sldId id="307" r:id="rId48"/>
    <p:sldId id="308" r:id="rId49"/>
    <p:sldId id="379" r:id="rId50"/>
    <p:sldId id="380" r:id="rId51"/>
    <p:sldId id="381" r:id="rId52"/>
    <p:sldId id="382" r:id="rId53"/>
    <p:sldId id="383" r:id="rId54"/>
    <p:sldId id="384" r:id="rId55"/>
    <p:sldId id="385" r:id="rId56"/>
    <p:sldId id="386" r:id="rId57"/>
    <p:sldId id="429" r:id="rId58"/>
    <p:sldId id="430" r:id="rId59"/>
    <p:sldId id="431" r:id="rId60"/>
    <p:sldId id="29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E90"/>
    <a:srgbClr val="003841"/>
    <a:srgbClr val="F5B020"/>
    <a:srgbClr val="1198D1"/>
    <a:srgbClr val="E45E32"/>
    <a:srgbClr val="DD1B50"/>
    <a:srgbClr val="000000"/>
    <a:srgbClr val="404040"/>
    <a:srgbClr val="91BE46"/>
    <a:srgbClr val="1D96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792" autoAdjust="0"/>
  </p:normalViewPr>
  <p:slideViewPr>
    <p:cSldViewPr snapToGrid="0" snapToObjects="1">
      <p:cViewPr varScale="1">
        <p:scale>
          <a:sx n="64" d="100"/>
          <a:sy n="64" d="100"/>
        </p:scale>
        <p:origin x="556" y="56"/>
      </p:cViewPr>
      <p:guideLst/>
    </p:cSldViewPr>
  </p:slideViewPr>
  <p:outlineViewPr>
    <p:cViewPr>
      <p:scale>
        <a:sx n="33" d="100"/>
        <a:sy n="33" d="100"/>
      </p:scale>
      <p:origin x="0" y="-7772"/>
    </p:cViewPr>
  </p:outlineViewPr>
  <p:notesTextViewPr>
    <p:cViewPr>
      <p:scale>
        <a:sx n="1" d="1"/>
        <a:sy n="1" d="1"/>
      </p:scale>
      <p:origin x="0" y="0"/>
    </p:cViewPr>
  </p:notesTextViewPr>
  <p:sorterViewPr>
    <p:cViewPr>
      <p:scale>
        <a:sx n="66" d="100"/>
        <a:sy n="66" d="100"/>
      </p:scale>
      <p:origin x="0" y="-42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ðrún Þóra Gunnarsdóttir - HA" userId="080319e9-cba8-43d0-a339-cc9a7fd4f623" providerId="ADAL" clId="{7EDEC831-E88F-42AF-B094-AA150CD76A0D}"/>
    <pc:docChg chg="undo custSel modSld">
      <pc:chgData name="Guðrún Þóra Gunnarsdóttir - HA" userId="080319e9-cba8-43d0-a339-cc9a7fd4f623" providerId="ADAL" clId="{7EDEC831-E88F-42AF-B094-AA150CD76A0D}" dt="2021-10-03T19:13:15.987" v="491" actId="20577"/>
      <pc:docMkLst>
        <pc:docMk/>
      </pc:docMkLst>
      <pc:sldChg chg="modSp mod">
        <pc:chgData name="Guðrún Þóra Gunnarsdóttir - HA" userId="080319e9-cba8-43d0-a339-cc9a7fd4f623" providerId="ADAL" clId="{7EDEC831-E88F-42AF-B094-AA150CD76A0D}" dt="2021-10-03T18:05:56.173" v="2" actId="20577"/>
        <pc:sldMkLst>
          <pc:docMk/>
          <pc:sldMk cId="806931755" sldId="295"/>
        </pc:sldMkLst>
        <pc:spChg chg="mod">
          <ac:chgData name="Guðrún Þóra Gunnarsdóttir - HA" userId="080319e9-cba8-43d0-a339-cc9a7fd4f623" providerId="ADAL" clId="{7EDEC831-E88F-42AF-B094-AA150CD76A0D}" dt="2021-10-03T18:05:56.173" v="2" actId="20577"/>
          <ac:spMkLst>
            <pc:docMk/>
            <pc:sldMk cId="806931755" sldId="295"/>
            <ac:spMk id="9" creationId="{48D2091F-8325-453B-9688-9A200775695F}"/>
          </ac:spMkLst>
        </pc:spChg>
      </pc:sldChg>
      <pc:sldChg chg="modSp mod">
        <pc:chgData name="Guðrún Þóra Gunnarsdóttir - HA" userId="080319e9-cba8-43d0-a339-cc9a7fd4f623" providerId="ADAL" clId="{7EDEC831-E88F-42AF-B094-AA150CD76A0D}" dt="2021-10-03T19:06:17.576" v="397" actId="20577"/>
        <pc:sldMkLst>
          <pc:docMk/>
          <pc:sldMk cId="45572571" sldId="308"/>
        </pc:sldMkLst>
        <pc:spChg chg="mod">
          <ac:chgData name="Guðrún Þóra Gunnarsdóttir - HA" userId="080319e9-cba8-43d0-a339-cc9a7fd4f623" providerId="ADAL" clId="{7EDEC831-E88F-42AF-B094-AA150CD76A0D}" dt="2021-10-03T19:06:17.576" v="397" actId="20577"/>
          <ac:spMkLst>
            <pc:docMk/>
            <pc:sldMk cId="45572571" sldId="308"/>
            <ac:spMk id="2" creationId="{00000000-0000-0000-0000-000000000000}"/>
          </ac:spMkLst>
        </pc:spChg>
        <pc:spChg chg="mod">
          <ac:chgData name="Guðrún Þóra Gunnarsdóttir - HA" userId="080319e9-cba8-43d0-a339-cc9a7fd4f623" providerId="ADAL" clId="{7EDEC831-E88F-42AF-B094-AA150CD76A0D}" dt="2021-10-03T19:05:56.583" v="394" actId="20577"/>
          <ac:spMkLst>
            <pc:docMk/>
            <pc:sldMk cId="45572571" sldId="308"/>
            <ac:spMk id="3" creationId="{00000000-0000-0000-0000-000000000000}"/>
          </ac:spMkLst>
        </pc:spChg>
      </pc:sldChg>
      <pc:sldChg chg="modSp mod">
        <pc:chgData name="Guðrún Þóra Gunnarsdóttir - HA" userId="080319e9-cba8-43d0-a339-cc9a7fd4f623" providerId="ADAL" clId="{7EDEC831-E88F-42AF-B094-AA150CD76A0D}" dt="2021-10-03T18:43:41.042" v="125" actId="20577"/>
        <pc:sldMkLst>
          <pc:docMk/>
          <pc:sldMk cId="1228288781" sldId="330"/>
        </pc:sldMkLst>
        <pc:spChg chg="mod">
          <ac:chgData name="Guðrún Þóra Gunnarsdóttir - HA" userId="080319e9-cba8-43d0-a339-cc9a7fd4f623" providerId="ADAL" clId="{7EDEC831-E88F-42AF-B094-AA150CD76A0D}" dt="2021-10-03T18:43:41.042" v="125" actId="20577"/>
          <ac:spMkLst>
            <pc:docMk/>
            <pc:sldMk cId="1228288781" sldId="330"/>
            <ac:spMk id="9" creationId="{08492C31-2FE6-4140-8EB2-6ECC4144CC3A}"/>
          </ac:spMkLst>
        </pc:spChg>
      </pc:sldChg>
      <pc:sldChg chg="modSp mod">
        <pc:chgData name="Guðrún Þóra Gunnarsdóttir - HA" userId="080319e9-cba8-43d0-a339-cc9a7fd4f623" providerId="ADAL" clId="{7EDEC831-E88F-42AF-B094-AA150CD76A0D}" dt="2021-10-03T18:36:28.338" v="38" actId="20577"/>
        <pc:sldMkLst>
          <pc:docMk/>
          <pc:sldMk cId="1446965275" sldId="332"/>
        </pc:sldMkLst>
        <pc:spChg chg="mod">
          <ac:chgData name="Guðrún Þóra Gunnarsdóttir - HA" userId="080319e9-cba8-43d0-a339-cc9a7fd4f623" providerId="ADAL" clId="{7EDEC831-E88F-42AF-B094-AA150CD76A0D}" dt="2021-10-03T18:07:27.065" v="15" actId="20577"/>
          <ac:spMkLst>
            <pc:docMk/>
            <pc:sldMk cId="1446965275" sldId="332"/>
            <ac:spMk id="2" creationId="{0E587342-597D-4DE0-A55A-AC39CC76A669}"/>
          </ac:spMkLst>
        </pc:spChg>
        <pc:spChg chg="mod">
          <ac:chgData name="Guðrún Þóra Gunnarsdóttir - HA" userId="080319e9-cba8-43d0-a339-cc9a7fd4f623" providerId="ADAL" clId="{7EDEC831-E88F-42AF-B094-AA150CD76A0D}" dt="2021-10-03T18:36:28.338" v="38" actId="20577"/>
          <ac:spMkLst>
            <pc:docMk/>
            <pc:sldMk cId="1446965275" sldId="332"/>
            <ac:spMk id="3" creationId="{7418CB02-742B-428F-9075-D906E391C22A}"/>
          </ac:spMkLst>
        </pc:spChg>
      </pc:sldChg>
      <pc:sldChg chg="modSp mod">
        <pc:chgData name="Guðrún Þóra Gunnarsdóttir - HA" userId="080319e9-cba8-43d0-a339-cc9a7fd4f623" providerId="ADAL" clId="{7EDEC831-E88F-42AF-B094-AA150CD76A0D}" dt="2021-10-03T18:37:11.853" v="41" actId="20577"/>
        <pc:sldMkLst>
          <pc:docMk/>
          <pc:sldMk cId="3089937142" sldId="335"/>
        </pc:sldMkLst>
        <pc:spChg chg="mod">
          <ac:chgData name="Guðrún Þóra Gunnarsdóttir - HA" userId="080319e9-cba8-43d0-a339-cc9a7fd4f623" providerId="ADAL" clId="{7EDEC831-E88F-42AF-B094-AA150CD76A0D}" dt="2021-10-03T18:37:11.853" v="41" actId="20577"/>
          <ac:spMkLst>
            <pc:docMk/>
            <pc:sldMk cId="3089937142" sldId="335"/>
            <ac:spMk id="2" creationId="{FAB9513B-5E3A-46F6-8B71-AD0A357FC801}"/>
          </ac:spMkLst>
        </pc:spChg>
      </pc:sldChg>
      <pc:sldChg chg="modSp mod">
        <pc:chgData name="Guðrún Þóra Gunnarsdóttir - HA" userId="080319e9-cba8-43d0-a339-cc9a7fd4f623" providerId="ADAL" clId="{7EDEC831-E88F-42AF-B094-AA150CD76A0D}" dt="2021-10-03T18:37:59.339" v="42" actId="20577"/>
        <pc:sldMkLst>
          <pc:docMk/>
          <pc:sldMk cId="3344712958" sldId="336"/>
        </pc:sldMkLst>
        <pc:spChg chg="mod">
          <ac:chgData name="Guðrún Þóra Gunnarsdóttir - HA" userId="080319e9-cba8-43d0-a339-cc9a7fd4f623" providerId="ADAL" clId="{7EDEC831-E88F-42AF-B094-AA150CD76A0D}" dt="2021-10-03T18:37:59.339" v="42" actId="20577"/>
          <ac:spMkLst>
            <pc:docMk/>
            <pc:sldMk cId="3344712958" sldId="336"/>
            <ac:spMk id="3" creationId="{29A5CC1F-2D81-4DD3-BFB5-6911F52CAD2E}"/>
          </ac:spMkLst>
        </pc:spChg>
      </pc:sldChg>
      <pc:sldChg chg="modSp mod">
        <pc:chgData name="Guðrún Þóra Gunnarsdóttir - HA" userId="080319e9-cba8-43d0-a339-cc9a7fd4f623" providerId="ADAL" clId="{7EDEC831-E88F-42AF-B094-AA150CD76A0D}" dt="2021-10-03T18:36:56.077" v="39" actId="20577"/>
        <pc:sldMkLst>
          <pc:docMk/>
          <pc:sldMk cId="4033035116" sldId="338"/>
        </pc:sldMkLst>
        <pc:spChg chg="mod">
          <ac:chgData name="Guðrún Þóra Gunnarsdóttir - HA" userId="080319e9-cba8-43d0-a339-cc9a7fd4f623" providerId="ADAL" clId="{7EDEC831-E88F-42AF-B094-AA150CD76A0D}" dt="2021-10-03T18:36:56.077" v="39" actId="20577"/>
          <ac:spMkLst>
            <pc:docMk/>
            <pc:sldMk cId="4033035116" sldId="338"/>
            <ac:spMk id="3" creationId="{347687D6-84EF-4328-B62F-E9D8EC63B08D}"/>
          </ac:spMkLst>
        </pc:spChg>
      </pc:sldChg>
      <pc:sldChg chg="modSp mod">
        <pc:chgData name="Guðrún Þóra Gunnarsdóttir - HA" userId="080319e9-cba8-43d0-a339-cc9a7fd4f623" providerId="ADAL" clId="{7EDEC831-E88F-42AF-B094-AA150CD76A0D}" dt="2021-10-03T18:44:27.756" v="159" actId="20577"/>
        <pc:sldMkLst>
          <pc:docMk/>
          <pc:sldMk cId="396917593" sldId="343"/>
        </pc:sldMkLst>
        <pc:spChg chg="mod">
          <ac:chgData name="Guðrún Þóra Gunnarsdóttir - HA" userId="080319e9-cba8-43d0-a339-cc9a7fd4f623" providerId="ADAL" clId="{7EDEC831-E88F-42AF-B094-AA150CD76A0D}" dt="2021-10-03T18:44:27.756" v="159" actId="20577"/>
          <ac:spMkLst>
            <pc:docMk/>
            <pc:sldMk cId="396917593" sldId="343"/>
            <ac:spMk id="6" creationId="{798ABFF7-81D3-DD4F-9D92-57A0DD67C480}"/>
          </ac:spMkLst>
        </pc:spChg>
      </pc:sldChg>
      <pc:sldChg chg="modSp mod">
        <pc:chgData name="Guðrún Þóra Gunnarsdóttir - HA" userId="080319e9-cba8-43d0-a339-cc9a7fd4f623" providerId="ADAL" clId="{7EDEC831-E88F-42AF-B094-AA150CD76A0D}" dt="2021-10-03T18:48:04.199" v="194" actId="20577"/>
        <pc:sldMkLst>
          <pc:docMk/>
          <pc:sldMk cId="2361561924" sldId="346"/>
        </pc:sldMkLst>
        <pc:spChg chg="mod">
          <ac:chgData name="Guðrún Þóra Gunnarsdóttir - HA" userId="080319e9-cba8-43d0-a339-cc9a7fd4f623" providerId="ADAL" clId="{7EDEC831-E88F-42AF-B094-AA150CD76A0D}" dt="2021-10-03T18:48:04.199" v="194" actId="20577"/>
          <ac:spMkLst>
            <pc:docMk/>
            <pc:sldMk cId="2361561924" sldId="346"/>
            <ac:spMk id="3" creationId="{B36877BF-4A83-4CB4-A587-69271F12734A}"/>
          </ac:spMkLst>
        </pc:spChg>
      </pc:sldChg>
      <pc:sldChg chg="modSp mod">
        <pc:chgData name="Guðrún Þóra Gunnarsdóttir - HA" userId="080319e9-cba8-43d0-a339-cc9a7fd4f623" providerId="ADAL" clId="{7EDEC831-E88F-42AF-B094-AA150CD76A0D}" dt="2021-10-03T18:46:15.827" v="175" actId="20577"/>
        <pc:sldMkLst>
          <pc:docMk/>
          <pc:sldMk cId="1771667985" sldId="349"/>
        </pc:sldMkLst>
        <pc:spChg chg="mod">
          <ac:chgData name="Guðrún Þóra Gunnarsdóttir - HA" userId="080319e9-cba8-43d0-a339-cc9a7fd4f623" providerId="ADAL" clId="{7EDEC831-E88F-42AF-B094-AA150CD76A0D}" dt="2021-10-03T18:46:15.827" v="175" actId="20577"/>
          <ac:spMkLst>
            <pc:docMk/>
            <pc:sldMk cId="1771667985" sldId="349"/>
            <ac:spMk id="3" creationId="{7887148C-81E6-4A3F-976C-AC8D5131A610}"/>
          </ac:spMkLst>
        </pc:spChg>
      </pc:sldChg>
      <pc:sldChg chg="modSp mod">
        <pc:chgData name="Guðrún Þóra Gunnarsdóttir - HA" userId="080319e9-cba8-43d0-a339-cc9a7fd4f623" providerId="ADAL" clId="{7EDEC831-E88F-42AF-B094-AA150CD76A0D}" dt="2021-10-03T18:47:08.594" v="190" actId="20577"/>
        <pc:sldMkLst>
          <pc:docMk/>
          <pc:sldMk cId="756764169" sldId="350"/>
        </pc:sldMkLst>
        <pc:spChg chg="mod">
          <ac:chgData name="Guðrún Þóra Gunnarsdóttir - HA" userId="080319e9-cba8-43d0-a339-cc9a7fd4f623" providerId="ADAL" clId="{7EDEC831-E88F-42AF-B094-AA150CD76A0D}" dt="2021-10-03T18:47:08.594" v="190" actId="20577"/>
          <ac:spMkLst>
            <pc:docMk/>
            <pc:sldMk cId="756764169" sldId="350"/>
            <ac:spMk id="3" creationId="{0F2706F2-EA2F-40B3-ADC1-9971829B69F0}"/>
          </ac:spMkLst>
        </pc:spChg>
      </pc:sldChg>
      <pc:sldChg chg="modSp mod">
        <pc:chgData name="Guðrún Þóra Gunnarsdóttir - HA" userId="080319e9-cba8-43d0-a339-cc9a7fd4f623" providerId="ADAL" clId="{7EDEC831-E88F-42AF-B094-AA150CD76A0D}" dt="2021-10-03T18:48:59.215" v="195" actId="20577"/>
        <pc:sldMkLst>
          <pc:docMk/>
          <pc:sldMk cId="3010811983" sldId="352"/>
        </pc:sldMkLst>
        <pc:spChg chg="mod">
          <ac:chgData name="Guðrún Þóra Gunnarsdóttir - HA" userId="080319e9-cba8-43d0-a339-cc9a7fd4f623" providerId="ADAL" clId="{7EDEC831-E88F-42AF-B094-AA150CD76A0D}" dt="2021-10-03T18:48:59.215" v="195" actId="20577"/>
          <ac:spMkLst>
            <pc:docMk/>
            <pc:sldMk cId="3010811983" sldId="352"/>
            <ac:spMk id="3" creationId="{B36877BF-4A83-4CB4-A587-69271F12734A}"/>
          </ac:spMkLst>
        </pc:spChg>
      </pc:sldChg>
      <pc:sldChg chg="modSp mod">
        <pc:chgData name="Guðrún Þóra Gunnarsdóttir - HA" userId="080319e9-cba8-43d0-a339-cc9a7fd4f623" providerId="ADAL" clId="{7EDEC831-E88F-42AF-B094-AA150CD76A0D}" dt="2021-10-03T18:49:39.697" v="205" actId="20577"/>
        <pc:sldMkLst>
          <pc:docMk/>
          <pc:sldMk cId="788004880" sldId="353"/>
        </pc:sldMkLst>
        <pc:spChg chg="mod">
          <ac:chgData name="Guðrún Þóra Gunnarsdóttir - HA" userId="080319e9-cba8-43d0-a339-cc9a7fd4f623" providerId="ADAL" clId="{7EDEC831-E88F-42AF-B094-AA150CD76A0D}" dt="2021-10-03T18:49:39.697" v="205" actId="20577"/>
          <ac:spMkLst>
            <pc:docMk/>
            <pc:sldMk cId="788004880" sldId="353"/>
            <ac:spMk id="9" creationId="{5EA40870-B977-4C9B-A76C-949B5E08D9E4}"/>
          </ac:spMkLst>
        </pc:spChg>
      </pc:sldChg>
      <pc:sldChg chg="modSp mod">
        <pc:chgData name="Guðrún Þóra Gunnarsdóttir - HA" userId="080319e9-cba8-43d0-a339-cc9a7fd4f623" providerId="ADAL" clId="{7EDEC831-E88F-42AF-B094-AA150CD76A0D}" dt="2021-10-03T18:42:39.256" v="118" actId="20577"/>
        <pc:sldMkLst>
          <pc:docMk/>
          <pc:sldMk cId="1738915365" sldId="354"/>
        </pc:sldMkLst>
        <pc:spChg chg="mod">
          <ac:chgData name="Guðrún Þóra Gunnarsdóttir - HA" userId="080319e9-cba8-43d0-a339-cc9a7fd4f623" providerId="ADAL" clId="{7EDEC831-E88F-42AF-B094-AA150CD76A0D}" dt="2021-10-03T18:42:39.256" v="118" actId="20577"/>
          <ac:spMkLst>
            <pc:docMk/>
            <pc:sldMk cId="1738915365" sldId="354"/>
            <ac:spMk id="3" creationId="{8F160F50-7C91-4211-80C7-A87D9FE03F99}"/>
          </ac:spMkLst>
        </pc:spChg>
      </pc:sldChg>
      <pc:sldChg chg="modSp mod">
        <pc:chgData name="Guðrún Þóra Gunnarsdóttir - HA" userId="080319e9-cba8-43d0-a339-cc9a7fd4f623" providerId="ADAL" clId="{7EDEC831-E88F-42AF-B094-AA150CD76A0D}" dt="2021-10-03T18:45:17.917" v="160" actId="20577"/>
        <pc:sldMkLst>
          <pc:docMk/>
          <pc:sldMk cId="2662434939" sldId="356"/>
        </pc:sldMkLst>
        <pc:spChg chg="mod">
          <ac:chgData name="Guðrún Þóra Gunnarsdóttir - HA" userId="080319e9-cba8-43d0-a339-cc9a7fd4f623" providerId="ADAL" clId="{7EDEC831-E88F-42AF-B094-AA150CD76A0D}" dt="2021-10-03T18:45:17.917" v="160" actId="20577"/>
          <ac:spMkLst>
            <pc:docMk/>
            <pc:sldMk cId="2662434939" sldId="356"/>
            <ac:spMk id="3" creationId="{444364ED-98C6-4D7E-94CD-A628A58CE611}"/>
          </ac:spMkLst>
        </pc:spChg>
      </pc:sldChg>
      <pc:sldChg chg="modSp mod">
        <pc:chgData name="Guðrún Þóra Gunnarsdóttir - HA" userId="080319e9-cba8-43d0-a339-cc9a7fd4f623" providerId="ADAL" clId="{7EDEC831-E88F-42AF-B094-AA150CD76A0D}" dt="2021-10-03T18:55:14.531" v="318" actId="20577"/>
        <pc:sldMkLst>
          <pc:docMk/>
          <pc:sldMk cId="787476871" sldId="358"/>
        </pc:sldMkLst>
        <pc:spChg chg="mod">
          <ac:chgData name="Guðrún Þóra Gunnarsdóttir - HA" userId="080319e9-cba8-43d0-a339-cc9a7fd4f623" providerId="ADAL" clId="{7EDEC831-E88F-42AF-B094-AA150CD76A0D}" dt="2021-10-03T18:55:14.531" v="318" actId="20577"/>
          <ac:spMkLst>
            <pc:docMk/>
            <pc:sldMk cId="787476871" sldId="358"/>
            <ac:spMk id="5" creationId="{E7A59DA6-7D31-4A44-958F-1584C57AC415}"/>
          </ac:spMkLst>
        </pc:spChg>
        <pc:spChg chg="mod">
          <ac:chgData name="Guðrún Þóra Gunnarsdóttir - HA" userId="080319e9-cba8-43d0-a339-cc9a7fd4f623" providerId="ADAL" clId="{7EDEC831-E88F-42AF-B094-AA150CD76A0D}" dt="2021-10-03T18:54:49.261" v="311" actId="20577"/>
          <ac:spMkLst>
            <pc:docMk/>
            <pc:sldMk cId="787476871" sldId="358"/>
            <ac:spMk id="8" creationId="{281B9BC8-32EB-4373-9E24-100A599644D0}"/>
          </ac:spMkLst>
        </pc:spChg>
      </pc:sldChg>
      <pc:sldChg chg="modSp mod">
        <pc:chgData name="Guðrún Þóra Gunnarsdóttir - HA" userId="080319e9-cba8-43d0-a339-cc9a7fd4f623" providerId="ADAL" clId="{7EDEC831-E88F-42AF-B094-AA150CD76A0D}" dt="2021-10-03T18:50:46.962" v="210" actId="20577"/>
        <pc:sldMkLst>
          <pc:docMk/>
          <pc:sldMk cId="3948757122" sldId="359"/>
        </pc:sldMkLst>
        <pc:spChg chg="mod">
          <ac:chgData name="Guðrún Þóra Gunnarsdóttir - HA" userId="080319e9-cba8-43d0-a339-cc9a7fd4f623" providerId="ADAL" clId="{7EDEC831-E88F-42AF-B094-AA150CD76A0D}" dt="2021-10-03T18:50:46.962" v="210" actId="20577"/>
          <ac:spMkLst>
            <pc:docMk/>
            <pc:sldMk cId="3948757122" sldId="359"/>
            <ac:spMk id="3" creationId="{7887148C-81E6-4A3F-976C-AC8D5131A610}"/>
          </ac:spMkLst>
        </pc:spChg>
      </pc:sldChg>
      <pc:sldChg chg="modSp mod">
        <pc:chgData name="Guðrún Þóra Gunnarsdóttir - HA" userId="080319e9-cba8-43d0-a339-cc9a7fd4f623" providerId="ADAL" clId="{7EDEC831-E88F-42AF-B094-AA150CD76A0D}" dt="2021-10-03T18:53:03.537" v="276" actId="20577"/>
        <pc:sldMkLst>
          <pc:docMk/>
          <pc:sldMk cId="584468955" sldId="360"/>
        </pc:sldMkLst>
        <pc:spChg chg="mod">
          <ac:chgData name="Guðrún Þóra Gunnarsdóttir - HA" userId="080319e9-cba8-43d0-a339-cc9a7fd4f623" providerId="ADAL" clId="{7EDEC831-E88F-42AF-B094-AA150CD76A0D}" dt="2021-10-03T18:53:03.537" v="276" actId="20577"/>
          <ac:spMkLst>
            <pc:docMk/>
            <pc:sldMk cId="584468955" sldId="360"/>
            <ac:spMk id="5" creationId="{E7A59DA6-7D31-4A44-958F-1584C57AC415}"/>
          </ac:spMkLst>
        </pc:spChg>
        <pc:spChg chg="mod">
          <ac:chgData name="Guðrún Þóra Gunnarsdóttir - HA" userId="080319e9-cba8-43d0-a339-cc9a7fd4f623" providerId="ADAL" clId="{7EDEC831-E88F-42AF-B094-AA150CD76A0D}" dt="2021-10-03T18:52:35.261" v="246" actId="20577"/>
          <ac:spMkLst>
            <pc:docMk/>
            <pc:sldMk cId="584468955" sldId="360"/>
            <ac:spMk id="8" creationId="{281B9BC8-32EB-4373-9E24-100A599644D0}"/>
          </ac:spMkLst>
        </pc:spChg>
      </pc:sldChg>
      <pc:sldChg chg="modSp mod">
        <pc:chgData name="Guðrún Þóra Gunnarsdóttir - HA" userId="080319e9-cba8-43d0-a339-cc9a7fd4f623" providerId="ADAL" clId="{7EDEC831-E88F-42AF-B094-AA150CD76A0D}" dt="2021-10-03T18:54:12.172" v="286" actId="20577"/>
        <pc:sldMkLst>
          <pc:docMk/>
          <pc:sldMk cId="2931328176" sldId="361"/>
        </pc:sldMkLst>
        <pc:spChg chg="mod">
          <ac:chgData name="Guðrún Þóra Gunnarsdóttir - HA" userId="080319e9-cba8-43d0-a339-cc9a7fd4f623" providerId="ADAL" clId="{7EDEC831-E88F-42AF-B094-AA150CD76A0D}" dt="2021-10-03T18:54:12.172" v="286" actId="20577"/>
          <ac:spMkLst>
            <pc:docMk/>
            <pc:sldMk cId="2931328176" sldId="361"/>
            <ac:spMk id="5" creationId="{E7A59DA6-7D31-4A44-958F-1584C57AC415}"/>
          </ac:spMkLst>
        </pc:spChg>
        <pc:spChg chg="mod">
          <ac:chgData name="Guðrún Þóra Gunnarsdóttir - HA" userId="080319e9-cba8-43d0-a339-cc9a7fd4f623" providerId="ADAL" clId="{7EDEC831-E88F-42AF-B094-AA150CD76A0D}" dt="2021-10-03T18:53:58.839" v="282" actId="20577"/>
          <ac:spMkLst>
            <pc:docMk/>
            <pc:sldMk cId="2931328176" sldId="361"/>
            <ac:spMk id="8" creationId="{281B9BC8-32EB-4373-9E24-100A599644D0}"/>
          </ac:spMkLst>
        </pc:spChg>
      </pc:sldChg>
      <pc:sldChg chg="modSp mod">
        <pc:chgData name="Guðrún Þóra Gunnarsdóttir - HA" userId="080319e9-cba8-43d0-a339-cc9a7fd4f623" providerId="ADAL" clId="{7EDEC831-E88F-42AF-B094-AA150CD76A0D}" dt="2021-10-03T18:55:55.989" v="330" actId="20577"/>
        <pc:sldMkLst>
          <pc:docMk/>
          <pc:sldMk cId="2694297884" sldId="363"/>
        </pc:sldMkLst>
        <pc:spChg chg="mod">
          <ac:chgData name="Guðrún Þóra Gunnarsdóttir - HA" userId="080319e9-cba8-43d0-a339-cc9a7fd4f623" providerId="ADAL" clId="{7EDEC831-E88F-42AF-B094-AA150CD76A0D}" dt="2021-10-03T18:55:55.989" v="330" actId="20577"/>
          <ac:spMkLst>
            <pc:docMk/>
            <pc:sldMk cId="2694297884" sldId="363"/>
            <ac:spMk id="3" creationId="{91380E5C-4A7D-4D10-9BA0-EEB292DE5AD4}"/>
          </ac:spMkLst>
        </pc:spChg>
      </pc:sldChg>
      <pc:sldChg chg="modSp mod">
        <pc:chgData name="Guðrún Þóra Gunnarsdóttir - HA" userId="080319e9-cba8-43d0-a339-cc9a7fd4f623" providerId="ADAL" clId="{7EDEC831-E88F-42AF-B094-AA150CD76A0D}" dt="2021-10-03T18:56:38.072" v="331" actId="20577"/>
        <pc:sldMkLst>
          <pc:docMk/>
          <pc:sldMk cId="3384560264" sldId="366"/>
        </pc:sldMkLst>
        <pc:spChg chg="mod">
          <ac:chgData name="Guðrún Þóra Gunnarsdóttir - HA" userId="080319e9-cba8-43d0-a339-cc9a7fd4f623" providerId="ADAL" clId="{7EDEC831-E88F-42AF-B094-AA150CD76A0D}" dt="2021-10-03T18:56:38.072" v="331" actId="20577"/>
          <ac:spMkLst>
            <pc:docMk/>
            <pc:sldMk cId="3384560264" sldId="366"/>
            <ac:spMk id="8" creationId="{281B9BC8-32EB-4373-9E24-100A599644D0}"/>
          </ac:spMkLst>
        </pc:spChg>
      </pc:sldChg>
      <pc:sldChg chg="modSp mod">
        <pc:chgData name="Guðrún Þóra Gunnarsdóttir - HA" userId="080319e9-cba8-43d0-a339-cc9a7fd4f623" providerId="ADAL" clId="{7EDEC831-E88F-42AF-B094-AA150CD76A0D}" dt="2021-10-03T18:58:50.255" v="334" actId="20577"/>
        <pc:sldMkLst>
          <pc:docMk/>
          <pc:sldMk cId="1787709280" sldId="368"/>
        </pc:sldMkLst>
        <pc:spChg chg="mod">
          <ac:chgData name="Guðrún Þóra Gunnarsdóttir - HA" userId="080319e9-cba8-43d0-a339-cc9a7fd4f623" providerId="ADAL" clId="{7EDEC831-E88F-42AF-B094-AA150CD76A0D}" dt="2021-10-03T18:58:50.255" v="334" actId="20577"/>
          <ac:spMkLst>
            <pc:docMk/>
            <pc:sldMk cId="1787709280" sldId="368"/>
            <ac:spMk id="3" creationId="{D9975C11-2047-475F-9A97-CD34B2E31A2D}"/>
          </ac:spMkLst>
        </pc:spChg>
      </pc:sldChg>
      <pc:sldChg chg="modSp mod">
        <pc:chgData name="Guðrún Þóra Gunnarsdóttir - HA" userId="080319e9-cba8-43d0-a339-cc9a7fd4f623" providerId="ADAL" clId="{7EDEC831-E88F-42AF-B094-AA150CD76A0D}" dt="2021-10-03T19:00:00.706" v="369" actId="20577"/>
        <pc:sldMkLst>
          <pc:docMk/>
          <pc:sldMk cId="3910550490" sldId="371"/>
        </pc:sldMkLst>
        <pc:spChg chg="mod">
          <ac:chgData name="Guðrún Þóra Gunnarsdóttir - HA" userId="080319e9-cba8-43d0-a339-cc9a7fd4f623" providerId="ADAL" clId="{7EDEC831-E88F-42AF-B094-AA150CD76A0D}" dt="2021-10-03T19:00:00.706" v="369" actId="20577"/>
          <ac:spMkLst>
            <pc:docMk/>
            <pc:sldMk cId="3910550490" sldId="371"/>
            <ac:spMk id="10" creationId="{BA2C7101-6130-4D73-B647-BB68D8AE1243}"/>
          </ac:spMkLst>
        </pc:spChg>
      </pc:sldChg>
      <pc:sldChg chg="modSp mod">
        <pc:chgData name="Guðrún Þóra Gunnarsdóttir - HA" userId="080319e9-cba8-43d0-a339-cc9a7fd4f623" providerId="ADAL" clId="{7EDEC831-E88F-42AF-B094-AA150CD76A0D}" dt="2021-10-03T19:00:34.691" v="376" actId="20577"/>
        <pc:sldMkLst>
          <pc:docMk/>
          <pc:sldMk cId="727756701" sldId="372"/>
        </pc:sldMkLst>
        <pc:spChg chg="mod">
          <ac:chgData name="Guðrún Þóra Gunnarsdóttir - HA" userId="080319e9-cba8-43d0-a339-cc9a7fd4f623" providerId="ADAL" clId="{7EDEC831-E88F-42AF-B094-AA150CD76A0D}" dt="2021-10-03T19:00:34.691" v="376" actId="20577"/>
          <ac:spMkLst>
            <pc:docMk/>
            <pc:sldMk cId="727756701" sldId="372"/>
            <ac:spMk id="3" creationId="{52DE947D-3523-4A69-B4AE-6502AB308386}"/>
          </ac:spMkLst>
        </pc:spChg>
      </pc:sldChg>
      <pc:sldChg chg="modSp mod">
        <pc:chgData name="Guðrún Þóra Gunnarsdóttir - HA" userId="080319e9-cba8-43d0-a339-cc9a7fd4f623" providerId="ADAL" clId="{7EDEC831-E88F-42AF-B094-AA150CD76A0D}" dt="2021-10-03T19:01:26.911" v="383" actId="20577"/>
        <pc:sldMkLst>
          <pc:docMk/>
          <pc:sldMk cId="4208580728" sldId="373"/>
        </pc:sldMkLst>
        <pc:spChg chg="mod">
          <ac:chgData name="Guðrún Þóra Gunnarsdóttir - HA" userId="080319e9-cba8-43d0-a339-cc9a7fd4f623" providerId="ADAL" clId="{7EDEC831-E88F-42AF-B094-AA150CD76A0D}" dt="2021-10-03T19:01:26.911" v="383" actId="20577"/>
          <ac:spMkLst>
            <pc:docMk/>
            <pc:sldMk cId="4208580728" sldId="373"/>
            <ac:spMk id="3" creationId="{AE35B4CA-C676-49C7-B4F3-9BC3B3448F5F}"/>
          </ac:spMkLst>
        </pc:spChg>
      </pc:sldChg>
      <pc:sldChg chg="modSp mod">
        <pc:chgData name="Guðrún Þóra Gunnarsdóttir - HA" userId="080319e9-cba8-43d0-a339-cc9a7fd4f623" providerId="ADAL" clId="{7EDEC831-E88F-42AF-B094-AA150CD76A0D}" dt="2021-10-03T19:03:00.850" v="387" actId="20577"/>
        <pc:sldMkLst>
          <pc:docMk/>
          <pc:sldMk cId="4282944737" sldId="376"/>
        </pc:sldMkLst>
        <pc:spChg chg="mod">
          <ac:chgData name="Guðrún Þóra Gunnarsdóttir - HA" userId="080319e9-cba8-43d0-a339-cc9a7fd4f623" providerId="ADAL" clId="{7EDEC831-E88F-42AF-B094-AA150CD76A0D}" dt="2021-10-03T19:03:00.850" v="387" actId="20577"/>
          <ac:spMkLst>
            <pc:docMk/>
            <pc:sldMk cId="4282944737" sldId="376"/>
            <ac:spMk id="3" creationId="{76BCE9AB-5325-40CF-80C0-D25771C31B6A}"/>
          </ac:spMkLst>
        </pc:spChg>
      </pc:sldChg>
      <pc:sldChg chg="modSp mod">
        <pc:chgData name="Guðrún Þóra Gunnarsdóttir - HA" userId="080319e9-cba8-43d0-a339-cc9a7fd4f623" providerId="ADAL" clId="{7EDEC831-E88F-42AF-B094-AA150CD76A0D}" dt="2021-10-03T19:04:58.565" v="390" actId="20577"/>
        <pc:sldMkLst>
          <pc:docMk/>
          <pc:sldMk cId="3847067521" sldId="377"/>
        </pc:sldMkLst>
        <pc:spChg chg="mod">
          <ac:chgData name="Guðrún Þóra Gunnarsdóttir - HA" userId="080319e9-cba8-43d0-a339-cc9a7fd4f623" providerId="ADAL" clId="{7EDEC831-E88F-42AF-B094-AA150CD76A0D}" dt="2021-10-03T19:04:58.565" v="390" actId="20577"/>
          <ac:spMkLst>
            <pc:docMk/>
            <pc:sldMk cId="3847067521" sldId="377"/>
            <ac:spMk id="3" creationId="{F15DCBB5-3A29-414B-B1BF-6EC1EB964841}"/>
          </ac:spMkLst>
        </pc:spChg>
      </pc:sldChg>
      <pc:sldChg chg="modSp mod">
        <pc:chgData name="Guðrún Þóra Gunnarsdóttir - HA" userId="080319e9-cba8-43d0-a339-cc9a7fd4f623" providerId="ADAL" clId="{7EDEC831-E88F-42AF-B094-AA150CD76A0D}" dt="2021-10-03T19:04:43.627" v="389" actId="20577"/>
        <pc:sldMkLst>
          <pc:docMk/>
          <pc:sldMk cId="711472185" sldId="378"/>
        </pc:sldMkLst>
        <pc:spChg chg="mod">
          <ac:chgData name="Guðrún Þóra Gunnarsdóttir - HA" userId="080319e9-cba8-43d0-a339-cc9a7fd4f623" providerId="ADAL" clId="{7EDEC831-E88F-42AF-B094-AA150CD76A0D}" dt="2021-10-03T19:04:43.627" v="389" actId="20577"/>
          <ac:spMkLst>
            <pc:docMk/>
            <pc:sldMk cId="711472185" sldId="378"/>
            <ac:spMk id="3" creationId="{F15DCBB5-3A29-414B-B1BF-6EC1EB964841}"/>
          </ac:spMkLst>
        </pc:spChg>
      </pc:sldChg>
      <pc:sldChg chg="modSp mod">
        <pc:chgData name="Guðrún Þóra Gunnarsdóttir - HA" userId="080319e9-cba8-43d0-a339-cc9a7fd4f623" providerId="ADAL" clId="{7EDEC831-E88F-42AF-B094-AA150CD76A0D}" dt="2021-10-03T19:07:06.507" v="401" actId="20577"/>
        <pc:sldMkLst>
          <pc:docMk/>
          <pc:sldMk cId="2499281383" sldId="379"/>
        </pc:sldMkLst>
        <pc:spChg chg="mod">
          <ac:chgData name="Guðrún Þóra Gunnarsdóttir - HA" userId="080319e9-cba8-43d0-a339-cc9a7fd4f623" providerId="ADAL" clId="{7EDEC831-E88F-42AF-B094-AA150CD76A0D}" dt="2021-10-03T19:07:06.507" v="401" actId="20577"/>
          <ac:spMkLst>
            <pc:docMk/>
            <pc:sldMk cId="2499281383" sldId="379"/>
            <ac:spMk id="5" creationId="{A53F1B99-8066-4A4E-AFAF-A6E6AD5D13D4}"/>
          </ac:spMkLst>
        </pc:spChg>
      </pc:sldChg>
      <pc:sldChg chg="modSp mod">
        <pc:chgData name="Guðrún Þóra Gunnarsdóttir - HA" userId="080319e9-cba8-43d0-a339-cc9a7fd4f623" providerId="ADAL" clId="{7EDEC831-E88F-42AF-B094-AA150CD76A0D}" dt="2021-10-03T19:07:39.717" v="415" actId="20577"/>
        <pc:sldMkLst>
          <pc:docMk/>
          <pc:sldMk cId="1843735912" sldId="380"/>
        </pc:sldMkLst>
        <pc:spChg chg="mod">
          <ac:chgData name="Guðrún Þóra Gunnarsdóttir - HA" userId="080319e9-cba8-43d0-a339-cc9a7fd4f623" providerId="ADAL" clId="{7EDEC831-E88F-42AF-B094-AA150CD76A0D}" dt="2021-10-03T19:07:39.717" v="415" actId="20577"/>
          <ac:spMkLst>
            <pc:docMk/>
            <pc:sldMk cId="1843735912" sldId="380"/>
            <ac:spMk id="3" creationId="{7887148C-81E6-4A3F-976C-AC8D5131A610}"/>
          </ac:spMkLst>
        </pc:spChg>
      </pc:sldChg>
      <pc:sldChg chg="modSp mod">
        <pc:chgData name="Guðrún Þóra Gunnarsdóttir - HA" userId="080319e9-cba8-43d0-a339-cc9a7fd4f623" providerId="ADAL" clId="{7EDEC831-E88F-42AF-B094-AA150CD76A0D}" dt="2021-10-03T19:09:12.251" v="422" actId="20577"/>
        <pc:sldMkLst>
          <pc:docMk/>
          <pc:sldMk cId="421992122" sldId="381"/>
        </pc:sldMkLst>
        <pc:spChg chg="mod">
          <ac:chgData name="Guðrún Þóra Gunnarsdóttir - HA" userId="080319e9-cba8-43d0-a339-cc9a7fd4f623" providerId="ADAL" clId="{7EDEC831-E88F-42AF-B094-AA150CD76A0D}" dt="2021-10-03T19:09:12.251" v="422" actId="20577"/>
          <ac:spMkLst>
            <pc:docMk/>
            <pc:sldMk cId="421992122" sldId="381"/>
            <ac:spMk id="8" creationId="{281B9BC8-32EB-4373-9E24-100A599644D0}"/>
          </ac:spMkLst>
        </pc:spChg>
      </pc:sldChg>
      <pc:sldChg chg="modSp mod">
        <pc:chgData name="Guðrún Þóra Gunnarsdóttir - HA" userId="080319e9-cba8-43d0-a339-cc9a7fd4f623" providerId="ADAL" clId="{7EDEC831-E88F-42AF-B094-AA150CD76A0D}" dt="2021-10-03T19:09:55.949" v="430" actId="20577"/>
        <pc:sldMkLst>
          <pc:docMk/>
          <pc:sldMk cId="3612775944" sldId="382"/>
        </pc:sldMkLst>
        <pc:spChg chg="mod">
          <ac:chgData name="Guðrún Þóra Gunnarsdóttir - HA" userId="080319e9-cba8-43d0-a339-cc9a7fd4f623" providerId="ADAL" clId="{7EDEC831-E88F-42AF-B094-AA150CD76A0D}" dt="2021-10-03T19:09:55.949" v="430" actId="20577"/>
          <ac:spMkLst>
            <pc:docMk/>
            <pc:sldMk cId="3612775944" sldId="382"/>
            <ac:spMk id="8" creationId="{281B9BC8-32EB-4373-9E24-100A599644D0}"/>
          </ac:spMkLst>
        </pc:spChg>
      </pc:sldChg>
      <pc:sldChg chg="modSp mod">
        <pc:chgData name="Guðrún Þóra Gunnarsdóttir - HA" userId="080319e9-cba8-43d0-a339-cc9a7fd4f623" providerId="ADAL" clId="{7EDEC831-E88F-42AF-B094-AA150CD76A0D}" dt="2021-10-03T19:10:38.078" v="431" actId="20577"/>
        <pc:sldMkLst>
          <pc:docMk/>
          <pc:sldMk cId="3500533936" sldId="384"/>
        </pc:sldMkLst>
        <pc:spChg chg="mod">
          <ac:chgData name="Guðrún Þóra Gunnarsdóttir - HA" userId="080319e9-cba8-43d0-a339-cc9a7fd4f623" providerId="ADAL" clId="{7EDEC831-E88F-42AF-B094-AA150CD76A0D}" dt="2021-10-03T19:10:38.078" v="431" actId="20577"/>
          <ac:spMkLst>
            <pc:docMk/>
            <pc:sldMk cId="3500533936" sldId="384"/>
            <ac:spMk id="2" creationId="{00000000-0000-0000-0000-000000000000}"/>
          </ac:spMkLst>
        </pc:spChg>
      </pc:sldChg>
      <pc:sldChg chg="modSp mod">
        <pc:chgData name="Guðrún Þóra Gunnarsdóttir - HA" userId="080319e9-cba8-43d0-a339-cc9a7fd4f623" providerId="ADAL" clId="{7EDEC831-E88F-42AF-B094-AA150CD76A0D}" dt="2021-10-03T19:11:05.950" v="445" actId="20577"/>
        <pc:sldMkLst>
          <pc:docMk/>
          <pc:sldMk cId="2335012529" sldId="385"/>
        </pc:sldMkLst>
        <pc:spChg chg="mod">
          <ac:chgData name="Guðrún Þóra Gunnarsdóttir - HA" userId="080319e9-cba8-43d0-a339-cc9a7fd4f623" providerId="ADAL" clId="{7EDEC831-E88F-42AF-B094-AA150CD76A0D}" dt="2021-10-03T19:11:05.950" v="445" actId="20577"/>
          <ac:spMkLst>
            <pc:docMk/>
            <pc:sldMk cId="2335012529" sldId="385"/>
            <ac:spMk id="3" creationId="{8F160F50-7C91-4211-80C7-A87D9FE03F99}"/>
          </ac:spMkLst>
        </pc:spChg>
      </pc:sldChg>
      <pc:sldChg chg="modSp mod">
        <pc:chgData name="Guðrún Þóra Gunnarsdóttir - HA" userId="080319e9-cba8-43d0-a339-cc9a7fd4f623" providerId="ADAL" clId="{7EDEC831-E88F-42AF-B094-AA150CD76A0D}" dt="2021-10-03T19:12:15.691" v="488" actId="20577"/>
        <pc:sldMkLst>
          <pc:docMk/>
          <pc:sldMk cId="268514533" sldId="386"/>
        </pc:sldMkLst>
        <pc:spChg chg="mod">
          <ac:chgData name="Guðrún Þóra Gunnarsdóttir - HA" userId="080319e9-cba8-43d0-a339-cc9a7fd4f623" providerId="ADAL" clId="{7EDEC831-E88F-42AF-B094-AA150CD76A0D}" dt="2021-10-03T19:12:15.691" v="488" actId="20577"/>
          <ac:spMkLst>
            <pc:docMk/>
            <pc:sldMk cId="268514533" sldId="386"/>
            <ac:spMk id="4" creationId="{986A2248-7DF7-4B0E-8170-9AB71CF1563E}"/>
          </ac:spMkLst>
        </pc:spChg>
      </pc:sldChg>
      <pc:sldChg chg="modSp mod">
        <pc:chgData name="Guðrún Þóra Gunnarsdóttir - HA" userId="080319e9-cba8-43d0-a339-cc9a7fd4f623" providerId="ADAL" clId="{7EDEC831-E88F-42AF-B094-AA150CD76A0D}" dt="2021-10-03T19:13:15.987" v="491" actId="20577"/>
        <pc:sldMkLst>
          <pc:docMk/>
          <pc:sldMk cId="2560280944" sldId="430"/>
        </pc:sldMkLst>
        <pc:spChg chg="mod">
          <ac:chgData name="Guðrún Þóra Gunnarsdóttir - HA" userId="080319e9-cba8-43d0-a339-cc9a7fd4f623" providerId="ADAL" clId="{7EDEC831-E88F-42AF-B094-AA150CD76A0D}" dt="2021-10-03T19:13:15.987" v="491" actId="20577"/>
          <ac:spMkLst>
            <pc:docMk/>
            <pc:sldMk cId="2560280944" sldId="430"/>
            <ac:spMk id="4" creationId="{986A2248-7DF7-4B0E-8170-9AB71CF156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5</a:t>
            </a:fld>
            <a:endParaRPr lang="en-US"/>
          </a:p>
        </p:txBody>
      </p:sp>
    </p:spTree>
    <p:extLst>
      <p:ext uri="{BB962C8B-B14F-4D97-AF65-F5344CB8AC3E}">
        <p14:creationId xmlns:p14="http://schemas.microsoft.com/office/powerpoint/2010/main" val="1737561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4159574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209614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23</a:t>
            </a:fld>
            <a:endParaRPr lang="en-US"/>
          </a:p>
        </p:txBody>
      </p:sp>
    </p:spTree>
    <p:extLst>
      <p:ext uri="{BB962C8B-B14F-4D97-AF65-F5344CB8AC3E}">
        <p14:creationId xmlns:p14="http://schemas.microsoft.com/office/powerpoint/2010/main" val="38719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2847362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80837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3870023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841047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21346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1232867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54800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6</a:t>
            </a:fld>
            <a:endParaRPr lang="en-US"/>
          </a:p>
        </p:txBody>
      </p:sp>
    </p:spTree>
    <p:extLst>
      <p:ext uri="{BB962C8B-B14F-4D97-AF65-F5344CB8AC3E}">
        <p14:creationId xmlns:p14="http://schemas.microsoft.com/office/powerpoint/2010/main" val="2296851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151219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4079105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992941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3245861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861561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950731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1754443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532704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4030128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409491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solidFill>
                <a:schemeClr val="bg1"/>
              </a:solidFill>
            </a:endParaRPr>
          </a:p>
        </p:txBody>
      </p:sp>
      <p:sp>
        <p:nvSpPr>
          <p:cNvPr id="4" name="Slide Number Placeholder 3"/>
          <p:cNvSpPr>
            <a:spLocks noGrp="1"/>
          </p:cNvSpPr>
          <p:nvPr>
            <p:ph type="sldNum" sz="quarter" idx="10"/>
          </p:nvPr>
        </p:nvSpPr>
        <p:spPr/>
        <p:txBody>
          <a:bodyPr/>
          <a:lstStyle/>
          <a:p>
            <a:fld id="{9ED4A299-DD6E-4F4E-AAAF-972CE464E941}" type="slidenum">
              <a:rPr lang="en-US" smtClean="0"/>
              <a:t>7</a:t>
            </a:fld>
            <a:endParaRPr lang="en-US"/>
          </a:p>
        </p:txBody>
      </p:sp>
    </p:spTree>
    <p:extLst>
      <p:ext uri="{BB962C8B-B14F-4D97-AF65-F5344CB8AC3E}">
        <p14:creationId xmlns:p14="http://schemas.microsoft.com/office/powerpoint/2010/main" val="274640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47</a:t>
            </a:fld>
            <a:endParaRPr lang="is-IS"/>
          </a:p>
        </p:txBody>
      </p:sp>
    </p:spTree>
    <p:extLst>
      <p:ext uri="{BB962C8B-B14F-4D97-AF65-F5344CB8AC3E}">
        <p14:creationId xmlns:p14="http://schemas.microsoft.com/office/powerpoint/2010/main" val="2046944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48</a:t>
            </a:fld>
            <a:endParaRPr lang="is-IS"/>
          </a:p>
        </p:txBody>
      </p:sp>
    </p:spTree>
    <p:extLst>
      <p:ext uri="{BB962C8B-B14F-4D97-AF65-F5344CB8AC3E}">
        <p14:creationId xmlns:p14="http://schemas.microsoft.com/office/powerpoint/2010/main" val="2545138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395391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562159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943434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1753352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54</a:t>
            </a:fld>
            <a:endParaRPr lang="is-IS"/>
          </a:p>
        </p:txBody>
      </p:sp>
    </p:spTree>
    <p:extLst>
      <p:ext uri="{BB962C8B-B14F-4D97-AF65-F5344CB8AC3E}">
        <p14:creationId xmlns:p14="http://schemas.microsoft.com/office/powerpoint/2010/main" val="232689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68587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80665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https://thetourismcolab.com.au/change/23-actions-for-regenerative-tourism/</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https://www.earth-changers.com/blog/2020/9/22/regenerative-tourism-what-is-it-and-what-is-it-not </a:t>
            </a:r>
          </a:p>
          <a:p>
            <a:r>
              <a:rPr lang="is-IS" dirty="0"/>
              <a:t>https://www.traveltotomorrow.be/future-vision/</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179602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54908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56621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286554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scooterise.com/modern-way-exploring-ancient-monuments/" TargetMode="External"/><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6529" y="6337254"/>
            <a:ext cx="1539688" cy="3750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41605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56" y="6384723"/>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340299" y="-234572"/>
            <a:ext cx="12618067" cy="7327144"/>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663" y="2892056"/>
            <a:ext cx="5197998" cy="345558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4807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715" y="504100"/>
            <a:ext cx="1421418" cy="152294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601342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975FDF-0B8D-4ACF-8CE5-4F3149585B75}" type="datetimeFigureOut">
              <a:rPr lang="is-IS" smtClean="0"/>
              <a:t>5.10.2021</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639907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975FDF-0B8D-4ACF-8CE5-4F3149585B75}" type="datetimeFigureOut">
              <a:rPr lang="is-IS" smtClean="0"/>
              <a:t>5.10.2021</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297372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02893"/>
            <a:ext cx="11381134" cy="5597232"/>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525833" y="465057"/>
            <a:ext cx="5675313" cy="754144"/>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525832" y="1517170"/>
            <a:ext cx="10999417" cy="414068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1089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51797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09827" y="572633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75699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5800725" y="3101553"/>
            <a:ext cx="5944311"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24065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AF7B44D-3113-4442-AC94-620B88EE786B}"/>
              </a:ext>
            </a:extLst>
          </p:cNvPr>
          <p:cNvPicPr>
            <a:picLocks noChangeAspect="1"/>
          </p:cNvPicPr>
          <p:nvPr userDrawn="1"/>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p:blipFill>
        <p:spPr>
          <a:xfrm>
            <a:off x="9005713" y="2351077"/>
            <a:ext cx="2678667" cy="3361317"/>
          </a:xfrm>
          <a:prstGeom prst="rect">
            <a:avLst/>
          </a:prstGeom>
        </p:spPr>
      </p:pic>
      <p:pic>
        <p:nvPicPr>
          <p:cNvPr id="24" name="Picture 23">
            <a:extLst>
              <a:ext uri="{FF2B5EF4-FFF2-40B4-BE49-F238E27FC236}">
                <a16:creationId xmlns:a16="http://schemas.microsoft.com/office/drawing/2014/main" id="{A8408CAA-E20A-4634-A8CF-386D58CB240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150851" y="2333626"/>
            <a:ext cx="2678667" cy="3361317"/>
          </a:xfrm>
          <a:prstGeom prst="rect">
            <a:avLst/>
          </a:prstGeom>
        </p:spPr>
      </p:pic>
      <p:pic>
        <p:nvPicPr>
          <p:cNvPr id="23" name="Picture 22">
            <a:extLst>
              <a:ext uri="{FF2B5EF4-FFF2-40B4-BE49-F238E27FC236}">
                <a16:creationId xmlns:a16="http://schemas.microsoft.com/office/drawing/2014/main" id="{1731797A-4EED-41B2-A779-E283C0E3A8B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47316" y="2310148"/>
            <a:ext cx="2678667" cy="3361317"/>
          </a:xfrm>
          <a:prstGeom prst="rect">
            <a:avLst/>
          </a:prstGeom>
        </p:spPr>
      </p:pic>
      <p:pic>
        <p:nvPicPr>
          <p:cNvPr id="22" name="Picture 21">
            <a:extLst>
              <a:ext uri="{FF2B5EF4-FFF2-40B4-BE49-F238E27FC236}">
                <a16:creationId xmlns:a16="http://schemas.microsoft.com/office/drawing/2014/main" id="{F3EE1D70-E406-4501-921C-D399A0BF300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302615" y="2333626"/>
            <a:ext cx="2678667" cy="3361317"/>
          </a:xfrm>
          <a:prstGeom prst="rect">
            <a:avLst/>
          </a:prstGeom>
        </p:spPr>
      </p:pic>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4648" y="96821"/>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84" r:id="rId6"/>
    <p:sldLayoutId id="2147483685" r:id="rId7"/>
    <p:sldLayoutId id="2147483666" r:id="rId8"/>
    <p:sldLayoutId id="2147483662" r:id="rId9"/>
    <p:sldLayoutId id="2147483661" r:id="rId10"/>
    <p:sldLayoutId id="2147483667" r:id="rId11"/>
    <p:sldLayoutId id="2147483679" r:id="rId12"/>
    <p:sldLayoutId id="2147483660" r:id="rId13"/>
    <p:sldLayoutId id="2147483651" r:id="rId14"/>
    <p:sldLayoutId id="2147483652" r:id="rId15"/>
    <p:sldLayoutId id="2147483673" r:id="rId16"/>
    <p:sldLayoutId id="2147483678" r:id="rId17"/>
    <p:sldLayoutId id="2147483677" r:id="rId18"/>
    <p:sldLayoutId id="2147483670" r:id="rId19"/>
    <p:sldLayoutId id="2147483676" r:id="rId20"/>
    <p:sldLayoutId id="2147483669" r:id="rId21"/>
    <p:sldLayoutId id="2147483656" r:id="rId22"/>
    <p:sldLayoutId id="2147483657" r:id="rId23"/>
    <p:sldLayoutId id="2147483658" r:id="rId24"/>
    <p:sldLayoutId id="2147483680" r:id="rId25"/>
    <p:sldLayoutId id="2147483681" r:id="rId26"/>
    <p:sldLayoutId id="2147483683" r:id="rId27"/>
    <p:sldLayoutId id="214748368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tourismwings.com/2019/10/12/at-8th-unwto-global-summit-on-urban-tourism-global-city-leaders-adopt-nur-sultan-declaration-on-smart-cities-smart-destinations/" TargetMode="External"/><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travelmanor.co.za/blog/travel-tech-trends/" TargetMode="External"/><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hyperlink" Target="https://webunwto.s3.eu-west-1.amazonaws.com/s3fs-public/2020-05/UNWTO-Global-Guidelines-to-Restart-Tourism.pdf" TargetMode="External"/><Relationship Id="rId5" Type="http://schemas.openxmlformats.org/officeDocument/2006/relationships/hyperlink" Target="https://www.traveltradecaribbean.com/2017-international-year-of-sustainable-tourism-for-development/"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www.travelalerts.ca/blogs/travel-news-regenerative-travel-leaves-a-place-better-than-you-found-it-2021-will-be-the-year-of-travel-and-mo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hyperlink" Target="https://www.earth-changers.com/blog/2020/9/22/regenerative-tourism-what-is-it-and-what-is-it-not" TargetMode="External"/><Relationship Id="rId4" Type="http://schemas.openxmlformats.org/officeDocument/2006/relationships/hyperlink" Target="https://thetourismcolab.com.au/change/23-actions-for-regenerative-touris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upermoon.be/work/visit-flanders/"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celebbabylaundry.com/2021/02/new-zealand-urges-visitors-to-stop-traveling-under-the-social-influen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www.mdpi.com/2071-1050/12/6/2290/htm" TargetMode="External"/><Relationship Id="rId4" Type="http://schemas.openxmlformats.org/officeDocument/2006/relationships/hyperlink" Target="https://commons.wikimedia.org/wiki/File:Barcelona_373.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saga.co.uk/magazine/home-garden/gardening/advice-tips/planting/planting-a-tree"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9.svg"/><Relationship Id="rId5" Type="http://schemas.openxmlformats.org/officeDocument/2006/relationships/image" Target="../media/image37.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hyperlink" Target="http://justinbieber.wikia.com/wiki/File:Justin_Bieber_Iceland_photoshoot_by_Chris_Burkard.jpg" TargetMode="External"/><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s://icelandmag.is/article/slideshow-day-bieber-effect-or-plain-selfishness-visitors-destroying-fjadrargljufur" TargetMode="Externa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livrevida.com.br/lugares/belo-canyon-fjardarargljufur/" TargetMode="External"/><Relationship Id="rId5" Type="http://schemas.openxmlformats.org/officeDocument/2006/relationships/image" Target="../media/image45.jpeg"/><Relationship Id="rId4" Type="http://schemas.openxmlformats.org/officeDocument/2006/relationships/hyperlink" Target="https://www.trover.com/d/1h81t-fjar%C3%B0ar%C3%A1rglj%C3%BAfur-viewpoint-iceland"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sl.wikipedia.org/wiki/Hallstatt" TargetMode="External"/><Relationship Id="rId5" Type="http://schemas.openxmlformats.org/officeDocument/2006/relationships/image" Target="../media/image49.jpeg"/><Relationship Id="rId4" Type="http://schemas.openxmlformats.org/officeDocument/2006/relationships/hyperlink" Target="https://blog.norwegianreward.com/en/entertainment/real-life-locations-frozen-film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hitestar.co.za/cruise/v118-norwegian-fjords/" TargetMode="External"/><Relationship Id="rId5" Type="http://schemas.openxmlformats.org/officeDocument/2006/relationships/image" Target="../media/image51.jpeg"/><Relationship Id="rId4" Type="http://schemas.openxmlformats.org/officeDocument/2006/relationships/hyperlink" Target="https://en.wikipedia.org/wiki/Western_Norwa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hyperlink" Target="https://pl.wikipedia.org/wiki/Skellig_Michae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en.wikivoyage.org/wiki/Skellig_Michael" TargetMode="External"/><Relationship Id="rId5" Type="http://schemas.openxmlformats.org/officeDocument/2006/relationships/image" Target="../media/image55.jpeg"/><Relationship Id="rId4" Type="http://schemas.openxmlformats.org/officeDocument/2006/relationships/hyperlink" Target="https://enrouterblog.wordpress.com/2018/03/02/skellig-michael-la-isla-jedi-de-irlanda/"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56.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cowarriorprincess.net/2017/08/are-ecotourism-and-sustainable-travel-the-same-thing-2/" TargetMode="External"/><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https://www.rcinet.ca/eye-on-the-arctic-special-reports/arctic-tourism/?fbclid=IwAR3REM8QMrceViS_c1qvNon8LKmJibgXRQxM1i4cSNyQADbDrwt-opwbyPs" TargetMode="External"/><Relationship Id="rId4" Type="http://schemas.openxmlformats.org/officeDocument/2006/relationships/hyperlink" Target="https://extra.ie/2020/11/17/news/irish-news/burren-lonely-planet-travel-tourism-worl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www.travelandleisure.com/articles/kickstarter-hobbit-home-glampin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uropeanbusinessmagazine.com/business/quarantine-crisis-travel-industry-continues-suffer-devastating-effects-covid-19/" TargetMode="External"/><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hyperlink" Target="https://outsider.ie/ireland/inishbofin-ecotouris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56.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https://extra.ie/2020/11/17/news/irish-news/burren-lonely-planet-travel-tourism-worl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trekview.org/blog/2020/build-virtual-expeditions-for-your-class/" TargetMode="External"/><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girltraveltours.com/virtual-tour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hyperlink" Target="https://en.homemadefoodandfun.com/" TargetMode="Externa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hyperlink" Target="https://savouringbath.com/tours/virtual-food-heroes/"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hyperlink" Target="https://savouringbath.com/artisanal-food-drink-tours/" TargetMode="External"/><Relationship Id="rId5" Type="http://schemas.openxmlformats.org/officeDocument/2006/relationships/image" Target="../media/image68.jpeg"/><Relationship Id="rId4" Type="http://schemas.openxmlformats.org/officeDocument/2006/relationships/hyperlink" Target="https://www.pinterest.com/pin/274227064796418782/"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hyperlink" Target="https://www.bbc.com/news/business-54658147" TargetMode="External"/><Relationship Id="rId4" Type="http://schemas.openxmlformats.org/officeDocument/2006/relationships/hyperlink" Target="http://carpe-travel.com/wifi-on-planes-a-review-of-gogo-inflight-internet-servic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eutschland.de/en/topic/culture/frankfurt-has-a-new-old-town-360deg-tour"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s://www.jumeirah.com/en/Offers/Category-Offers/Stay/Jumeirah-Frankfurt/Cultural-Stopover-Package"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8" Type="http://schemas.openxmlformats.org/officeDocument/2006/relationships/hyperlink" Target="https://www.laughingplace.com/w/articles/2019/11/27/vr-review-national-geographic-explore-vr/" TargetMode="External"/><Relationship Id="rId3" Type="http://schemas.openxmlformats.org/officeDocument/2006/relationships/hyperlink" Target="https://www.oculus.com/experiences/quest/2046607608728563/" TargetMode="External"/><Relationship Id="rId7"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www.youtube.com/watch?v=hDCXFxW4K5Q" TargetMode="External"/><Relationship Id="rId5" Type="http://schemas.openxmlformats.org/officeDocument/2006/relationships/image" Target="../media/image72.jpeg"/><Relationship Id="rId4" Type="http://schemas.openxmlformats.org/officeDocument/2006/relationships/hyperlink" Target="https://www.youtube.com/watch?v=D1VILv6Db7I&amp;feature=youtu.b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dmred.com/top100-djs-virtual-festival-es-la-apuesta-de-djmag/" TargetMode="External"/><Relationship Id="rId2" Type="http://schemas.openxmlformats.org/officeDocument/2006/relationships/image" Target="../media/image74.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www.freepik.com/premium-photo/hands-medical-gloves-put-protective-mask-globe-world-coronavirus-corona-virus-attack-concept-concept-fight-against-virus_7496024.htm"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hyperlink" Target="https://webunwto.s3.eu-west-1.amazonaws.com/s3fs-public/2020-05/UNWTO-Global-Guidelines-to-Restart-Tourism.pdf" TargetMode="External"/><Relationship Id="rId1" Type="http://schemas.openxmlformats.org/officeDocument/2006/relationships/slideLayout" Target="../slideLayouts/slideLayout21.xml"/><Relationship Id="rId6" Type="http://schemas.openxmlformats.org/officeDocument/2006/relationships/hyperlink" Target="http://belovedbyall.com/about/" TargetMode="External"/><Relationship Id="rId5" Type="http://schemas.openxmlformats.org/officeDocument/2006/relationships/image" Target="../media/image79.png"/><Relationship Id="rId4" Type="http://schemas.openxmlformats.org/officeDocument/2006/relationships/hyperlink" Target="https://icelandmag.is/article/slideshow-day-bieber-effect-or-plain-selfishness-visitors-destroying-fjadrargljufu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geograph.ie/photo/3977774" TargetMode="External"/><Relationship Id="rId2" Type="http://schemas.openxmlformats.org/officeDocument/2006/relationships/image" Target="../media/image1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standing next to a waterfall&#10;&#10;Description automatically generated with medium confidence">
            <a:extLst>
              <a:ext uri="{FF2B5EF4-FFF2-40B4-BE49-F238E27FC236}">
                <a16:creationId xmlns:a16="http://schemas.microsoft.com/office/drawing/2014/main" id="{FAA4BEE3-9698-4807-A31C-0440A46CD51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237" y="0"/>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12475" y="3429000"/>
            <a:ext cx="12204476" cy="775681"/>
          </a:xfrm>
          <a:solidFill>
            <a:srgbClr val="9A2E90"/>
          </a:solidFill>
        </p:spPr>
        <p:txBody>
          <a:bodyPr/>
          <a:lstStyle/>
          <a:p>
            <a:r>
              <a:rPr lang="en-US" dirty="0" err="1"/>
              <a:t>Tekið</a:t>
            </a:r>
            <a:r>
              <a:rPr lang="en-US" dirty="0"/>
              <a:t> á </a:t>
            </a:r>
            <a:r>
              <a:rPr lang="en-US" dirty="0" err="1"/>
              <a:t>nokkrum</a:t>
            </a:r>
            <a:r>
              <a:rPr lang="en-US" dirty="0"/>
              <a:t> </a:t>
            </a:r>
            <a:r>
              <a:rPr lang="en-US" dirty="0" err="1"/>
              <a:t>helstu</a:t>
            </a:r>
            <a:r>
              <a:rPr lang="en-US" dirty="0"/>
              <a:t> </a:t>
            </a:r>
            <a:r>
              <a:rPr lang="en-US" dirty="0" err="1"/>
              <a:t>áskorununum</a:t>
            </a:r>
            <a:endParaRPr lang="en-US" dirty="0"/>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24" y="440002"/>
            <a:ext cx="3786517" cy="967359"/>
          </a:xfrm>
          <a:prstGeom prst="rect">
            <a:avLst/>
          </a:prstGeom>
        </p:spPr>
      </p:pic>
      <p:sp>
        <p:nvSpPr>
          <p:cNvPr id="16" name="Freeform 15">
            <a:extLst>
              <a:ext uri="{FF2B5EF4-FFF2-40B4-BE49-F238E27FC236}">
                <a16:creationId xmlns:a16="http://schemas.microsoft.com/office/drawing/2014/main" id="{D164E637-29E0-DA45-8C1B-1B859734A216}"/>
              </a:ext>
            </a:extLst>
          </p:cNvPr>
          <p:cNvSpPr txBox="1">
            <a:spLocks/>
          </p:cNvSpPr>
          <p:nvPr/>
        </p:nvSpPr>
        <p:spPr>
          <a:xfrm>
            <a:off x="-6237" y="0"/>
            <a:ext cx="12198238" cy="6858000"/>
          </a:xfrm>
          <a:custGeom>
            <a:avLst/>
            <a:gdLst>
              <a:gd name="connsiteX0" fmla="*/ 0 w 12198238"/>
              <a:gd name="connsiteY0" fmla="*/ 0 h 6858000"/>
              <a:gd name="connsiteX1" fmla="*/ 10775837 w 12198238"/>
              <a:gd name="connsiteY1" fmla="*/ 0 h 6858000"/>
              <a:gd name="connsiteX2" fmla="*/ 10775837 w 12198238"/>
              <a:gd name="connsiteY2" fmla="*/ 4545105 h 6858000"/>
              <a:gd name="connsiteX3" fmla="*/ 12198237 w 12198238"/>
              <a:gd name="connsiteY3" fmla="*/ 4545105 h 6858000"/>
              <a:gd name="connsiteX4" fmla="*/ 12198237 w 12198238"/>
              <a:gd name="connsiteY4" fmla="*/ 0 h 6858000"/>
              <a:gd name="connsiteX5" fmla="*/ 12198238 w 12198238"/>
              <a:gd name="connsiteY5" fmla="*/ 0 h 6858000"/>
              <a:gd name="connsiteX6" fmla="*/ 12198238 w 12198238"/>
              <a:gd name="connsiteY6" fmla="*/ 6858000 h 6858000"/>
              <a:gd name="connsiteX7" fmla="*/ 1422400 w 12198238"/>
              <a:gd name="connsiteY7" fmla="*/ 6858000 h 6858000"/>
              <a:gd name="connsiteX8" fmla="*/ 1422400 w 12198238"/>
              <a:gd name="connsiteY8" fmla="*/ 3337560 h 6858000"/>
              <a:gd name="connsiteX9" fmla="*/ 0 w 12198238"/>
              <a:gd name="connsiteY9" fmla="*/ 3337560 h 6858000"/>
              <a:gd name="connsiteX10" fmla="*/ 0 w 12198238"/>
              <a:gd name="connsiteY10" fmla="*/ 2787085 h 6858000"/>
              <a:gd name="connsiteX11" fmla="*/ 1422400 w 12198238"/>
              <a:gd name="connsiteY11" fmla="*/ 2787085 h 6858000"/>
              <a:gd name="connsiteX12" fmla="*/ 1422400 w 12198238"/>
              <a:gd name="connsiteY12" fmla="*/ 1263084 h 6858000"/>
              <a:gd name="connsiteX13" fmla="*/ 0 w 12198238"/>
              <a:gd name="connsiteY13" fmla="*/ 12630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8238" h="6858000">
                <a:moveTo>
                  <a:pt x="0" y="0"/>
                </a:moveTo>
                <a:lnTo>
                  <a:pt x="10775837" y="0"/>
                </a:lnTo>
                <a:lnTo>
                  <a:pt x="10775837" y="4545105"/>
                </a:lnTo>
                <a:lnTo>
                  <a:pt x="12198237" y="4545105"/>
                </a:lnTo>
                <a:lnTo>
                  <a:pt x="12198237" y="0"/>
                </a:lnTo>
                <a:lnTo>
                  <a:pt x="12198238" y="0"/>
                </a:lnTo>
                <a:lnTo>
                  <a:pt x="12198238" y="6858000"/>
                </a:lnTo>
                <a:lnTo>
                  <a:pt x="1422400" y="6858000"/>
                </a:lnTo>
                <a:lnTo>
                  <a:pt x="1422400" y="3337560"/>
                </a:lnTo>
                <a:lnTo>
                  <a:pt x="0" y="3337560"/>
                </a:lnTo>
                <a:lnTo>
                  <a:pt x="0" y="2787085"/>
                </a:lnTo>
                <a:lnTo>
                  <a:pt x="1422400" y="2787085"/>
                </a:lnTo>
                <a:lnTo>
                  <a:pt x="1422400" y="1263084"/>
                </a:lnTo>
                <a:lnTo>
                  <a:pt x="0" y="1263084"/>
                </a:lnTo>
                <a:close/>
              </a:path>
            </a:pathLst>
          </a:custGeom>
          <a:ln>
            <a:noFill/>
          </a:ln>
        </p:spPr>
        <p:txBody>
          <a:bodyPr vert="horz" wrap="square" lIns="91440" tIns="45720" rIns="91440" bIns="45720" rtlCol="0" anchor="t">
            <a:noAutofit/>
          </a:bodyPr>
          <a:lstStyle>
            <a:defPPr>
              <a:defRPr lang="en-US"/>
            </a:defPPr>
            <a:lvl1pPr marL="0" indent="0" algn="ctr" defTabSz="914400" rtl="0" eaLnBrk="1" latinLnBrk="0" hangingPunct="1">
              <a:buNone/>
              <a:defRPr sz="1800" i="1" kern="1200" baseline="0">
                <a:solidFill>
                  <a:srgbClr val="142D5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p:txBody>
      </p:sp>
      <p:sp>
        <p:nvSpPr>
          <p:cNvPr id="23" name="TextBox 22">
            <a:extLst>
              <a:ext uri="{FF2B5EF4-FFF2-40B4-BE49-F238E27FC236}">
                <a16:creationId xmlns:a16="http://schemas.microsoft.com/office/drawing/2014/main" id="{33AC0240-BD84-4041-937D-7880E858DA0E}"/>
              </a:ext>
            </a:extLst>
          </p:cNvPr>
          <p:cNvSpPr txBox="1"/>
          <p:nvPr/>
        </p:nvSpPr>
        <p:spPr>
          <a:xfrm>
            <a:off x="9820275" y="5981700"/>
            <a:ext cx="2162175" cy="646331"/>
          </a:xfrm>
          <a:prstGeom prst="rect">
            <a:avLst/>
          </a:prstGeom>
          <a:noFill/>
        </p:spPr>
        <p:txBody>
          <a:bodyPr wrap="square" rtlCol="0">
            <a:spAutoFit/>
          </a:bodyPr>
          <a:lstStyle/>
          <a:p>
            <a:pPr algn="r"/>
            <a:r>
              <a:rPr lang="en-IE" sz="3600" b="1" dirty="0" err="1">
                <a:solidFill>
                  <a:schemeClr val="bg1"/>
                </a:solidFill>
              </a:rPr>
              <a:t>Pakki</a:t>
            </a:r>
            <a:r>
              <a:rPr lang="en-IE" sz="3600" b="1" dirty="0">
                <a:solidFill>
                  <a:schemeClr val="bg1"/>
                </a:solidFill>
              </a:rPr>
              <a:t> 5</a:t>
            </a:r>
          </a:p>
        </p:txBody>
      </p:sp>
    </p:spTree>
    <p:extLst>
      <p:ext uri="{BB962C8B-B14F-4D97-AF65-F5344CB8AC3E}">
        <p14:creationId xmlns:p14="http://schemas.microsoft.com/office/powerpoint/2010/main" val="118323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Logo, company name&#10;&#10;Description automatically generated">
            <a:extLst>
              <a:ext uri="{FF2B5EF4-FFF2-40B4-BE49-F238E27FC236}">
                <a16:creationId xmlns:a16="http://schemas.microsoft.com/office/drawing/2014/main" id="{B0DB7B74-016A-44CB-8A86-68F5BF436B0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a:xfrm>
            <a:off x="446088" y="471488"/>
            <a:ext cx="3798887" cy="4222750"/>
          </a:xfrm>
        </p:spPr>
      </p:pic>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fontScale="92500" lnSpcReduction="10000"/>
          </a:bodyPr>
          <a:lstStyle/>
          <a:p>
            <a:r>
              <a:rPr lang="is-IS" dirty="0"/>
              <a:t>UNWTO gaf út leiðbeiningar um opnun ferðaþjónustunnar aftur á „öruggan, heilsteyptan og ábyrgan hátt“.</a:t>
            </a:r>
          </a:p>
          <a:p>
            <a:endParaRPr lang="en-IE" dirty="0"/>
          </a:p>
        </p:txBody>
      </p:sp>
      <p:sp>
        <p:nvSpPr>
          <p:cNvPr id="5" name="Text Placeholder 4">
            <a:extLst>
              <a:ext uri="{FF2B5EF4-FFF2-40B4-BE49-F238E27FC236}">
                <a16:creationId xmlns:a16="http://schemas.microsoft.com/office/drawing/2014/main" id="{22659761-D0D3-4426-8465-51CF09DF6A4A}"/>
              </a:ext>
            </a:extLst>
          </p:cNvPr>
          <p:cNvSpPr>
            <a:spLocks noGrp="1"/>
          </p:cNvSpPr>
          <p:nvPr>
            <p:ph type="body" sz="quarter" idx="14"/>
          </p:nvPr>
        </p:nvSpPr>
        <p:spPr/>
        <p:txBody>
          <a:bodyPr/>
          <a:lstStyle/>
          <a:p>
            <a:r>
              <a:rPr lang="is-IS" dirty="0"/>
              <a:t>Leiðbeiningarnar miða að því að draga úr efnahagslegum áhrifum, þróa öryggisreglur, samræma viðbrögð og efla nýsköpun. Forgangsverkefni 6 og 7 eru sérstaklega áhugaverð.</a:t>
            </a:r>
            <a:endParaRPr lang="en-US" dirty="0"/>
          </a:p>
        </p:txBody>
      </p:sp>
      <p:pic>
        <p:nvPicPr>
          <p:cNvPr id="13" name="Picture Placeholder 12" descr="A picture containing tree, outdoor, grass, plant&#10;&#10;Description automatically generated">
            <a:extLst>
              <a:ext uri="{FF2B5EF4-FFF2-40B4-BE49-F238E27FC236}">
                <a16:creationId xmlns:a16="http://schemas.microsoft.com/office/drawing/2014/main" id="{8FE3440D-F3CF-4114-99FA-68BA49BDFEFD}"/>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599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a:bodyPr>
          <a:lstStyle/>
          <a:p>
            <a:r>
              <a:rPr lang="is-IS" dirty="0">
                <a:solidFill>
                  <a:srgbClr val="9A2E90"/>
                </a:solidFill>
              </a:rPr>
              <a:t>UNWTO Forgangsverkefni 6: </a:t>
            </a:r>
          </a:p>
          <a:p>
            <a:r>
              <a:rPr lang="is-IS" b="1" dirty="0"/>
              <a:t>Virðisaukandi störf með nýrri tækni</a:t>
            </a:r>
          </a:p>
          <a:p>
            <a:endParaRPr lang="is-IS" dirty="0"/>
          </a:p>
          <a:p>
            <a:endParaRPr lang="en-IE" dirty="0"/>
          </a:p>
        </p:txBody>
      </p:sp>
      <p:sp>
        <p:nvSpPr>
          <p:cNvPr id="8" name="Text Placeholder 3">
            <a:extLst>
              <a:ext uri="{FF2B5EF4-FFF2-40B4-BE49-F238E27FC236}">
                <a16:creationId xmlns:a16="http://schemas.microsoft.com/office/drawing/2014/main" id="{B4C5AB44-4FAC-4100-8DF4-FE80B5CCB23E}"/>
              </a:ext>
            </a:extLst>
          </p:cNvPr>
          <p:cNvSpPr txBox="1">
            <a:spLocks/>
          </p:cNvSpPr>
          <p:nvPr/>
        </p:nvSpPr>
        <p:spPr>
          <a:xfrm>
            <a:off x="7685070" y="3557638"/>
            <a:ext cx="4196886" cy="252530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a:buNone/>
              <a:defRPr sz="3600" b="1" kern="120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s-IS" dirty="0">
                <a:solidFill>
                  <a:srgbClr val="9A2E90"/>
                </a:solidFill>
              </a:rPr>
              <a:t>UNWTO Forgangsverkefni 7: </a:t>
            </a:r>
          </a:p>
          <a:p>
            <a:r>
              <a:rPr lang="is-IS" b="1" dirty="0"/>
              <a:t>Nýsköpun og sjálfbærni nýja normið</a:t>
            </a:r>
          </a:p>
          <a:p>
            <a:endParaRPr lang="is-IS" dirty="0"/>
          </a:p>
          <a:p>
            <a:endParaRPr lang="en-IE" dirty="0"/>
          </a:p>
        </p:txBody>
      </p:sp>
      <p:pic>
        <p:nvPicPr>
          <p:cNvPr id="10" name="Picture Placeholder 9" descr="A picture containing person, hand&#10;&#10;Description automatically generated">
            <a:extLst>
              <a:ext uri="{FF2B5EF4-FFF2-40B4-BE49-F238E27FC236}">
                <a16:creationId xmlns:a16="http://schemas.microsoft.com/office/drawing/2014/main" id="{841C0553-10D0-47BE-A118-B759F247239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p:pic>
      <p:pic>
        <p:nvPicPr>
          <p:cNvPr id="16" name="Picture Placeholder 15" descr="A person holding a globe&#10;&#10;Description automatically generated with low confidence">
            <a:extLst>
              <a:ext uri="{FF2B5EF4-FFF2-40B4-BE49-F238E27FC236}">
                <a16:creationId xmlns:a16="http://schemas.microsoft.com/office/drawing/2014/main" id="{37AF0390-46BC-4F9F-B629-23B118C29B8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 uri="{837473B0-CC2E-450A-ABE3-18F120FF3D39}">
                <a1611:picAttrSrcUrl xmlns="" xmlns:a1611="http://schemas.microsoft.com/office/drawing/2016/11/main" r:id="rId5"/>
              </a:ext>
            </a:extLst>
          </a:blip>
          <a:srcRect/>
          <a:stretch>
            <a:fillRect/>
          </a:stretch>
        </p:blipFill>
        <p:spPr/>
      </p:pic>
      <p:sp>
        <p:nvSpPr>
          <p:cNvPr id="18" name="TextBox 17">
            <a:extLst>
              <a:ext uri="{FF2B5EF4-FFF2-40B4-BE49-F238E27FC236}">
                <a16:creationId xmlns:a16="http://schemas.microsoft.com/office/drawing/2014/main" id="{354B2C2A-2854-4A0E-8433-1B34549C336B}"/>
              </a:ext>
            </a:extLst>
          </p:cNvPr>
          <p:cNvSpPr txBox="1"/>
          <p:nvPr/>
        </p:nvSpPr>
        <p:spPr>
          <a:xfrm>
            <a:off x="8395854" y="6498982"/>
            <a:ext cx="4828854" cy="307777"/>
          </a:xfrm>
          <a:prstGeom prst="rect">
            <a:avLst/>
          </a:prstGeom>
          <a:noFill/>
        </p:spPr>
        <p:txBody>
          <a:bodyPr wrap="square">
            <a:spAutoFit/>
          </a:bodyPr>
          <a:lstStyle/>
          <a:p>
            <a:pPr marL="0" indent="0">
              <a:buNone/>
            </a:pPr>
            <a:r>
              <a:rPr lang="is-IS" sz="1400" dirty="0">
                <a:hlinkClick r:id="rId6"/>
              </a:rPr>
              <a:t>UNWTO-Global-Guidelines-to-Restart-Tourism.pdf</a:t>
            </a:r>
            <a:r>
              <a:rPr lang="is-IS" sz="1400" dirty="0"/>
              <a:t> </a:t>
            </a:r>
          </a:p>
        </p:txBody>
      </p:sp>
    </p:spTree>
    <p:extLst>
      <p:ext uri="{BB962C8B-B14F-4D97-AF65-F5344CB8AC3E}">
        <p14:creationId xmlns:p14="http://schemas.microsoft.com/office/powerpoint/2010/main" val="168831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Í stuttu máli – COVID-19 OG FERÐAÞJÓNUSTAN</a:t>
            </a:r>
          </a:p>
          <a:p>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551398"/>
            <a:ext cx="10220446" cy="4413973"/>
          </a:xfrm>
        </p:spPr>
        <p:txBody>
          <a:bodyPr/>
          <a:lstStyle/>
          <a:p>
            <a:r>
              <a:rPr lang="en-US" dirty="0" err="1"/>
              <a:t>Heimurinn</a:t>
            </a:r>
            <a:r>
              <a:rPr lang="en-US" dirty="0"/>
              <a:t> </a:t>
            </a:r>
            <a:r>
              <a:rPr lang="en-US" dirty="0" err="1"/>
              <a:t>er</a:t>
            </a:r>
            <a:r>
              <a:rPr lang="en-US" dirty="0"/>
              <a:t> og </a:t>
            </a:r>
            <a:r>
              <a:rPr lang="en-US" dirty="0" err="1"/>
              <a:t>verður</a:t>
            </a:r>
            <a:r>
              <a:rPr lang="en-US" dirty="0"/>
              <a:t> </a:t>
            </a:r>
            <a:r>
              <a:rPr lang="en-US" dirty="0" err="1"/>
              <a:t>öðruvísi</a:t>
            </a:r>
            <a:r>
              <a:rPr lang="en-US" dirty="0"/>
              <a:t> </a:t>
            </a:r>
            <a:r>
              <a:rPr lang="en-US" dirty="0" err="1"/>
              <a:t>eftir</a:t>
            </a:r>
            <a:r>
              <a:rPr lang="en-US" dirty="0"/>
              <a:t> COVID-19 og </a:t>
            </a:r>
            <a:r>
              <a:rPr lang="en-US" dirty="0" err="1"/>
              <a:t>til</a:t>
            </a:r>
            <a:r>
              <a:rPr lang="en-US" dirty="0"/>
              <a:t> </a:t>
            </a:r>
            <a:r>
              <a:rPr lang="en-US" dirty="0" err="1"/>
              <a:t>að</a:t>
            </a:r>
            <a:r>
              <a:rPr lang="en-US" dirty="0"/>
              <a:t> </a:t>
            </a:r>
            <a:r>
              <a:rPr lang="en-US" dirty="0" err="1"/>
              <a:t>aðlagast</a:t>
            </a:r>
            <a:r>
              <a:rPr lang="en-US" dirty="0"/>
              <a:t> </a:t>
            </a:r>
            <a:r>
              <a:rPr lang="en-US" dirty="0" err="1"/>
              <a:t>nýjum</a:t>
            </a:r>
            <a:r>
              <a:rPr lang="en-US" dirty="0"/>
              <a:t> </a:t>
            </a:r>
            <a:r>
              <a:rPr lang="en-US" dirty="0" err="1"/>
              <a:t>heimi</a:t>
            </a:r>
            <a:r>
              <a:rPr lang="en-US" dirty="0"/>
              <a:t> </a:t>
            </a:r>
            <a:r>
              <a:rPr lang="en-US" dirty="0" err="1"/>
              <a:t>þurfum</a:t>
            </a:r>
            <a:r>
              <a:rPr lang="en-US" dirty="0"/>
              <a:t> </a:t>
            </a:r>
            <a:r>
              <a:rPr lang="en-US" dirty="0" err="1"/>
              <a:t>við</a:t>
            </a:r>
            <a:r>
              <a:rPr lang="en-US" dirty="0"/>
              <a:t> </a:t>
            </a:r>
            <a:r>
              <a:rPr lang="en-US" dirty="0" err="1"/>
              <a:t>skapandi</a:t>
            </a:r>
            <a:r>
              <a:rPr lang="en-US" dirty="0"/>
              <a:t> og </a:t>
            </a:r>
            <a:r>
              <a:rPr lang="en-US" dirty="0" err="1"/>
              <a:t>gagnrýna</a:t>
            </a:r>
            <a:r>
              <a:rPr lang="en-US" dirty="0"/>
              <a:t> </a:t>
            </a:r>
            <a:r>
              <a:rPr lang="en-US" dirty="0" err="1"/>
              <a:t>hugsun</a:t>
            </a:r>
            <a:r>
              <a:rPr lang="en-US" dirty="0"/>
              <a:t>. </a:t>
            </a:r>
            <a:r>
              <a:rPr lang="en-US" dirty="0" err="1"/>
              <a:t>Ferðaþjónustan</a:t>
            </a:r>
            <a:r>
              <a:rPr lang="en-US" dirty="0"/>
              <a:t> </a:t>
            </a:r>
            <a:r>
              <a:rPr lang="en-US" dirty="0" err="1"/>
              <a:t>hefur</a:t>
            </a:r>
            <a:r>
              <a:rPr lang="en-US" dirty="0"/>
              <a:t> </a:t>
            </a:r>
            <a:r>
              <a:rPr lang="en-US" dirty="0" err="1"/>
              <a:t>alla</a:t>
            </a:r>
            <a:r>
              <a:rPr lang="en-US" dirty="0"/>
              <a:t> </a:t>
            </a:r>
            <a:r>
              <a:rPr lang="en-US" dirty="0" err="1"/>
              <a:t>burði</a:t>
            </a:r>
            <a:r>
              <a:rPr lang="en-US" dirty="0"/>
              <a:t> </a:t>
            </a:r>
            <a:r>
              <a:rPr lang="en-US" dirty="0" err="1"/>
              <a:t>til</a:t>
            </a:r>
            <a:r>
              <a:rPr lang="en-US" dirty="0"/>
              <a:t> </a:t>
            </a:r>
            <a:r>
              <a:rPr lang="en-US" dirty="0" err="1"/>
              <a:t>að</a:t>
            </a:r>
            <a:r>
              <a:rPr lang="en-US" dirty="0"/>
              <a:t> </a:t>
            </a:r>
            <a:r>
              <a:rPr lang="en-US" dirty="0" err="1"/>
              <a:t>vera</a:t>
            </a:r>
            <a:r>
              <a:rPr lang="en-US" dirty="0"/>
              <a:t> </a:t>
            </a:r>
            <a:r>
              <a:rPr lang="en-US" dirty="0" err="1"/>
              <a:t>jákvætt</a:t>
            </a:r>
            <a:r>
              <a:rPr lang="en-US" dirty="0"/>
              <a:t> </a:t>
            </a:r>
            <a:r>
              <a:rPr lang="en-US" dirty="0" err="1"/>
              <a:t>afl</a:t>
            </a:r>
            <a:r>
              <a:rPr lang="en-US" dirty="0"/>
              <a:t>. </a:t>
            </a:r>
            <a:r>
              <a:rPr lang="en-US" dirty="0" err="1"/>
              <a:t>Það</a:t>
            </a:r>
            <a:r>
              <a:rPr lang="en-US" dirty="0"/>
              <a:t> er </a:t>
            </a:r>
            <a:r>
              <a:rPr lang="en-US" dirty="0" err="1"/>
              <a:t>mikilvægt</a:t>
            </a:r>
            <a:r>
              <a:rPr lang="en-US" dirty="0"/>
              <a:t> </a:t>
            </a:r>
            <a:r>
              <a:rPr lang="en-US" dirty="0" err="1"/>
              <a:t>að</a:t>
            </a:r>
            <a:r>
              <a:rPr lang="en-US" dirty="0"/>
              <a:t> </a:t>
            </a:r>
            <a:r>
              <a:rPr lang="en-US" dirty="0" err="1"/>
              <a:t>sjá</a:t>
            </a:r>
            <a:r>
              <a:rPr lang="en-US" dirty="0"/>
              <a:t> og </a:t>
            </a:r>
            <a:r>
              <a:rPr lang="en-US" dirty="0" err="1"/>
              <a:t>skilja</a:t>
            </a:r>
            <a:r>
              <a:rPr lang="en-US" dirty="0"/>
              <a:t> </a:t>
            </a:r>
            <a:r>
              <a:rPr lang="en-US" dirty="0" err="1"/>
              <a:t>þá</a:t>
            </a:r>
            <a:r>
              <a:rPr lang="en-US" dirty="0"/>
              <a:t> </a:t>
            </a:r>
            <a:r>
              <a:rPr lang="en-US" dirty="0" err="1"/>
              <a:t>möguleika</a:t>
            </a:r>
            <a:r>
              <a:rPr lang="en-US" dirty="0"/>
              <a:t> </a:t>
            </a:r>
            <a:r>
              <a:rPr lang="en-US" dirty="0" err="1"/>
              <a:t>sem</a:t>
            </a:r>
            <a:r>
              <a:rPr lang="en-US" dirty="0"/>
              <a:t> </a:t>
            </a:r>
            <a:r>
              <a:rPr lang="en-US" dirty="0" err="1"/>
              <a:t>til</a:t>
            </a:r>
            <a:r>
              <a:rPr lang="en-US" dirty="0"/>
              <a:t> </a:t>
            </a:r>
            <a:r>
              <a:rPr lang="en-US" dirty="0" err="1"/>
              <a:t>staðar</a:t>
            </a:r>
            <a:r>
              <a:rPr lang="en-US" dirty="0"/>
              <a:t> </a:t>
            </a:r>
            <a:r>
              <a:rPr lang="en-US" dirty="0" err="1"/>
              <a:t>eru</a:t>
            </a:r>
            <a:r>
              <a:rPr lang="en-US" dirty="0"/>
              <a:t> á </a:t>
            </a:r>
            <a:r>
              <a:rPr lang="en-US" dirty="0" err="1"/>
              <a:t>þínu</a:t>
            </a:r>
            <a:r>
              <a:rPr lang="en-US" dirty="0"/>
              <a:t> </a:t>
            </a:r>
            <a:r>
              <a:rPr lang="en-US" dirty="0" err="1"/>
              <a:t>svæði</a:t>
            </a:r>
            <a:r>
              <a:rPr lang="en-US" dirty="0"/>
              <a:t> og </a:t>
            </a:r>
            <a:r>
              <a:rPr lang="en-US" dirty="0" err="1"/>
              <a:t>nærumhverfi</a:t>
            </a:r>
            <a:r>
              <a:rPr lang="en-US" dirty="0"/>
              <a:t> – ekki </a:t>
            </a:r>
            <a:r>
              <a:rPr lang="en-US" dirty="0" err="1"/>
              <a:t>síst</a:t>
            </a:r>
            <a:r>
              <a:rPr lang="en-US" dirty="0"/>
              <a:t> </a:t>
            </a:r>
            <a:r>
              <a:rPr lang="en-US" dirty="0" err="1"/>
              <a:t>þeim</a:t>
            </a:r>
            <a:r>
              <a:rPr lang="en-US" dirty="0"/>
              <a:t> </a:t>
            </a:r>
            <a:r>
              <a:rPr lang="en-US" dirty="0" err="1"/>
              <a:t>sem</a:t>
            </a:r>
            <a:r>
              <a:rPr lang="en-US" dirty="0"/>
              <a:t> </a:t>
            </a:r>
            <a:r>
              <a:rPr lang="en-US" dirty="0" err="1"/>
              <a:t>felast</a:t>
            </a:r>
            <a:r>
              <a:rPr lang="en-US" dirty="0"/>
              <a:t> í </a:t>
            </a:r>
            <a:r>
              <a:rPr lang="en-US" dirty="0" err="1"/>
              <a:t>uppbyggilegri</a:t>
            </a:r>
            <a:r>
              <a:rPr lang="en-US" dirty="0"/>
              <a:t>, </a:t>
            </a:r>
            <a:r>
              <a:rPr lang="en-US" dirty="0" err="1"/>
              <a:t>sjálfbærri</a:t>
            </a:r>
            <a:r>
              <a:rPr lang="en-US" dirty="0"/>
              <a:t> og </a:t>
            </a:r>
            <a:r>
              <a:rPr lang="en-US" dirty="0" err="1"/>
              <a:t>poppmenningartengdri</a:t>
            </a:r>
            <a:r>
              <a:rPr lang="en-US" dirty="0"/>
              <a:t> </a:t>
            </a:r>
            <a:r>
              <a:rPr lang="en-US" dirty="0" err="1"/>
              <a:t>ferðaþjónustu</a:t>
            </a:r>
            <a:r>
              <a:rPr lang="en-US" dirty="0"/>
              <a:t>.</a:t>
            </a:r>
          </a:p>
          <a:p>
            <a:r>
              <a:rPr lang="en-US" dirty="0" err="1"/>
              <a:t>Því</a:t>
            </a:r>
            <a:r>
              <a:rPr lang="en-US" dirty="0"/>
              <a:t> </a:t>
            </a:r>
            <a:r>
              <a:rPr lang="en-US" dirty="0" err="1"/>
              <a:t>meira</a:t>
            </a:r>
            <a:r>
              <a:rPr lang="en-US" dirty="0"/>
              <a:t> </a:t>
            </a:r>
            <a:r>
              <a:rPr lang="en-US" dirty="0" err="1"/>
              <a:t>sem</a:t>
            </a:r>
            <a:r>
              <a:rPr lang="en-US" dirty="0"/>
              <a:t> </a:t>
            </a:r>
            <a:r>
              <a:rPr lang="en-US" dirty="0" err="1"/>
              <a:t>við</a:t>
            </a:r>
            <a:r>
              <a:rPr lang="en-US" dirty="0"/>
              <a:t> </a:t>
            </a:r>
            <a:r>
              <a:rPr lang="en-US" dirty="0" err="1"/>
              <a:t>skiljum</a:t>
            </a:r>
            <a:r>
              <a:rPr lang="en-US" dirty="0"/>
              <a:t> </a:t>
            </a:r>
            <a:r>
              <a:rPr lang="en-US" dirty="0" err="1"/>
              <a:t>þær</a:t>
            </a:r>
            <a:r>
              <a:rPr lang="en-US" dirty="0"/>
              <a:t> </a:t>
            </a:r>
            <a:r>
              <a:rPr lang="en-US" dirty="0" err="1"/>
              <a:t>auðlindir</a:t>
            </a:r>
            <a:r>
              <a:rPr lang="en-US" dirty="0"/>
              <a:t> </a:t>
            </a:r>
            <a:r>
              <a:rPr lang="en-US" dirty="0" err="1"/>
              <a:t>sem</a:t>
            </a:r>
            <a:r>
              <a:rPr lang="en-US" dirty="0"/>
              <a:t> </a:t>
            </a:r>
            <a:r>
              <a:rPr lang="en-US" dirty="0" err="1"/>
              <a:t>við</a:t>
            </a:r>
            <a:r>
              <a:rPr lang="en-US" dirty="0"/>
              <a:t> </a:t>
            </a:r>
            <a:r>
              <a:rPr lang="en-US" dirty="0" err="1"/>
              <a:t>höfum</a:t>
            </a:r>
            <a:r>
              <a:rPr lang="en-US" dirty="0"/>
              <a:t> í </a:t>
            </a:r>
            <a:r>
              <a:rPr lang="en-US" dirty="0" err="1"/>
              <a:t>höndunum</a:t>
            </a:r>
            <a:r>
              <a:rPr lang="en-US" dirty="0"/>
              <a:t>, </a:t>
            </a:r>
            <a:r>
              <a:rPr lang="en-US" dirty="0" err="1"/>
              <a:t>hvort</a:t>
            </a:r>
            <a:r>
              <a:rPr lang="en-US" dirty="0"/>
              <a:t> </a:t>
            </a:r>
            <a:r>
              <a:rPr lang="en-US" dirty="0" err="1"/>
              <a:t>sem</a:t>
            </a:r>
            <a:r>
              <a:rPr lang="en-US" dirty="0"/>
              <a:t> um </a:t>
            </a:r>
            <a:r>
              <a:rPr lang="en-US" dirty="0" err="1"/>
              <a:t>ræðir</a:t>
            </a:r>
            <a:r>
              <a:rPr lang="en-US" dirty="0"/>
              <a:t> </a:t>
            </a:r>
            <a:r>
              <a:rPr lang="en-US" dirty="0" err="1"/>
              <a:t>menningu</a:t>
            </a:r>
            <a:r>
              <a:rPr lang="en-US" dirty="0"/>
              <a:t>, </a:t>
            </a:r>
            <a:r>
              <a:rPr lang="en-US" dirty="0" err="1"/>
              <a:t>náttúru</a:t>
            </a:r>
            <a:r>
              <a:rPr lang="en-US" dirty="0"/>
              <a:t>, </a:t>
            </a:r>
            <a:r>
              <a:rPr lang="en-US" dirty="0" err="1"/>
              <a:t>sögu</a:t>
            </a:r>
            <a:r>
              <a:rPr lang="en-US" dirty="0"/>
              <a:t> </a:t>
            </a:r>
            <a:r>
              <a:rPr lang="en-US" dirty="0" err="1"/>
              <a:t>eða</a:t>
            </a:r>
            <a:r>
              <a:rPr lang="en-US" dirty="0"/>
              <a:t> </a:t>
            </a:r>
            <a:r>
              <a:rPr lang="en-US" dirty="0" err="1"/>
              <a:t>samfélag</a:t>
            </a:r>
            <a:r>
              <a:rPr lang="en-US" dirty="0"/>
              <a:t>, </a:t>
            </a:r>
            <a:r>
              <a:rPr lang="en-US" dirty="0" err="1"/>
              <a:t>því</a:t>
            </a:r>
            <a:r>
              <a:rPr lang="en-US" dirty="0"/>
              <a:t> </a:t>
            </a:r>
            <a:r>
              <a:rPr lang="en-US" dirty="0" err="1"/>
              <a:t>fleiri</a:t>
            </a:r>
            <a:r>
              <a:rPr lang="en-US" dirty="0"/>
              <a:t> </a:t>
            </a:r>
            <a:r>
              <a:rPr lang="en-US" dirty="0" err="1"/>
              <a:t>tækifæri</a:t>
            </a:r>
            <a:r>
              <a:rPr lang="en-US" dirty="0"/>
              <a:t> </a:t>
            </a:r>
            <a:r>
              <a:rPr lang="en-US" dirty="0" err="1"/>
              <a:t>höfum</a:t>
            </a:r>
            <a:r>
              <a:rPr lang="en-US" dirty="0"/>
              <a:t> </a:t>
            </a:r>
            <a:r>
              <a:rPr lang="en-US" dirty="0" err="1"/>
              <a:t>við</a:t>
            </a:r>
            <a:r>
              <a:rPr lang="en-US" dirty="0"/>
              <a:t> </a:t>
            </a:r>
            <a:r>
              <a:rPr lang="en-US" dirty="0" err="1"/>
              <a:t>fyrir</a:t>
            </a:r>
            <a:r>
              <a:rPr lang="en-US" dirty="0"/>
              <a:t> </a:t>
            </a:r>
            <a:r>
              <a:rPr lang="en-US" dirty="0" err="1"/>
              <a:t>nýstárlegri</a:t>
            </a:r>
            <a:r>
              <a:rPr lang="en-US" dirty="0"/>
              <a:t> og </a:t>
            </a:r>
            <a:r>
              <a:rPr lang="en-US" dirty="0" err="1"/>
              <a:t>fjölbreyttri</a:t>
            </a:r>
            <a:r>
              <a:rPr lang="en-US" dirty="0"/>
              <a:t> </a:t>
            </a:r>
            <a:r>
              <a:rPr lang="en-US" dirty="0" err="1"/>
              <a:t>vöruþróun</a:t>
            </a:r>
            <a:r>
              <a:rPr lang="en-US" dirty="0"/>
              <a:t>.</a:t>
            </a:r>
          </a:p>
          <a:p>
            <a:r>
              <a:rPr lang="en-US" dirty="0" err="1"/>
              <a:t>Ferðaþjónustuafurðir</a:t>
            </a:r>
            <a:r>
              <a:rPr lang="en-US" dirty="0"/>
              <a:t> </a:t>
            </a:r>
            <a:r>
              <a:rPr lang="en-US" dirty="0" err="1"/>
              <a:t>sem</a:t>
            </a:r>
            <a:r>
              <a:rPr lang="en-US" dirty="0"/>
              <a:t> </a:t>
            </a:r>
            <a:r>
              <a:rPr lang="en-US" dirty="0" err="1"/>
              <a:t>hafa</a:t>
            </a:r>
            <a:r>
              <a:rPr lang="en-US" dirty="0"/>
              <a:t> </a:t>
            </a:r>
            <a:r>
              <a:rPr lang="en-US" dirty="0" err="1"/>
              <a:t>djúpar</a:t>
            </a:r>
            <a:r>
              <a:rPr lang="en-US" dirty="0"/>
              <a:t> </a:t>
            </a:r>
            <a:r>
              <a:rPr lang="en-US" dirty="0" err="1"/>
              <a:t>rætur</a:t>
            </a:r>
            <a:r>
              <a:rPr lang="en-US" dirty="0"/>
              <a:t> í </a:t>
            </a:r>
            <a:r>
              <a:rPr lang="en-US" dirty="0" err="1"/>
              <a:t>nærsamfélaginu</a:t>
            </a:r>
            <a:r>
              <a:rPr lang="en-US" dirty="0"/>
              <a:t> </a:t>
            </a:r>
            <a:r>
              <a:rPr lang="en-US" dirty="0" err="1"/>
              <a:t>sínu</a:t>
            </a:r>
            <a:r>
              <a:rPr lang="en-US" dirty="0"/>
              <a:t> geta </a:t>
            </a:r>
            <a:r>
              <a:rPr lang="en-US" dirty="0" err="1"/>
              <a:t>falið</a:t>
            </a:r>
            <a:r>
              <a:rPr lang="en-US" dirty="0"/>
              <a:t> í </a:t>
            </a:r>
            <a:r>
              <a:rPr lang="en-US" dirty="0" err="1"/>
              <a:t>sér</a:t>
            </a:r>
            <a:r>
              <a:rPr lang="en-US" dirty="0"/>
              <a:t> </a:t>
            </a:r>
            <a:r>
              <a:rPr lang="en-US" dirty="0" err="1"/>
              <a:t>einstaka</a:t>
            </a:r>
            <a:r>
              <a:rPr lang="en-US" dirty="0"/>
              <a:t> </a:t>
            </a:r>
            <a:r>
              <a:rPr lang="en-US" dirty="0" err="1"/>
              <a:t>upplifun</a:t>
            </a:r>
            <a:r>
              <a:rPr lang="en-US" dirty="0"/>
              <a:t> </a:t>
            </a:r>
            <a:r>
              <a:rPr lang="en-US" dirty="0" err="1"/>
              <a:t>fyrir</a:t>
            </a:r>
            <a:r>
              <a:rPr lang="en-US" dirty="0"/>
              <a:t> </a:t>
            </a:r>
            <a:r>
              <a:rPr lang="en-US" dirty="0" err="1"/>
              <a:t>ferðamenn</a:t>
            </a:r>
            <a:r>
              <a:rPr lang="en-US" dirty="0"/>
              <a:t> auk </a:t>
            </a:r>
            <a:r>
              <a:rPr lang="en-US" dirty="0" err="1"/>
              <a:t>þess</a:t>
            </a:r>
            <a:r>
              <a:rPr lang="en-US" dirty="0"/>
              <a:t> </a:t>
            </a:r>
            <a:r>
              <a:rPr lang="en-US" dirty="0" err="1"/>
              <a:t>að</a:t>
            </a:r>
            <a:r>
              <a:rPr lang="en-US" dirty="0"/>
              <a:t> </a:t>
            </a:r>
            <a:r>
              <a:rPr lang="en-US" dirty="0" err="1"/>
              <a:t>styðja</a:t>
            </a:r>
            <a:r>
              <a:rPr lang="en-US" dirty="0"/>
              <a:t> </a:t>
            </a:r>
            <a:r>
              <a:rPr lang="en-US" dirty="0" err="1"/>
              <a:t>við</a:t>
            </a:r>
            <a:r>
              <a:rPr lang="en-US" dirty="0"/>
              <a:t> </a:t>
            </a:r>
            <a:r>
              <a:rPr lang="en-US" dirty="0" err="1"/>
              <a:t>heimamenn</a:t>
            </a:r>
            <a:r>
              <a:rPr lang="en-US" dirty="0"/>
              <a:t>.  </a:t>
            </a:r>
            <a:endParaRPr lang="en-IE" dirty="0"/>
          </a:p>
        </p:txBody>
      </p:sp>
    </p:spTree>
    <p:extLst>
      <p:ext uri="{BB962C8B-B14F-4D97-AF65-F5344CB8AC3E}">
        <p14:creationId xmlns:p14="http://schemas.microsoft.com/office/powerpoint/2010/main" val="173891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KAFLI 2</a:t>
            </a:r>
          </a:p>
          <a:p>
            <a:r>
              <a:rPr lang="en-IE" dirty="0"/>
              <a:t>ENDURNÝJANLEG OG SJÁLFBÆR POPPMENNINGAR- FERÐAÞJÓNUSTA</a:t>
            </a:r>
          </a:p>
        </p:txBody>
      </p:sp>
      <p:pic>
        <p:nvPicPr>
          <p:cNvPr id="7" name="Picture Placeholder 6" descr="A picture containing grass, plant&#10;&#10;Description automatically generated">
            <a:extLst>
              <a:ext uri="{FF2B5EF4-FFF2-40B4-BE49-F238E27FC236}">
                <a16:creationId xmlns:a16="http://schemas.microsoft.com/office/drawing/2014/main" id="{F5B739ED-CFC3-46FC-84FC-F5DF08C700B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2246769"/>
          </a:xfrm>
          <a:prstGeom prst="rect">
            <a:avLst/>
          </a:prstGeom>
          <a:noFill/>
        </p:spPr>
        <p:txBody>
          <a:bodyPr wrap="square">
            <a:spAutoFit/>
          </a:bodyPr>
          <a:lstStyle/>
          <a:p>
            <a:r>
              <a:rPr lang="is-IS" sz="2800" dirty="0">
                <a:solidFill>
                  <a:schemeClr val="bg1"/>
                </a:solidFill>
              </a:rPr>
              <a:t>Í þessum kafla munum við kanna endurnýjanlega og sjálfbæra ferðaþjónustu svo poppmenningarferðaþjónusta geti nýtt sér hugmyndafræðina sem liggur þeim að baki. </a:t>
            </a:r>
          </a:p>
        </p:txBody>
      </p:sp>
    </p:spTree>
    <p:extLst>
      <p:ext uri="{BB962C8B-B14F-4D97-AF65-F5344CB8AC3E}">
        <p14:creationId xmlns:p14="http://schemas.microsoft.com/office/powerpoint/2010/main" val="1228288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Hvað</a:t>
            </a:r>
            <a:r>
              <a:rPr lang="en-US" dirty="0"/>
              <a:t> </a:t>
            </a:r>
            <a:r>
              <a:rPr lang="en-US" dirty="0" err="1"/>
              <a:t>er</a:t>
            </a:r>
            <a:r>
              <a:rPr lang="en-US" dirty="0"/>
              <a:t> </a:t>
            </a:r>
            <a:r>
              <a:rPr lang="en-US" dirty="0" err="1"/>
              <a:t>endurnýjanleg</a:t>
            </a:r>
            <a:r>
              <a:rPr lang="en-US" dirty="0"/>
              <a:t> </a:t>
            </a:r>
            <a:r>
              <a:rPr lang="en-US" dirty="0" err="1"/>
              <a:t>ferðaþjónusta</a:t>
            </a:r>
            <a:r>
              <a:rPr lang="en-US" dirty="0"/>
              <a:t> (e. regenerative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982966"/>
            <a:ext cx="10156668" cy="1308504"/>
          </a:xfrm>
        </p:spPr>
        <p:txBody>
          <a:bodyPr/>
          <a:lstStyle/>
          <a:p>
            <a:pPr algn="just"/>
            <a:r>
              <a:rPr lang="en-US" dirty="0"/>
              <a:t>“</a:t>
            </a:r>
            <a:r>
              <a:rPr lang="en-US" dirty="0" err="1"/>
              <a:t>Endurnýjanleg</a:t>
            </a:r>
            <a:r>
              <a:rPr lang="en-US" dirty="0"/>
              <a:t> </a:t>
            </a:r>
            <a:r>
              <a:rPr lang="en-US" dirty="0" err="1"/>
              <a:t>ferðaþjónusta</a:t>
            </a:r>
            <a:r>
              <a:rPr lang="en-US" dirty="0"/>
              <a:t> </a:t>
            </a:r>
            <a:r>
              <a:rPr lang="en-US" dirty="0" err="1"/>
              <a:t>er</a:t>
            </a:r>
            <a:r>
              <a:rPr lang="en-US" dirty="0"/>
              <a:t> </a:t>
            </a:r>
            <a:r>
              <a:rPr lang="en-US" dirty="0" err="1"/>
              <a:t>ekki</a:t>
            </a:r>
            <a:r>
              <a:rPr lang="en-US" dirty="0"/>
              <a:t> </a:t>
            </a:r>
            <a:r>
              <a:rPr lang="en-US" dirty="0" err="1"/>
              <a:t>gegn</a:t>
            </a:r>
            <a:r>
              <a:rPr lang="en-US" dirty="0"/>
              <a:t> </a:t>
            </a:r>
            <a:r>
              <a:rPr lang="en-US" dirty="0" err="1"/>
              <a:t>vexti</a:t>
            </a:r>
            <a:r>
              <a:rPr lang="en-US" dirty="0"/>
              <a:t>; </a:t>
            </a:r>
            <a:r>
              <a:rPr lang="en-US" dirty="0" err="1"/>
              <a:t>hún</a:t>
            </a:r>
            <a:r>
              <a:rPr lang="en-US" dirty="0"/>
              <a:t> </a:t>
            </a:r>
            <a:r>
              <a:rPr lang="en-US" dirty="0" err="1"/>
              <a:t>biður</a:t>
            </a:r>
            <a:r>
              <a:rPr lang="en-US" dirty="0"/>
              <a:t> </a:t>
            </a:r>
            <a:r>
              <a:rPr lang="en-US" dirty="0" err="1"/>
              <a:t>einfaldlega</a:t>
            </a:r>
            <a:r>
              <a:rPr lang="en-US" dirty="0"/>
              <a:t> um </a:t>
            </a:r>
            <a:r>
              <a:rPr lang="en-US" dirty="0" err="1"/>
              <a:t>að</a:t>
            </a:r>
            <a:r>
              <a:rPr lang="en-US" dirty="0"/>
              <a:t> </a:t>
            </a:r>
            <a:r>
              <a:rPr lang="en-US" dirty="0" err="1"/>
              <a:t>við</a:t>
            </a:r>
            <a:r>
              <a:rPr lang="en-US" dirty="0"/>
              <a:t> </a:t>
            </a:r>
            <a:r>
              <a:rPr lang="en-US" dirty="0" err="1"/>
              <a:t>ræktum</a:t>
            </a:r>
            <a:r>
              <a:rPr lang="en-US" dirty="0"/>
              <a:t> </a:t>
            </a:r>
            <a:r>
              <a:rPr lang="en-US" dirty="0" err="1"/>
              <a:t>það</a:t>
            </a:r>
            <a:r>
              <a:rPr lang="en-US" dirty="0"/>
              <a:t> </a:t>
            </a:r>
            <a:r>
              <a:rPr lang="en-US" dirty="0" err="1"/>
              <a:t>sem</a:t>
            </a:r>
            <a:r>
              <a:rPr lang="en-US" dirty="0"/>
              <a:t> </a:t>
            </a:r>
            <a:r>
              <a:rPr lang="en-US" dirty="0" err="1"/>
              <a:t>skiptir</a:t>
            </a:r>
            <a:r>
              <a:rPr lang="en-US" dirty="0"/>
              <a:t> </a:t>
            </a:r>
            <a:r>
              <a:rPr lang="en-US" dirty="0" err="1"/>
              <a:t>okkur</a:t>
            </a:r>
            <a:r>
              <a:rPr lang="en-US" dirty="0"/>
              <a:t> </a:t>
            </a:r>
            <a:r>
              <a:rPr lang="en-US" dirty="0" err="1"/>
              <a:t>mestu</a:t>
            </a:r>
            <a:r>
              <a:rPr lang="en-US" dirty="0"/>
              <a:t> </a:t>
            </a:r>
            <a:r>
              <a:rPr lang="en-US" dirty="0" err="1"/>
              <a:t>máli</a:t>
            </a:r>
            <a:r>
              <a:rPr lang="en-US" dirty="0"/>
              <a:t> á </a:t>
            </a:r>
            <a:r>
              <a:rPr lang="en-US" dirty="0" err="1"/>
              <a:t>þann</a:t>
            </a:r>
            <a:r>
              <a:rPr lang="en-US" dirty="0"/>
              <a:t> </a:t>
            </a:r>
            <a:r>
              <a:rPr lang="en-US" dirty="0" err="1"/>
              <a:t>hátt</a:t>
            </a:r>
            <a:r>
              <a:rPr lang="en-US" dirty="0"/>
              <a:t> </a:t>
            </a:r>
            <a:r>
              <a:rPr lang="en-US" dirty="0" err="1"/>
              <a:t>sem</a:t>
            </a:r>
            <a:r>
              <a:rPr lang="en-US" dirty="0"/>
              <a:t> </a:t>
            </a:r>
            <a:r>
              <a:rPr lang="en-US" dirty="0" err="1"/>
              <a:t>gagnast</a:t>
            </a:r>
            <a:r>
              <a:rPr lang="en-US" dirty="0"/>
              <a:t> </a:t>
            </a:r>
            <a:r>
              <a:rPr lang="en-US" dirty="0" err="1"/>
              <a:t>öllu</a:t>
            </a:r>
            <a:r>
              <a:rPr lang="en-US" dirty="0"/>
              <a:t> </a:t>
            </a:r>
            <a:r>
              <a:rPr lang="en-US" dirty="0" err="1"/>
              <a:t>kerfinu</a:t>
            </a:r>
            <a:r>
              <a:rPr lang="en-US" dirty="0"/>
              <a:t> og </a:t>
            </a:r>
            <a:r>
              <a:rPr lang="en-US" dirty="0" err="1"/>
              <a:t>aldrei</a:t>
            </a:r>
            <a:r>
              <a:rPr lang="en-US" dirty="0"/>
              <a:t> á </a:t>
            </a:r>
            <a:r>
              <a:rPr lang="en-US" dirty="0" err="1"/>
              <a:t>kostnað</a:t>
            </a:r>
            <a:r>
              <a:rPr lang="en-US" dirty="0"/>
              <a:t> </a:t>
            </a:r>
            <a:r>
              <a:rPr lang="en-US" dirty="0" err="1"/>
              <a:t>annarra</a:t>
            </a:r>
            <a:r>
              <a:rPr lang="en-US" dirty="0"/>
              <a:t>” (Anna Pollock, 2019).</a:t>
            </a:r>
          </a:p>
        </p:txBody>
      </p:sp>
      <p:pic>
        <p:nvPicPr>
          <p:cNvPr id="12" name="Picture Placeholder 11" descr="A person standing on a dock&#10;&#10;Description automatically generated with medium confidence">
            <a:extLst>
              <a:ext uri="{FF2B5EF4-FFF2-40B4-BE49-F238E27FC236}">
                <a16:creationId xmlns:a16="http://schemas.microsoft.com/office/drawing/2014/main" id="{2B81777A-E65F-4ADE-9EBA-81822F62093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p:pic>
    </p:spTree>
    <p:extLst>
      <p:ext uri="{BB962C8B-B14F-4D97-AF65-F5344CB8AC3E}">
        <p14:creationId xmlns:p14="http://schemas.microsoft.com/office/powerpoint/2010/main" val="416793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Hvernig</a:t>
            </a:r>
            <a:r>
              <a:rPr lang="en-US" dirty="0"/>
              <a:t> </a:t>
            </a:r>
            <a:r>
              <a:rPr lang="en-US" dirty="0" err="1"/>
              <a:t>virkar</a:t>
            </a:r>
            <a:r>
              <a:rPr lang="en-US" dirty="0"/>
              <a:t> </a:t>
            </a:r>
            <a:r>
              <a:rPr lang="en-US" dirty="0" err="1"/>
              <a:t>endurnýjanleg</a:t>
            </a:r>
            <a:r>
              <a:rPr lang="en-US" dirty="0"/>
              <a:t> </a:t>
            </a:r>
            <a:r>
              <a:rPr lang="en-US" dirty="0" err="1"/>
              <a:t>ferðaþjónusta</a:t>
            </a:r>
            <a:r>
              <a:rPr lang="en-US" dirty="0"/>
              <a: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88092" y="4755910"/>
            <a:ext cx="10338127" cy="1703883"/>
          </a:xfrm>
        </p:spPr>
        <p:txBody>
          <a:bodyPr/>
          <a:lstStyle/>
          <a:p>
            <a:r>
              <a:rPr lang="is-IS" dirty="0"/>
              <a:t>Endurnýjanleg ferðaþjónusta snýst um að skapa verðmæti umfram magn og finna jafnvægi milli þarfa framboðs og eftirspurnar.</a:t>
            </a:r>
          </a:p>
          <a:p>
            <a:r>
              <a:rPr lang="is-IS" dirty="0"/>
              <a:t>Endurnýjanleg ferðaþjónusta á að nýtast bæði gestum og sjálfum áfangastaðnum. Áhersla er lögð á að kanna hvað ferðaþjónustan geti lagt að mörkum fyrir áfangastaðinn.</a:t>
            </a:r>
            <a:endParaRPr lang="en-US" dirty="0"/>
          </a:p>
        </p:txBody>
      </p:sp>
      <p:pic>
        <p:nvPicPr>
          <p:cNvPr id="7" name="Picture Placeholder 6" descr="A picture containing person, bed&#10;&#10;Description automatically generated">
            <a:extLst>
              <a:ext uri="{FF2B5EF4-FFF2-40B4-BE49-F238E27FC236}">
                <a16:creationId xmlns:a16="http://schemas.microsoft.com/office/drawing/2014/main" id="{DA4B4B7C-A915-4220-AE8F-67F34FE1A4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Box 1"/>
          <p:cNvSpPr txBox="1"/>
          <p:nvPr/>
        </p:nvSpPr>
        <p:spPr>
          <a:xfrm>
            <a:off x="10913165" y="5425181"/>
            <a:ext cx="1103244" cy="369332"/>
          </a:xfrm>
          <a:prstGeom prst="rect">
            <a:avLst/>
          </a:prstGeom>
          <a:noFill/>
        </p:spPr>
        <p:txBody>
          <a:bodyPr wrap="square" rtlCol="0">
            <a:spAutoFit/>
          </a:bodyPr>
          <a:lstStyle/>
          <a:p>
            <a:r>
              <a:rPr lang="is-IS" dirty="0" smtClean="0">
                <a:hlinkClick r:id="rId4"/>
              </a:rPr>
              <a:t>Heimild</a:t>
            </a:r>
            <a:endParaRPr lang="is-IS" dirty="0"/>
          </a:p>
        </p:txBody>
      </p:sp>
      <p:sp>
        <p:nvSpPr>
          <p:cNvPr id="3" name="TextBox 2"/>
          <p:cNvSpPr txBox="1"/>
          <p:nvPr/>
        </p:nvSpPr>
        <p:spPr>
          <a:xfrm>
            <a:off x="10913165" y="5828508"/>
            <a:ext cx="1103244" cy="369332"/>
          </a:xfrm>
          <a:prstGeom prst="rect">
            <a:avLst/>
          </a:prstGeom>
          <a:noFill/>
        </p:spPr>
        <p:txBody>
          <a:bodyPr wrap="square" rtlCol="0">
            <a:spAutoFit/>
          </a:bodyPr>
          <a:lstStyle/>
          <a:p>
            <a:r>
              <a:rPr lang="is-IS" dirty="0" smtClean="0">
                <a:hlinkClick r:id="rId5"/>
              </a:rPr>
              <a:t>Heimild</a:t>
            </a:r>
            <a:endParaRPr lang="is-IS" dirty="0"/>
          </a:p>
        </p:txBody>
      </p:sp>
    </p:spTree>
    <p:extLst>
      <p:ext uri="{BB962C8B-B14F-4D97-AF65-F5344CB8AC3E}">
        <p14:creationId xmlns:p14="http://schemas.microsoft.com/office/powerpoint/2010/main" val="39691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D412DEC8-76AB-4014-A742-EA82BFAC124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175537" y="452063"/>
            <a:ext cx="8362342" cy="1617367"/>
          </a:xfrm>
        </p:spPr>
        <p:txBody>
          <a:bodyPr/>
          <a:lstStyle/>
          <a:p>
            <a:r>
              <a:rPr lang="is-IS" sz="2400" dirty="0"/>
              <a:t>Visit Flanders og flæmsk stjórnvöld hafa sett endurnýjanlega ferðaþjónustu í brennidepil í sinni ferðaþjónustustefnu.</a:t>
            </a:r>
          </a:p>
          <a:p>
            <a:r>
              <a:rPr lang="is-IS" sz="2400" dirty="0"/>
              <a:t>www.traveltotomorrow.be</a:t>
            </a:r>
          </a:p>
          <a:p>
            <a:endParaRPr lang="en-IE" dirty="0"/>
          </a:p>
        </p:txBody>
      </p:sp>
    </p:spTree>
    <p:extLst>
      <p:ext uri="{BB962C8B-B14F-4D97-AF65-F5344CB8AC3E}">
        <p14:creationId xmlns:p14="http://schemas.microsoft.com/office/powerpoint/2010/main" val="393593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206358" y="436526"/>
            <a:ext cx="8475357" cy="1617367"/>
          </a:xfrm>
        </p:spPr>
        <p:txBody>
          <a:bodyPr>
            <a:normAutofit/>
          </a:bodyPr>
          <a:lstStyle/>
          <a:p>
            <a:r>
              <a:rPr lang="en-US" dirty="0"/>
              <a:t>Á </a:t>
            </a:r>
            <a:r>
              <a:rPr lang="en-US" dirty="0" err="1"/>
              <a:t>Nýja-Sjálandi</a:t>
            </a:r>
            <a:r>
              <a:rPr lang="en-US" dirty="0"/>
              <a:t> var </a:t>
            </a:r>
            <a:r>
              <a:rPr lang="en-US" dirty="0" err="1"/>
              <a:t>herferð</a:t>
            </a:r>
            <a:r>
              <a:rPr lang="en-US" dirty="0"/>
              <a:t> </a:t>
            </a:r>
            <a:r>
              <a:rPr lang="en-US" dirty="0" err="1"/>
              <a:t>hleypt</a:t>
            </a:r>
            <a:r>
              <a:rPr lang="en-US" dirty="0"/>
              <a:t> </a:t>
            </a:r>
            <a:r>
              <a:rPr lang="en-US" dirty="0" err="1"/>
              <a:t>af</a:t>
            </a:r>
            <a:r>
              <a:rPr lang="en-US" dirty="0"/>
              <a:t> </a:t>
            </a:r>
            <a:r>
              <a:rPr lang="en-US" dirty="0" err="1"/>
              <a:t>stokkunum</a:t>
            </a:r>
            <a:r>
              <a:rPr lang="en-US" dirty="0"/>
              <a:t> </a:t>
            </a:r>
            <a:r>
              <a:rPr lang="en-US" dirty="0" err="1"/>
              <a:t>til</a:t>
            </a:r>
            <a:r>
              <a:rPr lang="en-US" dirty="0"/>
              <a:t> </a:t>
            </a:r>
            <a:r>
              <a:rPr lang="en-US" dirty="0" err="1"/>
              <a:t>að</a:t>
            </a:r>
            <a:r>
              <a:rPr lang="en-US" dirty="0"/>
              <a:t> </a:t>
            </a:r>
            <a:r>
              <a:rPr lang="en-US" dirty="0" err="1"/>
              <a:t>fá</a:t>
            </a:r>
            <a:r>
              <a:rPr lang="en-US" dirty="0"/>
              <a:t> </a:t>
            </a:r>
            <a:r>
              <a:rPr lang="en-US" dirty="0" err="1"/>
              <a:t>ferðamenn</a:t>
            </a:r>
            <a:r>
              <a:rPr lang="en-US" dirty="0"/>
              <a:t> </a:t>
            </a:r>
            <a:r>
              <a:rPr lang="en-US" dirty="0" err="1"/>
              <a:t>til</a:t>
            </a:r>
            <a:r>
              <a:rPr lang="en-US" dirty="0"/>
              <a:t> </a:t>
            </a:r>
            <a:r>
              <a:rPr lang="en-US" dirty="0" err="1"/>
              <a:t>að</a:t>
            </a:r>
            <a:r>
              <a:rPr lang="en-US" dirty="0"/>
              <a:t> </a:t>
            </a:r>
            <a:r>
              <a:rPr lang="en-US" dirty="0" err="1"/>
              <a:t>hætta</a:t>
            </a:r>
            <a:r>
              <a:rPr lang="en-US" dirty="0"/>
              <a:t> </a:t>
            </a:r>
            <a:r>
              <a:rPr lang="en-US" dirty="0" err="1"/>
              <a:t>að</a:t>
            </a:r>
            <a:r>
              <a:rPr lang="en-US" dirty="0"/>
              <a:t> </a:t>
            </a:r>
            <a:r>
              <a:rPr lang="en-US" dirty="0" err="1"/>
              <a:t>deila</a:t>
            </a:r>
            <a:r>
              <a:rPr lang="en-US" dirty="0"/>
              <a:t> </a:t>
            </a:r>
            <a:r>
              <a:rPr lang="en-US" dirty="0" err="1"/>
              <a:t>sama</a:t>
            </a:r>
            <a:r>
              <a:rPr lang="en-US" dirty="0"/>
              <a:t> </a:t>
            </a:r>
            <a:r>
              <a:rPr lang="en-US" dirty="0" err="1"/>
              <a:t>gamla</a:t>
            </a:r>
            <a:r>
              <a:rPr lang="en-US" dirty="0"/>
              <a:t> </a:t>
            </a:r>
            <a:r>
              <a:rPr lang="en-US" dirty="0" err="1"/>
              <a:t>myndefninu</a:t>
            </a:r>
            <a:r>
              <a:rPr lang="en-US" dirty="0"/>
              <a:t> </a:t>
            </a:r>
            <a:r>
              <a:rPr lang="en-US" dirty="0" err="1"/>
              <a:t>frá</a:t>
            </a:r>
            <a:r>
              <a:rPr lang="en-US" dirty="0"/>
              <a:t> </a:t>
            </a:r>
            <a:r>
              <a:rPr lang="en-US" dirty="0" err="1"/>
              <a:t>vinsælustu</a:t>
            </a:r>
            <a:r>
              <a:rPr lang="en-US" dirty="0"/>
              <a:t> </a:t>
            </a:r>
            <a:r>
              <a:rPr lang="en-US" dirty="0" err="1"/>
              <a:t>áfangastöðunum</a:t>
            </a:r>
            <a:r>
              <a:rPr lang="en-US" dirty="0"/>
              <a:t>. </a:t>
            </a:r>
            <a:r>
              <a:rPr lang="en-US" dirty="0" err="1"/>
              <a:t>Það</a:t>
            </a:r>
            <a:r>
              <a:rPr lang="en-US" dirty="0"/>
              <a:t> </a:t>
            </a:r>
            <a:r>
              <a:rPr lang="en-US" dirty="0" err="1"/>
              <a:t>er</a:t>
            </a:r>
            <a:r>
              <a:rPr lang="en-US" dirty="0"/>
              <a:t> </a:t>
            </a:r>
            <a:r>
              <a:rPr lang="en-US" dirty="0" err="1"/>
              <a:t>gert</a:t>
            </a:r>
            <a:r>
              <a:rPr lang="en-US" dirty="0"/>
              <a:t> </a:t>
            </a:r>
            <a:r>
              <a:rPr lang="en-US" dirty="0" err="1"/>
              <a:t>með</a:t>
            </a:r>
            <a:r>
              <a:rPr lang="en-US" dirty="0"/>
              <a:t> </a:t>
            </a:r>
            <a:r>
              <a:rPr lang="en-US" dirty="0" err="1"/>
              <a:t>því</a:t>
            </a:r>
            <a:r>
              <a:rPr lang="en-US" dirty="0"/>
              <a:t> </a:t>
            </a:r>
            <a:r>
              <a:rPr lang="en-US" dirty="0" err="1"/>
              <a:t>að</a:t>
            </a:r>
            <a:r>
              <a:rPr lang="en-US" dirty="0"/>
              <a:t> </a:t>
            </a:r>
            <a:r>
              <a:rPr lang="en-US" dirty="0" err="1"/>
              <a:t>hvetja</a:t>
            </a:r>
            <a:r>
              <a:rPr lang="en-US" dirty="0"/>
              <a:t> </a:t>
            </a:r>
            <a:r>
              <a:rPr lang="en-US" dirty="0" err="1"/>
              <a:t>ferðamenn</a:t>
            </a:r>
            <a:r>
              <a:rPr lang="en-US" dirty="0"/>
              <a:t> </a:t>
            </a:r>
            <a:r>
              <a:rPr lang="en-US" dirty="0" err="1"/>
              <a:t>til</a:t>
            </a:r>
            <a:r>
              <a:rPr lang="en-US" dirty="0"/>
              <a:t> </a:t>
            </a:r>
            <a:r>
              <a:rPr lang="en-US" dirty="0" err="1"/>
              <a:t>að</a:t>
            </a:r>
            <a:r>
              <a:rPr lang="en-US" dirty="0"/>
              <a:t> </a:t>
            </a:r>
            <a:r>
              <a:rPr lang="en-US" dirty="0" err="1"/>
              <a:t>hætta</a:t>
            </a:r>
            <a:r>
              <a:rPr lang="en-US" dirty="0"/>
              <a:t> </a:t>
            </a:r>
            <a:r>
              <a:rPr lang="en-US" dirty="0" err="1"/>
              <a:t>að</a:t>
            </a:r>
            <a:r>
              <a:rPr lang="en-US" dirty="0"/>
              <a:t> “</a:t>
            </a:r>
            <a:r>
              <a:rPr lang="en-US" dirty="0" err="1"/>
              <a:t>ferðast</a:t>
            </a:r>
            <a:r>
              <a:rPr lang="en-US" dirty="0"/>
              <a:t> </a:t>
            </a:r>
            <a:r>
              <a:rPr lang="en-US" dirty="0" err="1"/>
              <a:t>undir</a:t>
            </a:r>
            <a:r>
              <a:rPr lang="en-US" dirty="0"/>
              <a:t> </a:t>
            </a:r>
            <a:r>
              <a:rPr lang="en-US" dirty="0" err="1"/>
              <a:t>félagslegum</a:t>
            </a:r>
            <a:r>
              <a:rPr lang="en-US" dirty="0"/>
              <a:t> </a:t>
            </a:r>
            <a:r>
              <a:rPr lang="en-US" dirty="0" err="1"/>
              <a:t>áhrifum</a:t>
            </a:r>
            <a:r>
              <a:rPr lang="en-US" dirty="0"/>
              <a:t>” og </a:t>
            </a:r>
            <a:r>
              <a:rPr lang="en-US" dirty="0" err="1"/>
              <a:t>hugsa</a:t>
            </a:r>
            <a:r>
              <a:rPr lang="en-US" dirty="0"/>
              <a:t> </a:t>
            </a:r>
            <a:r>
              <a:rPr lang="en-US" dirty="0" err="1"/>
              <a:t>út</a:t>
            </a:r>
            <a:r>
              <a:rPr lang="en-US" dirty="0"/>
              <a:t> </a:t>
            </a:r>
            <a:r>
              <a:rPr lang="en-US" dirty="0" err="1"/>
              <a:t>fyrir</a:t>
            </a:r>
            <a:r>
              <a:rPr lang="en-US" dirty="0"/>
              <a:t> </a:t>
            </a:r>
            <a:r>
              <a:rPr lang="en-US" dirty="0" err="1"/>
              <a:t>kassann</a:t>
            </a:r>
            <a:r>
              <a:rPr lang="en-US" dirty="0"/>
              <a:t> í </a:t>
            </a:r>
            <a:r>
              <a:rPr lang="en-US" dirty="0" err="1"/>
              <a:t>næstu</a:t>
            </a:r>
            <a:r>
              <a:rPr lang="en-US" dirty="0"/>
              <a:t> </a:t>
            </a:r>
            <a:r>
              <a:rPr lang="en-US" dirty="0" err="1"/>
              <a:t>ferð</a:t>
            </a:r>
            <a:r>
              <a:rPr lang="en-US" dirty="0"/>
              <a:t>.</a:t>
            </a:r>
            <a:endParaRPr lang="en-IE" dirty="0"/>
          </a:p>
        </p:txBody>
      </p:sp>
      <p:sp>
        <p:nvSpPr>
          <p:cNvPr id="4" name="Picture Placeholder 3">
            <a:extLst>
              <a:ext uri="{FF2B5EF4-FFF2-40B4-BE49-F238E27FC236}">
                <a16:creationId xmlns:a16="http://schemas.microsoft.com/office/drawing/2014/main" id="{DE844B0F-7A11-408C-9F13-AB84C48FD23E}"/>
              </a:ext>
            </a:extLst>
          </p:cNvPr>
          <p:cNvSpPr>
            <a:spLocks noGrp="1"/>
          </p:cNvSpPr>
          <p:nvPr>
            <p:ph type="pic" sz="quarter" idx="10"/>
          </p:nvPr>
        </p:nvSpPr>
        <p:spPr/>
      </p:sp>
      <p:pic>
        <p:nvPicPr>
          <p:cNvPr id="1026" name="Picture 2" descr="New Zealand Urges Visitors To Stop 'Traveling Under The Social Influence'">
            <a:extLst>
              <a:ext uri="{FF2B5EF4-FFF2-40B4-BE49-F238E27FC236}">
                <a16:creationId xmlns:a16="http://schemas.microsoft.com/office/drawing/2014/main" id="{CB31F49F-7F21-4B73-BADD-0EC71F4B93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9449" y="2069433"/>
            <a:ext cx="8991599" cy="4142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583917" y="5980386"/>
            <a:ext cx="1261242" cy="646331"/>
          </a:xfrm>
          <a:prstGeom prst="rect">
            <a:avLst/>
          </a:prstGeom>
          <a:noFill/>
        </p:spPr>
        <p:txBody>
          <a:bodyPr wrap="square" rtlCol="0">
            <a:spAutoFit/>
          </a:bodyPr>
          <a:lstStyle/>
          <a:p>
            <a:r>
              <a:rPr lang="en-US" dirty="0" err="1">
                <a:hlinkClick r:id="rId4"/>
              </a:rPr>
              <a:t>Heimild</a:t>
            </a:r>
            <a:endParaRPr lang="en-IE" dirty="0"/>
          </a:p>
          <a:p>
            <a:endParaRPr lang="is-IS" dirty="0"/>
          </a:p>
        </p:txBody>
      </p:sp>
    </p:spTree>
    <p:extLst>
      <p:ext uri="{BB962C8B-B14F-4D97-AF65-F5344CB8AC3E}">
        <p14:creationId xmlns:p14="http://schemas.microsoft.com/office/powerpoint/2010/main" val="2662434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a:xfrm>
            <a:off x="0" y="936395"/>
            <a:ext cx="3446585" cy="3297980"/>
          </a:xfrm>
        </p:spPr>
        <p:txBody>
          <a:bodyPr/>
          <a:lstStyle/>
          <a:p>
            <a:r>
              <a:rPr lang="en-IE" dirty="0" err="1"/>
              <a:t>Endurnýjanleg</a:t>
            </a:r>
            <a:r>
              <a:rPr lang="en-IE" dirty="0"/>
              <a:t> og </a:t>
            </a:r>
            <a:r>
              <a:rPr lang="en-IE" dirty="0" err="1"/>
              <a:t>sjálfbær</a:t>
            </a:r>
            <a:r>
              <a:rPr lang="en-IE" dirty="0"/>
              <a:t> </a:t>
            </a:r>
            <a:r>
              <a:rPr lang="en-IE" dirty="0" err="1"/>
              <a:t>poppmenningar-ferðaþjónusta</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8"/>
            <a:ext cx="10013308" cy="2132459"/>
          </a:xfrm>
        </p:spPr>
        <p:txBody>
          <a:bodyPr/>
          <a:lstStyle/>
          <a:p>
            <a:r>
              <a:rPr lang="en-US" dirty="0" err="1"/>
              <a:t>Endurnýjanleg</a:t>
            </a:r>
            <a:r>
              <a:rPr lang="en-US" dirty="0"/>
              <a:t> </a:t>
            </a:r>
            <a:r>
              <a:rPr lang="en-US" dirty="0" err="1"/>
              <a:t>ferðaþjónusta</a:t>
            </a:r>
            <a:r>
              <a:rPr lang="en-US" dirty="0"/>
              <a:t> er </a:t>
            </a:r>
            <a:r>
              <a:rPr lang="en-US" dirty="0" err="1"/>
              <a:t>hugsuð</a:t>
            </a:r>
            <a:r>
              <a:rPr lang="en-US" dirty="0"/>
              <a:t> á </a:t>
            </a:r>
            <a:r>
              <a:rPr lang="en-US" dirty="0" err="1"/>
              <a:t>þann</a:t>
            </a:r>
            <a:r>
              <a:rPr lang="en-US" dirty="0"/>
              <a:t> </a:t>
            </a:r>
            <a:r>
              <a:rPr lang="en-US" dirty="0" err="1"/>
              <a:t>hátt</a:t>
            </a:r>
            <a:r>
              <a:rPr lang="en-US" dirty="0"/>
              <a:t> </a:t>
            </a:r>
            <a:r>
              <a:rPr lang="en-US" dirty="0" err="1"/>
              <a:t>að</a:t>
            </a:r>
            <a:r>
              <a:rPr lang="en-US" dirty="0"/>
              <a:t> </a:t>
            </a:r>
            <a:r>
              <a:rPr lang="en-US" dirty="0" err="1"/>
              <a:t>það</a:t>
            </a:r>
            <a:r>
              <a:rPr lang="en-US" dirty="0"/>
              <a:t> </a:t>
            </a:r>
            <a:r>
              <a:rPr lang="en-US" dirty="0" err="1"/>
              <a:t>eigi</a:t>
            </a:r>
            <a:r>
              <a:rPr lang="en-US" dirty="0"/>
              <a:t> </a:t>
            </a:r>
            <a:r>
              <a:rPr lang="en-US" dirty="0" err="1"/>
              <a:t>að</a:t>
            </a:r>
            <a:r>
              <a:rPr lang="en-US" dirty="0"/>
              <a:t> “</a:t>
            </a:r>
            <a:r>
              <a:rPr lang="en-US" dirty="0" err="1"/>
              <a:t>gefa</a:t>
            </a:r>
            <a:r>
              <a:rPr lang="en-US" dirty="0"/>
              <a:t> </a:t>
            </a:r>
            <a:r>
              <a:rPr lang="en-US" dirty="0" err="1"/>
              <a:t>til</a:t>
            </a:r>
            <a:r>
              <a:rPr lang="en-US" dirty="0"/>
              <a:t> </a:t>
            </a:r>
            <a:r>
              <a:rPr lang="en-US" dirty="0" err="1"/>
              <a:t>baka</a:t>
            </a:r>
            <a:r>
              <a:rPr lang="en-US" dirty="0"/>
              <a:t>” </a:t>
            </a:r>
            <a:r>
              <a:rPr lang="en-US" dirty="0" err="1"/>
              <a:t>til</a:t>
            </a:r>
            <a:r>
              <a:rPr lang="en-US" dirty="0"/>
              <a:t> lands og </a:t>
            </a:r>
            <a:r>
              <a:rPr lang="en-US" dirty="0" err="1"/>
              <a:t>samfélags</a:t>
            </a:r>
            <a:r>
              <a:rPr lang="en-US" dirty="0"/>
              <a:t>. </a:t>
            </a:r>
            <a:r>
              <a:rPr lang="en-US" dirty="0" err="1"/>
              <a:t>Það</a:t>
            </a:r>
            <a:r>
              <a:rPr lang="en-US" dirty="0"/>
              <a:t> </a:t>
            </a:r>
            <a:r>
              <a:rPr lang="en-US" dirty="0" err="1"/>
              <a:t>er</a:t>
            </a:r>
            <a:r>
              <a:rPr lang="en-US" dirty="0"/>
              <a:t> </a:t>
            </a:r>
            <a:r>
              <a:rPr lang="en-US" dirty="0" err="1"/>
              <a:t>áhugaverð</a:t>
            </a:r>
            <a:r>
              <a:rPr lang="en-US" dirty="0"/>
              <a:t> </a:t>
            </a:r>
            <a:r>
              <a:rPr lang="en-US" dirty="0" err="1"/>
              <a:t>nálgun</a:t>
            </a:r>
            <a:r>
              <a:rPr lang="en-US" dirty="0"/>
              <a:t> </a:t>
            </a:r>
            <a:r>
              <a:rPr lang="en-US" dirty="0" err="1"/>
              <a:t>sem</a:t>
            </a:r>
            <a:r>
              <a:rPr lang="en-US" dirty="0"/>
              <a:t> </a:t>
            </a:r>
            <a:r>
              <a:rPr lang="en-US" dirty="0" err="1"/>
              <a:t>vert</a:t>
            </a:r>
            <a:r>
              <a:rPr lang="en-US" dirty="0"/>
              <a:t> </a:t>
            </a:r>
            <a:r>
              <a:rPr lang="en-US" dirty="0" err="1"/>
              <a:t>er</a:t>
            </a:r>
            <a:r>
              <a:rPr lang="en-US" dirty="0"/>
              <a:t> </a:t>
            </a:r>
            <a:r>
              <a:rPr lang="en-US" dirty="0" err="1"/>
              <a:t>að</a:t>
            </a:r>
            <a:r>
              <a:rPr lang="en-US" dirty="0"/>
              <a:t> </a:t>
            </a:r>
            <a:r>
              <a:rPr lang="en-US" dirty="0" err="1"/>
              <a:t>skoða</a:t>
            </a:r>
            <a:r>
              <a:rPr lang="en-US" dirty="0"/>
              <a:t> í </a:t>
            </a:r>
            <a:r>
              <a:rPr lang="en-US" dirty="0" err="1"/>
              <a:t>samhengi</a:t>
            </a:r>
            <a:r>
              <a:rPr lang="en-US" dirty="0"/>
              <a:t> </a:t>
            </a:r>
            <a:r>
              <a:rPr lang="en-US" dirty="0" err="1"/>
              <a:t>við</a:t>
            </a:r>
            <a:r>
              <a:rPr lang="en-US" dirty="0"/>
              <a:t> </a:t>
            </a:r>
            <a:r>
              <a:rPr lang="en-US" dirty="0" err="1"/>
              <a:t>poppmenningarferðaþjónustu</a:t>
            </a:r>
            <a:r>
              <a:rPr lang="en-US" dirty="0"/>
              <a:t>… </a:t>
            </a:r>
            <a:r>
              <a:rPr lang="en-US" dirty="0" err="1"/>
              <a:t>Svo</a:t>
            </a:r>
            <a:r>
              <a:rPr lang="en-US" dirty="0"/>
              <a:t> </a:t>
            </a:r>
            <a:r>
              <a:rPr lang="en-US" dirty="0" err="1"/>
              <a:t>við</a:t>
            </a:r>
            <a:r>
              <a:rPr lang="en-US" dirty="0"/>
              <a:t> </a:t>
            </a:r>
            <a:r>
              <a:rPr lang="en-US" dirty="0" err="1"/>
              <a:t>skulum</a:t>
            </a:r>
            <a:r>
              <a:rPr lang="en-US" dirty="0"/>
              <a:t> </a:t>
            </a:r>
            <a:r>
              <a:rPr lang="en-US" dirty="0" err="1"/>
              <a:t>kanna</a:t>
            </a:r>
            <a:r>
              <a:rPr lang="en-US" dirty="0"/>
              <a:t> </a:t>
            </a:r>
            <a:r>
              <a:rPr lang="en-US" dirty="0" err="1"/>
              <a:t>endurnýjanlega</a:t>
            </a:r>
            <a:r>
              <a:rPr lang="en-US" dirty="0"/>
              <a:t> </a:t>
            </a:r>
            <a:r>
              <a:rPr lang="en-US" dirty="0" err="1"/>
              <a:t>ferðaþjónustu</a:t>
            </a:r>
            <a:r>
              <a:rPr lang="en-US" dirty="0"/>
              <a:t> </a:t>
            </a:r>
            <a:r>
              <a:rPr lang="en-US" dirty="0" err="1"/>
              <a:t>aðeins</a:t>
            </a:r>
            <a:r>
              <a:rPr lang="en-US" dirty="0"/>
              <a:t> </a:t>
            </a:r>
            <a:r>
              <a:rPr lang="en-US" dirty="0" err="1"/>
              <a:t>meira</a:t>
            </a:r>
            <a:r>
              <a:rPr lang="en-US" dirty="0"/>
              <a:t>.</a:t>
            </a:r>
            <a:endParaRPr lang="en-IE" dirty="0"/>
          </a:p>
        </p:txBody>
      </p:sp>
      <p:pic>
        <p:nvPicPr>
          <p:cNvPr id="8" name="Picture Placeholder 7" descr="A picture containing text, person, outdoor, cellphone&#10;&#10;Description automatically generated">
            <a:extLst>
              <a:ext uri="{FF2B5EF4-FFF2-40B4-BE49-F238E27FC236}">
                <a16:creationId xmlns:a16="http://schemas.microsoft.com/office/drawing/2014/main" id="{1058A8AA-E6C9-4BDC-8069-1B7A6B2BBCC0}"/>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565525" y="-50800"/>
            <a:ext cx="8626475" cy="4540250"/>
          </a:xfrm>
        </p:spPr>
      </p:pic>
    </p:spTree>
    <p:extLst>
      <p:ext uri="{BB962C8B-B14F-4D97-AF65-F5344CB8AC3E}">
        <p14:creationId xmlns:p14="http://schemas.microsoft.com/office/powerpoint/2010/main" val="177166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surrounded&#10;&#10;Description automatically generated">
            <a:extLst>
              <a:ext uri="{FF2B5EF4-FFF2-40B4-BE49-F238E27FC236}">
                <a16:creationId xmlns:a16="http://schemas.microsoft.com/office/drawing/2014/main" id="{BC7801F7-0530-4975-94EC-2AA55802DA9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a:xfrm>
            <a:off x="1808252" y="2125664"/>
            <a:ext cx="8542248" cy="3584908"/>
          </a:xfrm>
        </p:spPr>
      </p:pic>
      <p:sp>
        <p:nvSpPr>
          <p:cNvPr id="3" name="Text Placeholder 2">
            <a:extLst>
              <a:ext uri="{FF2B5EF4-FFF2-40B4-BE49-F238E27FC236}">
                <a16:creationId xmlns:a16="http://schemas.microsoft.com/office/drawing/2014/main" id="{0F2706F2-EA2F-40B3-ADC1-9971829B69F0}"/>
              </a:ext>
            </a:extLst>
          </p:cNvPr>
          <p:cNvSpPr>
            <a:spLocks noGrp="1"/>
          </p:cNvSpPr>
          <p:nvPr>
            <p:ph type="body" sz="quarter" idx="15"/>
          </p:nvPr>
        </p:nvSpPr>
        <p:spPr>
          <a:xfrm>
            <a:off x="3175537" y="503434"/>
            <a:ext cx="8393164" cy="1849348"/>
          </a:xfrm>
        </p:spPr>
        <p:txBody>
          <a:bodyPr>
            <a:normAutofit/>
          </a:bodyPr>
          <a:lstStyle/>
          <a:p>
            <a:r>
              <a:rPr lang="is-IS" sz="2400" dirty="0"/>
              <a:t>Þegar endurnýjanleg- og poppmenningarferðaþjónusta eru </a:t>
            </a:r>
            <a:r>
              <a:rPr lang="is-IS" sz="2400" dirty="0" err="1"/>
              <a:t>samtvinnaðar</a:t>
            </a:r>
            <a:r>
              <a:rPr lang="is-IS" sz="2400" dirty="0"/>
              <a:t> gefur það möguleika á að endurlífga áður óþekkta þætti áfangastaðar en til þess þarf að leggja meiri áherslu á áfangastaði sem eru utan alfaraleiðar.</a:t>
            </a:r>
            <a:endParaRPr lang="en-IE" sz="2400" dirty="0"/>
          </a:p>
        </p:txBody>
      </p:sp>
      <p:sp>
        <p:nvSpPr>
          <p:cNvPr id="5" name="TextBox 4">
            <a:extLst>
              <a:ext uri="{FF2B5EF4-FFF2-40B4-BE49-F238E27FC236}">
                <a16:creationId xmlns:a16="http://schemas.microsoft.com/office/drawing/2014/main" id="{BE7F23FD-341C-4892-BB0D-BAE932FC19FB}"/>
              </a:ext>
            </a:extLst>
          </p:cNvPr>
          <p:cNvSpPr txBox="1"/>
          <p:nvPr/>
        </p:nvSpPr>
        <p:spPr>
          <a:xfrm>
            <a:off x="2470061" y="5738924"/>
            <a:ext cx="9413698" cy="1107996"/>
          </a:xfrm>
          <a:prstGeom prst="rect">
            <a:avLst/>
          </a:prstGeom>
          <a:noFill/>
        </p:spPr>
        <p:txBody>
          <a:bodyPr wrap="square">
            <a:spAutoFit/>
          </a:bodyPr>
          <a:lstStyle/>
          <a:p>
            <a:r>
              <a:rPr lang="en-IE" sz="2200" b="1" dirty="0">
                <a:solidFill>
                  <a:srgbClr val="003841"/>
                </a:solidFill>
              </a:rPr>
              <a:t>EN!</a:t>
            </a:r>
            <a:r>
              <a:rPr lang="en-IE" sz="2200" dirty="0">
                <a:solidFill>
                  <a:srgbClr val="003841"/>
                </a:solidFill>
              </a:rPr>
              <a:t> </a:t>
            </a:r>
            <a:r>
              <a:rPr lang="en-IE" sz="2200" dirty="0" err="1">
                <a:solidFill>
                  <a:srgbClr val="003841"/>
                </a:solidFill>
              </a:rPr>
              <a:t>Samkvæmt</a:t>
            </a:r>
            <a:r>
              <a:rPr lang="en-IE" sz="2200" dirty="0">
                <a:solidFill>
                  <a:srgbClr val="003841"/>
                </a:solidFill>
              </a:rPr>
              <a:t> </a:t>
            </a:r>
            <a:r>
              <a:rPr lang="en-IE" sz="2200" dirty="0" err="1">
                <a:solidFill>
                  <a:srgbClr val="003841"/>
                </a:solidFill>
              </a:rPr>
              <a:t>nýlegri</a:t>
            </a:r>
            <a:r>
              <a:rPr lang="en-IE" sz="2200" dirty="0">
                <a:solidFill>
                  <a:srgbClr val="003841"/>
                </a:solidFill>
              </a:rPr>
              <a:t> </a:t>
            </a:r>
            <a:r>
              <a:rPr lang="en-IE" sz="2200" dirty="0" err="1">
                <a:solidFill>
                  <a:srgbClr val="003841"/>
                </a:solidFill>
              </a:rPr>
              <a:t>rannsókn</a:t>
            </a:r>
            <a:r>
              <a:rPr lang="en-IE" sz="2200" dirty="0">
                <a:solidFill>
                  <a:srgbClr val="003841"/>
                </a:solidFill>
              </a:rPr>
              <a:t> í Barcelona </a:t>
            </a:r>
            <a:r>
              <a:rPr lang="en-IE" sz="2200" dirty="0" err="1">
                <a:solidFill>
                  <a:srgbClr val="003841"/>
                </a:solidFill>
              </a:rPr>
              <a:t>kemur</a:t>
            </a:r>
            <a:r>
              <a:rPr lang="en-IE" sz="2200" dirty="0">
                <a:solidFill>
                  <a:srgbClr val="003841"/>
                </a:solidFill>
              </a:rPr>
              <a:t> </a:t>
            </a:r>
            <a:r>
              <a:rPr lang="en-IE" sz="2200" dirty="0" err="1">
                <a:solidFill>
                  <a:srgbClr val="003841"/>
                </a:solidFill>
              </a:rPr>
              <a:t>fram</a:t>
            </a:r>
            <a:r>
              <a:rPr lang="en-IE" sz="2200" dirty="0">
                <a:solidFill>
                  <a:srgbClr val="003841"/>
                </a:solidFill>
              </a:rPr>
              <a:t> </a:t>
            </a:r>
            <a:r>
              <a:rPr lang="en-IE" sz="2200" dirty="0" err="1">
                <a:solidFill>
                  <a:srgbClr val="003841"/>
                </a:solidFill>
              </a:rPr>
              <a:t>að</a:t>
            </a:r>
            <a:r>
              <a:rPr lang="en-IE" sz="2200" dirty="0">
                <a:solidFill>
                  <a:srgbClr val="003841"/>
                </a:solidFill>
              </a:rPr>
              <a:t> í </a:t>
            </a:r>
            <a:r>
              <a:rPr lang="en-IE" sz="2200" dirty="0" err="1">
                <a:solidFill>
                  <a:srgbClr val="003841"/>
                </a:solidFill>
              </a:rPr>
              <a:t>stað</a:t>
            </a:r>
            <a:r>
              <a:rPr lang="en-IE" sz="2200" dirty="0">
                <a:solidFill>
                  <a:srgbClr val="003841"/>
                </a:solidFill>
              </a:rPr>
              <a:t> </a:t>
            </a:r>
            <a:r>
              <a:rPr lang="en-IE" sz="2200" dirty="0" err="1">
                <a:solidFill>
                  <a:srgbClr val="003841"/>
                </a:solidFill>
              </a:rPr>
              <a:t>þess</a:t>
            </a:r>
            <a:r>
              <a:rPr lang="en-IE" sz="2200" dirty="0">
                <a:solidFill>
                  <a:srgbClr val="003841"/>
                </a:solidFill>
              </a:rPr>
              <a:t> </a:t>
            </a:r>
            <a:r>
              <a:rPr lang="en-IE" sz="2200" dirty="0" err="1">
                <a:solidFill>
                  <a:srgbClr val="003841"/>
                </a:solidFill>
              </a:rPr>
              <a:t>að</a:t>
            </a:r>
            <a:r>
              <a:rPr lang="en-IE" sz="2200" dirty="0">
                <a:solidFill>
                  <a:srgbClr val="003841"/>
                </a:solidFill>
              </a:rPr>
              <a:t> </a:t>
            </a:r>
            <a:r>
              <a:rPr lang="en-IE" sz="2200" dirty="0" err="1">
                <a:solidFill>
                  <a:srgbClr val="003841"/>
                </a:solidFill>
              </a:rPr>
              <a:t>stuðla</a:t>
            </a:r>
            <a:r>
              <a:rPr lang="en-IE" sz="2200" dirty="0">
                <a:solidFill>
                  <a:srgbClr val="003841"/>
                </a:solidFill>
              </a:rPr>
              <a:t> </a:t>
            </a:r>
            <a:r>
              <a:rPr lang="en-IE" sz="2200" dirty="0" err="1">
                <a:solidFill>
                  <a:srgbClr val="003841"/>
                </a:solidFill>
              </a:rPr>
              <a:t>að</a:t>
            </a:r>
            <a:r>
              <a:rPr lang="en-IE" sz="2200" dirty="0">
                <a:solidFill>
                  <a:srgbClr val="003841"/>
                </a:solidFill>
              </a:rPr>
              <a:t> </a:t>
            </a:r>
            <a:r>
              <a:rPr lang="en-IE" sz="2200" dirty="0" err="1">
                <a:solidFill>
                  <a:srgbClr val="003841"/>
                </a:solidFill>
              </a:rPr>
              <a:t>drefingu</a:t>
            </a:r>
            <a:r>
              <a:rPr lang="en-IE" sz="2200" dirty="0">
                <a:solidFill>
                  <a:srgbClr val="003841"/>
                </a:solidFill>
              </a:rPr>
              <a:t> </a:t>
            </a:r>
            <a:r>
              <a:rPr lang="en-IE" sz="2200" dirty="0" err="1">
                <a:solidFill>
                  <a:srgbClr val="003841"/>
                </a:solidFill>
              </a:rPr>
              <a:t>ferðamanna</a:t>
            </a:r>
            <a:r>
              <a:rPr lang="en-IE" sz="2200" dirty="0">
                <a:solidFill>
                  <a:srgbClr val="003841"/>
                </a:solidFill>
              </a:rPr>
              <a:t> um </a:t>
            </a:r>
            <a:r>
              <a:rPr lang="en-IE" sz="2200" dirty="0" err="1">
                <a:solidFill>
                  <a:srgbClr val="003841"/>
                </a:solidFill>
              </a:rPr>
              <a:t>borgina</a:t>
            </a:r>
            <a:r>
              <a:rPr lang="en-IE" sz="2200" dirty="0">
                <a:solidFill>
                  <a:srgbClr val="003841"/>
                </a:solidFill>
              </a:rPr>
              <a:t>, </a:t>
            </a:r>
            <a:r>
              <a:rPr lang="en-IE" sz="2200" dirty="0" err="1">
                <a:solidFill>
                  <a:srgbClr val="003841"/>
                </a:solidFill>
              </a:rPr>
              <a:t>drógu</a:t>
            </a:r>
            <a:r>
              <a:rPr lang="en-IE" sz="2200" dirty="0">
                <a:solidFill>
                  <a:srgbClr val="003841"/>
                </a:solidFill>
              </a:rPr>
              <a:t> </a:t>
            </a:r>
            <a:r>
              <a:rPr lang="en-IE" sz="2200" dirty="0" err="1">
                <a:solidFill>
                  <a:srgbClr val="003841"/>
                </a:solidFill>
              </a:rPr>
              <a:t>kvikmyndastaðir</a:t>
            </a:r>
            <a:r>
              <a:rPr lang="en-IE" sz="2200" dirty="0">
                <a:solidFill>
                  <a:srgbClr val="003841"/>
                </a:solidFill>
              </a:rPr>
              <a:t> </a:t>
            </a:r>
            <a:r>
              <a:rPr lang="en-IE" sz="2200" dirty="0" err="1">
                <a:solidFill>
                  <a:srgbClr val="003841"/>
                </a:solidFill>
              </a:rPr>
              <a:t>enn</a:t>
            </a:r>
            <a:r>
              <a:rPr lang="en-IE" sz="2200" dirty="0">
                <a:solidFill>
                  <a:srgbClr val="003841"/>
                </a:solidFill>
              </a:rPr>
              <a:t> </a:t>
            </a:r>
            <a:r>
              <a:rPr lang="en-IE" sz="2200" dirty="0" err="1">
                <a:solidFill>
                  <a:srgbClr val="003841"/>
                </a:solidFill>
              </a:rPr>
              <a:t>fleiri</a:t>
            </a:r>
            <a:r>
              <a:rPr lang="en-IE" sz="2200" dirty="0">
                <a:solidFill>
                  <a:srgbClr val="003841"/>
                </a:solidFill>
              </a:rPr>
              <a:t> </a:t>
            </a:r>
            <a:r>
              <a:rPr lang="en-IE" sz="2200" dirty="0" err="1">
                <a:solidFill>
                  <a:srgbClr val="003841"/>
                </a:solidFill>
              </a:rPr>
              <a:t>ferðamenn</a:t>
            </a:r>
            <a:r>
              <a:rPr lang="en-IE" sz="2200" dirty="0">
                <a:solidFill>
                  <a:srgbClr val="003841"/>
                </a:solidFill>
              </a:rPr>
              <a:t> </a:t>
            </a:r>
            <a:r>
              <a:rPr lang="en-IE" sz="2200" dirty="0" err="1">
                <a:solidFill>
                  <a:srgbClr val="003841"/>
                </a:solidFill>
              </a:rPr>
              <a:t>að</a:t>
            </a:r>
            <a:r>
              <a:rPr lang="en-IE" sz="2200" dirty="0">
                <a:solidFill>
                  <a:srgbClr val="003841"/>
                </a:solidFill>
              </a:rPr>
              <a:t> </a:t>
            </a:r>
            <a:r>
              <a:rPr lang="en-IE" sz="2200" dirty="0" err="1">
                <a:solidFill>
                  <a:srgbClr val="003841"/>
                </a:solidFill>
              </a:rPr>
              <a:t>helstu</a:t>
            </a:r>
            <a:r>
              <a:rPr lang="en-IE" sz="2200" dirty="0">
                <a:solidFill>
                  <a:srgbClr val="003841"/>
                </a:solidFill>
              </a:rPr>
              <a:t> </a:t>
            </a:r>
            <a:r>
              <a:rPr lang="en-IE" sz="2200" dirty="0" err="1">
                <a:solidFill>
                  <a:srgbClr val="003841"/>
                </a:solidFill>
              </a:rPr>
              <a:t>aðdráttaröflum</a:t>
            </a:r>
            <a:r>
              <a:rPr lang="en-IE" sz="2200" dirty="0">
                <a:solidFill>
                  <a:srgbClr val="003841"/>
                </a:solidFill>
              </a:rPr>
              <a:t> </a:t>
            </a:r>
            <a:r>
              <a:rPr lang="en-IE" sz="2200" dirty="0" err="1">
                <a:solidFill>
                  <a:srgbClr val="003841"/>
                </a:solidFill>
              </a:rPr>
              <a:t>borgarinnar</a:t>
            </a:r>
            <a:r>
              <a:rPr lang="en-IE" sz="2200" dirty="0">
                <a:solidFill>
                  <a:srgbClr val="003841"/>
                </a:solidFill>
              </a:rPr>
              <a:t>.</a:t>
            </a:r>
          </a:p>
        </p:txBody>
      </p:sp>
      <p:sp>
        <p:nvSpPr>
          <p:cNvPr id="2" name="TextBox 1"/>
          <p:cNvSpPr txBox="1"/>
          <p:nvPr/>
        </p:nvSpPr>
        <p:spPr>
          <a:xfrm>
            <a:off x="10859727" y="6477588"/>
            <a:ext cx="1417947" cy="369332"/>
          </a:xfrm>
          <a:prstGeom prst="rect">
            <a:avLst/>
          </a:prstGeom>
          <a:noFill/>
        </p:spPr>
        <p:txBody>
          <a:bodyPr wrap="square" rtlCol="0">
            <a:spAutoFit/>
          </a:bodyPr>
          <a:lstStyle/>
          <a:p>
            <a:r>
              <a:rPr lang="is-IS" dirty="0">
                <a:hlinkClick r:id="rId5"/>
              </a:rPr>
              <a:t>Heimild</a:t>
            </a:r>
            <a:endParaRPr lang="is-IS" dirty="0"/>
          </a:p>
        </p:txBody>
      </p:sp>
    </p:spTree>
    <p:extLst>
      <p:ext uri="{BB962C8B-B14F-4D97-AF65-F5344CB8AC3E}">
        <p14:creationId xmlns:p14="http://schemas.microsoft.com/office/powerpoint/2010/main" val="75676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55E19C9-0028-40AC-B854-09983288FF5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46964" y="339271"/>
            <a:ext cx="5053922" cy="5979336"/>
          </a:xfrm>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63557" y="3427488"/>
            <a:ext cx="4902027" cy="968329"/>
          </a:xfrm>
        </p:spPr>
        <p:txBody>
          <a:bodyPr/>
          <a:lstStyle/>
          <a:p>
            <a:r>
              <a:rPr lang="is-IS" dirty="0"/>
              <a:t>OFGNÓTT FERÐAMENNSKU TENGDRI POPPMENNINGU – BIEBER ÁHRIFIN, FROZEN ÁHRIFIN, O.FL.</a:t>
            </a:r>
            <a:endParaRPr lang="en-IE" dirty="0"/>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9" y="4443977"/>
            <a:ext cx="4902027" cy="968329"/>
          </a:xfrm>
        </p:spPr>
        <p:txBody>
          <a:bodyPr/>
          <a:lstStyle/>
          <a:p>
            <a:r>
              <a:rPr lang="is-IS" dirty="0"/>
              <a:t>KASTLJÓSI BEINT AÐ VISTVÆNNI FERÐAÞJÓNUSTU</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855561" y="5970512"/>
            <a:ext cx="4902027" cy="968329"/>
          </a:xfrm>
        </p:spPr>
        <p:txBody>
          <a:bodyPr/>
          <a:lstStyle/>
          <a:p>
            <a:r>
              <a:rPr lang="is-IS" dirty="0"/>
              <a:t>AÐ GERA SÝNDARUPPLIFUN AÐ SÖLUVÖRU Í FERÐAÞJÓNUSTU</a:t>
            </a:r>
          </a:p>
          <a:p>
            <a:endParaRPr lang="en-IE" dirty="0"/>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437438" y="666750"/>
            <a:ext cx="5081308" cy="2102994"/>
          </a:xfrm>
          <a:solidFill>
            <a:srgbClr val="9A2E90"/>
          </a:solidFill>
        </p:spPr>
        <p:txBody>
          <a:bodyPr/>
          <a:lstStyle/>
          <a:p>
            <a:endParaRPr lang="en-IE" dirty="0"/>
          </a:p>
          <a:p>
            <a:r>
              <a:rPr lang="en-IE" dirty="0"/>
              <a:t>KENNSLUPAKKI 5 YFIRLIT	</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851068" y="599816"/>
            <a:ext cx="4902027" cy="968329"/>
          </a:xfrm>
        </p:spPr>
        <p:txBody>
          <a:bodyPr/>
          <a:lstStyle/>
          <a:p>
            <a:r>
              <a:rPr lang="is-IS" dirty="0"/>
              <a:t>ÁHRIF COVID-19 OG FERÐAÞJÓNUSTA FRAMTÍÐARINNAR</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9" y="1977108"/>
            <a:ext cx="4902027" cy="968329"/>
          </a:xfrm>
        </p:spPr>
        <p:txBody>
          <a:bodyPr/>
          <a:lstStyle/>
          <a:p>
            <a:r>
              <a:rPr lang="en-IE" dirty="0"/>
              <a:t>ENDURNÝJANLEG OG SJÁLFBÆR POPPMENNINGARFERÐAÞJÓNUSTA</a:t>
            </a:r>
          </a:p>
        </p:txBody>
      </p:sp>
      <p:sp>
        <p:nvSpPr>
          <p:cNvPr id="14" name="TextBox 13">
            <a:extLst>
              <a:ext uri="{FF2B5EF4-FFF2-40B4-BE49-F238E27FC236}">
                <a16:creationId xmlns:a16="http://schemas.microsoft.com/office/drawing/2014/main" id="{A84667D6-6AB8-4540-B46A-D91719194985}"/>
              </a:ext>
            </a:extLst>
          </p:cNvPr>
          <p:cNvSpPr txBox="1"/>
          <p:nvPr/>
        </p:nvSpPr>
        <p:spPr>
          <a:xfrm>
            <a:off x="437437" y="6311243"/>
            <a:ext cx="4970941" cy="461665"/>
          </a:xfrm>
          <a:prstGeom prst="rect">
            <a:avLst/>
          </a:prstGeom>
          <a:noFill/>
        </p:spPr>
        <p:txBody>
          <a:bodyPr wrap="square">
            <a:spAutoFit/>
          </a:bodyPr>
          <a:lstStyle/>
          <a:p>
            <a:r>
              <a:rPr lang="en-US" sz="800" dirty="0" err="1">
                <a:solidFill>
                  <a:srgbClr val="323338"/>
                </a:solidFill>
              </a:rPr>
              <a:t>Þetta</a:t>
            </a:r>
            <a:r>
              <a:rPr lang="en-US" sz="800" dirty="0">
                <a:solidFill>
                  <a:srgbClr val="323338"/>
                </a:solidFill>
              </a:rPr>
              <a:t> </a:t>
            </a:r>
            <a:r>
              <a:rPr lang="en-US" sz="800" dirty="0" err="1">
                <a:solidFill>
                  <a:srgbClr val="323338"/>
                </a:solidFill>
              </a:rPr>
              <a:t>verkefni</a:t>
            </a:r>
            <a:r>
              <a:rPr lang="en-US" sz="800" dirty="0">
                <a:solidFill>
                  <a:srgbClr val="323338"/>
                </a:solidFill>
              </a:rPr>
              <a:t> </a:t>
            </a:r>
            <a:r>
              <a:rPr lang="en-US" sz="800" dirty="0" err="1">
                <a:solidFill>
                  <a:srgbClr val="323338"/>
                </a:solidFill>
              </a:rPr>
              <a:t>hefur</a:t>
            </a:r>
            <a:r>
              <a:rPr lang="en-US" sz="800" dirty="0">
                <a:solidFill>
                  <a:srgbClr val="323338"/>
                </a:solidFill>
              </a:rPr>
              <a:t> </a:t>
            </a:r>
            <a:r>
              <a:rPr lang="en-US" sz="800" dirty="0" err="1">
                <a:solidFill>
                  <a:srgbClr val="323338"/>
                </a:solidFill>
              </a:rPr>
              <a:t>hlotið</a:t>
            </a:r>
            <a:r>
              <a:rPr lang="en-US" sz="800" dirty="0">
                <a:solidFill>
                  <a:srgbClr val="323338"/>
                </a:solidFill>
              </a:rPr>
              <a:t> </a:t>
            </a:r>
            <a:r>
              <a:rPr lang="en-US" sz="800" dirty="0" err="1">
                <a:solidFill>
                  <a:srgbClr val="323338"/>
                </a:solidFill>
              </a:rPr>
              <a:t>styrk</a:t>
            </a:r>
            <a:r>
              <a:rPr lang="en-US" sz="800" dirty="0">
                <a:solidFill>
                  <a:srgbClr val="323338"/>
                </a:solidFill>
              </a:rPr>
              <a:t> </a:t>
            </a:r>
            <a:r>
              <a:rPr lang="en-US" sz="800" dirty="0" err="1">
                <a:solidFill>
                  <a:srgbClr val="323338"/>
                </a:solidFill>
              </a:rPr>
              <a:t>frá</a:t>
            </a:r>
            <a:r>
              <a:rPr lang="en-US" sz="800" dirty="0">
                <a:solidFill>
                  <a:srgbClr val="323338"/>
                </a:solidFill>
              </a:rPr>
              <a:t> </a:t>
            </a:r>
            <a:r>
              <a:rPr lang="en-US" sz="800" dirty="0" err="1">
                <a:solidFill>
                  <a:srgbClr val="323338"/>
                </a:solidFill>
              </a:rPr>
              <a:t>framkvæmdastjórn</a:t>
            </a:r>
            <a:r>
              <a:rPr lang="en-US" sz="800" dirty="0">
                <a:solidFill>
                  <a:srgbClr val="323338"/>
                </a:solidFill>
              </a:rPr>
              <a:t> </a:t>
            </a:r>
            <a:r>
              <a:rPr lang="en-US" sz="800" dirty="0" err="1">
                <a:solidFill>
                  <a:srgbClr val="323338"/>
                </a:solidFill>
              </a:rPr>
              <a:t>Evrópusambandsins</a:t>
            </a:r>
            <a:r>
              <a:rPr lang="en-US" sz="800" dirty="0">
                <a:solidFill>
                  <a:srgbClr val="323338"/>
                </a:solidFill>
              </a:rPr>
              <a:t> (European Commission). </a:t>
            </a:r>
            <a:r>
              <a:rPr lang="en-US" sz="800" dirty="0" err="1">
                <a:solidFill>
                  <a:srgbClr val="323338"/>
                </a:solidFill>
              </a:rPr>
              <a:t>Þessi</a:t>
            </a:r>
            <a:r>
              <a:rPr lang="en-US" sz="800" dirty="0">
                <a:solidFill>
                  <a:srgbClr val="323338"/>
                </a:solidFill>
              </a:rPr>
              <a:t> </a:t>
            </a:r>
            <a:r>
              <a:rPr lang="en-US" sz="800" dirty="0" err="1">
                <a:solidFill>
                  <a:srgbClr val="323338"/>
                </a:solidFill>
              </a:rPr>
              <a:t>útgáfa</a:t>
            </a:r>
            <a:r>
              <a:rPr lang="en-US" sz="800" dirty="0">
                <a:solidFill>
                  <a:srgbClr val="323338"/>
                </a:solidFill>
              </a:rPr>
              <a:t> </a:t>
            </a:r>
            <a:r>
              <a:rPr lang="en-US" sz="800" dirty="0" err="1">
                <a:solidFill>
                  <a:srgbClr val="323338"/>
                </a:solidFill>
              </a:rPr>
              <a:t>endurspeglar</a:t>
            </a:r>
            <a:r>
              <a:rPr lang="en-US" sz="800" dirty="0">
                <a:solidFill>
                  <a:srgbClr val="323338"/>
                </a:solidFill>
              </a:rPr>
              <a:t> </a:t>
            </a:r>
            <a:r>
              <a:rPr lang="en-US" sz="800" dirty="0" err="1">
                <a:solidFill>
                  <a:srgbClr val="323338"/>
                </a:solidFill>
              </a:rPr>
              <a:t>aðeins</a:t>
            </a:r>
            <a:r>
              <a:rPr lang="en-US" sz="800" dirty="0">
                <a:solidFill>
                  <a:srgbClr val="323338"/>
                </a:solidFill>
              </a:rPr>
              <a:t> </a:t>
            </a:r>
            <a:r>
              <a:rPr lang="en-US" sz="800" dirty="0" err="1">
                <a:solidFill>
                  <a:srgbClr val="323338"/>
                </a:solidFill>
              </a:rPr>
              <a:t>sjónarmið</a:t>
            </a:r>
            <a:r>
              <a:rPr lang="en-US" sz="800" dirty="0">
                <a:solidFill>
                  <a:srgbClr val="323338"/>
                </a:solidFill>
              </a:rPr>
              <a:t> </a:t>
            </a:r>
            <a:r>
              <a:rPr lang="en-US" sz="800" dirty="0" err="1">
                <a:solidFill>
                  <a:srgbClr val="323338"/>
                </a:solidFill>
              </a:rPr>
              <a:t>höfunda</a:t>
            </a:r>
            <a:r>
              <a:rPr lang="en-US" sz="800" dirty="0">
                <a:solidFill>
                  <a:srgbClr val="323338"/>
                </a:solidFill>
              </a:rPr>
              <a:t> og </a:t>
            </a:r>
            <a:r>
              <a:rPr lang="en-US" sz="800" dirty="0" err="1">
                <a:solidFill>
                  <a:srgbClr val="323338"/>
                </a:solidFill>
              </a:rPr>
              <a:t>framkvæmdastjórnin</a:t>
            </a:r>
            <a:r>
              <a:rPr lang="en-US" sz="800" dirty="0">
                <a:solidFill>
                  <a:srgbClr val="323338"/>
                </a:solidFill>
              </a:rPr>
              <a:t> </a:t>
            </a:r>
            <a:r>
              <a:rPr lang="en-US" sz="800" dirty="0" err="1">
                <a:solidFill>
                  <a:srgbClr val="323338"/>
                </a:solidFill>
              </a:rPr>
              <a:t>getur</a:t>
            </a:r>
            <a:r>
              <a:rPr lang="en-US" sz="800" dirty="0">
                <a:solidFill>
                  <a:srgbClr val="323338"/>
                </a:solidFill>
              </a:rPr>
              <a:t> </a:t>
            </a:r>
            <a:r>
              <a:rPr lang="en-US" sz="800" dirty="0" err="1">
                <a:solidFill>
                  <a:srgbClr val="323338"/>
                </a:solidFill>
              </a:rPr>
              <a:t>ekki</a:t>
            </a:r>
            <a:r>
              <a:rPr lang="en-US" sz="800" dirty="0">
                <a:solidFill>
                  <a:srgbClr val="323338"/>
                </a:solidFill>
              </a:rPr>
              <a:t> </a:t>
            </a:r>
            <a:r>
              <a:rPr lang="en-US" sz="800" dirty="0" err="1">
                <a:solidFill>
                  <a:srgbClr val="323338"/>
                </a:solidFill>
              </a:rPr>
              <a:t>borið</a:t>
            </a:r>
            <a:r>
              <a:rPr lang="en-US" sz="800" dirty="0">
                <a:solidFill>
                  <a:srgbClr val="323338"/>
                </a:solidFill>
              </a:rPr>
              <a:t> </a:t>
            </a:r>
            <a:r>
              <a:rPr lang="en-US" sz="800" dirty="0" err="1">
                <a:solidFill>
                  <a:srgbClr val="323338"/>
                </a:solidFill>
              </a:rPr>
              <a:t>ábyrgð</a:t>
            </a:r>
            <a:r>
              <a:rPr lang="en-US" sz="800" dirty="0">
                <a:solidFill>
                  <a:srgbClr val="323338"/>
                </a:solidFill>
              </a:rPr>
              <a:t> á </a:t>
            </a:r>
            <a:r>
              <a:rPr lang="en-US" sz="800" dirty="0" err="1">
                <a:solidFill>
                  <a:srgbClr val="323338"/>
                </a:solidFill>
              </a:rPr>
              <a:t>hvernig</a:t>
            </a:r>
            <a:r>
              <a:rPr lang="en-US" sz="800" dirty="0">
                <a:solidFill>
                  <a:srgbClr val="323338"/>
                </a:solidFill>
              </a:rPr>
              <a:t> </a:t>
            </a:r>
            <a:r>
              <a:rPr lang="en-US" sz="800" dirty="0" err="1">
                <a:solidFill>
                  <a:srgbClr val="323338"/>
                </a:solidFill>
              </a:rPr>
              <a:t>upplýsingarnar</a:t>
            </a:r>
            <a:r>
              <a:rPr lang="en-US" sz="800" dirty="0">
                <a:solidFill>
                  <a:srgbClr val="323338"/>
                </a:solidFill>
              </a:rPr>
              <a:t> </a:t>
            </a:r>
            <a:r>
              <a:rPr lang="en-US" sz="800" dirty="0" err="1">
                <a:solidFill>
                  <a:srgbClr val="323338"/>
                </a:solidFill>
              </a:rPr>
              <a:t>sem</a:t>
            </a:r>
            <a:r>
              <a:rPr lang="en-US" sz="800" dirty="0">
                <a:solidFill>
                  <a:srgbClr val="323338"/>
                </a:solidFill>
              </a:rPr>
              <a:t> </a:t>
            </a:r>
            <a:r>
              <a:rPr lang="en-US" sz="800" dirty="0" err="1">
                <a:solidFill>
                  <a:srgbClr val="323338"/>
                </a:solidFill>
              </a:rPr>
              <a:t>hér</a:t>
            </a:r>
            <a:r>
              <a:rPr lang="en-US" sz="800" dirty="0">
                <a:solidFill>
                  <a:srgbClr val="323338"/>
                </a:solidFill>
              </a:rPr>
              <a:t> </a:t>
            </a:r>
            <a:r>
              <a:rPr lang="en-US" sz="800" dirty="0" err="1">
                <a:solidFill>
                  <a:srgbClr val="323338"/>
                </a:solidFill>
              </a:rPr>
              <a:t>birtast</a:t>
            </a:r>
            <a:r>
              <a:rPr lang="en-US" sz="800" dirty="0">
                <a:solidFill>
                  <a:srgbClr val="323338"/>
                </a:solidFill>
              </a:rPr>
              <a:t> </a:t>
            </a:r>
            <a:r>
              <a:rPr lang="en-US" sz="800" dirty="0" err="1">
                <a:solidFill>
                  <a:srgbClr val="323338"/>
                </a:solidFill>
              </a:rPr>
              <a:t>eru</a:t>
            </a:r>
            <a:r>
              <a:rPr lang="en-US" sz="800" dirty="0">
                <a:solidFill>
                  <a:srgbClr val="323338"/>
                </a:solidFill>
              </a:rPr>
              <a:t> </a:t>
            </a:r>
            <a:r>
              <a:rPr lang="en-US" sz="800" dirty="0" err="1">
                <a:solidFill>
                  <a:srgbClr val="323338"/>
                </a:solidFill>
              </a:rPr>
              <a:t>notaðar</a:t>
            </a:r>
            <a:r>
              <a:rPr lang="en-US" sz="800" dirty="0">
                <a:solidFill>
                  <a:srgbClr val="323338"/>
                </a:solidFill>
              </a:rPr>
              <a:t>.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55167BD-BC1A-4726-A5AB-DDBF9FA31AB1}"/>
              </a:ext>
            </a:extLst>
          </p:cNvPr>
          <p:cNvSpPr>
            <a:spLocks noGrp="1"/>
          </p:cNvSpPr>
          <p:nvPr>
            <p:ph type="pic" sz="quarter" idx="10"/>
          </p:nvPr>
        </p:nvSpPr>
        <p:spPr/>
      </p:sp>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3585719"/>
            <a:ext cx="5064739" cy="2768574"/>
          </a:xfrm>
        </p:spPr>
        <p:txBody>
          <a:bodyPr/>
          <a:lstStyle/>
          <a:p>
            <a:r>
              <a:rPr lang="en-US" dirty="0" err="1"/>
              <a:t>Taktu</a:t>
            </a:r>
            <a:r>
              <a:rPr lang="en-US" dirty="0"/>
              <a:t> </a:t>
            </a:r>
            <a:r>
              <a:rPr lang="en-US" dirty="0" err="1"/>
              <a:t>þér</a:t>
            </a:r>
            <a:r>
              <a:rPr lang="en-US" dirty="0"/>
              <a:t> </a:t>
            </a:r>
            <a:r>
              <a:rPr lang="en-US" dirty="0" err="1"/>
              <a:t>tíma</a:t>
            </a:r>
            <a:r>
              <a:rPr lang="en-US" dirty="0"/>
              <a:t> </a:t>
            </a:r>
            <a:r>
              <a:rPr lang="en-US" dirty="0" err="1"/>
              <a:t>til</a:t>
            </a:r>
            <a:r>
              <a:rPr lang="en-US" dirty="0"/>
              <a:t> </a:t>
            </a:r>
            <a:r>
              <a:rPr lang="en-US" dirty="0" err="1"/>
              <a:t>að</a:t>
            </a:r>
            <a:r>
              <a:rPr lang="en-US" dirty="0"/>
              <a:t> </a:t>
            </a:r>
            <a:r>
              <a:rPr lang="en-US" dirty="0" err="1"/>
              <a:t>hugsa</a:t>
            </a:r>
            <a:r>
              <a:rPr lang="en-US" dirty="0"/>
              <a:t> um </a:t>
            </a:r>
            <a:r>
              <a:rPr lang="en-US" dirty="0" err="1"/>
              <a:t>hvað</a:t>
            </a:r>
            <a:r>
              <a:rPr lang="en-US" dirty="0"/>
              <a:t> </a:t>
            </a:r>
            <a:r>
              <a:rPr lang="en-US" dirty="0" err="1"/>
              <a:t>fyrirtækið</a:t>
            </a:r>
            <a:r>
              <a:rPr lang="en-US" dirty="0"/>
              <a:t> </a:t>
            </a:r>
            <a:r>
              <a:rPr lang="en-US" dirty="0" err="1"/>
              <a:t>þitt</a:t>
            </a:r>
            <a:r>
              <a:rPr lang="en-US" dirty="0"/>
              <a:t> </a:t>
            </a:r>
            <a:r>
              <a:rPr lang="en-US" dirty="0" err="1"/>
              <a:t>getur</a:t>
            </a:r>
            <a:r>
              <a:rPr lang="en-US" dirty="0"/>
              <a:t> </a:t>
            </a:r>
            <a:r>
              <a:rPr lang="en-US" dirty="0" err="1"/>
              <a:t>gert</a:t>
            </a:r>
            <a:r>
              <a:rPr lang="en-US" dirty="0"/>
              <a:t> </a:t>
            </a:r>
            <a:r>
              <a:rPr lang="en-US" dirty="0" err="1"/>
              <a:t>fyrir</a:t>
            </a:r>
            <a:r>
              <a:rPr lang="en-US" dirty="0"/>
              <a:t> </a:t>
            </a:r>
            <a:r>
              <a:rPr lang="en-US" dirty="0" err="1"/>
              <a:t>umhverfið</a:t>
            </a:r>
            <a:r>
              <a:rPr lang="en-US" dirty="0"/>
              <a:t>. </a:t>
            </a:r>
            <a:r>
              <a:rPr lang="en-US" dirty="0" err="1"/>
              <a:t>Þetta</a:t>
            </a:r>
            <a:r>
              <a:rPr lang="en-US" dirty="0"/>
              <a:t> </a:t>
            </a:r>
            <a:r>
              <a:rPr lang="en-US" dirty="0" err="1"/>
              <a:t>felur</a:t>
            </a:r>
            <a:r>
              <a:rPr lang="en-US" dirty="0"/>
              <a:t> </a:t>
            </a:r>
            <a:r>
              <a:rPr lang="en-US" dirty="0" err="1"/>
              <a:t>m.a.</a:t>
            </a:r>
            <a:r>
              <a:rPr lang="en-US" dirty="0"/>
              <a:t> í </a:t>
            </a:r>
            <a:r>
              <a:rPr lang="en-US" dirty="0" err="1"/>
              <a:t>sér</a:t>
            </a:r>
            <a:r>
              <a:rPr lang="en-US" dirty="0"/>
              <a:t> </a:t>
            </a:r>
            <a:r>
              <a:rPr lang="en-US" dirty="0" err="1"/>
              <a:t>verndun</a:t>
            </a:r>
            <a:r>
              <a:rPr lang="en-US" dirty="0"/>
              <a:t> </a:t>
            </a:r>
            <a:r>
              <a:rPr lang="en-US" dirty="0" err="1"/>
              <a:t>náttúruauðlinda</a:t>
            </a:r>
            <a:r>
              <a:rPr lang="en-US" dirty="0"/>
              <a:t> í </a:t>
            </a:r>
            <a:r>
              <a:rPr lang="en-US" dirty="0" err="1"/>
              <a:t>kringum</a:t>
            </a:r>
            <a:r>
              <a:rPr lang="en-US" dirty="0"/>
              <a:t> </a:t>
            </a:r>
            <a:r>
              <a:rPr lang="en-US" dirty="0" err="1"/>
              <a:t>þig</a:t>
            </a:r>
            <a:r>
              <a:rPr lang="en-US" dirty="0"/>
              <a:t>, </a:t>
            </a:r>
            <a:r>
              <a:rPr lang="en-US" dirty="0" err="1"/>
              <a:t>gera</a:t>
            </a:r>
            <a:r>
              <a:rPr lang="en-US" dirty="0"/>
              <a:t> </a:t>
            </a:r>
            <a:r>
              <a:rPr lang="en-US" dirty="0" err="1"/>
              <a:t>ráðstafanir</a:t>
            </a:r>
            <a:r>
              <a:rPr lang="en-US" dirty="0"/>
              <a:t> </a:t>
            </a:r>
            <a:r>
              <a:rPr lang="en-US" dirty="0" err="1"/>
              <a:t>til</a:t>
            </a:r>
            <a:r>
              <a:rPr lang="en-US" dirty="0"/>
              <a:t> </a:t>
            </a:r>
            <a:r>
              <a:rPr lang="en-US" dirty="0" err="1"/>
              <a:t>að</a:t>
            </a:r>
            <a:r>
              <a:rPr lang="en-US" dirty="0"/>
              <a:t> </a:t>
            </a:r>
            <a:r>
              <a:rPr lang="en-US" dirty="0" err="1"/>
              <a:t>draga</a:t>
            </a:r>
            <a:r>
              <a:rPr lang="en-US" dirty="0"/>
              <a:t> </a:t>
            </a:r>
            <a:r>
              <a:rPr lang="en-US" dirty="0" err="1"/>
              <a:t>úr</a:t>
            </a:r>
            <a:r>
              <a:rPr lang="en-US" dirty="0"/>
              <a:t> </a:t>
            </a:r>
            <a:r>
              <a:rPr lang="en-US" dirty="0" err="1"/>
              <a:t>sóun</a:t>
            </a:r>
            <a:r>
              <a:rPr lang="en-US" dirty="0"/>
              <a:t>, </a:t>
            </a:r>
            <a:r>
              <a:rPr lang="en-US" dirty="0" err="1"/>
              <a:t>endurvinna</a:t>
            </a:r>
            <a:r>
              <a:rPr lang="en-US" dirty="0"/>
              <a:t> og </a:t>
            </a:r>
            <a:r>
              <a:rPr lang="en-US" dirty="0" err="1"/>
              <a:t>að</a:t>
            </a:r>
            <a:r>
              <a:rPr lang="en-US" dirty="0"/>
              <a:t> taka </a:t>
            </a:r>
            <a:r>
              <a:rPr lang="en-US" dirty="0" err="1"/>
              <a:t>tillit</a:t>
            </a:r>
            <a:r>
              <a:rPr lang="en-US" dirty="0"/>
              <a:t> </a:t>
            </a:r>
            <a:r>
              <a:rPr lang="en-US" dirty="0" err="1"/>
              <a:t>til</a:t>
            </a:r>
            <a:r>
              <a:rPr lang="en-US" dirty="0"/>
              <a:t> </a:t>
            </a:r>
            <a:r>
              <a:rPr lang="en-US" dirty="0" err="1"/>
              <a:t>umhverfisþátta</a:t>
            </a:r>
            <a:r>
              <a:rPr lang="en-US" dirty="0"/>
              <a:t> </a:t>
            </a:r>
            <a:r>
              <a:rPr lang="en-US" dirty="0" err="1"/>
              <a:t>þegar</a:t>
            </a:r>
            <a:r>
              <a:rPr lang="en-US" dirty="0"/>
              <a:t> </a:t>
            </a:r>
            <a:r>
              <a:rPr lang="en-US" dirty="0" err="1"/>
              <a:t>þú</a:t>
            </a:r>
            <a:r>
              <a:rPr lang="en-US" dirty="0"/>
              <a:t> </a:t>
            </a:r>
            <a:r>
              <a:rPr lang="en-US" dirty="0" err="1"/>
              <a:t>kaupir</a:t>
            </a:r>
            <a:r>
              <a:rPr lang="en-US" dirty="0"/>
              <a:t> </a:t>
            </a:r>
            <a:r>
              <a:rPr lang="en-US" dirty="0" err="1"/>
              <a:t>vistir</a:t>
            </a:r>
            <a:r>
              <a:rPr lang="en-US" dirty="0"/>
              <a:t> og </a:t>
            </a:r>
            <a:r>
              <a:rPr lang="en-US" dirty="0" err="1"/>
              <a:t>skipuleggur</a:t>
            </a:r>
            <a:r>
              <a:rPr lang="en-US" dirty="0"/>
              <a:t> </a:t>
            </a:r>
            <a:r>
              <a:rPr lang="en-US" dirty="0" err="1"/>
              <a:t>afþreyinguna</a:t>
            </a:r>
            <a:r>
              <a:rPr lang="en-US" dirty="0"/>
              <a:t> </a:t>
            </a:r>
            <a:r>
              <a:rPr lang="en-US" dirty="0" err="1"/>
              <a:t>þína</a:t>
            </a:r>
            <a:r>
              <a:rPr lang="en-US" dirty="0"/>
              <a:t>. </a:t>
            </a:r>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D6689A03-C180-420A-AAAD-ED7CFD568B8F}"/>
              </a:ext>
            </a:extLst>
          </p:cNvPr>
          <p:cNvSpPr>
            <a:spLocks noGrp="1"/>
          </p:cNvSpPr>
          <p:nvPr>
            <p:ph type="body" sz="quarter" idx="13"/>
          </p:nvPr>
        </p:nvSpPr>
        <p:spPr>
          <a:xfrm>
            <a:off x="4738254" y="832207"/>
            <a:ext cx="4816712" cy="1849348"/>
          </a:xfrm>
        </p:spPr>
        <p:txBody>
          <a:bodyPr>
            <a:normAutofit lnSpcReduction="10000"/>
          </a:bodyPr>
          <a:lstStyle/>
          <a:p>
            <a:r>
              <a:rPr lang="en-IE" dirty="0" err="1"/>
              <a:t>Skref</a:t>
            </a:r>
            <a:r>
              <a:rPr lang="en-IE" dirty="0"/>
              <a:t> </a:t>
            </a:r>
            <a:r>
              <a:rPr lang="en-IE" dirty="0" err="1"/>
              <a:t>til</a:t>
            </a:r>
            <a:r>
              <a:rPr lang="en-IE" dirty="0"/>
              <a:t> </a:t>
            </a:r>
            <a:r>
              <a:rPr lang="en-IE" dirty="0" err="1"/>
              <a:t>að</a:t>
            </a:r>
            <a:r>
              <a:rPr lang="en-IE" dirty="0"/>
              <a:t> fella </a:t>
            </a:r>
            <a:r>
              <a:rPr lang="en-IE" dirty="0" err="1"/>
              <a:t>endurnýjanlega</a:t>
            </a:r>
            <a:r>
              <a:rPr lang="en-IE" dirty="0"/>
              <a:t> </a:t>
            </a:r>
            <a:r>
              <a:rPr lang="en-IE" dirty="0" err="1"/>
              <a:t>ferðaþjónustu</a:t>
            </a:r>
            <a:r>
              <a:rPr lang="en-IE" dirty="0"/>
              <a:t> </a:t>
            </a:r>
            <a:r>
              <a:rPr lang="en-IE" dirty="0" err="1"/>
              <a:t>að</a:t>
            </a:r>
            <a:r>
              <a:rPr lang="en-IE" dirty="0"/>
              <a:t> </a:t>
            </a:r>
            <a:r>
              <a:rPr lang="en-IE" dirty="0" err="1"/>
              <a:t>þínu</a:t>
            </a:r>
            <a:r>
              <a:rPr lang="en-IE" dirty="0"/>
              <a:t> </a:t>
            </a:r>
            <a:r>
              <a:rPr lang="en-IE" dirty="0" err="1"/>
              <a:t>fyrirtæki</a:t>
            </a:r>
            <a:r>
              <a:rPr lang="en-IE" dirty="0"/>
              <a:t> og </a:t>
            </a:r>
            <a:r>
              <a:rPr lang="en-IE" dirty="0" err="1"/>
              <a:t>þjónustu</a:t>
            </a:r>
            <a:endParaRPr lang="en-IE" dirty="0"/>
          </a:p>
        </p:txBody>
      </p:sp>
      <p:pic>
        <p:nvPicPr>
          <p:cNvPr id="6" name="Picture Placeholder 10" descr="A wooden bridge over a river&#10;&#10;Description automatically generated with low confidence">
            <a:extLst>
              <a:ext uri="{FF2B5EF4-FFF2-40B4-BE49-F238E27FC236}">
                <a16:creationId xmlns:a16="http://schemas.microsoft.com/office/drawing/2014/main" id="{95325EC1-76D8-4E57-A3E8-EE478846823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38" y="419099"/>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a:ln>
            <a:noFill/>
          </a:ln>
        </p:spPr>
      </p:pic>
    </p:spTree>
    <p:extLst>
      <p:ext uri="{BB962C8B-B14F-4D97-AF65-F5344CB8AC3E}">
        <p14:creationId xmlns:p14="http://schemas.microsoft.com/office/powerpoint/2010/main" val="2361561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ass, outdoor, tree, tool&#10;&#10;Description automatically generated">
            <a:extLst>
              <a:ext uri="{FF2B5EF4-FFF2-40B4-BE49-F238E27FC236}">
                <a16:creationId xmlns:a16="http://schemas.microsoft.com/office/drawing/2014/main" id="{9E47B62D-4816-4314-96ED-0BBD388762A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a:xfrm>
            <a:off x="447675" y="419669"/>
            <a:ext cx="4949825" cy="5981700"/>
          </a:xfrm>
        </p:spPr>
      </p:pic>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is-IS" dirty="0"/>
              <a:t>Finndu leiðir til að stuðla að verndun og endurreisn vistkerfa og hvernig hægt sé að draga úr kolefnisspori þíns fyrirtækis.</a:t>
            </a:r>
            <a:endParaRPr lang="en-US" dirty="0"/>
          </a:p>
          <a:p>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2</a:t>
            </a:r>
          </a:p>
        </p:txBody>
      </p:sp>
      <p:sp>
        <p:nvSpPr>
          <p:cNvPr id="13" name="Text Placeholder 4">
            <a:extLst>
              <a:ext uri="{FF2B5EF4-FFF2-40B4-BE49-F238E27FC236}">
                <a16:creationId xmlns:a16="http://schemas.microsoft.com/office/drawing/2014/main" id="{CBB84E16-22BD-4A45-BC90-8AD3DA61B197}"/>
              </a:ext>
            </a:extLst>
          </p:cNvPr>
          <p:cNvSpPr txBox="1">
            <a:spLocks/>
          </p:cNvSpPr>
          <p:nvPr/>
        </p:nvSpPr>
        <p:spPr>
          <a:xfrm>
            <a:off x="4738254" y="965772"/>
            <a:ext cx="4816712" cy="1849348"/>
          </a:xfrm>
          <a:prstGeom prst="rect">
            <a:avLst/>
          </a:prstGeom>
          <a:noFill/>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err="1"/>
              <a:t>Skref</a:t>
            </a:r>
            <a:r>
              <a:rPr lang="en-IE" dirty="0"/>
              <a:t> </a:t>
            </a:r>
            <a:r>
              <a:rPr lang="en-IE" dirty="0" err="1"/>
              <a:t>til</a:t>
            </a:r>
            <a:r>
              <a:rPr lang="en-IE" dirty="0"/>
              <a:t> </a:t>
            </a:r>
            <a:r>
              <a:rPr lang="en-IE" dirty="0" err="1"/>
              <a:t>að</a:t>
            </a:r>
            <a:r>
              <a:rPr lang="en-IE" dirty="0"/>
              <a:t> fella </a:t>
            </a:r>
            <a:r>
              <a:rPr lang="en-IE" dirty="0" err="1"/>
              <a:t>endurnýjanlega</a:t>
            </a:r>
            <a:r>
              <a:rPr lang="en-IE" dirty="0"/>
              <a:t> </a:t>
            </a:r>
            <a:r>
              <a:rPr lang="en-IE" dirty="0" err="1"/>
              <a:t>ferðaþjónustu</a:t>
            </a:r>
            <a:r>
              <a:rPr lang="en-IE" dirty="0"/>
              <a:t> </a:t>
            </a:r>
            <a:r>
              <a:rPr lang="en-IE" dirty="0" err="1"/>
              <a:t>að</a:t>
            </a:r>
            <a:r>
              <a:rPr lang="en-IE" dirty="0"/>
              <a:t> </a:t>
            </a:r>
            <a:r>
              <a:rPr lang="en-IE" dirty="0" err="1"/>
              <a:t>þínu</a:t>
            </a:r>
            <a:r>
              <a:rPr lang="en-IE" dirty="0"/>
              <a:t> </a:t>
            </a:r>
            <a:r>
              <a:rPr lang="en-IE" dirty="0" err="1"/>
              <a:t>fyrirtæki</a:t>
            </a:r>
            <a:r>
              <a:rPr lang="en-IE" dirty="0"/>
              <a:t> og </a:t>
            </a:r>
            <a:r>
              <a:rPr lang="en-IE" dirty="0" err="1"/>
              <a:t>þjónustu</a:t>
            </a:r>
            <a:endParaRPr lang="en-IE" dirty="0"/>
          </a:p>
        </p:txBody>
      </p:sp>
    </p:spTree>
    <p:extLst>
      <p:ext uri="{BB962C8B-B14F-4D97-AF65-F5344CB8AC3E}">
        <p14:creationId xmlns:p14="http://schemas.microsoft.com/office/powerpoint/2010/main" val="34733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is-IS" dirty="0"/>
              <a:t>Hvaða gildi og markmið hefur þitt fyrirtæki? Einn helsti ávinningur þess að setja sér skýr markmið er að það leiðir oft til virkari viðskiptavina.</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3</a:t>
            </a:r>
          </a:p>
        </p:txBody>
      </p:sp>
      <p:pic>
        <p:nvPicPr>
          <p:cNvPr id="12" name="Picture Placeholder 11" descr="A picture containing text&#10;&#10;Description automatically generated">
            <a:extLst>
              <a:ext uri="{FF2B5EF4-FFF2-40B4-BE49-F238E27FC236}">
                <a16:creationId xmlns:a16="http://schemas.microsoft.com/office/drawing/2014/main" id="{FB583919-0B16-4952-B017-295F3F6CF80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47675" y="419669"/>
            <a:ext cx="4949825" cy="5981700"/>
          </a:xfrm>
        </p:spPr>
      </p:pic>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err="1"/>
              <a:t>Skref</a:t>
            </a:r>
            <a:r>
              <a:rPr lang="en-IE" dirty="0"/>
              <a:t> </a:t>
            </a:r>
            <a:r>
              <a:rPr lang="en-IE" dirty="0" err="1"/>
              <a:t>til</a:t>
            </a:r>
            <a:r>
              <a:rPr lang="en-IE" dirty="0"/>
              <a:t> </a:t>
            </a:r>
            <a:r>
              <a:rPr lang="en-IE" dirty="0" err="1"/>
              <a:t>að</a:t>
            </a:r>
            <a:r>
              <a:rPr lang="en-IE" dirty="0"/>
              <a:t> fella </a:t>
            </a:r>
            <a:r>
              <a:rPr lang="en-IE" dirty="0" err="1"/>
              <a:t>endurnýjanlega</a:t>
            </a:r>
            <a:r>
              <a:rPr lang="en-IE" dirty="0"/>
              <a:t> </a:t>
            </a:r>
            <a:r>
              <a:rPr lang="en-IE" dirty="0" err="1"/>
              <a:t>ferðaþjónustu</a:t>
            </a:r>
            <a:r>
              <a:rPr lang="en-IE" dirty="0"/>
              <a:t> </a:t>
            </a:r>
            <a:r>
              <a:rPr lang="en-IE" dirty="0" err="1"/>
              <a:t>að</a:t>
            </a:r>
            <a:r>
              <a:rPr lang="en-IE" dirty="0"/>
              <a:t> </a:t>
            </a:r>
            <a:r>
              <a:rPr lang="en-IE" dirty="0" err="1"/>
              <a:t>þínu</a:t>
            </a:r>
            <a:r>
              <a:rPr lang="en-IE" dirty="0"/>
              <a:t> </a:t>
            </a:r>
            <a:r>
              <a:rPr lang="en-IE" dirty="0" err="1"/>
              <a:t>fyrirtæki</a:t>
            </a:r>
            <a:r>
              <a:rPr lang="en-IE" dirty="0"/>
              <a:t> og </a:t>
            </a:r>
            <a:r>
              <a:rPr lang="en-IE" dirty="0" err="1"/>
              <a:t>þjónustu</a:t>
            </a:r>
            <a:endParaRPr lang="en-IE" dirty="0"/>
          </a:p>
        </p:txBody>
      </p:sp>
    </p:spTree>
    <p:extLst>
      <p:ext uri="{BB962C8B-B14F-4D97-AF65-F5344CB8AC3E}">
        <p14:creationId xmlns:p14="http://schemas.microsoft.com/office/powerpoint/2010/main" val="239602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is-IS" dirty="0"/>
              <a:t>Sæktu innblástur í samfélagið í kringum þig. Segðu sögur til að tengjast viðskiptavinunum betur.</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4</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err="1"/>
              <a:t>Skref</a:t>
            </a:r>
            <a:r>
              <a:rPr lang="en-IE" dirty="0"/>
              <a:t> </a:t>
            </a:r>
            <a:r>
              <a:rPr lang="en-IE" dirty="0" err="1"/>
              <a:t>til</a:t>
            </a:r>
            <a:r>
              <a:rPr lang="en-IE" dirty="0"/>
              <a:t> </a:t>
            </a:r>
            <a:r>
              <a:rPr lang="en-IE" dirty="0" err="1"/>
              <a:t>að</a:t>
            </a:r>
            <a:r>
              <a:rPr lang="en-IE" dirty="0"/>
              <a:t> fella </a:t>
            </a:r>
            <a:r>
              <a:rPr lang="en-IE" dirty="0" err="1"/>
              <a:t>endurnýjanlega</a:t>
            </a:r>
            <a:r>
              <a:rPr lang="en-IE" dirty="0"/>
              <a:t> </a:t>
            </a:r>
            <a:r>
              <a:rPr lang="en-IE" dirty="0" err="1"/>
              <a:t>ferðaþjónustu</a:t>
            </a:r>
            <a:r>
              <a:rPr lang="en-IE" dirty="0"/>
              <a:t> </a:t>
            </a:r>
            <a:r>
              <a:rPr lang="en-IE" dirty="0" err="1"/>
              <a:t>að</a:t>
            </a:r>
            <a:r>
              <a:rPr lang="en-IE" dirty="0"/>
              <a:t> </a:t>
            </a:r>
            <a:r>
              <a:rPr lang="en-IE" dirty="0" err="1"/>
              <a:t>þínu</a:t>
            </a:r>
            <a:r>
              <a:rPr lang="en-IE" dirty="0"/>
              <a:t> </a:t>
            </a:r>
            <a:r>
              <a:rPr lang="en-IE" dirty="0" err="1"/>
              <a:t>fyrirtæki</a:t>
            </a:r>
            <a:r>
              <a:rPr lang="en-IE" dirty="0"/>
              <a:t> og </a:t>
            </a:r>
            <a:r>
              <a:rPr lang="en-IE" dirty="0" err="1"/>
              <a:t>þjónustu</a:t>
            </a:r>
            <a:endParaRPr lang="en-IE" dirty="0"/>
          </a:p>
        </p:txBody>
      </p:sp>
      <p:pic>
        <p:nvPicPr>
          <p:cNvPr id="7" name="Picture Placeholder 6" descr="A picture containing tree, outdoor&#10;&#10;Description automatically generated">
            <a:extLst>
              <a:ext uri="{FF2B5EF4-FFF2-40B4-BE49-F238E27FC236}">
                <a16:creationId xmlns:a16="http://schemas.microsoft.com/office/drawing/2014/main" id="{7F547B89-4D44-42A3-8D45-CE646D6358A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47675" y="419669"/>
            <a:ext cx="4949825" cy="5981700"/>
          </a:xfrm>
        </p:spPr>
      </p:pic>
    </p:spTree>
    <p:extLst>
      <p:ext uri="{BB962C8B-B14F-4D97-AF65-F5344CB8AC3E}">
        <p14:creationId xmlns:p14="http://schemas.microsoft.com/office/powerpoint/2010/main" val="191016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3380233"/>
            <a:ext cx="4902027" cy="2768574"/>
          </a:xfrm>
        </p:spPr>
        <p:txBody>
          <a:bodyPr/>
          <a:lstStyle/>
          <a:p>
            <a:r>
              <a:rPr lang="is-IS" dirty="0"/>
              <a:t>Vertu skapandi og óhræddur við að hugsa öðruvísi. Finndu nýjar lausnir og taktu þátt í samfélaginu í kringum þig. Ferðaþjónusta skarast við ýmis mismunandi svið (eins og poppmenningu!) – kannaðu hvaða tækifæri þetta getur gefið þér og þínu fyrirtæki.</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5</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err="1"/>
              <a:t>Skref</a:t>
            </a:r>
            <a:r>
              <a:rPr lang="en-IE" dirty="0"/>
              <a:t> </a:t>
            </a:r>
            <a:r>
              <a:rPr lang="en-IE" dirty="0" err="1"/>
              <a:t>til</a:t>
            </a:r>
            <a:r>
              <a:rPr lang="en-IE" dirty="0"/>
              <a:t> </a:t>
            </a:r>
            <a:r>
              <a:rPr lang="en-IE" dirty="0" err="1"/>
              <a:t>að</a:t>
            </a:r>
            <a:r>
              <a:rPr lang="en-IE" dirty="0"/>
              <a:t> fella </a:t>
            </a:r>
            <a:r>
              <a:rPr lang="en-IE" dirty="0" err="1"/>
              <a:t>endurnýjanlega</a:t>
            </a:r>
            <a:r>
              <a:rPr lang="en-IE" dirty="0"/>
              <a:t> </a:t>
            </a:r>
            <a:r>
              <a:rPr lang="en-IE" dirty="0" err="1"/>
              <a:t>ferðaþjónustu</a:t>
            </a:r>
            <a:r>
              <a:rPr lang="en-IE" dirty="0"/>
              <a:t> </a:t>
            </a:r>
            <a:r>
              <a:rPr lang="en-IE" dirty="0" err="1"/>
              <a:t>að</a:t>
            </a:r>
            <a:r>
              <a:rPr lang="en-IE" dirty="0"/>
              <a:t> </a:t>
            </a:r>
            <a:r>
              <a:rPr lang="en-IE" dirty="0" err="1"/>
              <a:t>þínu</a:t>
            </a:r>
            <a:r>
              <a:rPr lang="en-IE" dirty="0"/>
              <a:t> </a:t>
            </a:r>
            <a:r>
              <a:rPr lang="en-IE" dirty="0" err="1"/>
              <a:t>fyrirtæki</a:t>
            </a:r>
            <a:r>
              <a:rPr lang="en-IE" dirty="0"/>
              <a:t> og </a:t>
            </a:r>
            <a:r>
              <a:rPr lang="en-IE" dirty="0" err="1"/>
              <a:t>þjónustu</a:t>
            </a:r>
            <a:endParaRPr lang="en-IE" dirty="0"/>
          </a:p>
        </p:txBody>
      </p:sp>
      <p:pic>
        <p:nvPicPr>
          <p:cNvPr id="8" name="Picture Placeholder 7" descr="A picture containing cloth, indoor, paper, pink&#10;&#10;Description automatically generated">
            <a:extLst>
              <a:ext uri="{FF2B5EF4-FFF2-40B4-BE49-F238E27FC236}">
                <a16:creationId xmlns:a16="http://schemas.microsoft.com/office/drawing/2014/main" id="{DCB21FD2-8FFE-4300-83E9-33443D5DA1C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1081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5A9F11-4DD6-48DD-9200-553900F2501D}"/>
              </a:ext>
            </a:extLst>
          </p:cNvPr>
          <p:cNvSpPr>
            <a:spLocks noGrp="1"/>
          </p:cNvSpPr>
          <p:nvPr>
            <p:ph type="body" sz="quarter" idx="13"/>
          </p:nvPr>
        </p:nvSpPr>
        <p:spPr>
          <a:xfrm>
            <a:off x="0" y="599198"/>
            <a:ext cx="12191999" cy="1358487"/>
          </a:xfrm>
        </p:spPr>
        <p:txBody>
          <a:bodyPr/>
          <a:lstStyle/>
          <a:p>
            <a:r>
              <a:rPr lang="is-IS" dirty="0"/>
              <a:t>Endurnýjanleg og sjálfbær ferðaþjónusta... leiðandi undirstöðuatriði</a:t>
            </a:r>
            <a:endParaRPr lang="en-IE" dirty="0"/>
          </a:p>
        </p:txBody>
      </p:sp>
      <p:sp>
        <p:nvSpPr>
          <p:cNvPr id="3" name="Text Placeholder 2">
            <a:extLst>
              <a:ext uri="{FF2B5EF4-FFF2-40B4-BE49-F238E27FC236}">
                <a16:creationId xmlns:a16="http://schemas.microsoft.com/office/drawing/2014/main" id="{3E14BF8F-88BD-4127-8A8A-71263E91FAC9}"/>
              </a:ext>
            </a:extLst>
          </p:cNvPr>
          <p:cNvSpPr>
            <a:spLocks noGrp="1"/>
          </p:cNvSpPr>
          <p:nvPr>
            <p:ph type="body" sz="quarter" idx="14"/>
          </p:nvPr>
        </p:nvSpPr>
        <p:spPr>
          <a:xfrm>
            <a:off x="2275755" y="2380402"/>
            <a:ext cx="3991481" cy="1404352"/>
          </a:xfrm>
        </p:spPr>
        <p:txBody>
          <a:bodyPr>
            <a:noAutofit/>
          </a:bodyPr>
          <a:lstStyle/>
          <a:p>
            <a:r>
              <a:rPr lang="en-US" sz="2400" b="0" dirty="0"/>
              <a:t>UNWTO og OECD </a:t>
            </a:r>
            <a:r>
              <a:rPr lang="en-US" sz="2400" b="0" dirty="0" err="1"/>
              <a:t>hafa</a:t>
            </a:r>
            <a:r>
              <a:rPr lang="en-US" sz="2400" b="0" dirty="0"/>
              <a:t> </a:t>
            </a:r>
            <a:r>
              <a:rPr lang="en-US" sz="2400" b="0" dirty="0" err="1"/>
              <a:t>lagt</a:t>
            </a:r>
            <a:r>
              <a:rPr lang="en-US" sz="2400" b="0" dirty="0"/>
              <a:t> </a:t>
            </a:r>
            <a:r>
              <a:rPr lang="en-US" sz="2400" b="0" dirty="0" err="1"/>
              <a:t>áherslu</a:t>
            </a:r>
            <a:r>
              <a:rPr lang="en-US" sz="2400" b="0" dirty="0"/>
              <a:t> á </a:t>
            </a:r>
            <a:r>
              <a:rPr lang="en-US" sz="2400" b="0" dirty="0" err="1"/>
              <a:t>sjálfbæra</a:t>
            </a:r>
            <a:r>
              <a:rPr lang="en-US" sz="2400" b="0" dirty="0"/>
              <a:t> </a:t>
            </a:r>
            <a:r>
              <a:rPr lang="en-US" sz="2400" b="0" dirty="0" err="1"/>
              <a:t>ferðaþjónustu</a:t>
            </a:r>
            <a:r>
              <a:rPr lang="en-US" sz="2400" b="0" dirty="0"/>
              <a:t> </a:t>
            </a:r>
            <a:r>
              <a:rPr lang="en-US" sz="2400" b="0" dirty="0" err="1"/>
              <a:t>við</a:t>
            </a:r>
            <a:r>
              <a:rPr lang="en-US" sz="2400" b="0" dirty="0"/>
              <a:t> </a:t>
            </a:r>
            <a:r>
              <a:rPr lang="en-US" sz="2400" b="0" dirty="0" err="1"/>
              <a:t>uppbyggingu</a:t>
            </a:r>
            <a:r>
              <a:rPr lang="en-US" sz="2400" b="0" dirty="0"/>
              <a:t> </a:t>
            </a:r>
            <a:r>
              <a:rPr lang="en-US" sz="2400" b="0" dirty="0" err="1"/>
              <a:t>eftir</a:t>
            </a:r>
            <a:r>
              <a:rPr lang="en-US" sz="2400" b="0" dirty="0"/>
              <a:t> COVID-19.</a:t>
            </a:r>
          </a:p>
          <a:p>
            <a:endParaRPr lang="en-IE" sz="2400" b="0" dirty="0"/>
          </a:p>
        </p:txBody>
      </p:sp>
      <p:sp>
        <p:nvSpPr>
          <p:cNvPr id="5" name="Text Placeholder 4">
            <a:extLst>
              <a:ext uri="{FF2B5EF4-FFF2-40B4-BE49-F238E27FC236}">
                <a16:creationId xmlns:a16="http://schemas.microsoft.com/office/drawing/2014/main" id="{8E0ECDD0-64CC-4954-9FC3-B1F7ABA5848E}"/>
              </a:ext>
            </a:extLst>
          </p:cNvPr>
          <p:cNvSpPr>
            <a:spLocks noGrp="1"/>
          </p:cNvSpPr>
          <p:nvPr>
            <p:ph type="body" sz="quarter" idx="16"/>
          </p:nvPr>
        </p:nvSpPr>
        <p:spPr>
          <a:xfrm>
            <a:off x="8223313" y="2336270"/>
            <a:ext cx="3674161" cy="1092729"/>
          </a:xfrm>
        </p:spPr>
        <p:txBody>
          <a:bodyPr>
            <a:noAutofit/>
          </a:bodyPr>
          <a:lstStyle/>
          <a:p>
            <a:r>
              <a:rPr lang="is-IS" sz="2400" b="0" dirty="0"/>
              <a:t>Aukin áhersla á staðbundnar og svæðisbundnar þarfir ásamt óskum samfélaga og íbúa. </a:t>
            </a:r>
            <a:endParaRPr lang="en-IE" sz="2400" b="0" dirty="0"/>
          </a:p>
        </p:txBody>
      </p:sp>
      <p:sp>
        <p:nvSpPr>
          <p:cNvPr id="7" name="Text Placeholder 6">
            <a:extLst>
              <a:ext uri="{FF2B5EF4-FFF2-40B4-BE49-F238E27FC236}">
                <a16:creationId xmlns:a16="http://schemas.microsoft.com/office/drawing/2014/main" id="{1C261522-1BD4-4EF1-8275-42DA0FA6B2DE}"/>
              </a:ext>
            </a:extLst>
          </p:cNvPr>
          <p:cNvSpPr>
            <a:spLocks noGrp="1"/>
          </p:cNvSpPr>
          <p:nvPr>
            <p:ph type="body" sz="quarter" idx="18"/>
          </p:nvPr>
        </p:nvSpPr>
        <p:spPr>
          <a:xfrm>
            <a:off x="2275754" y="4520784"/>
            <a:ext cx="4186691" cy="1489598"/>
          </a:xfrm>
        </p:spPr>
        <p:txBody>
          <a:bodyPr>
            <a:noAutofit/>
          </a:bodyPr>
          <a:lstStyle/>
          <a:p>
            <a:r>
              <a:rPr lang="is-IS" sz="2400" b="0" dirty="0"/>
              <a:t>Endurnýjanleg-, sjálfbær-, og poppmenningar ferðaþjónusta þarf að þróast í samvinnu opinberra stofnanna, einkageirans og samfélaga.</a:t>
            </a:r>
            <a:endParaRPr lang="en-IE" sz="2400" b="0" dirty="0"/>
          </a:p>
        </p:txBody>
      </p:sp>
      <p:sp>
        <p:nvSpPr>
          <p:cNvPr id="9" name="Text Placeholder 8">
            <a:extLst>
              <a:ext uri="{FF2B5EF4-FFF2-40B4-BE49-F238E27FC236}">
                <a16:creationId xmlns:a16="http://schemas.microsoft.com/office/drawing/2014/main" id="{5EA40870-B977-4C9B-A76C-949B5E08D9E4}"/>
              </a:ext>
            </a:extLst>
          </p:cNvPr>
          <p:cNvSpPr>
            <a:spLocks noGrp="1"/>
          </p:cNvSpPr>
          <p:nvPr>
            <p:ph type="body" sz="quarter" idx="20"/>
          </p:nvPr>
        </p:nvSpPr>
        <p:spPr>
          <a:xfrm>
            <a:off x="8223313" y="4507475"/>
            <a:ext cx="3550871" cy="1741053"/>
          </a:xfrm>
        </p:spPr>
        <p:txBody>
          <a:bodyPr>
            <a:normAutofit/>
          </a:bodyPr>
          <a:lstStyle/>
          <a:p>
            <a:r>
              <a:rPr lang="en-US" sz="2400" b="0" dirty="0" err="1"/>
              <a:t>Lykillinn</a:t>
            </a:r>
            <a:r>
              <a:rPr lang="en-US" sz="2400" b="0" dirty="0"/>
              <a:t> er </a:t>
            </a:r>
            <a:r>
              <a:rPr lang="en-US" sz="2400" b="0" dirty="0" err="1"/>
              <a:t>að</a:t>
            </a:r>
            <a:r>
              <a:rPr lang="en-US" sz="2400" b="0" dirty="0"/>
              <a:t> </a:t>
            </a:r>
            <a:r>
              <a:rPr lang="en-US" sz="2400" b="0" dirty="0" err="1"/>
              <a:t>finna</a:t>
            </a:r>
            <a:r>
              <a:rPr lang="en-US" sz="2400" b="0" dirty="0"/>
              <a:t> </a:t>
            </a:r>
            <a:r>
              <a:rPr lang="en-US" sz="2400" b="0" dirty="0" err="1"/>
              <a:t>betra</a:t>
            </a:r>
            <a:r>
              <a:rPr lang="en-US" sz="2400" b="0" dirty="0"/>
              <a:t> </a:t>
            </a:r>
            <a:r>
              <a:rPr lang="en-US" sz="2400" b="0" dirty="0" err="1"/>
              <a:t>jafnvægi</a:t>
            </a:r>
            <a:r>
              <a:rPr lang="en-US" sz="2400" b="0" dirty="0"/>
              <a:t> milli </a:t>
            </a:r>
            <a:r>
              <a:rPr lang="en-US" sz="2400" b="0" dirty="0" err="1"/>
              <a:t>ferðaþjónustunnar</a:t>
            </a:r>
            <a:r>
              <a:rPr lang="en-US" sz="2400" b="0" dirty="0"/>
              <a:t> og </a:t>
            </a:r>
            <a:r>
              <a:rPr lang="en-US" sz="2400" b="0" dirty="0" err="1"/>
              <a:t>samfélagsins</a:t>
            </a:r>
            <a:r>
              <a:rPr lang="en-US" sz="2400" b="0" dirty="0"/>
              <a:t>. </a:t>
            </a:r>
            <a:endParaRPr lang="en-IE" sz="2400" b="0" dirty="0"/>
          </a:p>
        </p:txBody>
      </p:sp>
      <p:pic>
        <p:nvPicPr>
          <p:cNvPr id="12" name="Graphic 11" descr="Court outline">
            <a:extLst>
              <a:ext uri="{FF2B5EF4-FFF2-40B4-BE49-F238E27FC236}">
                <a16:creationId xmlns:a16="http://schemas.microsoft.com/office/drawing/2014/main" id="{8C2C0774-C103-4ADE-8E83-6F3AFA0CA66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84607" y="2450385"/>
            <a:ext cx="914400" cy="914400"/>
          </a:xfrm>
          <a:prstGeom prst="rect">
            <a:avLst/>
          </a:prstGeom>
        </p:spPr>
      </p:pic>
      <p:pic>
        <p:nvPicPr>
          <p:cNvPr id="14" name="Graphic 13" descr="Cheers outline">
            <a:extLst>
              <a:ext uri="{FF2B5EF4-FFF2-40B4-BE49-F238E27FC236}">
                <a16:creationId xmlns:a16="http://schemas.microsoft.com/office/drawing/2014/main" id="{0C4ABDA8-793F-4300-950A-F38633443B6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68943" y="4677310"/>
            <a:ext cx="914400" cy="914400"/>
          </a:xfrm>
          <a:prstGeom prst="rect">
            <a:avLst/>
          </a:prstGeom>
        </p:spPr>
      </p:pic>
      <p:pic>
        <p:nvPicPr>
          <p:cNvPr id="16" name="Graphic 15" descr="Neighborhood outline">
            <a:extLst>
              <a:ext uri="{FF2B5EF4-FFF2-40B4-BE49-F238E27FC236}">
                <a16:creationId xmlns:a16="http://schemas.microsoft.com/office/drawing/2014/main" id="{1C2B905D-3B38-4462-B277-432FC1134E4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933344" y="2403097"/>
            <a:ext cx="914400" cy="914400"/>
          </a:xfrm>
          <a:prstGeom prst="rect">
            <a:avLst/>
          </a:prstGeom>
        </p:spPr>
      </p:pic>
      <p:pic>
        <p:nvPicPr>
          <p:cNvPr id="18" name="Graphic 17" descr="Stacked Rocks outline">
            <a:extLst>
              <a:ext uri="{FF2B5EF4-FFF2-40B4-BE49-F238E27FC236}">
                <a16:creationId xmlns:a16="http://schemas.microsoft.com/office/drawing/2014/main" id="{58DFD632-9323-4A9D-824C-D55ADD3682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933344" y="4633644"/>
            <a:ext cx="914400" cy="914400"/>
          </a:xfrm>
          <a:prstGeom prst="rect">
            <a:avLst/>
          </a:prstGeom>
        </p:spPr>
      </p:pic>
    </p:spTree>
    <p:extLst>
      <p:ext uri="{BB962C8B-B14F-4D97-AF65-F5344CB8AC3E}">
        <p14:creationId xmlns:p14="http://schemas.microsoft.com/office/powerpoint/2010/main" val="78800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85000" lnSpcReduction="20000"/>
          </a:bodyPr>
          <a:lstStyle/>
          <a:p>
            <a:r>
              <a:rPr lang="en-IE" dirty="0"/>
              <a:t>KAFLI 3</a:t>
            </a:r>
          </a:p>
          <a:p>
            <a:r>
              <a:rPr lang="is-IS" dirty="0"/>
              <a:t>OFGNÓTT FERÐAMENNSKU TENGD POPPMENNINGU – BIEBER ÁHRIFIN, FROZEN ÁHRIFIN, O.FL.</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1815882"/>
          </a:xfrm>
          <a:prstGeom prst="rect">
            <a:avLst/>
          </a:prstGeom>
          <a:noFill/>
        </p:spPr>
        <p:txBody>
          <a:bodyPr wrap="square">
            <a:spAutoFit/>
          </a:bodyPr>
          <a:lstStyle/>
          <a:p>
            <a:r>
              <a:rPr lang="is-IS" sz="2800" dirty="0">
                <a:solidFill>
                  <a:schemeClr val="bg1"/>
                </a:solidFill>
              </a:rPr>
              <a:t>In this section we will explore the </a:t>
            </a:r>
            <a:r>
              <a:rPr lang="en-US" sz="2800" dirty="0">
                <a:solidFill>
                  <a:schemeClr val="bg1"/>
                </a:solidFill>
              </a:rPr>
              <a:t>emphasised the need for regenerative tourism and new innovations in the sector.</a:t>
            </a:r>
          </a:p>
          <a:p>
            <a:endParaRPr lang="is-IS" sz="2800" dirty="0">
              <a:solidFill>
                <a:schemeClr val="bg1"/>
              </a:solidFill>
            </a:endParaRPr>
          </a:p>
        </p:txBody>
      </p:sp>
      <p:pic>
        <p:nvPicPr>
          <p:cNvPr id="6" name="Picture Placeholder 5" descr="A picture containing mountain, nature, sky, outdoor&#10;&#10;Description automatically generated">
            <a:extLst>
              <a:ext uri="{FF2B5EF4-FFF2-40B4-BE49-F238E27FC236}">
                <a16:creationId xmlns:a16="http://schemas.microsoft.com/office/drawing/2014/main" id="{346DF506-1B2E-4458-90D5-81807BDEE73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p:pic>
    </p:spTree>
    <p:extLst>
      <p:ext uri="{BB962C8B-B14F-4D97-AF65-F5344CB8AC3E}">
        <p14:creationId xmlns:p14="http://schemas.microsoft.com/office/powerpoint/2010/main" val="4187267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a:xfrm>
            <a:off x="0" y="936395"/>
            <a:ext cx="3564835" cy="3297980"/>
          </a:xfrm>
        </p:spPr>
        <p:txBody>
          <a:bodyPr/>
          <a:lstStyle/>
          <a:p>
            <a:r>
              <a:rPr lang="en-IE" dirty="0" err="1"/>
              <a:t>Hvað</a:t>
            </a:r>
            <a:r>
              <a:rPr lang="en-IE" dirty="0"/>
              <a:t> </a:t>
            </a:r>
            <a:r>
              <a:rPr lang="en-IE" dirty="0" err="1"/>
              <a:t>er</a:t>
            </a:r>
            <a:r>
              <a:rPr lang="en-IE" dirty="0"/>
              <a:t> </a:t>
            </a:r>
            <a:r>
              <a:rPr lang="en-IE" dirty="0" err="1"/>
              <a:t>ofgnóttar</a:t>
            </a:r>
            <a:r>
              <a:rPr lang="en-IE" dirty="0"/>
              <a:t> </a:t>
            </a:r>
            <a:r>
              <a:rPr lang="en-IE" dirty="0" err="1"/>
              <a:t>ferðamennska</a:t>
            </a:r>
            <a:r>
              <a:rPr lang="en-IE" dirty="0"/>
              <a:t>?</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66333" y="4148373"/>
            <a:ext cx="10013308" cy="2606388"/>
          </a:xfrm>
        </p:spPr>
        <p:txBody>
          <a:bodyPr/>
          <a:lstStyle/>
          <a:p>
            <a:pPr marL="0" indent="0">
              <a:buNone/>
            </a:pPr>
            <a:endParaRPr lang="is-IS" dirty="0"/>
          </a:p>
          <a:p>
            <a:pPr marL="0" indent="0">
              <a:buNone/>
            </a:pPr>
            <a:r>
              <a:rPr lang="is-IS" dirty="0">
                <a:solidFill>
                  <a:srgbClr val="9A2E90"/>
                </a:solidFill>
              </a:rPr>
              <a:t>Án viðeigandi stjórnunar eða eftirlits getur of mikill fjöldi ferðamanna valdið álagi á innviði, náttúru og íbúa/samfélög.</a:t>
            </a:r>
          </a:p>
          <a:p>
            <a:pPr marL="0" indent="0">
              <a:buNone/>
            </a:pPr>
            <a:r>
              <a:rPr lang="is-IS" dirty="0"/>
              <a:t>Hinsvegar er hugtakið „ofgnótt ferðamennsku“ (e. overtourism) oft gagnrýnt og því haldið fram að málið snúist frekar um stjórnun; þ.e. að stjórna flæði fólks og ganga úr skugga um að réttir innviðir séu til staðar til að takast á við fjölda gesta frekar en að horfa bara til fjölda ferðamanna á áfangastaðnum.</a:t>
            </a:r>
            <a:endParaRPr lang="en-IE" dirty="0"/>
          </a:p>
        </p:txBody>
      </p:sp>
      <p:sp>
        <p:nvSpPr>
          <p:cNvPr id="6" name="TextBox 5">
            <a:extLst>
              <a:ext uri="{FF2B5EF4-FFF2-40B4-BE49-F238E27FC236}">
                <a16:creationId xmlns:a16="http://schemas.microsoft.com/office/drawing/2014/main" id="{EB679B8E-B67D-49A8-8B3F-53ECA4A1E6BA}"/>
              </a:ext>
            </a:extLst>
          </p:cNvPr>
          <p:cNvSpPr txBox="1"/>
          <p:nvPr/>
        </p:nvSpPr>
        <p:spPr>
          <a:xfrm>
            <a:off x="108155" y="2459504"/>
            <a:ext cx="3201187" cy="1200329"/>
          </a:xfrm>
          <a:prstGeom prst="rect">
            <a:avLst/>
          </a:prstGeom>
          <a:noFill/>
        </p:spPr>
        <p:txBody>
          <a:bodyPr wrap="square">
            <a:spAutoFit/>
          </a:bodyPr>
          <a:lstStyle/>
          <a:p>
            <a:pPr marL="0" indent="0">
              <a:buNone/>
            </a:pPr>
            <a:r>
              <a:rPr lang="is-IS" sz="2400" dirty="0">
                <a:solidFill>
                  <a:schemeClr val="bg1"/>
                </a:solidFill>
              </a:rPr>
              <a:t>Þegar ákveðnir staðir laða að sér mikinn fjölda ferðamanna</a:t>
            </a:r>
          </a:p>
        </p:txBody>
      </p:sp>
      <p:pic>
        <p:nvPicPr>
          <p:cNvPr id="14" name="Picture Placeholder 13" descr="A group of people standing next to a waterfall&#10;&#10;Description automatically generated with medium confidence">
            <a:extLst>
              <a:ext uri="{FF2B5EF4-FFF2-40B4-BE49-F238E27FC236}">
                <a16:creationId xmlns:a16="http://schemas.microsoft.com/office/drawing/2014/main" id="{5DCBCE10-518C-4344-82AD-F5AC3086AA7B}"/>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875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4489808" y="3836430"/>
            <a:ext cx="7256103" cy="2244706"/>
          </a:xfrm>
        </p:spPr>
        <p:txBody>
          <a:bodyPr/>
          <a:lstStyle/>
          <a:p>
            <a:r>
              <a:rPr lang="is-IS" dirty="0"/>
              <a:t>En tónlistarmyndbandið sýndi einnig tvo tiltölulega óþekkta staði:</a:t>
            </a:r>
          </a:p>
          <a:p>
            <a:pPr lvl="1"/>
            <a:r>
              <a:rPr lang="is-IS" dirty="0">
                <a:solidFill>
                  <a:srgbClr val="9A2E90"/>
                </a:solidFill>
              </a:rPr>
              <a:t>Hið fallega Fjarðarárgljúfur</a:t>
            </a:r>
          </a:p>
          <a:p>
            <a:pPr lvl="1"/>
            <a:r>
              <a:rPr lang="is-IS" dirty="0">
                <a:solidFill>
                  <a:srgbClr val="9A2E90"/>
                </a:solidFill>
              </a:rPr>
              <a:t>Gamla flugvélarflakið á Sólheimasandi</a:t>
            </a:r>
          </a:p>
          <a:p>
            <a:r>
              <a:rPr lang="is-IS" dirty="0"/>
              <a:t>Mikil aukning varð í heimsóknum á báða staðina eftir að tónlistarmyndbandið kom út..</a:t>
            </a:r>
          </a:p>
          <a:p>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is-IS" sz="2400" dirty="0"/>
              <a:t>Í nóvember 2015 gaf Justin Bieber út tónlistarmyndband við lagið sitt I‘ll Show You sem tekið var upp á Suðurlandi.</a:t>
            </a:r>
          </a:p>
          <a:p>
            <a:r>
              <a:rPr lang="is-IS" sz="2400" b="0" dirty="0"/>
              <a:t>Myndbandið sýnir Bieber á mörgum þekktustu áfangastöðum Suðurlands eins og Seljalandsfoss, Skógarfoss og Jökulsárlón.</a:t>
            </a:r>
          </a:p>
          <a:p>
            <a:endParaRPr lang="is-IS" sz="2400" dirty="0"/>
          </a:p>
        </p:txBody>
      </p:sp>
      <p:pic>
        <p:nvPicPr>
          <p:cNvPr id="12" name="Picture Placeholder 11">
            <a:extLst>
              <a:ext uri="{FF2B5EF4-FFF2-40B4-BE49-F238E27FC236}">
                <a16:creationId xmlns:a16="http://schemas.microsoft.com/office/drawing/2014/main" id="{DA25E9C9-D679-4FE0-9145-C7FB245DEC1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46088" y="420118"/>
            <a:ext cx="3798887" cy="3864206"/>
          </a:xfrm>
          <a:prstGeom prst="rect">
            <a:avLst/>
          </a:prstGeom>
        </p:spPr>
      </p:pic>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646331"/>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Bieber </a:t>
            </a:r>
            <a:r>
              <a:rPr lang="en-US" sz="3600" dirty="0" err="1">
                <a:solidFill>
                  <a:schemeClr val="bg1"/>
                </a:solidFill>
                <a:latin typeface="Calibri" panose="020F0502020204030204"/>
              </a:rPr>
              <a:t>áhrifin</a:t>
            </a:r>
            <a:r>
              <a:rPr lang="en-US" sz="3600" dirty="0">
                <a:solidFill>
                  <a:schemeClr val="bg1"/>
                </a:solidFill>
                <a:latin typeface="Calibri" panose="020F0502020204030204"/>
              </a:rPr>
              <a:t> á </a:t>
            </a:r>
            <a:r>
              <a:rPr lang="en-US" sz="3600" dirty="0" err="1">
                <a:solidFill>
                  <a:schemeClr val="bg1"/>
                </a:solidFill>
                <a:latin typeface="Calibri" panose="020F0502020204030204"/>
              </a:rPr>
              <a:t>Íslandi</a:t>
            </a:r>
            <a:endParaRPr lang="en-IE" sz="2300" dirty="0">
              <a:solidFill>
                <a:schemeClr val="bg1"/>
              </a:solidFill>
            </a:endParaRPr>
          </a:p>
        </p:txBody>
      </p:sp>
      <p:pic>
        <p:nvPicPr>
          <p:cNvPr id="22" name="Picture Placeholder 21">
            <a:extLst>
              <a:ext uri="{FF2B5EF4-FFF2-40B4-BE49-F238E27FC236}">
                <a16:creationId xmlns:a16="http://schemas.microsoft.com/office/drawing/2014/main" id="{2CC04547-E7BE-4022-B83D-9920E91644A8}"/>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1414456" y="4284324"/>
            <a:ext cx="1862150" cy="1819345"/>
          </a:xfrm>
          <a:prstGeom prst="rect">
            <a:avLst/>
          </a:prstGeom>
        </p:spPr>
      </p:pic>
      <p:sp>
        <p:nvSpPr>
          <p:cNvPr id="2" name="TextBox 1"/>
          <p:cNvSpPr txBox="1"/>
          <p:nvPr/>
        </p:nvSpPr>
        <p:spPr>
          <a:xfrm>
            <a:off x="10539350" y="6152386"/>
            <a:ext cx="1223159" cy="646331"/>
          </a:xfrm>
          <a:prstGeom prst="rect">
            <a:avLst/>
          </a:prstGeom>
          <a:noFill/>
        </p:spPr>
        <p:txBody>
          <a:bodyPr wrap="square" rtlCol="0">
            <a:spAutoFit/>
          </a:bodyPr>
          <a:lstStyle/>
          <a:p>
            <a:r>
              <a:rPr lang="en-US" dirty="0" err="1">
                <a:hlinkClick r:id="rId5"/>
              </a:rPr>
              <a:t>Heimild</a:t>
            </a:r>
            <a:endParaRPr lang="en-IE" dirty="0"/>
          </a:p>
          <a:p>
            <a:endParaRPr lang="is-IS" dirty="0"/>
          </a:p>
        </p:txBody>
      </p:sp>
    </p:spTree>
    <p:extLst>
      <p:ext uri="{BB962C8B-B14F-4D97-AF65-F5344CB8AC3E}">
        <p14:creationId xmlns:p14="http://schemas.microsoft.com/office/powerpoint/2010/main" val="58446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7808359" y="3546595"/>
            <a:ext cx="4171307" cy="2164180"/>
          </a:xfrm>
        </p:spPr>
        <p:txBody>
          <a:bodyPr/>
          <a:lstStyle/>
          <a:p>
            <a:r>
              <a:rPr lang="is-IS" sz="2400" dirty="0"/>
              <a:t>Heimsóknum í Fjarðarárgljúfur fjölgaði um 87% milli árana 2016 og 2017 og er það enn vinsæll áfangastaður meðal ferðamanna í dag.</a:t>
            </a:r>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dirty="0" err="1"/>
              <a:t>Fjarðarárgljúfur</a:t>
            </a:r>
            <a:r>
              <a:rPr lang="en-US" sz="2400" dirty="0"/>
              <a:t> er </a:t>
            </a:r>
            <a:r>
              <a:rPr lang="en-US" sz="2400" dirty="0" err="1"/>
              <a:t>einstaklega</a:t>
            </a:r>
            <a:r>
              <a:rPr lang="en-US" sz="2400" dirty="0"/>
              <a:t> </a:t>
            </a:r>
            <a:r>
              <a:rPr lang="en-US" sz="2400" dirty="0" err="1"/>
              <a:t>fallegt</a:t>
            </a:r>
            <a:r>
              <a:rPr lang="en-US" sz="2400" dirty="0"/>
              <a:t> og </a:t>
            </a:r>
            <a:r>
              <a:rPr lang="en-US" sz="2400" dirty="0" err="1"/>
              <a:t>myndrænt</a:t>
            </a:r>
            <a:r>
              <a:rPr lang="en-US" sz="2400" dirty="0"/>
              <a:t> </a:t>
            </a:r>
            <a:r>
              <a:rPr lang="en-US" sz="2400" dirty="0" err="1"/>
              <a:t>gljúfur</a:t>
            </a:r>
            <a:r>
              <a:rPr lang="en-US" sz="2400" dirty="0"/>
              <a:t> á </a:t>
            </a:r>
            <a:r>
              <a:rPr lang="en-US" sz="2400" dirty="0" err="1"/>
              <a:t>Suðurlandi</a:t>
            </a:r>
            <a:r>
              <a:rPr lang="en-US" sz="2400" dirty="0"/>
              <a:t>. </a:t>
            </a:r>
            <a:r>
              <a:rPr lang="is-IS" sz="2000" b="0" dirty="0"/>
              <a:t>Göngustígurinn meðfram gljúfrinu veitir stórkostlegt útsýni yfir bröttu klettana og ána í botni gljúfursins.</a:t>
            </a:r>
            <a:endParaRPr lang="en-IE" sz="2000" b="0" dirty="0"/>
          </a:p>
          <a:p>
            <a:endParaRPr lang="en-IE" sz="3100" b="0" dirty="0"/>
          </a:p>
        </p:txBody>
      </p:sp>
      <p:pic>
        <p:nvPicPr>
          <p:cNvPr id="13" name="Picture Placeholder 12" descr="A picture containing outdoor, nature, rock&#10;&#10;Description automatically generated">
            <a:extLst>
              <a:ext uri="{FF2B5EF4-FFF2-40B4-BE49-F238E27FC236}">
                <a16:creationId xmlns:a16="http://schemas.microsoft.com/office/drawing/2014/main" id="{C8676BC4-F3E2-49C5-9369-D51A425E36B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p:pic>
      <p:pic>
        <p:nvPicPr>
          <p:cNvPr id="17" name="Picture Placeholder 16" descr="A picture containing outdoor, rock, nature, mountain&#10;&#10;Description automatically generated">
            <a:extLst>
              <a:ext uri="{FF2B5EF4-FFF2-40B4-BE49-F238E27FC236}">
                <a16:creationId xmlns:a16="http://schemas.microsoft.com/office/drawing/2014/main" id="{1624F135-1509-44D3-96BE-ACCD2F76B3B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93132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DE5250D-5F3B-4C1E-9068-CB693E1378FF}"/>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a:xfrm>
            <a:off x="-25400" y="-14842"/>
            <a:ext cx="12239668" cy="7107413"/>
          </a:xfrm>
        </p:spPr>
      </p:pic>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691908" cy="261850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1" i="0" u="none" strike="noStrike" kern="1200" cap="none" spc="0" normalizeH="0" baseline="0" noProof="0" dirty="0">
                <a:ln>
                  <a:noFill/>
                </a:ln>
                <a:solidFill>
                  <a:prstClr val="white"/>
                </a:solidFill>
                <a:effectLst/>
                <a:uLnTx/>
                <a:uFillTx/>
                <a:latin typeface="Calibri" panose="020F0502020204030204"/>
                <a:ea typeface="+mn-ea"/>
                <a:cs typeface="+mn-cs"/>
              </a:rPr>
              <a:t>KAFLI 1</a:t>
            </a:r>
          </a:p>
          <a:p>
            <a:r>
              <a:rPr lang="is-IS" dirty="0"/>
              <a:t>ÁHRIF COVID-19 OG FERÐAÞJÓNUSTA FRAMTÍÐARINNAR</a:t>
            </a:r>
            <a:endParaRPr lang="en-IE" dirty="0"/>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US" sz="2300" dirty="0"/>
          </a:p>
        </p:txBody>
      </p:sp>
      <p:sp>
        <p:nvSpPr>
          <p:cNvPr id="7" name="TextBox 6">
            <a:extLst>
              <a:ext uri="{FF2B5EF4-FFF2-40B4-BE49-F238E27FC236}">
                <a16:creationId xmlns:a16="http://schemas.microsoft.com/office/drawing/2014/main" id="{FF9F6D36-838A-44FA-9D88-B8C9790BACDD}"/>
              </a:ext>
            </a:extLst>
          </p:cNvPr>
          <p:cNvSpPr txBox="1"/>
          <p:nvPr/>
        </p:nvSpPr>
        <p:spPr>
          <a:xfrm>
            <a:off x="5730453" y="3749027"/>
            <a:ext cx="6509215" cy="1815882"/>
          </a:xfrm>
          <a:prstGeom prst="rect">
            <a:avLst/>
          </a:prstGeom>
          <a:noFill/>
        </p:spPr>
        <p:txBody>
          <a:bodyPr wrap="square">
            <a:spAutoFit/>
          </a:bodyPr>
          <a:lstStyle/>
          <a:p>
            <a:r>
              <a:rPr lang="is-IS" sz="2800" dirty="0">
                <a:solidFill>
                  <a:schemeClr val="bg1"/>
                </a:solidFill>
              </a:rPr>
              <a:t>Í þessum kafla könnum við hvaða áhrif COVID-19 mun mögulega hafa á ferðaþjónustu í framtíðinni ásamt almennum áskorunum ferðaþjónustunnar.</a:t>
            </a:r>
          </a:p>
        </p:txBody>
      </p:sp>
    </p:spTree>
    <p:extLst>
      <p:ext uri="{BB962C8B-B14F-4D97-AF65-F5344CB8AC3E}">
        <p14:creationId xmlns:p14="http://schemas.microsoft.com/office/powerpoint/2010/main" val="341928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2BDBEB0-9473-4123-9688-C8D323B5DDF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10" name="Picture Placeholder 9">
            <a:extLst>
              <a:ext uri="{FF2B5EF4-FFF2-40B4-BE49-F238E27FC236}">
                <a16:creationId xmlns:a16="http://schemas.microsoft.com/office/drawing/2014/main" id="{48AB7861-66AB-49DD-92BF-5ADDCEC2B943}"/>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473578" y="3575599"/>
            <a:ext cx="2153253" cy="2341450"/>
          </a:xfrm>
          <a:prstGeom prst="rect">
            <a:avLst/>
          </a:prstGeom>
        </p:spPr>
      </p:pic>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6855953" y="3546595"/>
            <a:ext cx="5123714" cy="2164180"/>
          </a:xfrm>
        </p:spPr>
        <p:txBody>
          <a:bodyPr/>
          <a:lstStyle/>
          <a:p>
            <a:r>
              <a:rPr lang="is-IS" dirty="0"/>
              <a:t>Gljúfrinu var lokað frá mars til júní árin 2018 og 2019, m.a. til að gera viðkvæmum gróðri kleift að jafna sig á umhverfisspjöllum vegna aukins fjölda gesta.</a:t>
            </a:r>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is-IS" sz="2400" dirty="0"/>
              <a:t>Þó að upphaflega megi rekja fjölgunina á ferðamönnum í Fjarðarárgljúfri til tónlistarmyndbands Bieber, þá hjálpaði Instagram og Game of Thrones einnig til við að auka vinsældir áfangastaðarins.</a:t>
            </a:r>
          </a:p>
        </p:txBody>
      </p:sp>
    </p:spTree>
    <p:extLst>
      <p:ext uri="{BB962C8B-B14F-4D97-AF65-F5344CB8AC3E}">
        <p14:creationId xmlns:p14="http://schemas.microsoft.com/office/powerpoint/2010/main" val="787476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is-IS" sz="2400" dirty="0"/>
              <a:t>Staðir sem eru taldir hafa verið innblástur fyrir ríkið Arendelle úr Disney myndin Frozen hafa vakið mikla athygli.</a:t>
            </a:r>
          </a:p>
          <a:p>
            <a:r>
              <a:rPr lang="is-IS" sz="2400" dirty="0"/>
              <a:t>Þar á meðal Hallstatt í Austurríki.</a:t>
            </a:r>
          </a:p>
          <a:p>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FROZEN </a:t>
            </a:r>
            <a:r>
              <a:rPr kumimoji="0" lang="en-US" sz="3600" b="0" i="0" u="none" strike="noStrike" kern="1200" cap="none" spc="0" normalizeH="0" baseline="0" noProof="0" dirty="0" err="1">
                <a:ln>
                  <a:noFill/>
                </a:ln>
                <a:solidFill>
                  <a:schemeClr val="bg1"/>
                </a:solidFill>
                <a:effectLst/>
                <a:uLnTx/>
                <a:uFillTx/>
                <a:latin typeface="Calibri" panose="020F0502020204030204"/>
                <a:ea typeface="+mn-ea"/>
                <a:cs typeface="+mn-cs"/>
              </a:rPr>
              <a:t>áhrifin</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chemeClr val="bg1"/>
                </a:solidFill>
                <a:effectLst/>
                <a:uLnTx/>
                <a:uFillTx/>
                <a:latin typeface="Calibri" panose="020F0502020204030204"/>
                <a:ea typeface="+mn-ea"/>
                <a:cs typeface="+mn-cs"/>
              </a:rPr>
              <a:t>Halstatt</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chemeClr val="bg1"/>
                </a:solidFill>
                <a:effectLst/>
                <a:uLnTx/>
                <a:uFillTx/>
                <a:latin typeface="Calibri" panose="020F0502020204030204"/>
                <a:ea typeface="+mn-ea"/>
                <a:cs typeface="+mn-cs"/>
              </a:rPr>
              <a:t>Austurríki</a:t>
            </a:r>
            <a:endPar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endParaRPr>
          </a:p>
          <a:p>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726363" y="3328988"/>
            <a:ext cx="4150562" cy="2164180"/>
          </a:xfrm>
        </p:spPr>
        <p:txBody>
          <a:bodyPr/>
          <a:lstStyle/>
          <a:p>
            <a:r>
              <a:rPr lang="en-US" dirty="0"/>
              <a:t>Hallstatt </a:t>
            </a:r>
            <a:r>
              <a:rPr lang="en-US" dirty="0" err="1"/>
              <a:t>hefur</a:t>
            </a:r>
            <a:r>
              <a:rPr lang="en-US" dirty="0"/>
              <a:t> </a:t>
            </a:r>
            <a:r>
              <a:rPr lang="en-US" dirty="0" err="1"/>
              <a:t>verið</a:t>
            </a:r>
            <a:r>
              <a:rPr lang="en-US" dirty="0"/>
              <a:t> á </a:t>
            </a:r>
            <a:r>
              <a:rPr lang="en-US" dirty="0" err="1"/>
              <a:t>heimsminjaskrá</a:t>
            </a:r>
            <a:r>
              <a:rPr lang="en-US" dirty="0"/>
              <a:t> </a:t>
            </a:r>
            <a:r>
              <a:rPr lang="en-US" dirty="0" err="1"/>
              <a:t>síðan</a:t>
            </a:r>
            <a:r>
              <a:rPr lang="en-US" dirty="0"/>
              <a:t> 1997.</a:t>
            </a:r>
          </a:p>
          <a:p>
            <a:r>
              <a:rPr lang="en-US" dirty="0" err="1"/>
              <a:t>Íbúafjöldinn</a:t>
            </a:r>
            <a:r>
              <a:rPr lang="en-US" dirty="0"/>
              <a:t> </a:t>
            </a:r>
            <a:r>
              <a:rPr lang="en-US" dirty="0" err="1"/>
              <a:t>er</a:t>
            </a:r>
            <a:r>
              <a:rPr lang="en-US" dirty="0"/>
              <a:t> 780 </a:t>
            </a:r>
            <a:r>
              <a:rPr lang="en-US" dirty="0" err="1"/>
              <a:t>en</a:t>
            </a:r>
            <a:r>
              <a:rPr lang="en-US" dirty="0"/>
              <a:t> </a:t>
            </a:r>
            <a:r>
              <a:rPr lang="en-US" dirty="0" err="1"/>
              <a:t>þangað</a:t>
            </a:r>
            <a:r>
              <a:rPr lang="en-US" dirty="0"/>
              <a:t> </a:t>
            </a:r>
            <a:r>
              <a:rPr lang="en-US" dirty="0" err="1"/>
              <a:t>komu</a:t>
            </a:r>
            <a:r>
              <a:rPr lang="en-US" dirty="0"/>
              <a:t> 10.000 </a:t>
            </a:r>
            <a:r>
              <a:rPr lang="en-US" dirty="0" err="1"/>
              <a:t>gestir</a:t>
            </a:r>
            <a:r>
              <a:rPr lang="en-US" dirty="0"/>
              <a:t> á dag </a:t>
            </a:r>
            <a:r>
              <a:rPr lang="en-US" dirty="0" err="1"/>
              <a:t>árið</a:t>
            </a:r>
            <a:r>
              <a:rPr lang="en-US" dirty="0"/>
              <a:t> 2019!!</a:t>
            </a:r>
          </a:p>
          <a:p>
            <a:r>
              <a:rPr lang="en-US" dirty="0" err="1"/>
              <a:t>Þetta</a:t>
            </a:r>
            <a:r>
              <a:rPr lang="en-US" dirty="0"/>
              <a:t> </a:t>
            </a:r>
            <a:r>
              <a:rPr lang="en-US" dirty="0" err="1"/>
              <a:t>hefur</a:t>
            </a:r>
            <a:r>
              <a:rPr lang="en-US" dirty="0"/>
              <a:t> </a:t>
            </a:r>
            <a:r>
              <a:rPr lang="en-US" dirty="0" err="1"/>
              <a:t>leitt</a:t>
            </a:r>
            <a:r>
              <a:rPr lang="en-US" dirty="0"/>
              <a:t> </a:t>
            </a:r>
            <a:r>
              <a:rPr lang="en-US" dirty="0" err="1"/>
              <a:t>til</a:t>
            </a:r>
            <a:r>
              <a:rPr lang="en-US" dirty="0"/>
              <a:t> </a:t>
            </a:r>
            <a:r>
              <a:rPr lang="en-US" dirty="0" err="1"/>
              <a:t>mikils</a:t>
            </a:r>
            <a:r>
              <a:rPr lang="en-US" dirty="0"/>
              <a:t> </a:t>
            </a:r>
            <a:r>
              <a:rPr lang="en-US" dirty="0" err="1"/>
              <a:t>álags</a:t>
            </a:r>
            <a:r>
              <a:rPr lang="en-US" dirty="0"/>
              <a:t> á </a:t>
            </a:r>
            <a:r>
              <a:rPr lang="en-US" dirty="0" err="1"/>
              <a:t>samfélagið</a:t>
            </a:r>
            <a:r>
              <a:rPr lang="en-US" dirty="0"/>
              <a:t> og </a:t>
            </a:r>
            <a:r>
              <a:rPr lang="en-US" dirty="0" err="1"/>
              <a:t>þorpið</a:t>
            </a:r>
            <a:r>
              <a:rPr lang="en-US" dirty="0"/>
              <a:t> </a:t>
            </a:r>
            <a:r>
              <a:rPr lang="en-US" dirty="0" err="1"/>
              <a:t>hefur</a:t>
            </a:r>
            <a:r>
              <a:rPr lang="en-US" dirty="0"/>
              <a:t> </a:t>
            </a:r>
            <a:r>
              <a:rPr lang="en-US" dirty="0" err="1"/>
              <a:t>átt</a:t>
            </a:r>
            <a:r>
              <a:rPr lang="en-US" dirty="0"/>
              <a:t> í </a:t>
            </a:r>
            <a:r>
              <a:rPr lang="en-US" dirty="0" err="1"/>
              <a:t>erfiðleikum</a:t>
            </a:r>
            <a:r>
              <a:rPr lang="en-US" dirty="0"/>
              <a:t> </a:t>
            </a:r>
            <a:r>
              <a:rPr lang="en-US" dirty="0" err="1"/>
              <a:t>með</a:t>
            </a:r>
            <a:r>
              <a:rPr lang="en-US" dirty="0"/>
              <a:t> </a:t>
            </a:r>
            <a:r>
              <a:rPr lang="en-US" dirty="0" err="1"/>
              <a:t>að</a:t>
            </a:r>
            <a:r>
              <a:rPr lang="en-US" dirty="0"/>
              <a:t> </a:t>
            </a:r>
            <a:r>
              <a:rPr lang="en-US" dirty="0" err="1"/>
              <a:t>finna</a:t>
            </a:r>
            <a:r>
              <a:rPr lang="en-US" dirty="0"/>
              <a:t> </a:t>
            </a:r>
            <a:r>
              <a:rPr lang="en-US" dirty="0" err="1"/>
              <a:t>leiðir</a:t>
            </a:r>
            <a:r>
              <a:rPr lang="en-US" dirty="0"/>
              <a:t> </a:t>
            </a:r>
            <a:r>
              <a:rPr lang="en-US" dirty="0" err="1"/>
              <a:t>til</a:t>
            </a:r>
            <a:r>
              <a:rPr lang="en-US" dirty="0"/>
              <a:t> </a:t>
            </a:r>
            <a:r>
              <a:rPr lang="en-US" dirty="0" err="1"/>
              <a:t>að</a:t>
            </a:r>
            <a:r>
              <a:rPr lang="en-US" dirty="0"/>
              <a:t> </a:t>
            </a:r>
            <a:r>
              <a:rPr lang="en-US" dirty="0" err="1"/>
              <a:t>stjórna</a:t>
            </a:r>
            <a:r>
              <a:rPr lang="en-US" dirty="0"/>
              <a:t> </a:t>
            </a:r>
            <a:r>
              <a:rPr lang="en-US" dirty="0" err="1"/>
              <a:t>fjölda</a:t>
            </a:r>
            <a:r>
              <a:rPr lang="en-US" dirty="0"/>
              <a:t> </a:t>
            </a:r>
            <a:r>
              <a:rPr lang="en-US" dirty="0" err="1"/>
              <a:t>gesta</a:t>
            </a:r>
            <a:r>
              <a:rPr lang="en-US" dirty="0"/>
              <a:t>.</a:t>
            </a:r>
            <a:endParaRPr lang="en-IE" dirty="0"/>
          </a:p>
        </p:txBody>
      </p:sp>
      <p:pic>
        <p:nvPicPr>
          <p:cNvPr id="15" name="Picture Placeholder 14" descr="A picture containing snow, outdoor, mountain, nature&#10;&#10;Description automatically generated">
            <a:extLst>
              <a:ext uri="{FF2B5EF4-FFF2-40B4-BE49-F238E27FC236}">
                <a16:creationId xmlns:a16="http://schemas.microsoft.com/office/drawing/2014/main" id="{1E49746F-7EE5-4320-AF6C-B0493571CBE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a:xfrm>
            <a:off x="4489450" y="3328988"/>
            <a:ext cx="2992438" cy="3232150"/>
          </a:xfrm>
        </p:spPr>
      </p:pic>
      <p:pic>
        <p:nvPicPr>
          <p:cNvPr id="11" name="Picture Placeholder 10" descr="A picture containing mountain, outdoor, sky, water&#10;&#10;Description automatically generated">
            <a:extLst>
              <a:ext uri="{FF2B5EF4-FFF2-40B4-BE49-F238E27FC236}">
                <a16:creationId xmlns:a16="http://schemas.microsoft.com/office/drawing/2014/main" id="{7D677979-7FE8-4347-A605-6829C8EC523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9429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is-IS" sz="2400" dirty="0"/>
              <a:t>Disney myndin Frozen hefur einnig leitt til mikillar aukningar gesta á vesturströnd Noregs, sérstaklega á sumrin.</a:t>
            </a:r>
            <a:endParaRPr lang="en-US" sz="2400" dirty="0"/>
          </a:p>
          <a:p>
            <a:endParaRPr lang="is-IS" sz="2400" dirty="0"/>
          </a:p>
          <a:p>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FROZEN </a:t>
            </a:r>
            <a:r>
              <a:rPr kumimoji="0" lang="en-US" sz="3600" b="0" i="0" u="none" strike="noStrike" kern="1200" cap="none" spc="0" normalizeH="0" baseline="0" noProof="0" dirty="0" err="1">
                <a:ln>
                  <a:noFill/>
                </a:ln>
                <a:solidFill>
                  <a:schemeClr val="bg1"/>
                </a:solidFill>
                <a:effectLst/>
                <a:uLnTx/>
                <a:uFillTx/>
                <a:latin typeface="Calibri" panose="020F0502020204030204"/>
                <a:ea typeface="+mn-ea"/>
                <a:cs typeface="+mn-cs"/>
              </a:rPr>
              <a:t>áhrifin</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chemeClr val="bg1"/>
                </a:solidFill>
                <a:effectLst/>
                <a:uLnTx/>
                <a:uFillTx/>
                <a:latin typeface="Calibri" panose="020F0502020204030204"/>
                <a:ea typeface="+mn-ea"/>
                <a:cs typeface="+mn-cs"/>
              </a:rPr>
              <a:t>Noregur</a:t>
            </a:r>
            <a:endPar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8373438" y="3546595"/>
            <a:ext cx="3503488" cy="2164180"/>
          </a:xfrm>
        </p:spPr>
        <p:txBody>
          <a:bodyPr/>
          <a:lstStyle/>
          <a:p>
            <a:r>
              <a:rPr lang="en-US" dirty="0"/>
              <a:t>Fjord Norway </a:t>
            </a:r>
            <a:r>
              <a:rPr lang="en-US" dirty="0" err="1"/>
              <a:t>vinnur</a:t>
            </a:r>
            <a:r>
              <a:rPr lang="en-US" dirty="0"/>
              <a:t> </a:t>
            </a:r>
            <a:r>
              <a:rPr lang="en-US" dirty="0" err="1"/>
              <a:t>nú</a:t>
            </a:r>
            <a:r>
              <a:rPr lang="en-US" dirty="0"/>
              <a:t> </a:t>
            </a:r>
            <a:r>
              <a:rPr lang="en-US" dirty="0" err="1"/>
              <a:t>að</a:t>
            </a:r>
            <a:r>
              <a:rPr lang="en-US" dirty="0"/>
              <a:t> </a:t>
            </a:r>
            <a:r>
              <a:rPr lang="en-US" dirty="0" err="1"/>
              <a:t>því</a:t>
            </a:r>
            <a:r>
              <a:rPr lang="en-US" dirty="0"/>
              <a:t> </a:t>
            </a:r>
            <a:r>
              <a:rPr lang="en-US" dirty="0" err="1"/>
              <a:t>að</a:t>
            </a:r>
            <a:r>
              <a:rPr lang="en-US" dirty="0"/>
              <a:t> </a:t>
            </a:r>
            <a:r>
              <a:rPr lang="en-US" dirty="0" err="1"/>
              <a:t>dreifa</a:t>
            </a:r>
            <a:r>
              <a:rPr lang="en-US" dirty="0"/>
              <a:t> </a:t>
            </a:r>
            <a:r>
              <a:rPr lang="en-US" dirty="0" err="1"/>
              <a:t>gestum</a:t>
            </a:r>
            <a:r>
              <a:rPr lang="en-US" dirty="0"/>
              <a:t> </a:t>
            </a:r>
            <a:r>
              <a:rPr lang="en-US" dirty="0" err="1"/>
              <a:t>jafnar</a:t>
            </a:r>
            <a:r>
              <a:rPr lang="en-US" dirty="0"/>
              <a:t> </a:t>
            </a:r>
            <a:r>
              <a:rPr lang="en-US" dirty="0" err="1"/>
              <a:t>yfir</a:t>
            </a:r>
            <a:r>
              <a:rPr lang="en-US" dirty="0"/>
              <a:t> </a:t>
            </a:r>
            <a:r>
              <a:rPr lang="en-US" dirty="0" err="1"/>
              <a:t>árið</a:t>
            </a:r>
            <a:r>
              <a:rPr lang="en-US" dirty="0"/>
              <a:t>, </a:t>
            </a:r>
            <a:r>
              <a:rPr lang="en-US" dirty="0" err="1"/>
              <a:t>skapa</a:t>
            </a:r>
            <a:r>
              <a:rPr lang="en-US" dirty="0"/>
              <a:t> </a:t>
            </a:r>
            <a:r>
              <a:rPr lang="en-US" dirty="0" err="1"/>
              <a:t>heilsársstörf</a:t>
            </a:r>
            <a:r>
              <a:rPr lang="en-US" dirty="0"/>
              <a:t> og </a:t>
            </a:r>
            <a:r>
              <a:rPr lang="en-US" dirty="0" err="1"/>
              <a:t>gera</a:t>
            </a:r>
            <a:r>
              <a:rPr lang="en-US" dirty="0"/>
              <a:t> </a:t>
            </a:r>
            <a:r>
              <a:rPr lang="en-US" dirty="0" err="1"/>
              <a:t>þau</a:t>
            </a:r>
            <a:r>
              <a:rPr lang="en-US" dirty="0"/>
              <a:t> </a:t>
            </a:r>
            <a:r>
              <a:rPr lang="en-US" dirty="0" err="1"/>
              <a:t>sjálfbærari</a:t>
            </a:r>
            <a:r>
              <a:rPr lang="en-US" dirty="0"/>
              <a:t>.</a:t>
            </a:r>
          </a:p>
          <a:p>
            <a:endParaRPr lang="en-IE" dirty="0"/>
          </a:p>
        </p:txBody>
      </p:sp>
      <p:pic>
        <p:nvPicPr>
          <p:cNvPr id="9" name="Picture Placeholder 8" descr="A lake surrounded by mountains&#10;&#10;Description automatically generated with low confidence">
            <a:extLst>
              <a:ext uri="{FF2B5EF4-FFF2-40B4-BE49-F238E27FC236}">
                <a16:creationId xmlns:a16="http://schemas.microsoft.com/office/drawing/2014/main" id="{1785EA6C-2CC8-4857-A34C-659A45730DA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a:xfrm>
            <a:off x="446088" y="471488"/>
            <a:ext cx="3798887" cy="4222750"/>
          </a:xfrm>
        </p:spPr>
      </p:pic>
      <p:pic>
        <p:nvPicPr>
          <p:cNvPr id="22" name="Picture Placeholder 21" descr="A picture containing sky, outdoor, water, boat&#10;&#10;Description automatically generated">
            <a:extLst>
              <a:ext uri="{FF2B5EF4-FFF2-40B4-BE49-F238E27FC236}">
                <a16:creationId xmlns:a16="http://schemas.microsoft.com/office/drawing/2014/main" id="{4AA9FD20-DC6C-4F68-A304-6C01EFA9A5AE}"/>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a:fillRect/>
          </a:stretch>
        </p:blipFill>
        <p:spPr>
          <a:xfrm>
            <a:off x="4710113" y="2713038"/>
            <a:ext cx="3503612" cy="3848100"/>
          </a:xfrm>
        </p:spPr>
      </p:pic>
    </p:spTree>
    <p:extLst>
      <p:ext uri="{BB962C8B-B14F-4D97-AF65-F5344CB8AC3E}">
        <p14:creationId xmlns:p14="http://schemas.microsoft.com/office/powerpoint/2010/main" val="91154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is-IS" sz="2400" dirty="0"/>
              <a:t>Eftir að hafa komið við sögu í nýju Star Wars myndunum, hafa Skellig Michael og Little Skellig (Kerry, Írlandi) fundið fyrir mikilli aukningu í komum ferðamanna til svæðisins.</a:t>
            </a:r>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Star Wars </a:t>
            </a:r>
            <a:r>
              <a:rPr lang="en-US" sz="3600" dirty="0" err="1">
                <a:solidFill>
                  <a:schemeClr val="bg1"/>
                </a:solidFill>
                <a:latin typeface="Calibri" panose="020F0502020204030204"/>
              </a:rPr>
              <a:t>áhrifin</a:t>
            </a:r>
            <a:r>
              <a:rPr lang="en-US" sz="3600" dirty="0">
                <a:solidFill>
                  <a:schemeClr val="bg1"/>
                </a:solidFill>
                <a:latin typeface="Calibri" panose="020F0502020204030204"/>
              </a:rPr>
              <a:t> </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Skellig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702192" y="3234890"/>
            <a:ext cx="4174734" cy="3303562"/>
          </a:xfrm>
        </p:spPr>
        <p:txBody>
          <a:bodyPr/>
          <a:lstStyle/>
          <a:p>
            <a:r>
              <a:rPr lang="en-US" dirty="0" err="1"/>
              <a:t>Þrátt</a:t>
            </a:r>
            <a:r>
              <a:rPr lang="en-US" dirty="0"/>
              <a:t> </a:t>
            </a:r>
            <a:r>
              <a:rPr lang="en-US" dirty="0" err="1"/>
              <a:t>fyrir</a:t>
            </a:r>
            <a:r>
              <a:rPr lang="en-US" dirty="0"/>
              <a:t> </a:t>
            </a:r>
            <a:r>
              <a:rPr lang="en-US" dirty="0" err="1"/>
              <a:t>fjölgun</a:t>
            </a:r>
            <a:r>
              <a:rPr lang="en-US" dirty="0"/>
              <a:t> </a:t>
            </a:r>
            <a:r>
              <a:rPr lang="en-US" dirty="0" err="1"/>
              <a:t>ferðamanna</a:t>
            </a:r>
            <a:r>
              <a:rPr lang="en-US" dirty="0"/>
              <a:t> </a:t>
            </a:r>
            <a:r>
              <a:rPr lang="en-US" dirty="0" err="1"/>
              <a:t>hefur</a:t>
            </a:r>
            <a:r>
              <a:rPr lang="en-US" dirty="0"/>
              <a:t> </a:t>
            </a:r>
            <a:r>
              <a:rPr lang="en-US" dirty="0" err="1"/>
              <a:t>eyjan</a:t>
            </a:r>
            <a:r>
              <a:rPr lang="en-US" dirty="0"/>
              <a:t> </a:t>
            </a:r>
            <a:r>
              <a:rPr lang="en-US" dirty="0" err="1"/>
              <a:t>blómstrað</a:t>
            </a:r>
            <a:r>
              <a:rPr lang="en-US" dirty="0"/>
              <a:t>. </a:t>
            </a:r>
            <a:r>
              <a:rPr lang="en-US" dirty="0" err="1"/>
              <a:t>Fjöldi</a:t>
            </a:r>
            <a:r>
              <a:rPr lang="en-US" dirty="0"/>
              <a:t> </a:t>
            </a:r>
            <a:r>
              <a:rPr lang="en-US" dirty="0" err="1"/>
              <a:t>gesta</a:t>
            </a:r>
            <a:r>
              <a:rPr lang="en-US" dirty="0"/>
              <a:t> </a:t>
            </a:r>
            <a:r>
              <a:rPr lang="en-US" dirty="0" err="1"/>
              <a:t>til</a:t>
            </a:r>
            <a:r>
              <a:rPr lang="en-US" dirty="0"/>
              <a:t> </a:t>
            </a:r>
            <a:r>
              <a:rPr lang="en-US" dirty="0" err="1"/>
              <a:t>Skellig</a:t>
            </a:r>
            <a:r>
              <a:rPr lang="en-US" dirty="0"/>
              <a:t> Michael á </a:t>
            </a:r>
            <a:r>
              <a:rPr lang="en-US" dirty="0" err="1"/>
              <a:t>undanförnum</a:t>
            </a:r>
            <a:r>
              <a:rPr lang="en-US" dirty="0"/>
              <a:t> sex </a:t>
            </a:r>
            <a:r>
              <a:rPr lang="en-US" dirty="0" err="1"/>
              <a:t>árum</a:t>
            </a:r>
            <a:r>
              <a:rPr lang="en-US" dirty="0"/>
              <a:t> </a:t>
            </a:r>
            <a:r>
              <a:rPr lang="en-US" dirty="0" err="1"/>
              <a:t>hefur</a:t>
            </a:r>
            <a:r>
              <a:rPr lang="en-US" dirty="0"/>
              <a:t> </a:t>
            </a:r>
            <a:r>
              <a:rPr lang="en-US" dirty="0" err="1"/>
              <a:t>ekki</a:t>
            </a:r>
            <a:r>
              <a:rPr lang="en-US" dirty="0"/>
              <a:t> </a:t>
            </a:r>
            <a:r>
              <a:rPr lang="en-US" dirty="0" err="1"/>
              <a:t>valdið</a:t>
            </a:r>
            <a:r>
              <a:rPr lang="en-US" dirty="0"/>
              <a:t> “</a:t>
            </a:r>
            <a:r>
              <a:rPr lang="en-US" dirty="0" err="1"/>
              <a:t>neinum</a:t>
            </a:r>
            <a:r>
              <a:rPr lang="en-US" dirty="0"/>
              <a:t> </a:t>
            </a:r>
            <a:r>
              <a:rPr lang="en-US" dirty="0" err="1"/>
              <a:t>mælanlegum</a:t>
            </a:r>
            <a:r>
              <a:rPr lang="en-US" dirty="0"/>
              <a:t> </a:t>
            </a:r>
            <a:r>
              <a:rPr lang="en-US" dirty="0" err="1"/>
              <a:t>eða</a:t>
            </a:r>
            <a:r>
              <a:rPr lang="en-US" dirty="0"/>
              <a:t> </a:t>
            </a:r>
            <a:r>
              <a:rPr lang="en-US" dirty="0" err="1"/>
              <a:t>varanlegum</a:t>
            </a:r>
            <a:r>
              <a:rPr lang="en-US" dirty="0"/>
              <a:t> </a:t>
            </a:r>
            <a:r>
              <a:rPr lang="en-US" dirty="0" err="1"/>
              <a:t>skemmdum</a:t>
            </a:r>
            <a:r>
              <a:rPr lang="en-US" dirty="0"/>
              <a:t>” </a:t>
            </a:r>
            <a:r>
              <a:rPr lang="en-US" dirty="0" err="1"/>
              <a:t>samkvæmt</a:t>
            </a:r>
            <a:r>
              <a:rPr lang="en-US" dirty="0"/>
              <a:t> </a:t>
            </a:r>
            <a:r>
              <a:rPr lang="en-US" dirty="0" err="1"/>
              <a:t>nýjum</a:t>
            </a:r>
            <a:r>
              <a:rPr lang="en-US" dirty="0"/>
              <a:t> </a:t>
            </a:r>
            <a:r>
              <a:rPr lang="en-US" dirty="0" err="1"/>
              <a:t>drögum</a:t>
            </a:r>
            <a:r>
              <a:rPr lang="en-US" dirty="0"/>
              <a:t> </a:t>
            </a:r>
            <a:r>
              <a:rPr lang="en-US" dirty="0" err="1"/>
              <a:t>að</a:t>
            </a:r>
            <a:r>
              <a:rPr lang="en-US" dirty="0"/>
              <a:t> </a:t>
            </a:r>
            <a:r>
              <a:rPr lang="en-US" dirty="0" err="1"/>
              <a:t>skipulagsáætlun</a:t>
            </a:r>
            <a:r>
              <a:rPr lang="en-US" dirty="0"/>
              <a:t> </a:t>
            </a:r>
            <a:r>
              <a:rPr lang="en-US" dirty="0" err="1"/>
              <a:t>fyrir</a:t>
            </a:r>
            <a:r>
              <a:rPr lang="en-US" dirty="0"/>
              <a:t> </a:t>
            </a:r>
            <a:r>
              <a:rPr lang="en-US" dirty="0" err="1"/>
              <a:t>eyjuna</a:t>
            </a:r>
            <a:r>
              <a:rPr lang="en-US" dirty="0"/>
              <a:t>.</a:t>
            </a:r>
            <a:endParaRPr lang="en-IE" dirty="0"/>
          </a:p>
        </p:txBody>
      </p:sp>
      <p:pic>
        <p:nvPicPr>
          <p:cNvPr id="6" name="Picture Placeholder 5" descr="A picture containing water, outdoor, mountain, nature&#10;&#10;Description automatically generated">
            <a:extLst>
              <a:ext uri="{FF2B5EF4-FFF2-40B4-BE49-F238E27FC236}">
                <a16:creationId xmlns:a16="http://schemas.microsoft.com/office/drawing/2014/main" id="{83FD7CD7-1F1C-4448-9302-919F90AD551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a:xfrm>
            <a:off x="446088" y="420117"/>
            <a:ext cx="3798887" cy="4222750"/>
          </a:xfrm>
        </p:spPr>
      </p:pic>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4567565" y="3215195"/>
            <a:ext cx="3056870" cy="3195879"/>
          </a:xfrm>
          <a:prstGeom prst="rect">
            <a:avLst/>
          </a:prstGeom>
        </p:spPr>
      </p:pic>
    </p:spTree>
    <p:extLst>
      <p:ext uri="{BB962C8B-B14F-4D97-AF65-F5344CB8AC3E}">
        <p14:creationId xmlns:p14="http://schemas.microsoft.com/office/powerpoint/2010/main" val="338456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r>
              <a:rPr lang="is-IS" sz="2400" dirty="0"/>
              <a:t>Skellig Michael er á heimsminjaskrá UNESCO og verndun eyjunnar, ásamt ferðamannastraumi, er stjórnað með 10 ára skipulagsáætlun.</a:t>
            </a:r>
            <a:endParaRPr lang="en-US" sz="2400" dirty="0"/>
          </a:p>
          <a:p>
            <a:r>
              <a:rPr lang="en-US" sz="2400" b="0" dirty="0" err="1"/>
              <a:t>Gestatímabil</a:t>
            </a:r>
            <a:r>
              <a:rPr lang="en-US" sz="2400" b="0" dirty="0"/>
              <a:t> </a:t>
            </a:r>
            <a:r>
              <a:rPr lang="en-US" sz="2400" b="0" dirty="0" err="1"/>
              <a:t>Skellig</a:t>
            </a:r>
            <a:r>
              <a:rPr lang="en-US" sz="2400" b="0" dirty="0"/>
              <a:t> Michael </a:t>
            </a:r>
            <a:r>
              <a:rPr lang="en-US" sz="2400" b="0" dirty="0" err="1"/>
              <a:t>stendur</a:t>
            </a:r>
            <a:r>
              <a:rPr lang="en-US" sz="2400" b="0" dirty="0"/>
              <a:t> </a:t>
            </a:r>
            <a:r>
              <a:rPr lang="en-US" sz="2400" b="0" dirty="0" err="1"/>
              <a:t>frá</a:t>
            </a:r>
            <a:r>
              <a:rPr lang="en-US" sz="2400" b="0" dirty="0"/>
              <a:t> </a:t>
            </a:r>
            <a:r>
              <a:rPr lang="en-US" sz="2400" b="0" dirty="0" err="1"/>
              <a:t>miðjum</a:t>
            </a:r>
            <a:r>
              <a:rPr lang="en-US" sz="2400" b="0" dirty="0"/>
              <a:t> </a:t>
            </a:r>
            <a:r>
              <a:rPr lang="en-US" sz="2400" b="0" dirty="0" err="1"/>
              <a:t>maí</a:t>
            </a:r>
            <a:r>
              <a:rPr lang="en-US" sz="2400" b="0" dirty="0"/>
              <a:t> </a:t>
            </a:r>
            <a:r>
              <a:rPr lang="en-US" sz="2400" b="0" dirty="0" err="1"/>
              <a:t>til</a:t>
            </a:r>
            <a:r>
              <a:rPr lang="en-US" sz="2400" b="0" dirty="0"/>
              <a:t> </a:t>
            </a:r>
            <a:r>
              <a:rPr lang="en-US" sz="2400" b="0" dirty="0" err="1"/>
              <a:t>september</a:t>
            </a:r>
            <a:r>
              <a:rPr lang="en-US" sz="2400" b="0" dirty="0"/>
              <a:t>, </a:t>
            </a:r>
            <a:r>
              <a:rPr lang="en-US" sz="2400" b="0" dirty="0" err="1"/>
              <a:t>daglegur</a:t>
            </a:r>
            <a:r>
              <a:rPr lang="en-US" sz="2400" b="0" dirty="0"/>
              <a:t> </a:t>
            </a:r>
            <a:r>
              <a:rPr lang="en-US" sz="2400" b="0" dirty="0" err="1"/>
              <a:t>gestafjöldi</a:t>
            </a:r>
            <a:r>
              <a:rPr lang="en-US" sz="2400" b="0" dirty="0"/>
              <a:t> </a:t>
            </a:r>
            <a:r>
              <a:rPr lang="en-US" sz="2400" b="0" dirty="0" err="1"/>
              <a:t>er</a:t>
            </a:r>
            <a:r>
              <a:rPr lang="en-US" sz="2400" b="0" dirty="0"/>
              <a:t> </a:t>
            </a:r>
            <a:r>
              <a:rPr lang="en-US" sz="2400" b="0" dirty="0" err="1"/>
              <a:t>takmarkaður</a:t>
            </a:r>
            <a:r>
              <a:rPr lang="en-US" sz="2400" b="0" dirty="0"/>
              <a:t> </a:t>
            </a:r>
            <a:r>
              <a:rPr lang="en-US" sz="2400" b="0" dirty="0" err="1"/>
              <a:t>við</a:t>
            </a:r>
            <a:r>
              <a:rPr lang="en-US" sz="2400" b="0" dirty="0"/>
              <a:t> 180 </a:t>
            </a:r>
            <a:r>
              <a:rPr lang="en-US" sz="2400" b="0" dirty="0" err="1"/>
              <a:t>gesti</a:t>
            </a:r>
            <a:r>
              <a:rPr lang="en-US" sz="2400" b="0" dirty="0"/>
              <a:t> </a:t>
            </a:r>
            <a:r>
              <a:rPr lang="en-US" sz="2400" b="0" dirty="0" err="1"/>
              <a:t>en</a:t>
            </a:r>
            <a:r>
              <a:rPr lang="en-US" sz="2400" b="0" dirty="0"/>
              <a:t> </a:t>
            </a:r>
            <a:r>
              <a:rPr lang="en-US" sz="2400" b="0" dirty="0" err="1"/>
              <a:t>aðeins</a:t>
            </a:r>
            <a:r>
              <a:rPr lang="en-US" sz="2400" b="0" dirty="0"/>
              <a:t> </a:t>
            </a:r>
            <a:r>
              <a:rPr lang="en-US" sz="2400" b="0" dirty="0" err="1"/>
              <a:t>ferjur</a:t>
            </a:r>
            <a:r>
              <a:rPr lang="en-US" sz="2400" b="0" dirty="0"/>
              <a:t> </a:t>
            </a:r>
            <a:r>
              <a:rPr lang="en-US" sz="2400" b="0" dirty="0" err="1"/>
              <a:t>með</a:t>
            </a:r>
            <a:r>
              <a:rPr lang="en-US" sz="2400" b="0" dirty="0"/>
              <a:t> </a:t>
            </a:r>
            <a:r>
              <a:rPr lang="en-US" sz="2400" b="0" dirty="0" err="1"/>
              <a:t>tilskyldum</a:t>
            </a:r>
            <a:r>
              <a:rPr lang="en-US" sz="2400" b="0" dirty="0"/>
              <a:t> </a:t>
            </a:r>
            <a:r>
              <a:rPr lang="en-US" sz="2400" b="0" dirty="0" err="1"/>
              <a:t>leyfum</a:t>
            </a:r>
            <a:r>
              <a:rPr lang="en-US" sz="2400" b="0" dirty="0"/>
              <a:t> </a:t>
            </a:r>
            <a:r>
              <a:rPr lang="en-US" sz="2400" b="0" dirty="0" err="1"/>
              <a:t>geta</a:t>
            </a:r>
            <a:r>
              <a:rPr lang="en-US" sz="2400" b="0" dirty="0"/>
              <a:t> </a:t>
            </a:r>
            <a:r>
              <a:rPr lang="en-US" sz="2400" b="0" dirty="0" err="1"/>
              <a:t>farið</a:t>
            </a:r>
            <a:r>
              <a:rPr lang="en-US" sz="2400" b="0" dirty="0"/>
              <a:t> </a:t>
            </a:r>
            <a:r>
              <a:rPr lang="en-US" sz="2400" b="0" dirty="0" err="1"/>
              <a:t>með</a:t>
            </a:r>
            <a:r>
              <a:rPr lang="en-US" sz="2400" b="0" dirty="0"/>
              <a:t> </a:t>
            </a:r>
            <a:r>
              <a:rPr lang="en-US" sz="2400" b="0" dirty="0" err="1"/>
              <a:t>ferðamenn</a:t>
            </a:r>
            <a:r>
              <a:rPr lang="en-US" sz="2400" b="0" dirty="0"/>
              <a:t> </a:t>
            </a:r>
            <a:r>
              <a:rPr lang="en-US" sz="2400" b="0" dirty="0" err="1"/>
              <a:t>út</a:t>
            </a:r>
            <a:r>
              <a:rPr lang="en-US" sz="2400" b="0" dirty="0"/>
              <a:t> í </a:t>
            </a:r>
            <a:r>
              <a:rPr lang="en-US" sz="2400" b="0" dirty="0" err="1"/>
              <a:t>eyjuna</a:t>
            </a:r>
            <a:r>
              <a:rPr lang="en-US" sz="2400" b="0" dirty="0"/>
              <a:t>.</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Star Wars </a:t>
            </a:r>
            <a:r>
              <a:rPr lang="en-US" sz="3600" dirty="0" err="1">
                <a:solidFill>
                  <a:schemeClr val="bg1"/>
                </a:solidFill>
                <a:latin typeface="Calibri" panose="020F0502020204030204"/>
              </a:rPr>
              <a:t>áfhrifin</a:t>
            </a:r>
            <a:r>
              <a:rPr lang="en-US" sz="3600" dirty="0">
                <a:solidFill>
                  <a:schemeClr val="bg1"/>
                </a:solidFill>
                <a:latin typeface="Calibri" panose="020F0502020204030204"/>
              </a:rPr>
              <a:t> </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Skellig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212595" y="3680352"/>
            <a:ext cx="4533316" cy="2164180"/>
          </a:xfrm>
        </p:spPr>
        <p:txBody>
          <a:bodyPr/>
          <a:lstStyle/>
          <a:p>
            <a:r>
              <a:rPr lang="en-US" dirty="0" err="1"/>
              <a:t>Því</a:t>
            </a:r>
            <a:r>
              <a:rPr lang="en-US" dirty="0"/>
              <a:t> </a:t>
            </a:r>
            <a:r>
              <a:rPr lang="en-US" dirty="0" err="1"/>
              <a:t>er</a:t>
            </a:r>
            <a:r>
              <a:rPr lang="en-US" dirty="0"/>
              <a:t> </a:t>
            </a:r>
            <a:r>
              <a:rPr lang="en-US" dirty="0" err="1"/>
              <a:t>s</a:t>
            </a:r>
            <a:r>
              <a:rPr lang="en-US" sz="2400" dirty="0" err="1"/>
              <a:t>kipum</a:t>
            </a:r>
            <a:r>
              <a:rPr lang="en-US" sz="2400" dirty="0"/>
              <a:t> og </a:t>
            </a:r>
            <a:r>
              <a:rPr lang="en-US" sz="2400" dirty="0" err="1"/>
              <a:t>bátum</a:t>
            </a:r>
            <a:r>
              <a:rPr lang="en-US" sz="2400" dirty="0"/>
              <a:t> í </a:t>
            </a:r>
            <a:r>
              <a:rPr lang="en-US" sz="2400" dirty="0" err="1"/>
              <a:t>einkaeigu</a:t>
            </a:r>
            <a:r>
              <a:rPr lang="en-US" sz="2400" dirty="0"/>
              <a:t> </a:t>
            </a:r>
            <a:r>
              <a:rPr lang="en-US" sz="2400" dirty="0" err="1"/>
              <a:t>óheimilt</a:t>
            </a:r>
            <a:r>
              <a:rPr lang="en-US" sz="2400" dirty="0"/>
              <a:t> </a:t>
            </a:r>
            <a:r>
              <a:rPr lang="en-US" sz="2400" dirty="0" err="1"/>
              <a:t>að</a:t>
            </a:r>
            <a:r>
              <a:rPr lang="en-US" sz="2400" dirty="0"/>
              <a:t> </a:t>
            </a:r>
            <a:r>
              <a:rPr lang="en-US" sz="2400" dirty="0" err="1"/>
              <a:t>fara</a:t>
            </a:r>
            <a:r>
              <a:rPr lang="en-US" sz="2400" dirty="0"/>
              <a:t> </a:t>
            </a:r>
            <a:r>
              <a:rPr lang="en-US" sz="2400" dirty="0" err="1"/>
              <a:t>með</a:t>
            </a:r>
            <a:r>
              <a:rPr lang="en-US" sz="2400" dirty="0"/>
              <a:t> </a:t>
            </a:r>
            <a:r>
              <a:rPr lang="en-US" sz="2400" dirty="0" err="1"/>
              <a:t>ferðamenn</a:t>
            </a:r>
            <a:r>
              <a:rPr lang="en-US" sz="2400" dirty="0"/>
              <a:t> á </a:t>
            </a:r>
            <a:r>
              <a:rPr lang="en-US" sz="2400" dirty="0" err="1"/>
              <a:t>eyjuna</a:t>
            </a:r>
            <a:r>
              <a:rPr lang="en-US" sz="2400" dirty="0"/>
              <a:t>.</a:t>
            </a:r>
          </a:p>
          <a:p>
            <a:r>
              <a:rPr lang="en-US" dirty="0" err="1"/>
              <a:t>Einnig</a:t>
            </a:r>
            <a:r>
              <a:rPr lang="en-US" dirty="0"/>
              <a:t> </a:t>
            </a:r>
            <a:r>
              <a:rPr lang="en-US" dirty="0" err="1"/>
              <a:t>er</a:t>
            </a:r>
            <a:r>
              <a:rPr lang="en-US" dirty="0"/>
              <a:t> </a:t>
            </a:r>
            <a:r>
              <a:rPr lang="en-US" dirty="0" err="1"/>
              <a:t>mælt</a:t>
            </a:r>
            <a:r>
              <a:rPr lang="en-US" dirty="0"/>
              <a:t> </a:t>
            </a:r>
            <a:r>
              <a:rPr lang="en-US" dirty="0" err="1"/>
              <a:t>með</a:t>
            </a:r>
            <a:r>
              <a:rPr lang="en-US" dirty="0"/>
              <a:t> </a:t>
            </a:r>
            <a:r>
              <a:rPr lang="en-US" dirty="0" err="1"/>
              <a:t>lokun</a:t>
            </a:r>
            <a:r>
              <a:rPr lang="en-US" dirty="0"/>
              <a:t> </a:t>
            </a:r>
            <a:r>
              <a:rPr lang="en-US" dirty="0" err="1"/>
              <a:t>svæðisins</a:t>
            </a:r>
            <a:r>
              <a:rPr lang="en-US" dirty="0"/>
              <a:t> </a:t>
            </a:r>
            <a:r>
              <a:rPr lang="en-US" dirty="0" err="1"/>
              <a:t>fyrir</a:t>
            </a:r>
            <a:r>
              <a:rPr lang="en-US" dirty="0"/>
              <a:t> </a:t>
            </a:r>
            <a:r>
              <a:rPr lang="en-US" dirty="0" err="1"/>
              <a:t>dróna</a:t>
            </a:r>
            <a:r>
              <a:rPr lang="en-US" dirty="0"/>
              <a:t> í 1km radius í </a:t>
            </a:r>
            <a:r>
              <a:rPr lang="en-US" dirty="0" err="1"/>
              <a:t>kringum</a:t>
            </a:r>
            <a:r>
              <a:rPr lang="en-US" dirty="0"/>
              <a:t> </a:t>
            </a:r>
            <a:r>
              <a:rPr lang="en-US" dirty="0" err="1"/>
              <a:t>eyjuna</a:t>
            </a:r>
            <a:r>
              <a:rPr lang="en-US" dirty="0"/>
              <a:t> </a:t>
            </a:r>
            <a:r>
              <a:rPr lang="en-US" dirty="0" err="1"/>
              <a:t>þar</a:t>
            </a:r>
            <a:r>
              <a:rPr lang="en-US" dirty="0"/>
              <a:t> </a:t>
            </a:r>
            <a:r>
              <a:rPr lang="en-US" dirty="0" err="1"/>
              <a:t>sem</a:t>
            </a:r>
            <a:r>
              <a:rPr lang="en-US" dirty="0"/>
              <a:t> </a:t>
            </a:r>
            <a:r>
              <a:rPr lang="en-US" dirty="0" err="1"/>
              <a:t>Skellig</a:t>
            </a:r>
            <a:r>
              <a:rPr lang="en-US" dirty="0"/>
              <a:t> </a:t>
            </a:r>
            <a:r>
              <a:rPr lang="en-US" dirty="0" err="1"/>
              <a:t>Michaler</a:t>
            </a:r>
            <a:r>
              <a:rPr lang="en-US" dirty="0"/>
              <a:t> </a:t>
            </a:r>
            <a:r>
              <a:rPr lang="en-US" dirty="0" err="1"/>
              <a:t>er</a:t>
            </a:r>
            <a:r>
              <a:rPr lang="en-US" dirty="0"/>
              <a:t> </a:t>
            </a:r>
            <a:r>
              <a:rPr lang="en-US" dirty="0" err="1"/>
              <a:t>friðland</a:t>
            </a:r>
            <a:r>
              <a:rPr lang="en-US" dirty="0"/>
              <a:t> og </a:t>
            </a:r>
            <a:r>
              <a:rPr lang="en-US" dirty="0" err="1"/>
              <a:t>mikilvægt</a:t>
            </a:r>
            <a:r>
              <a:rPr lang="en-US" dirty="0"/>
              <a:t> </a:t>
            </a:r>
            <a:r>
              <a:rPr lang="en-US" dirty="0" err="1"/>
              <a:t>varpland</a:t>
            </a:r>
            <a:r>
              <a:rPr lang="en-US" dirty="0"/>
              <a:t> </a:t>
            </a:r>
            <a:r>
              <a:rPr lang="en-US" dirty="0" err="1"/>
              <a:t>sjófugla</a:t>
            </a:r>
            <a:r>
              <a:rPr lang="en-US" dirty="0"/>
              <a:t>.</a:t>
            </a:r>
            <a:endParaRPr lang="en-US" sz="2400" dirty="0"/>
          </a:p>
        </p:txBody>
      </p:sp>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p:blipFill>
        <p:spPr>
          <a:xfrm>
            <a:off x="4613097" y="3793366"/>
            <a:ext cx="2477082" cy="2589726"/>
          </a:xfrm>
          <a:prstGeom prst="rect">
            <a:avLst/>
          </a:prstGeom>
        </p:spPr>
      </p:pic>
      <p:pic>
        <p:nvPicPr>
          <p:cNvPr id="7" name="Picture Placeholder 6" descr="A picture containing outdoor, sky, mountain, rock&#10;&#10;Description automatically generated">
            <a:extLst>
              <a:ext uri="{FF2B5EF4-FFF2-40B4-BE49-F238E27FC236}">
                <a16:creationId xmlns:a16="http://schemas.microsoft.com/office/drawing/2014/main" id="{77C3B789-7C90-48E9-9C74-12F965BFEBA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4802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Í stuttu máli – OFGNÓTT FERÐAMENNSKU</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469206"/>
            <a:ext cx="10312914" cy="5388794"/>
          </a:xfrm>
        </p:spPr>
        <p:txBody>
          <a:bodyPr/>
          <a:lstStyle/>
          <a:p>
            <a:r>
              <a:rPr lang="is-IS" dirty="0"/>
              <a:t>Poppmenning getur leitt til þess að áfangastaður verði vinsæll á svipstundu og getur leitt til þess að mikill fjöldi gesta heimsæki staðinn.</a:t>
            </a:r>
          </a:p>
          <a:p>
            <a:pPr lvl="1" algn="l"/>
            <a:r>
              <a:rPr lang="is-IS" dirty="0">
                <a:solidFill>
                  <a:srgbClr val="9A2E90"/>
                </a:solidFill>
              </a:rPr>
              <a:t>Efni útbúið af notendum á Instagram getur aukið enn frekar á vinsældir áfangastaðarins.</a:t>
            </a:r>
            <a:endParaRPr lang="is-IS" dirty="0"/>
          </a:p>
          <a:p>
            <a:r>
              <a:rPr lang="is-IS" dirty="0"/>
              <a:t>Í stað fyrirbyggjandi aðgerða þurfa opinberir aðilar eða ferðaþjónustan að bregðast hratt við aðstæðum.</a:t>
            </a:r>
          </a:p>
          <a:p>
            <a:pPr lvl="1" algn="l"/>
            <a:r>
              <a:rPr lang="is-IS" dirty="0">
                <a:solidFill>
                  <a:srgbClr val="9A2E90"/>
                </a:solidFill>
              </a:rPr>
              <a:t>Áhugi ferðamanna getur skapað ný aðdráttaröfl sem síðan þarf að fylgja eftir með nýjum innviðum, aukinni stjórnun á svæðinu og þjónustu frá ferðaþjónustuaðilum.</a:t>
            </a:r>
          </a:p>
          <a:p>
            <a:r>
              <a:rPr lang="is-IS" dirty="0"/>
              <a:t>Mismunandi leiðir eru notaðar til að sporna við neikvæðum áhrifum: </a:t>
            </a:r>
          </a:p>
          <a:p>
            <a:pPr marL="800100" lvl="1" indent="-342900" algn="l">
              <a:buFont typeface="Arial" panose="020B0604020202020204" pitchFamily="34" charset="0"/>
              <a:buChar char="•"/>
            </a:pPr>
            <a:r>
              <a:rPr lang="is-IS" dirty="0">
                <a:solidFill>
                  <a:srgbClr val="9A2E90"/>
                </a:solidFill>
              </a:rPr>
              <a:t>Reyna að stjórna ferðamannastrauminum með því að takmarka daglegan fjölda gesta eða deifa þeim betur yfir árið.</a:t>
            </a:r>
          </a:p>
          <a:p>
            <a:pPr marL="800100" lvl="1" indent="-342900" algn="l">
              <a:buFont typeface="Arial" panose="020B0604020202020204" pitchFamily="34" charset="0"/>
              <a:buChar char="•"/>
            </a:pPr>
            <a:r>
              <a:rPr lang="is-IS" dirty="0">
                <a:solidFill>
                  <a:srgbClr val="9A2E90"/>
                </a:solidFill>
              </a:rPr>
              <a:t>Byggja upp og auka innviði í kringum áhugaverða staði</a:t>
            </a:r>
            <a:r>
              <a:rPr lang="is-IS" dirty="0"/>
              <a:t>.</a:t>
            </a:r>
          </a:p>
          <a:p>
            <a:pPr marL="800100" lvl="1" indent="-342900" algn="l">
              <a:buFont typeface="Arial" panose="020B0604020202020204" pitchFamily="34" charset="0"/>
              <a:buChar char="•"/>
            </a:pPr>
            <a:r>
              <a:rPr lang="is-IS" dirty="0">
                <a:solidFill>
                  <a:srgbClr val="9A2E90"/>
                </a:solidFill>
              </a:rPr>
              <a:t>Að tímabundið (eða varanlega) loka áfangastöðunum fyrir gestum.</a:t>
            </a:r>
            <a:endParaRPr lang="is-IS" dirty="0"/>
          </a:p>
          <a:p>
            <a:endParaRPr lang="en-IE" dirty="0"/>
          </a:p>
        </p:txBody>
      </p:sp>
    </p:spTree>
    <p:extLst>
      <p:ext uri="{BB962C8B-B14F-4D97-AF65-F5344CB8AC3E}">
        <p14:creationId xmlns:p14="http://schemas.microsoft.com/office/powerpoint/2010/main" val="65771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KAFLI 4</a:t>
            </a:r>
          </a:p>
          <a:p>
            <a:r>
              <a:rPr lang="is-IS" dirty="0"/>
              <a:t>VISTVÆN FERÐAÞJÓNUSTA</a:t>
            </a:r>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78770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Hvað</a:t>
            </a:r>
            <a:r>
              <a:rPr lang="en-US" dirty="0"/>
              <a:t> </a:t>
            </a:r>
            <a:r>
              <a:rPr lang="en-US" dirty="0" err="1"/>
              <a:t>er</a:t>
            </a:r>
            <a:r>
              <a:rPr lang="en-US" dirty="0"/>
              <a:t> </a:t>
            </a:r>
            <a:r>
              <a:rPr lang="en-US" dirty="0" err="1"/>
              <a:t>vistvæn</a:t>
            </a:r>
            <a:r>
              <a:rPr lang="en-US" dirty="0"/>
              <a:t> </a:t>
            </a:r>
            <a:r>
              <a:rPr lang="en-US" dirty="0" err="1"/>
              <a:t>ferðaþjónusta</a:t>
            </a:r>
            <a:r>
              <a:rPr lang="en-US" dirty="0"/>
              <a: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en-US" dirty="0"/>
              <a:t>“</a:t>
            </a:r>
            <a:r>
              <a:rPr lang="en-US" dirty="0" err="1"/>
              <a:t>Vistvæn</a:t>
            </a:r>
            <a:r>
              <a:rPr lang="en-US" dirty="0"/>
              <a:t> </a:t>
            </a:r>
            <a:r>
              <a:rPr lang="en-US" dirty="0" err="1"/>
              <a:t>ferðaþjónusta</a:t>
            </a:r>
            <a:r>
              <a:rPr lang="en-US" dirty="0"/>
              <a:t> </a:t>
            </a:r>
            <a:r>
              <a:rPr lang="en-US" dirty="0" err="1"/>
              <a:t>þjónustar</a:t>
            </a:r>
            <a:r>
              <a:rPr lang="en-US" dirty="0"/>
              <a:t> </a:t>
            </a:r>
            <a:r>
              <a:rPr lang="en-US" dirty="0" err="1"/>
              <a:t>ferðamenn</a:t>
            </a:r>
            <a:r>
              <a:rPr lang="en-US" dirty="0"/>
              <a:t> í </a:t>
            </a:r>
            <a:r>
              <a:rPr lang="en-US" dirty="0" err="1"/>
              <a:t>náttúrulegu</a:t>
            </a:r>
            <a:r>
              <a:rPr lang="en-US" dirty="0"/>
              <a:t> </a:t>
            </a:r>
            <a:r>
              <a:rPr lang="en-US" dirty="0" err="1"/>
              <a:t>umhverfi</a:t>
            </a:r>
            <a:r>
              <a:rPr lang="en-US" dirty="0"/>
              <a:t> </a:t>
            </a:r>
            <a:r>
              <a:rPr lang="en-US" dirty="0" err="1"/>
              <a:t>án</a:t>
            </a:r>
            <a:r>
              <a:rPr lang="en-US" dirty="0"/>
              <a:t> </a:t>
            </a:r>
            <a:r>
              <a:rPr lang="en-US" dirty="0" err="1"/>
              <a:t>þess</a:t>
            </a:r>
            <a:r>
              <a:rPr lang="en-US" dirty="0"/>
              <a:t> </a:t>
            </a:r>
            <a:r>
              <a:rPr lang="en-US" dirty="0" err="1"/>
              <a:t>að</a:t>
            </a:r>
            <a:r>
              <a:rPr lang="en-US" dirty="0"/>
              <a:t> </a:t>
            </a:r>
            <a:r>
              <a:rPr lang="en-US" dirty="0" err="1"/>
              <a:t>skemma</a:t>
            </a:r>
            <a:r>
              <a:rPr lang="en-US" dirty="0"/>
              <a:t> </a:t>
            </a:r>
            <a:r>
              <a:rPr lang="en-US" dirty="0" err="1"/>
              <a:t>það</a:t>
            </a:r>
            <a:r>
              <a:rPr lang="en-US" dirty="0"/>
              <a:t> </a:t>
            </a:r>
            <a:r>
              <a:rPr lang="en-US" dirty="0" err="1"/>
              <a:t>eða</a:t>
            </a:r>
            <a:r>
              <a:rPr lang="en-US" dirty="0"/>
              <a:t> </a:t>
            </a:r>
            <a:r>
              <a:rPr lang="en-US" dirty="0" err="1"/>
              <a:t>trufla</a:t>
            </a:r>
            <a:r>
              <a:rPr lang="en-US" dirty="0"/>
              <a:t> </a:t>
            </a:r>
            <a:r>
              <a:rPr lang="en-US" dirty="0" err="1"/>
              <a:t>búsvæði</a:t>
            </a:r>
            <a:r>
              <a:rPr lang="en-US" dirty="0"/>
              <a:t>.”  </a:t>
            </a:r>
          </a:p>
          <a:p>
            <a:pPr algn="just"/>
            <a:endParaRPr lang="en-US" dirty="0"/>
          </a:p>
        </p:txBody>
      </p:sp>
      <p:pic>
        <p:nvPicPr>
          <p:cNvPr id="7" name="Picture Placeholder 6" descr="A picture containing tree, outdoor, park, plant&#10;&#10;Description automatically generated">
            <a:extLst>
              <a:ext uri="{FF2B5EF4-FFF2-40B4-BE49-F238E27FC236}">
                <a16:creationId xmlns:a16="http://schemas.microsoft.com/office/drawing/2014/main" id="{6272A499-77B6-4C70-B671-161A642AAC1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2191456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a:xfrm>
            <a:off x="0" y="936395"/>
            <a:ext cx="3446585" cy="3297980"/>
          </a:xfrm>
        </p:spPr>
        <p:txBody>
          <a:bodyPr/>
          <a:lstStyle/>
          <a:p>
            <a:r>
              <a:rPr lang="en-IE" dirty="0" err="1"/>
              <a:t>Vistvæn</a:t>
            </a:r>
            <a:r>
              <a:rPr lang="en-IE" dirty="0"/>
              <a:t> </a:t>
            </a:r>
            <a:r>
              <a:rPr lang="en-IE" dirty="0" err="1"/>
              <a:t>ferðaþjónusta</a:t>
            </a:r>
            <a:r>
              <a:rPr lang="en-IE" dirty="0"/>
              <a:t> og </a:t>
            </a:r>
            <a:r>
              <a:rPr lang="en-IE" dirty="0" err="1"/>
              <a:t>poppmenningar</a:t>
            </a:r>
            <a:r>
              <a:rPr lang="en-IE" dirty="0"/>
              <a:t>- </a:t>
            </a:r>
            <a:r>
              <a:rPr lang="en-IE" dirty="0" err="1"/>
              <a:t>ferðaþjónusta</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8"/>
            <a:ext cx="10013308" cy="2043969"/>
          </a:xfrm>
        </p:spPr>
        <p:txBody>
          <a:bodyPr/>
          <a:lstStyle/>
          <a:p>
            <a:r>
              <a:rPr lang="is-IS" dirty="0"/>
              <a:t>Aukin sýnileiki í gegnum samfélagsmiðla og poppmenningu getur leitt til vandkvæða fyrir ákveðna áfangastaði, sérstaklega þá með viðkvæma náttúru eða vistkerfi.</a:t>
            </a:r>
          </a:p>
          <a:p>
            <a:r>
              <a:rPr lang="is-IS" dirty="0"/>
              <a:t>Þess vegna er mikilvægt að finna leiðir til að draga úr þessum áhrifum, til dæmis með því að gera gesti meðvitaðri um áhrif þeirra á umhverfið og fræða þá um staðina sem þeir eru að heimsækja. </a:t>
            </a:r>
            <a:endParaRPr lang="en-IE" dirty="0"/>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p:pic>
      <p:sp>
        <p:nvSpPr>
          <p:cNvPr id="4" name="TextBox 3"/>
          <p:cNvSpPr txBox="1"/>
          <p:nvPr/>
        </p:nvSpPr>
        <p:spPr>
          <a:xfrm>
            <a:off x="10510463" y="5735782"/>
            <a:ext cx="1269859" cy="369332"/>
          </a:xfrm>
          <a:prstGeom prst="rect">
            <a:avLst/>
          </a:prstGeom>
          <a:noFill/>
        </p:spPr>
        <p:txBody>
          <a:bodyPr wrap="square" rtlCol="0">
            <a:spAutoFit/>
          </a:bodyPr>
          <a:lstStyle/>
          <a:p>
            <a:r>
              <a:rPr lang="is-IS" dirty="0">
                <a:hlinkClick r:id="rId5"/>
              </a:rPr>
              <a:t>Heimild</a:t>
            </a:r>
            <a:endParaRPr lang="is-IS" dirty="0"/>
          </a:p>
        </p:txBody>
      </p:sp>
    </p:spTree>
    <p:extLst>
      <p:ext uri="{BB962C8B-B14F-4D97-AF65-F5344CB8AC3E}">
        <p14:creationId xmlns:p14="http://schemas.microsoft.com/office/powerpoint/2010/main" val="340372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bushes, garden&#10;&#10;Description automatically generated">
            <a:extLst>
              <a:ext uri="{FF2B5EF4-FFF2-40B4-BE49-F238E27FC236}">
                <a16:creationId xmlns:a16="http://schemas.microsoft.com/office/drawing/2014/main" id="{D4B7A6E3-31DE-4FAF-9EDB-373B7DCA94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a:xfrm>
            <a:off x="1358900" y="2100263"/>
            <a:ext cx="8991600" cy="3773487"/>
          </a:xfrm>
        </p:spPr>
      </p:pic>
      <p:sp>
        <p:nvSpPr>
          <p:cNvPr id="3" name="Text Placeholder 2">
            <a:extLst>
              <a:ext uri="{FF2B5EF4-FFF2-40B4-BE49-F238E27FC236}">
                <a16:creationId xmlns:a16="http://schemas.microsoft.com/office/drawing/2014/main" id="{F9C30014-95A9-4250-9C24-A17B2D9890B0}"/>
              </a:ext>
            </a:extLst>
          </p:cNvPr>
          <p:cNvSpPr>
            <a:spLocks noGrp="1"/>
          </p:cNvSpPr>
          <p:nvPr>
            <p:ph type="body" sz="quarter" idx="15"/>
          </p:nvPr>
        </p:nvSpPr>
        <p:spPr>
          <a:xfrm>
            <a:off x="3175537" y="441789"/>
            <a:ext cx="8547276" cy="1504353"/>
          </a:xfrm>
        </p:spPr>
        <p:txBody>
          <a:bodyPr/>
          <a:lstStyle/>
          <a:p>
            <a:r>
              <a:rPr lang="en-IE" dirty="0" err="1"/>
              <a:t>Fyrir</a:t>
            </a:r>
            <a:r>
              <a:rPr lang="en-IE" dirty="0"/>
              <a:t> </a:t>
            </a:r>
            <a:r>
              <a:rPr lang="en-IE" dirty="0" err="1"/>
              <a:t>marga</a:t>
            </a:r>
            <a:r>
              <a:rPr lang="en-IE" dirty="0"/>
              <a:t> </a:t>
            </a:r>
            <a:r>
              <a:rPr lang="en-IE" dirty="0" err="1"/>
              <a:t>vistvæna</a:t>
            </a:r>
            <a:r>
              <a:rPr lang="en-IE" dirty="0"/>
              <a:t> </a:t>
            </a:r>
            <a:r>
              <a:rPr lang="en-IE" dirty="0" err="1"/>
              <a:t>ferðamenn</a:t>
            </a:r>
            <a:r>
              <a:rPr lang="en-IE" dirty="0"/>
              <a:t> </a:t>
            </a:r>
            <a:r>
              <a:rPr lang="en-IE" dirty="0" err="1"/>
              <a:t>er</a:t>
            </a:r>
            <a:r>
              <a:rPr lang="en-IE" dirty="0"/>
              <a:t> </a:t>
            </a:r>
            <a:r>
              <a:rPr lang="en-IE" dirty="0" err="1"/>
              <a:t>lúxus</a:t>
            </a:r>
            <a:r>
              <a:rPr lang="en-IE" dirty="0"/>
              <a:t> </a:t>
            </a:r>
            <a:r>
              <a:rPr lang="en-IE" dirty="0" err="1"/>
              <a:t>tjaldútilega</a:t>
            </a:r>
            <a:r>
              <a:rPr lang="en-IE" dirty="0"/>
              <a:t> </a:t>
            </a:r>
            <a:r>
              <a:rPr lang="en-IE" dirty="0" err="1"/>
              <a:t>hin</a:t>
            </a:r>
            <a:r>
              <a:rPr lang="en-IE" dirty="0"/>
              <a:t> </a:t>
            </a:r>
            <a:r>
              <a:rPr lang="en-IE" dirty="0" err="1"/>
              <a:t>fullkomna</a:t>
            </a:r>
            <a:r>
              <a:rPr lang="en-IE" dirty="0"/>
              <a:t> </a:t>
            </a:r>
            <a:r>
              <a:rPr lang="en-IE" dirty="0" err="1"/>
              <a:t>lausn</a:t>
            </a:r>
            <a:r>
              <a:rPr lang="en-IE" dirty="0"/>
              <a:t> </a:t>
            </a:r>
            <a:r>
              <a:rPr lang="en-IE" dirty="0" err="1"/>
              <a:t>fyrir</a:t>
            </a:r>
            <a:r>
              <a:rPr lang="en-IE" dirty="0"/>
              <a:t> </a:t>
            </a:r>
            <a:r>
              <a:rPr lang="en-IE" dirty="0" err="1"/>
              <a:t>fríið</a:t>
            </a:r>
            <a:r>
              <a:rPr lang="en-IE" dirty="0"/>
              <a:t>. </a:t>
            </a:r>
            <a:r>
              <a:rPr lang="en-IE" dirty="0" err="1"/>
              <a:t>Með</a:t>
            </a:r>
            <a:r>
              <a:rPr lang="en-IE" dirty="0"/>
              <a:t> </a:t>
            </a:r>
            <a:r>
              <a:rPr lang="en-IE" dirty="0" err="1"/>
              <a:t>því</a:t>
            </a:r>
            <a:r>
              <a:rPr lang="en-IE" dirty="0"/>
              <a:t> </a:t>
            </a:r>
            <a:r>
              <a:rPr lang="en-IE" dirty="0" err="1"/>
              <a:t>að</a:t>
            </a:r>
            <a:r>
              <a:rPr lang="en-IE" dirty="0"/>
              <a:t> </a:t>
            </a:r>
            <a:r>
              <a:rPr lang="en-IE" dirty="0" err="1"/>
              <a:t>velja</a:t>
            </a:r>
            <a:r>
              <a:rPr lang="en-IE" dirty="0"/>
              <a:t> </a:t>
            </a:r>
            <a:r>
              <a:rPr lang="en-IE" dirty="0" err="1"/>
              <a:t>vel</a:t>
            </a:r>
            <a:r>
              <a:rPr lang="en-IE" dirty="0"/>
              <a:t> </a:t>
            </a:r>
            <a:r>
              <a:rPr lang="en-IE" dirty="0" err="1"/>
              <a:t>staðsetninguna</a:t>
            </a:r>
            <a:r>
              <a:rPr lang="en-IE" dirty="0"/>
              <a:t> </a:t>
            </a:r>
            <a:r>
              <a:rPr lang="en-IE" dirty="0" err="1"/>
              <a:t>er</a:t>
            </a:r>
            <a:r>
              <a:rPr lang="en-IE" dirty="0"/>
              <a:t> </a:t>
            </a:r>
            <a:r>
              <a:rPr lang="en-IE" dirty="0" err="1"/>
              <a:t>hægt</a:t>
            </a:r>
            <a:r>
              <a:rPr lang="en-IE" dirty="0"/>
              <a:t> </a:t>
            </a:r>
            <a:r>
              <a:rPr lang="en-IE" dirty="0" err="1"/>
              <a:t>að</a:t>
            </a:r>
            <a:r>
              <a:rPr lang="en-IE" dirty="0"/>
              <a:t> </a:t>
            </a:r>
            <a:r>
              <a:rPr lang="en-IE" dirty="0" err="1"/>
              <a:t>minnka</a:t>
            </a:r>
            <a:r>
              <a:rPr lang="en-IE" dirty="0"/>
              <a:t> </a:t>
            </a:r>
            <a:r>
              <a:rPr lang="en-IE" dirty="0" err="1"/>
              <a:t>áhrifin</a:t>
            </a:r>
            <a:r>
              <a:rPr lang="en-IE" dirty="0"/>
              <a:t> á </a:t>
            </a:r>
            <a:r>
              <a:rPr lang="en-IE" dirty="0" err="1"/>
              <a:t>umhverfið</a:t>
            </a:r>
            <a:r>
              <a:rPr lang="en-IE" dirty="0"/>
              <a:t> og taka </a:t>
            </a:r>
            <a:r>
              <a:rPr lang="en-IE" dirty="0" err="1"/>
              <a:t>tillit</a:t>
            </a:r>
            <a:r>
              <a:rPr lang="en-IE" dirty="0"/>
              <a:t> </a:t>
            </a:r>
            <a:r>
              <a:rPr lang="en-IE" dirty="0" err="1"/>
              <a:t>til</a:t>
            </a:r>
            <a:r>
              <a:rPr lang="en-IE" dirty="0"/>
              <a:t> </a:t>
            </a:r>
            <a:r>
              <a:rPr lang="en-IE" dirty="0" err="1"/>
              <a:t>nærumhverfisins</a:t>
            </a:r>
            <a:r>
              <a:rPr lang="en-IE" dirty="0"/>
              <a:t>.</a:t>
            </a:r>
          </a:p>
        </p:txBody>
      </p:sp>
      <p:sp>
        <p:nvSpPr>
          <p:cNvPr id="10" name="TextBox 9">
            <a:extLst>
              <a:ext uri="{FF2B5EF4-FFF2-40B4-BE49-F238E27FC236}">
                <a16:creationId xmlns:a16="http://schemas.microsoft.com/office/drawing/2014/main" id="{BA2C7101-6130-4D73-B647-BB68D8AE1243}"/>
              </a:ext>
            </a:extLst>
          </p:cNvPr>
          <p:cNvSpPr txBox="1"/>
          <p:nvPr/>
        </p:nvSpPr>
        <p:spPr>
          <a:xfrm>
            <a:off x="2578814" y="6027871"/>
            <a:ext cx="9072080" cy="646331"/>
          </a:xfrm>
          <a:prstGeom prst="rect">
            <a:avLst/>
          </a:prstGeom>
          <a:noFill/>
        </p:spPr>
        <p:txBody>
          <a:bodyPr wrap="square" rtlCol="0">
            <a:spAutoFit/>
          </a:bodyPr>
          <a:lstStyle/>
          <a:p>
            <a:r>
              <a:rPr lang="en-US" dirty="0" err="1">
                <a:solidFill>
                  <a:srgbClr val="363940"/>
                </a:solidFill>
                <a:latin typeface="libre_franklinregular"/>
              </a:rPr>
              <a:t>Hobbita</a:t>
            </a:r>
            <a:r>
              <a:rPr lang="en-US" dirty="0">
                <a:solidFill>
                  <a:srgbClr val="363940"/>
                </a:solidFill>
                <a:latin typeface="libre_franklinregular"/>
              </a:rPr>
              <a:t> </a:t>
            </a:r>
            <a:r>
              <a:rPr lang="en-US" dirty="0" err="1">
                <a:solidFill>
                  <a:srgbClr val="363940"/>
                </a:solidFill>
                <a:latin typeface="libre_franklinregular"/>
              </a:rPr>
              <a:t>hús</a:t>
            </a:r>
            <a:r>
              <a:rPr lang="en-US" dirty="0">
                <a:solidFill>
                  <a:srgbClr val="363940"/>
                </a:solidFill>
                <a:latin typeface="libre_franklinregular"/>
              </a:rPr>
              <a:t> </a:t>
            </a:r>
            <a:r>
              <a:rPr lang="en-US" dirty="0" err="1">
                <a:solidFill>
                  <a:srgbClr val="363940"/>
                </a:solidFill>
                <a:latin typeface="libre_franklinregular"/>
              </a:rPr>
              <a:t>sem</a:t>
            </a:r>
            <a:r>
              <a:rPr lang="en-US" dirty="0">
                <a:solidFill>
                  <a:srgbClr val="363940"/>
                </a:solidFill>
                <a:latin typeface="libre_franklinregular"/>
              </a:rPr>
              <a:t> </a:t>
            </a:r>
            <a:r>
              <a:rPr lang="en-US" dirty="0" err="1">
                <a:solidFill>
                  <a:srgbClr val="363940"/>
                </a:solidFill>
                <a:latin typeface="libre_franklinregular"/>
              </a:rPr>
              <a:t>eru</a:t>
            </a:r>
            <a:r>
              <a:rPr lang="en-US" dirty="0">
                <a:solidFill>
                  <a:srgbClr val="363940"/>
                </a:solidFill>
                <a:latin typeface="libre_franklinregular"/>
              </a:rPr>
              <a:t> </a:t>
            </a:r>
            <a:r>
              <a:rPr lang="en-US" dirty="0" err="1">
                <a:solidFill>
                  <a:srgbClr val="363940"/>
                </a:solidFill>
                <a:latin typeface="libre_franklinregular"/>
              </a:rPr>
              <a:t>i</a:t>
            </a:r>
            <a:r>
              <a:rPr lang="en-US" b="0" i="0" dirty="0" err="1">
                <a:solidFill>
                  <a:srgbClr val="363940"/>
                </a:solidFill>
                <a:effectLst/>
                <a:latin typeface="libre_franklinregular"/>
              </a:rPr>
              <a:t>nnbl</a:t>
            </a:r>
            <a:r>
              <a:rPr lang="en-US" dirty="0" err="1">
                <a:solidFill>
                  <a:srgbClr val="363940"/>
                </a:solidFill>
                <a:latin typeface="libre_franklinregular"/>
              </a:rPr>
              <a:t>ásin</a:t>
            </a:r>
            <a:r>
              <a:rPr lang="en-US" dirty="0">
                <a:solidFill>
                  <a:srgbClr val="363940"/>
                </a:solidFill>
                <a:latin typeface="libre_franklinregular"/>
              </a:rPr>
              <a:t> </a:t>
            </a:r>
            <a:r>
              <a:rPr lang="en-US" dirty="0" err="1">
                <a:solidFill>
                  <a:srgbClr val="363940"/>
                </a:solidFill>
                <a:latin typeface="libre_franklinregular"/>
              </a:rPr>
              <a:t>af</a:t>
            </a:r>
            <a:r>
              <a:rPr lang="en-US" dirty="0">
                <a:solidFill>
                  <a:srgbClr val="363940"/>
                </a:solidFill>
                <a:latin typeface="libre_franklinregular"/>
              </a:rPr>
              <a:t> </a:t>
            </a:r>
            <a:r>
              <a:rPr lang="en-US" dirty="0" err="1">
                <a:solidFill>
                  <a:srgbClr val="363940"/>
                </a:solidFill>
                <a:latin typeface="libre_franklinregular"/>
              </a:rPr>
              <a:t>töfraheimi</a:t>
            </a:r>
            <a:r>
              <a:rPr lang="en-US" dirty="0">
                <a:solidFill>
                  <a:srgbClr val="363940"/>
                </a:solidFill>
                <a:latin typeface="libre_franklinregular"/>
              </a:rPr>
              <a:t> </a:t>
            </a:r>
            <a:r>
              <a:rPr lang="en-US" dirty="0" err="1">
                <a:solidFill>
                  <a:srgbClr val="363940"/>
                </a:solidFill>
                <a:latin typeface="libre_franklinregular"/>
              </a:rPr>
              <a:t>Tolkiens</a:t>
            </a:r>
            <a:r>
              <a:rPr lang="en-US" dirty="0">
                <a:solidFill>
                  <a:srgbClr val="363940"/>
                </a:solidFill>
                <a:latin typeface="libre_franklinregular"/>
              </a:rPr>
              <a:t> í “Lord of the Rings” </a:t>
            </a:r>
            <a:r>
              <a:rPr lang="en-US" dirty="0" err="1">
                <a:solidFill>
                  <a:srgbClr val="363940"/>
                </a:solidFill>
                <a:latin typeface="libre_franklinregular"/>
              </a:rPr>
              <a:t>hafa</a:t>
            </a:r>
            <a:r>
              <a:rPr lang="en-US" dirty="0">
                <a:solidFill>
                  <a:srgbClr val="363940"/>
                </a:solidFill>
                <a:latin typeface="libre_franklinregular"/>
              </a:rPr>
              <a:t> </a:t>
            </a:r>
            <a:r>
              <a:rPr lang="en-US" dirty="0" err="1">
                <a:solidFill>
                  <a:srgbClr val="363940"/>
                </a:solidFill>
                <a:latin typeface="libre_franklinregular"/>
              </a:rPr>
              <a:t>orðið</a:t>
            </a:r>
            <a:r>
              <a:rPr lang="en-US" dirty="0">
                <a:solidFill>
                  <a:srgbClr val="363940"/>
                </a:solidFill>
                <a:latin typeface="libre_franklinregular"/>
              </a:rPr>
              <a:t> </a:t>
            </a:r>
            <a:r>
              <a:rPr lang="en-US" dirty="0" err="1">
                <a:solidFill>
                  <a:srgbClr val="363940"/>
                </a:solidFill>
                <a:latin typeface="libre_franklinregular"/>
              </a:rPr>
              <a:t>að</a:t>
            </a:r>
            <a:r>
              <a:rPr lang="en-US" dirty="0">
                <a:solidFill>
                  <a:srgbClr val="363940"/>
                </a:solidFill>
                <a:latin typeface="libre_franklinregular"/>
              </a:rPr>
              <a:t> </a:t>
            </a:r>
            <a:r>
              <a:rPr lang="en-US" dirty="0" err="1">
                <a:solidFill>
                  <a:srgbClr val="363940"/>
                </a:solidFill>
                <a:latin typeface="libre_franklinregular"/>
              </a:rPr>
              <a:t>drauma</a:t>
            </a:r>
            <a:r>
              <a:rPr lang="en-US" dirty="0">
                <a:solidFill>
                  <a:srgbClr val="363940"/>
                </a:solidFill>
                <a:latin typeface="libre_franklinregular"/>
              </a:rPr>
              <a:t> </a:t>
            </a:r>
            <a:r>
              <a:rPr lang="en-US" dirty="0" err="1">
                <a:solidFill>
                  <a:srgbClr val="363940"/>
                </a:solidFill>
                <a:latin typeface="libre_franklinregular"/>
              </a:rPr>
              <a:t>áfangastað</a:t>
            </a:r>
            <a:r>
              <a:rPr lang="en-US" dirty="0">
                <a:solidFill>
                  <a:srgbClr val="363940"/>
                </a:solidFill>
                <a:latin typeface="libre_franklinregular"/>
              </a:rPr>
              <a:t> </a:t>
            </a:r>
            <a:r>
              <a:rPr lang="en-US" dirty="0" err="1">
                <a:solidFill>
                  <a:srgbClr val="363940"/>
                </a:solidFill>
                <a:latin typeface="libre_franklinregular"/>
              </a:rPr>
              <a:t>fyrir</a:t>
            </a:r>
            <a:r>
              <a:rPr lang="en-US" dirty="0">
                <a:solidFill>
                  <a:srgbClr val="363940"/>
                </a:solidFill>
                <a:latin typeface="libre_franklinregular"/>
              </a:rPr>
              <a:t> </a:t>
            </a:r>
            <a:r>
              <a:rPr lang="en-US" dirty="0" err="1">
                <a:solidFill>
                  <a:srgbClr val="363940"/>
                </a:solidFill>
                <a:latin typeface="libre_franklinregular"/>
              </a:rPr>
              <a:t>bæði</a:t>
            </a:r>
            <a:r>
              <a:rPr lang="en-US" dirty="0">
                <a:solidFill>
                  <a:srgbClr val="363940"/>
                </a:solidFill>
                <a:latin typeface="libre_franklinregular"/>
              </a:rPr>
              <a:t> </a:t>
            </a:r>
            <a:r>
              <a:rPr lang="en-US" dirty="0" err="1">
                <a:solidFill>
                  <a:srgbClr val="363940"/>
                </a:solidFill>
                <a:latin typeface="libre_franklinregular"/>
              </a:rPr>
              <a:t>aðdáendur</a:t>
            </a:r>
            <a:r>
              <a:rPr lang="en-US" dirty="0">
                <a:solidFill>
                  <a:srgbClr val="363940"/>
                </a:solidFill>
                <a:latin typeface="libre_franklinregular"/>
              </a:rPr>
              <a:t> og </a:t>
            </a:r>
            <a:r>
              <a:rPr lang="en-US" dirty="0" err="1">
                <a:solidFill>
                  <a:srgbClr val="363940"/>
                </a:solidFill>
                <a:latin typeface="libre_franklinregular"/>
              </a:rPr>
              <a:t>almenna</a:t>
            </a:r>
            <a:r>
              <a:rPr lang="en-US" dirty="0">
                <a:solidFill>
                  <a:srgbClr val="363940"/>
                </a:solidFill>
                <a:latin typeface="libre_franklinregular"/>
              </a:rPr>
              <a:t> </a:t>
            </a:r>
            <a:r>
              <a:rPr lang="en-US" dirty="0" err="1">
                <a:solidFill>
                  <a:srgbClr val="363940"/>
                </a:solidFill>
                <a:latin typeface="libre_franklinregular"/>
              </a:rPr>
              <a:t>ferðamenn</a:t>
            </a:r>
            <a:r>
              <a:rPr lang="en-US" dirty="0">
                <a:solidFill>
                  <a:srgbClr val="363940"/>
                </a:solidFill>
                <a:latin typeface="libre_franklinregular"/>
              </a:rPr>
              <a:t>.</a:t>
            </a:r>
            <a:endParaRPr lang="en-IE" dirty="0"/>
          </a:p>
        </p:txBody>
      </p:sp>
    </p:spTree>
    <p:extLst>
      <p:ext uri="{BB962C8B-B14F-4D97-AF65-F5344CB8AC3E}">
        <p14:creationId xmlns:p14="http://schemas.microsoft.com/office/powerpoint/2010/main" val="3910550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108155" y="936395"/>
            <a:ext cx="3338430" cy="3297980"/>
          </a:xfrm>
        </p:spPr>
        <p:txBody>
          <a:bodyPr/>
          <a:lstStyle/>
          <a:p>
            <a:r>
              <a:rPr lang="en-US" dirty="0" err="1"/>
              <a:t>Ferðaþjónustan</a:t>
            </a:r>
            <a:r>
              <a:rPr lang="en-US" dirty="0"/>
              <a:t> </a:t>
            </a:r>
            <a:r>
              <a:rPr lang="en-US" dirty="0" err="1"/>
              <a:t>hefur</a:t>
            </a:r>
            <a:r>
              <a:rPr lang="en-US" dirty="0"/>
              <a:t> </a:t>
            </a:r>
            <a:r>
              <a:rPr lang="en-US" dirty="0" err="1"/>
              <a:t>fundið</a:t>
            </a:r>
            <a:r>
              <a:rPr lang="en-US" dirty="0"/>
              <a:t> </a:t>
            </a:r>
            <a:r>
              <a:rPr lang="en-US" dirty="0" err="1"/>
              <a:t>fyrir</a:t>
            </a:r>
            <a:r>
              <a:rPr lang="en-US" dirty="0"/>
              <a:t> </a:t>
            </a:r>
            <a:r>
              <a:rPr lang="en-US" dirty="0" err="1"/>
              <a:t>fullum</a:t>
            </a:r>
            <a:r>
              <a:rPr lang="en-US" dirty="0"/>
              <a:t> </a:t>
            </a:r>
            <a:r>
              <a:rPr lang="en-US" dirty="0" err="1"/>
              <a:t>þunga</a:t>
            </a:r>
            <a:r>
              <a:rPr lang="en-US" dirty="0"/>
              <a:t> COVID-19</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is-IS" dirty="0"/>
              <a:t>Landslag ferðaþjónustunnar hefur gjörbreyst á undanförnum árum og greinin þráir að snúa aftur til „venjulegs“ tíma eftir Covid. En sérfræðingar telja að við munum ekki sjá sama fjölda ferðamanna og árið 2019 fyrr en mögulega 2029. Þessi mikla „endurstilling“ ferðaþjónustunnar getur þó gefið fyrirtækjum tíma til að endurhugsa starfsemina, verða sjálfbærari og kanna nýjar leiðir til að markaðssetja og kynna ferðamannastaðina sína og afþreyingu.</a:t>
            </a:r>
            <a:endParaRPr lang="en-US" dirty="0"/>
          </a:p>
        </p:txBody>
      </p:sp>
      <p:pic>
        <p:nvPicPr>
          <p:cNvPr id="14" name="Picture Placeholder 13" descr="A picture containing text, person&#10;&#10;Description automatically generated">
            <a:extLst>
              <a:ext uri="{FF2B5EF4-FFF2-40B4-BE49-F238E27FC236}">
                <a16:creationId xmlns:a16="http://schemas.microsoft.com/office/drawing/2014/main" id="{7B5E0F4A-59CC-44F3-9B77-AE0344E1BA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175432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E947D-3523-4A69-B4AE-6502AB308386}"/>
              </a:ext>
            </a:extLst>
          </p:cNvPr>
          <p:cNvSpPr>
            <a:spLocks noGrp="1"/>
          </p:cNvSpPr>
          <p:nvPr>
            <p:ph type="body" sz="quarter" idx="13"/>
          </p:nvPr>
        </p:nvSpPr>
        <p:spPr/>
        <p:txBody>
          <a:bodyPr>
            <a:normAutofit fontScale="77500" lnSpcReduction="20000"/>
          </a:bodyPr>
          <a:lstStyle/>
          <a:p>
            <a:r>
              <a:rPr lang="en-US" dirty="0" err="1"/>
              <a:t>Inishbofin</a:t>
            </a:r>
            <a:r>
              <a:rPr lang="en-US" dirty="0"/>
              <a:t> </a:t>
            </a:r>
            <a:r>
              <a:rPr lang="en-US" dirty="0" err="1"/>
              <a:t>er</a:t>
            </a:r>
            <a:r>
              <a:rPr lang="en-US" dirty="0"/>
              <a:t> </a:t>
            </a:r>
            <a:r>
              <a:rPr lang="en-US" dirty="0" err="1"/>
              <a:t>magnaður</a:t>
            </a:r>
            <a:r>
              <a:rPr lang="en-US" dirty="0"/>
              <a:t> </a:t>
            </a:r>
            <a:r>
              <a:rPr lang="en-US" dirty="0" err="1"/>
              <a:t>staður</a:t>
            </a:r>
            <a:r>
              <a:rPr lang="en-US" dirty="0"/>
              <a:t> og </a:t>
            </a:r>
            <a:r>
              <a:rPr lang="en-US" dirty="0" err="1"/>
              <a:t>fólkið</a:t>
            </a:r>
            <a:r>
              <a:rPr lang="en-US" dirty="0"/>
              <a:t> </a:t>
            </a:r>
            <a:r>
              <a:rPr lang="en-US" dirty="0" err="1"/>
              <a:t>er</a:t>
            </a:r>
            <a:r>
              <a:rPr lang="en-US" dirty="0"/>
              <a:t> </a:t>
            </a:r>
            <a:r>
              <a:rPr lang="en-US" dirty="0" err="1"/>
              <a:t>það</a:t>
            </a:r>
            <a:r>
              <a:rPr lang="en-US" dirty="0"/>
              <a:t> </a:t>
            </a:r>
            <a:r>
              <a:rPr lang="en-US" dirty="0" err="1"/>
              <a:t>líka</a:t>
            </a:r>
            <a:r>
              <a:rPr lang="en-US" dirty="0"/>
              <a:t>. </a:t>
            </a:r>
            <a:r>
              <a:rPr lang="en-US" dirty="0" err="1"/>
              <a:t>Þegar</a:t>
            </a:r>
            <a:r>
              <a:rPr lang="en-US" dirty="0"/>
              <a:t> </a:t>
            </a:r>
            <a:r>
              <a:rPr lang="en-US" dirty="0" err="1"/>
              <a:t>við</a:t>
            </a:r>
            <a:r>
              <a:rPr lang="en-US" dirty="0"/>
              <a:t> </a:t>
            </a:r>
            <a:r>
              <a:rPr lang="en-US" dirty="0" err="1"/>
              <a:t>hófum</a:t>
            </a:r>
            <a:r>
              <a:rPr lang="en-US" dirty="0"/>
              <a:t> </a:t>
            </a:r>
            <a:r>
              <a:rPr lang="en-US" dirty="0" err="1"/>
              <a:t>samstarfið</a:t>
            </a:r>
            <a:r>
              <a:rPr lang="en-US" dirty="0"/>
              <a:t> </a:t>
            </a:r>
            <a:r>
              <a:rPr lang="en-US" dirty="0" err="1"/>
              <a:t>skoðuðu</a:t>
            </a:r>
            <a:r>
              <a:rPr lang="en-US" dirty="0"/>
              <a:t> </a:t>
            </a:r>
            <a:r>
              <a:rPr lang="en-US" dirty="0" err="1"/>
              <a:t>þau</a:t>
            </a:r>
            <a:r>
              <a:rPr lang="en-US" dirty="0"/>
              <a:t> </a:t>
            </a:r>
            <a:r>
              <a:rPr lang="en-US" dirty="0" err="1"/>
              <a:t>hlutina</a:t>
            </a:r>
            <a:r>
              <a:rPr lang="en-US" dirty="0"/>
              <a:t> </a:t>
            </a:r>
            <a:r>
              <a:rPr lang="en-US" dirty="0" err="1"/>
              <a:t>frá</a:t>
            </a:r>
            <a:r>
              <a:rPr lang="en-US" dirty="0"/>
              <a:t> </a:t>
            </a:r>
            <a:r>
              <a:rPr lang="en-US" dirty="0" err="1"/>
              <a:t>öllum</a:t>
            </a:r>
            <a:r>
              <a:rPr lang="en-US" dirty="0"/>
              <a:t> </a:t>
            </a:r>
            <a:r>
              <a:rPr lang="en-US" dirty="0" err="1"/>
              <a:t>sjónarhornum</a:t>
            </a:r>
            <a:r>
              <a:rPr lang="en-US" dirty="0"/>
              <a:t>, </a:t>
            </a:r>
            <a:r>
              <a:rPr lang="en-US" dirty="0" err="1"/>
              <a:t>ekki</a:t>
            </a:r>
            <a:r>
              <a:rPr lang="en-US" dirty="0"/>
              <a:t> bara </a:t>
            </a:r>
            <a:r>
              <a:rPr lang="en-US" dirty="0" err="1"/>
              <a:t>ferðaþjónustuna</a:t>
            </a:r>
            <a:r>
              <a:rPr lang="en-US" dirty="0"/>
              <a:t> </a:t>
            </a:r>
            <a:r>
              <a:rPr lang="en-US" dirty="0" err="1"/>
              <a:t>heldur</a:t>
            </a:r>
            <a:r>
              <a:rPr lang="en-US" dirty="0"/>
              <a:t> </a:t>
            </a:r>
            <a:r>
              <a:rPr lang="en-US" dirty="0" err="1"/>
              <a:t>einnig</a:t>
            </a:r>
            <a:r>
              <a:rPr lang="en-US" dirty="0"/>
              <a:t> </a:t>
            </a:r>
            <a:r>
              <a:rPr lang="en-US" dirty="0" err="1"/>
              <a:t>samfélagið</a:t>
            </a:r>
            <a:r>
              <a:rPr lang="en-US" dirty="0"/>
              <a:t> og </a:t>
            </a:r>
            <a:r>
              <a:rPr lang="en-US" dirty="0" err="1"/>
              <a:t>náttúruna</a:t>
            </a:r>
            <a:r>
              <a:rPr lang="en-US" dirty="0"/>
              <a:t>. </a:t>
            </a:r>
            <a:r>
              <a:rPr lang="en-US" dirty="0" err="1"/>
              <a:t>Til</a:t>
            </a:r>
            <a:r>
              <a:rPr lang="en-US" dirty="0"/>
              <a:t> </a:t>
            </a:r>
            <a:r>
              <a:rPr lang="en-US" dirty="0" err="1"/>
              <a:t>þessa</a:t>
            </a:r>
            <a:r>
              <a:rPr lang="en-US" dirty="0"/>
              <a:t> er </a:t>
            </a:r>
            <a:r>
              <a:rPr lang="en-US" dirty="0" err="1"/>
              <a:t>þetta</a:t>
            </a:r>
            <a:r>
              <a:rPr lang="en-US" dirty="0"/>
              <a:t> eina </a:t>
            </a:r>
            <a:r>
              <a:rPr lang="en-US" dirty="0" err="1"/>
              <a:t>eyjan</a:t>
            </a:r>
            <a:r>
              <a:rPr lang="en-US" dirty="0"/>
              <a:t> á </a:t>
            </a:r>
            <a:r>
              <a:rPr lang="en-US" dirty="0" err="1"/>
              <a:t>Írlandi</a:t>
            </a:r>
            <a:r>
              <a:rPr lang="en-US" dirty="0"/>
              <a:t> </a:t>
            </a:r>
            <a:r>
              <a:rPr lang="en-US" dirty="0" err="1"/>
              <a:t>þar</a:t>
            </a:r>
            <a:r>
              <a:rPr lang="en-US" dirty="0"/>
              <a:t> </a:t>
            </a:r>
            <a:r>
              <a:rPr lang="en-US" dirty="0" err="1"/>
              <a:t>sem</a:t>
            </a:r>
            <a:r>
              <a:rPr lang="en-US" dirty="0"/>
              <a:t> </a:t>
            </a:r>
            <a:r>
              <a:rPr lang="en-US" dirty="0" err="1"/>
              <a:t>heimamenn</a:t>
            </a:r>
            <a:r>
              <a:rPr lang="en-US" dirty="0"/>
              <a:t> og </a:t>
            </a:r>
            <a:r>
              <a:rPr lang="en-US" dirty="0" err="1"/>
              <a:t>fyrirtæki</a:t>
            </a:r>
            <a:r>
              <a:rPr lang="en-US" dirty="0"/>
              <a:t> </a:t>
            </a:r>
            <a:r>
              <a:rPr lang="en-US" dirty="0" err="1"/>
              <a:t>hafa</a:t>
            </a:r>
            <a:r>
              <a:rPr lang="en-US" dirty="0"/>
              <a:t> </a:t>
            </a:r>
            <a:r>
              <a:rPr lang="en-US" dirty="0" err="1"/>
              <a:t>komið</a:t>
            </a:r>
            <a:r>
              <a:rPr lang="en-US" dirty="0"/>
              <a:t> saman </a:t>
            </a:r>
            <a:r>
              <a:rPr lang="en-US" dirty="0" err="1"/>
              <a:t>til</a:t>
            </a:r>
            <a:r>
              <a:rPr lang="en-US" dirty="0"/>
              <a:t> </a:t>
            </a:r>
            <a:r>
              <a:rPr lang="en-US" dirty="0" err="1"/>
              <a:t>að</a:t>
            </a:r>
            <a:r>
              <a:rPr lang="en-US" dirty="0"/>
              <a:t> </a:t>
            </a:r>
            <a:r>
              <a:rPr lang="en-US" dirty="0" err="1"/>
              <a:t>vernda</a:t>
            </a:r>
            <a:r>
              <a:rPr lang="en-US" dirty="0"/>
              <a:t> </a:t>
            </a:r>
            <a:r>
              <a:rPr lang="en-US" dirty="0" err="1"/>
              <a:t>dýrmætt</a:t>
            </a:r>
            <a:r>
              <a:rPr lang="en-US" dirty="0"/>
              <a:t> </a:t>
            </a:r>
            <a:r>
              <a:rPr lang="en-US" dirty="0" err="1"/>
              <a:t>umhverfi</a:t>
            </a:r>
            <a:r>
              <a:rPr lang="en-US" dirty="0"/>
              <a:t> </a:t>
            </a:r>
            <a:r>
              <a:rPr lang="en-US" dirty="0" err="1"/>
              <a:t>eyjarinnar</a:t>
            </a:r>
            <a:r>
              <a:rPr lang="en-US" dirty="0"/>
              <a:t> og </a:t>
            </a:r>
            <a:r>
              <a:rPr lang="en-US" dirty="0" err="1"/>
              <a:t>þróa</a:t>
            </a:r>
            <a:r>
              <a:rPr lang="en-US" dirty="0"/>
              <a:t> </a:t>
            </a:r>
            <a:r>
              <a:rPr lang="en-US" dirty="0" err="1"/>
              <a:t>vistvæna</a:t>
            </a:r>
            <a:r>
              <a:rPr lang="en-US" dirty="0"/>
              <a:t> </a:t>
            </a:r>
            <a:r>
              <a:rPr lang="en-US" dirty="0" err="1"/>
              <a:t>ferðaþjónustu</a:t>
            </a:r>
            <a:r>
              <a:rPr lang="en-US" dirty="0"/>
              <a:t>. </a:t>
            </a:r>
            <a:r>
              <a:rPr lang="en-US" dirty="0" err="1"/>
              <a:t>Þeirra</a:t>
            </a:r>
            <a:r>
              <a:rPr lang="en-US" dirty="0"/>
              <a:t> </a:t>
            </a:r>
            <a:r>
              <a:rPr lang="en-US" dirty="0" err="1"/>
              <a:t>markmið</a:t>
            </a:r>
            <a:r>
              <a:rPr lang="en-US" dirty="0"/>
              <a:t> </a:t>
            </a:r>
            <a:r>
              <a:rPr lang="en-US" dirty="0" err="1"/>
              <a:t>er</a:t>
            </a:r>
            <a:r>
              <a:rPr lang="en-US" dirty="0"/>
              <a:t> </a:t>
            </a:r>
            <a:r>
              <a:rPr lang="en-US" dirty="0" err="1"/>
              <a:t>að</a:t>
            </a:r>
            <a:r>
              <a:rPr lang="en-US" dirty="0"/>
              <a:t> </a:t>
            </a:r>
            <a:r>
              <a:rPr lang="en-US" dirty="0" err="1"/>
              <a:t>þróa</a:t>
            </a:r>
            <a:r>
              <a:rPr lang="en-US" dirty="0"/>
              <a:t> </a:t>
            </a:r>
            <a:r>
              <a:rPr lang="en-US" dirty="0" err="1"/>
              <a:t>sjálfbæra</a:t>
            </a:r>
            <a:r>
              <a:rPr lang="en-US" dirty="0"/>
              <a:t> </a:t>
            </a:r>
            <a:r>
              <a:rPr lang="en-US" dirty="0" err="1"/>
              <a:t>ferðaþjónustu</a:t>
            </a:r>
            <a:r>
              <a:rPr lang="en-US" dirty="0"/>
              <a:t> </a:t>
            </a:r>
            <a:r>
              <a:rPr lang="en-US" dirty="0" err="1"/>
              <a:t>sem</a:t>
            </a:r>
            <a:r>
              <a:rPr lang="en-US" dirty="0"/>
              <a:t> </a:t>
            </a:r>
            <a:r>
              <a:rPr lang="en-US" dirty="0" err="1"/>
              <a:t>þjónar</a:t>
            </a:r>
            <a:r>
              <a:rPr lang="en-US" dirty="0"/>
              <a:t> </a:t>
            </a:r>
            <a:r>
              <a:rPr lang="en-US" dirty="0" err="1"/>
              <a:t>bæði</a:t>
            </a:r>
            <a:r>
              <a:rPr lang="en-US" dirty="0"/>
              <a:t> </a:t>
            </a:r>
            <a:r>
              <a:rPr lang="en-US" dirty="0" err="1"/>
              <a:t>heimamönnum</a:t>
            </a:r>
            <a:r>
              <a:rPr lang="en-US" dirty="0"/>
              <a:t> og </a:t>
            </a:r>
            <a:r>
              <a:rPr lang="en-US" dirty="0" err="1"/>
              <a:t>gestum</a:t>
            </a:r>
            <a:r>
              <a:rPr lang="en-US" dirty="0"/>
              <a:t>.</a:t>
            </a:r>
            <a:endParaRPr lang="en-IE" dirty="0"/>
          </a:p>
        </p:txBody>
      </p:sp>
      <p:sp>
        <p:nvSpPr>
          <p:cNvPr id="7" name="Text Placeholder 6">
            <a:extLst>
              <a:ext uri="{FF2B5EF4-FFF2-40B4-BE49-F238E27FC236}">
                <a16:creationId xmlns:a16="http://schemas.microsoft.com/office/drawing/2014/main" id="{4A05495E-2A69-40DB-B149-EB1170EC6B9A}"/>
              </a:ext>
            </a:extLst>
          </p:cNvPr>
          <p:cNvSpPr>
            <a:spLocks noGrp="1"/>
          </p:cNvSpPr>
          <p:nvPr>
            <p:ph type="body" sz="quarter" idx="15"/>
          </p:nvPr>
        </p:nvSpPr>
        <p:spPr>
          <a:xfrm>
            <a:off x="428082" y="584428"/>
            <a:ext cx="2613204" cy="1221666"/>
          </a:xfrm>
        </p:spPr>
        <p:txBody>
          <a:bodyPr>
            <a:normAutofit fontScale="92500" lnSpcReduction="10000"/>
          </a:bodyPr>
          <a:lstStyle/>
          <a:p>
            <a:r>
              <a:rPr lang="en-IE" dirty="0"/>
              <a:t>“</a:t>
            </a:r>
          </a:p>
        </p:txBody>
      </p:sp>
      <p:sp>
        <p:nvSpPr>
          <p:cNvPr id="10" name="Text Placeholder 6">
            <a:extLst>
              <a:ext uri="{FF2B5EF4-FFF2-40B4-BE49-F238E27FC236}">
                <a16:creationId xmlns:a16="http://schemas.microsoft.com/office/drawing/2014/main" id="{9C0C740D-4A01-4387-8B69-7515349681ED}"/>
              </a:ext>
            </a:extLst>
          </p:cNvPr>
          <p:cNvSpPr txBox="1">
            <a:spLocks/>
          </p:cNvSpPr>
          <p:nvPr/>
        </p:nvSpPr>
        <p:spPr>
          <a:xfrm rot="10800000">
            <a:off x="3041286" y="4269812"/>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a:t>
            </a:r>
            <a:endParaRPr lang="en-IE" dirty="0"/>
          </a:p>
        </p:txBody>
      </p:sp>
      <p:sp>
        <p:nvSpPr>
          <p:cNvPr id="13" name="TextBox 12">
            <a:extLst>
              <a:ext uri="{FF2B5EF4-FFF2-40B4-BE49-F238E27FC236}">
                <a16:creationId xmlns:a16="http://schemas.microsoft.com/office/drawing/2014/main" id="{E18BC62C-D7D3-4908-A18B-134724D1492F}"/>
              </a:ext>
            </a:extLst>
          </p:cNvPr>
          <p:cNvSpPr txBox="1"/>
          <p:nvPr/>
        </p:nvSpPr>
        <p:spPr>
          <a:xfrm>
            <a:off x="805543" y="5535221"/>
            <a:ext cx="6179906" cy="369332"/>
          </a:xfrm>
          <a:prstGeom prst="rect">
            <a:avLst/>
          </a:prstGeom>
          <a:noFill/>
        </p:spPr>
        <p:txBody>
          <a:bodyPr wrap="square">
            <a:spAutoFit/>
          </a:bodyPr>
          <a:lstStyle/>
          <a:p>
            <a:r>
              <a:rPr lang="en-US" b="0" i="0" dirty="0">
                <a:solidFill>
                  <a:schemeClr val="bg1"/>
                </a:solidFill>
                <a:effectLst/>
                <a:latin typeface="roboto"/>
              </a:rPr>
              <a:t>- Mary Mulvey, head of </a:t>
            </a:r>
            <a:r>
              <a:rPr lang="en-US" b="0" i="0" dirty="0" err="1">
                <a:solidFill>
                  <a:schemeClr val="bg1"/>
                </a:solidFill>
                <a:effectLst/>
                <a:latin typeface="roboto"/>
              </a:rPr>
              <a:t>EcoTourism</a:t>
            </a:r>
            <a:r>
              <a:rPr lang="en-US" b="0" i="0" dirty="0">
                <a:solidFill>
                  <a:schemeClr val="bg1"/>
                </a:solidFill>
                <a:effectLst/>
                <a:latin typeface="roboto"/>
              </a:rPr>
              <a:t> Ireland</a:t>
            </a:r>
            <a:endParaRPr lang="en-IE" dirty="0">
              <a:solidFill>
                <a:schemeClr val="bg1"/>
              </a:solidFill>
            </a:endParaRPr>
          </a:p>
        </p:txBody>
      </p:sp>
      <p:pic>
        <p:nvPicPr>
          <p:cNvPr id="19" name="Picture Placeholder 18" descr="A picture containing outdoor, sky, water, rock&#10;&#10;Description automatically generated">
            <a:extLst>
              <a:ext uri="{FF2B5EF4-FFF2-40B4-BE49-F238E27FC236}">
                <a16:creationId xmlns:a16="http://schemas.microsoft.com/office/drawing/2014/main" id="{ED110F58-614D-488F-83F2-729B849D5EE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p:pic>
    </p:spTree>
    <p:extLst>
      <p:ext uri="{BB962C8B-B14F-4D97-AF65-F5344CB8AC3E}">
        <p14:creationId xmlns:p14="http://schemas.microsoft.com/office/powerpoint/2010/main" val="727756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819778-DC42-4DEA-9DFD-6FF50705D851}"/>
              </a:ext>
            </a:extLst>
          </p:cNvPr>
          <p:cNvSpPr>
            <a:spLocks noGrp="1"/>
          </p:cNvSpPr>
          <p:nvPr>
            <p:ph type="body" sz="quarter" idx="13"/>
          </p:nvPr>
        </p:nvSpPr>
        <p:spPr>
          <a:xfrm>
            <a:off x="1675006" y="653416"/>
            <a:ext cx="9649486" cy="697353"/>
          </a:xfrm>
        </p:spPr>
        <p:txBody>
          <a:bodyPr/>
          <a:lstStyle/>
          <a:p>
            <a:r>
              <a:rPr lang="en-IE" b="1" i="0" dirty="0" err="1">
                <a:solidFill>
                  <a:srgbClr val="254151"/>
                </a:solidFill>
                <a:effectLst/>
                <a:latin typeface="Merriweather"/>
              </a:rPr>
              <a:t>Undirstöður</a:t>
            </a:r>
            <a:r>
              <a:rPr lang="en-IE" b="1" i="0" dirty="0">
                <a:solidFill>
                  <a:srgbClr val="254151"/>
                </a:solidFill>
                <a:effectLst/>
                <a:latin typeface="Merriweather"/>
              </a:rPr>
              <a:t> </a:t>
            </a:r>
            <a:r>
              <a:rPr lang="en-IE" b="1" i="0" dirty="0" err="1">
                <a:solidFill>
                  <a:srgbClr val="254151"/>
                </a:solidFill>
                <a:effectLst/>
                <a:latin typeface="Merriweather"/>
              </a:rPr>
              <a:t>vistvænnar</a:t>
            </a:r>
            <a:r>
              <a:rPr lang="en-IE" b="1" i="0" dirty="0">
                <a:solidFill>
                  <a:srgbClr val="254151"/>
                </a:solidFill>
                <a:effectLst/>
                <a:latin typeface="Merriweather"/>
              </a:rPr>
              <a:t> </a:t>
            </a:r>
            <a:r>
              <a:rPr lang="en-IE" b="1" i="0" dirty="0" err="1">
                <a:solidFill>
                  <a:srgbClr val="254151"/>
                </a:solidFill>
                <a:effectLst/>
                <a:latin typeface="Merriweather"/>
              </a:rPr>
              <a:t>ferðaþjónustu</a:t>
            </a:r>
            <a:endParaRPr lang="en-IE" dirty="0"/>
          </a:p>
        </p:txBody>
      </p:sp>
      <p:sp>
        <p:nvSpPr>
          <p:cNvPr id="3" name="Text Placeholder 2">
            <a:extLst>
              <a:ext uri="{FF2B5EF4-FFF2-40B4-BE49-F238E27FC236}">
                <a16:creationId xmlns:a16="http://schemas.microsoft.com/office/drawing/2014/main" id="{AE35B4CA-C676-49C7-B4F3-9BC3B3448F5F}"/>
              </a:ext>
            </a:extLst>
          </p:cNvPr>
          <p:cNvSpPr>
            <a:spLocks noGrp="1"/>
          </p:cNvSpPr>
          <p:nvPr>
            <p:ph type="body" sz="quarter" idx="14"/>
          </p:nvPr>
        </p:nvSpPr>
        <p:spPr>
          <a:xfrm>
            <a:off x="1675006" y="1355609"/>
            <a:ext cx="10335484" cy="5502391"/>
          </a:xfrm>
        </p:spPr>
        <p:txBody>
          <a:bodyPr/>
          <a:lstStyle/>
          <a:p>
            <a:r>
              <a:rPr lang="en-US" dirty="0" err="1"/>
              <a:t>Vistvæn</a:t>
            </a:r>
            <a:r>
              <a:rPr lang="en-US" dirty="0"/>
              <a:t> </a:t>
            </a:r>
            <a:r>
              <a:rPr lang="en-US" dirty="0" err="1"/>
              <a:t>ferðaþjónusta</a:t>
            </a:r>
            <a:r>
              <a:rPr lang="en-US" dirty="0"/>
              <a:t> </a:t>
            </a:r>
            <a:r>
              <a:rPr lang="en-US" dirty="0" err="1"/>
              <a:t>snýst</a:t>
            </a:r>
            <a:r>
              <a:rPr lang="en-US" dirty="0"/>
              <a:t> um </a:t>
            </a:r>
            <a:r>
              <a:rPr lang="en-US" dirty="0" err="1"/>
              <a:t>að</a:t>
            </a:r>
            <a:r>
              <a:rPr lang="en-US" dirty="0"/>
              <a:t> </a:t>
            </a:r>
            <a:r>
              <a:rPr lang="en-US" dirty="0" err="1"/>
              <a:t>sameina</a:t>
            </a:r>
            <a:r>
              <a:rPr lang="en-US" dirty="0"/>
              <a:t> </a:t>
            </a:r>
            <a:r>
              <a:rPr lang="en-US" dirty="0" err="1"/>
              <a:t>náttúruvernd</a:t>
            </a:r>
            <a:r>
              <a:rPr lang="en-US" dirty="0"/>
              <a:t>, </a:t>
            </a:r>
            <a:r>
              <a:rPr lang="en-US" dirty="0" err="1"/>
              <a:t>samfélög</a:t>
            </a:r>
            <a:r>
              <a:rPr lang="en-US" dirty="0"/>
              <a:t> og </a:t>
            </a:r>
            <a:r>
              <a:rPr lang="en-US" dirty="0" err="1"/>
              <a:t>sjálfbæra</a:t>
            </a:r>
            <a:r>
              <a:rPr lang="en-US" dirty="0"/>
              <a:t> </a:t>
            </a:r>
            <a:r>
              <a:rPr lang="en-US" dirty="0" err="1"/>
              <a:t>ferðaþjónustu</a:t>
            </a:r>
            <a:r>
              <a:rPr lang="en-US" dirty="0"/>
              <a:t>. </a:t>
            </a:r>
            <a:r>
              <a:rPr lang="en-US" dirty="0" err="1"/>
              <a:t>Þeir</a:t>
            </a:r>
            <a:r>
              <a:rPr lang="en-US" dirty="0"/>
              <a:t> </a:t>
            </a:r>
            <a:r>
              <a:rPr lang="en-US" dirty="0" err="1"/>
              <a:t>sem</a:t>
            </a:r>
            <a:r>
              <a:rPr lang="en-US" dirty="0"/>
              <a:t> </a:t>
            </a:r>
            <a:r>
              <a:rPr lang="en-US" dirty="0" err="1"/>
              <a:t>innleiða</a:t>
            </a:r>
            <a:r>
              <a:rPr lang="en-US" dirty="0"/>
              <a:t>, taka </a:t>
            </a:r>
            <a:r>
              <a:rPr lang="en-US" dirty="0" err="1"/>
              <a:t>þátt</a:t>
            </a:r>
            <a:r>
              <a:rPr lang="en-US" dirty="0"/>
              <a:t> í og </a:t>
            </a:r>
            <a:r>
              <a:rPr lang="en-US" dirty="0" err="1"/>
              <a:t>markaðssetja</a:t>
            </a:r>
            <a:r>
              <a:rPr lang="en-US" dirty="0"/>
              <a:t> </a:t>
            </a:r>
            <a:r>
              <a:rPr lang="en-US" dirty="0" err="1"/>
              <a:t>vistvæna</a:t>
            </a:r>
            <a:r>
              <a:rPr lang="en-US" dirty="0"/>
              <a:t> </a:t>
            </a:r>
            <a:r>
              <a:rPr lang="en-US" dirty="0" err="1"/>
              <a:t>ferðaþjónustu</a:t>
            </a:r>
            <a:r>
              <a:rPr lang="en-US" dirty="0"/>
              <a:t> </a:t>
            </a:r>
            <a:r>
              <a:rPr lang="en-US" dirty="0" err="1"/>
              <a:t>ættu</a:t>
            </a:r>
            <a:r>
              <a:rPr lang="en-US" dirty="0"/>
              <a:t> </a:t>
            </a:r>
            <a:r>
              <a:rPr lang="en-US" dirty="0" err="1"/>
              <a:t>því</a:t>
            </a:r>
            <a:r>
              <a:rPr lang="en-US" dirty="0"/>
              <a:t> </a:t>
            </a:r>
            <a:r>
              <a:rPr lang="en-US" dirty="0" err="1"/>
              <a:t>að</a:t>
            </a:r>
            <a:r>
              <a:rPr lang="en-US" dirty="0"/>
              <a:t> </a:t>
            </a:r>
            <a:r>
              <a:rPr lang="en-US" dirty="0" err="1"/>
              <a:t>tileinka</a:t>
            </a:r>
            <a:r>
              <a:rPr lang="en-US" dirty="0"/>
              <a:t> </a:t>
            </a:r>
            <a:r>
              <a:rPr lang="en-US" dirty="0" err="1"/>
              <a:t>sér</a:t>
            </a:r>
            <a:r>
              <a:rPr lang="en-US" dirty="0"/>
              <a:t> </a:t>
            </a:r>
            <a:r>
              <a:rPr lang="en-US" dirty="0" err="1"/>
              <a:t>eftirfarandi</a:t>
            </a:r>
            <a:r>
              <a:rPr lang="en-US" dirty="0"/>
              <a:t> </a:t>
            </a:r>
            <a:r>
              <a:rPr lang="en-US" dirty="0" err="1"/>
              <a:t>undirstöðuatriði</a:t>
            </a:r>
            <a:r>
              <a:rPr lang="en-US" dirty="0"/>
              <a:t> </a:t>
            </a:r>
            <a:r>
              <a:rPr lang="en-US" dirty="0" err="1"/>
              <a:t>vistvænnar</a:t>
            </a:r>
            <a:r>
              <a:rPr lang="en-US" dirty="0"/>
              <a:t> </a:t>
            </a:r>
            <a:r>
              <a:rPr lang="en-US" dirty="0" err="1"/>
              <a:t>ferðaþjónustu</a:t>
            </a:r>
            <a:r>
              <a:rPr lang="en-US" dirty="0"/>
              <a:t>:</a:t>
            </a:r>
          </a:p>
          <a:p>
            <a:pPr marL="342900" indent="-342900">
              <a:buFont typeface="Arial" panose="020B0604020202020204" pitchFamily="34" charset="0"/>
              <a:buChar char="•"/>
            </a:pPr>
            <a:r>
              <a:rPr lang="en-US" dirty="0" err="1"/>
              <a:t>Lágmarka</a:t>
            </a:r>
            <a:r>
              <a:rPr lang="en-US" dirty="0"/>
              <a:t> </a:t>
            </a:r>
            <a:r>
              <a:rPr lang="en-US" dirty="0" err="1"/>
              <a:t>áþreifanleg</a:t>
            </a:r>
            <a:r>
              <a:rPr lang="en-US" dirty="0"/>
              <a:t>, </a:t>
            </a:r>
            <a:r>
              <a:rPr lang="en-US" dirty="0" err="1"/>
              <a:t>félagsleg</a:t>
            </a:r>
            <a:r>
              <a:rPr lang="en-US" dirty="0"/>
              <a:t> og </a:t>
            </a:r>
            <a:r>
              <a:rPr lang="en-US" dirty="0" err="1"/>
              <a:t>sálræn</a:t>
            </a:r>
            <a:r>
              <a:rPr lang="en-US" dirty="0"/>
              <a:t> </a:t>
            </a:r>
            <a:r>
              <a:rPr lang="en-US" dirty="0" err="1"/>
              <a:t>áhrif</a:t>
            </a:r>
            <a:endParaRPr lang="en-US" dirty="0"/>
          </a:p>
          <a:p>
            <a:pPr marL="342900" indent="-342900">
              <a:buFont typeface="Arial" panose="020B0604020202020204" pitchFamily="34" charset="0"/>
              <a:buChar char="•"/>
            </a:pPr>
            <a:r>
              <a:rPr lang="en-US" dirty="0" err="1"/>
              <a:t>Byggja</a:t>
            </a:r>
            <a:r>
              <a:rPr lang="en-US" dirty="0"/>
              <a:t> </a:t>
            </a:r>
            <a:r>
              <a:rPr lang="en-US" dirty="0" err="1"/>
              <a:t>upp</a:t>
            </a:r>
            <a:r>
              <a:rPr lang="en-US" dirty="0"/>
              <a:t> </a:t>
            </a:r>
            <a:r>
              <a:rPr lang="en-US" dirty="0" err="1"/>
              <a:t>vitund</a:t>
            </a:r>
            <a:r>
              <a:rPr lang="en-US" dirty="0"/>
              <a:t> og </a:t>
            </a:r>
            <a:r>
              <a:rPr lang="en-US" dirty="0" err="1"/>
              <a:t>virðingu</a:t>
            </a:r>
            <a:r>
              <a:rPr lang="en-US" dirty="0"/>
              <a:t> </a:t>
            </a:r>
            <a:r>
              <a:rPr lang="en-US" dirty="0" err="1"/>
              <a:t>fyrir</a:t>
            </a:r>
            <a:r>
              <a:rPr lang="en-US" dirty="0"/>
              <a:t> </a:t>
            </a:r>
            <a:r>
              <a:rPr lang="en-US" dirty="0" err="1"/>
              <a:t>náttúru</a:t>
            </a:r>
            <a:r>
              <a:rPr lang="en-US" dirty="0"/>
              <a:t> og </a:t>
            </a:r>
            <a:r>
              <a:rPr lang="en-US" dirty="0" err="1"/>
              <a:t>menningu</a:t>
            </a:r>
            <a:endParaRPr lang="en-US" dirty="0"/>
          </a:p>
          <a:p>
            <a:pPr marL="342900" indent="-342900">
              <a:buFont typeface="Arial" panose="020B0604020202020204" pitchFamily="34" charset="0"/>
              <a:buChar char="•"/>
            </a:pPr>
            <a:r>
              <a:rPr lang="en-US" dirty="0" err="1"/>
              <a:t>Veita</a:t>
            </a:r>
            <a:r>
              <a:rPr lang="en-US" dirty="0"/>
              <a:t> </a:t>
            </a:r>
            <a:r>
              <a:rPr lang="en-US" dirty="0" err="1"/>
              <a:t>gestum</a:t>
            </a:r>
            <a:r>
              <a:rPr lang="en-US" dirty="0"/>
              <a:t> og </a:t>
            </a:r>
            <a:r>
              <a:rPr lang="en-US" dirty="0" err="1"/>
              <a:t>gestgjöfum</a:t>
            </a:r>
            <a:r>
              <a:rPr lang="en-US" dirty="0"/>
              <a:t> </a:t>
            </a:r>
            <a:r>
              <a:rPr lang="en-US" dirty="0" err="1"/>
              <a:t>jákvæða</a:t>
            </a:r>
            <a:r>
              <a:rPr lang="en-US" dirty="0"/>
              <a:t> </a:t>
            </a:r>
            <a:r>
              <a:rPr lang="en-US" dirty="0" err="1"/>
              <a:t>upplifun</a:t>
            </a:r>
            <a:endParaRPr lang="en-US" dirty="0"/>
          </a:p>
          <a:p>
            <a:pPr marL="342900" indent="-342900">
              <a:buFont typeface="Arial" panose="020B0604020202020204" pitchFamily="34" charset="0"/>
              <a:buChar char="•"/>
            </a:pPr>
            <a:r>
              <a:rPr lang="en-US" dirty="0" err="1"/>
              <a:t>Sjá</a:t>
            </a:r>
            <a:r>
              <a:rPr lang="en-US" dirty="0"/>
              <a:t> </a:t>
            </a:r>
            <a:r>
              <a:rPr lang="en-US" dirty="0" err="1"/>
              <a:t>til</a:t>
            </a:r>
            <a:r>
              <a:rPr lang="en-US" dirty="0"/>
              <a:t> </a:t>
            </a:r>
            <a:r>
              <a:rPr lang="en-US" dirty="0" err="1"/>
              <a:t>þess</a:t>
            </a:r>
            <a:r>
              <a:rPr lang="en-US" dirty="0"/>
              <a:t> </a:t>
            </a:r>
            <a:r>
              <a:rPr lang="en-US" dirty="0" err="1"/>
              <a:t>að</a:t>
            </a:r>
            <a:r>
              <a:rPr lang="en-US" dirty="0"/>
              <a:t> </a:t>
            </a:r>
            <a:r>
              <a:rPr lang="en-US" dirty="0" err="1"/>
              <a:t>bæði</a:t>
            </a:r>
            <a:r>
              <a:rPr lang="en-US" dirty="0"/>
              <a:t> </a:t>
            </a:r>
            <a:r>
              <a:rPr lang="en-US" dirty="0" err="1"/>
              <a:t>heimamenn</a:t>
            </a:r>
            <a:r>
              <a:rPr lang="en-US" dirty="0"/>
              <a:t> og </a:t>
            </a:r>
            <a:r>
              <a:rPr lang="en-US" dirty="0" err="1"/>
              <a:t>einkageirinn</a:t>
            </a:r>
            <a:r>
              <a:rPr lang="en-US" dirty="0"/>
              <a:t> </a:t>
            </a:r>
            <a:r>
              <a:rPr lang="en-US" dirty="0" err="1"/>
              <a:t>njóti</a:t>
            </a:r>
            <a:r>
              <a:rPr lang="en-US" dirty="0"/>
              <a:t> </a:t>
            </a:r>
            <a:r>
              <a:rPr lang="en-US" dirty="0" err="1"/>
              <a:t>fjárhagslegs</a:t>
            </a:r>
            <a:r>
              <a:rPr lang="en-US" dirty="0"/>
              <a:t> </a:t>
            </a:r>
            <a:r>
              <a:rPr lang="en-US" dirty="0" err="1"/>
              <a:t>ávinnings</a:t>
            </a:r>
            <a:endParaRPr lang="en-US" dirty="0"/>
          </a:p>
          <a:p>
            <a:pPr marL="342900" indent="-342900">
              <a:buFont typeface="Arial" panose="020B0604020202020204" pitchFamily="34" charset="0"/>
              <a:buChar char="•"/>
            </a:pPr>
            <a:r>
              <a:rPr lang="en-US" dirty="0" err="1"/>
              <a:t>Veita</a:t>
            </a:r>
            <a:r>
              <a:rPr lang="en-US" dirty="0"/>
              <a:t> </a:t>
            </a:r>
            <a:r>
              <a:rPr lang="en-US" dirty="0" err="1"/>
              <a:t>gestum</a:t>
            </a:r>
            <a:r>
              <a:rPr lang="en-US" dirty="0"/>
              <a:t> </a:t>
            </a:r>
            <a:r>
              <a:rPr lang="en-US" dirty="0" err="1"/>
              <a:t>eftirminnilega</a:t>
            </a:r>
            <a:r>
              <a:rPr lang="en-US" dirty="0"/>
              <a:t> </a:t>
            </a:r>
            <a:r>
              <a:rPr lang="en-US" dirty="0" err="1"/>
              <a:t>upplifun</a:t>
            </a:r>
            <a:endParaRPr lang="en-US" dirty="0"/>
          </a:p>
          <a:p>
            <a:pPr marL="342900" indent="-342900">
              <a:buFont typeface="Arial" panose="020B0604020202020204" pitchFamily="34" charset="0"/>
              <a:buChar char="•"/>
            </a:pPr>
            <a:r>
              <a:rPr lang="en-US" dirty="0"/>
              <a:t>Hanna, </a:t>
            </a:r>
            <a:r>
              <a:rPr lang="en-US" dirty="0" err="1"/>
              <a:t>smíða</a:t>
            </a:r>
            <a:r>
              <a:rPr lang="en-US" dirty="0"/>
              <a:t> og </a:t>
            </a:r>
            <a:r>
              <a:rPr lang="en-US" dirty="0" err="1"/>
              <a:t>reka</a:t>
            </a:r>
            <a:r>
              <a:rPr lang="en-US" dirty="0"/>
              <a:t> </a:t>
            </a:r>
            <a:r>
              <a:rPr lang="en-US" dirty="0" err="1"/>
              <a:t>aðstöðu</a:t>
            </a:r>
            <a:r>
              <a:rPr lang="en-US" dirty="0"/>
              <a:t> </a:t>
            </a:r>
            <a:r>
              <a:rPr lang="en-US" dirty="0" err="1"/>
              <a:t>sína</a:t>
            </a:r>
            <a:r>
              <a:rPr lang="en-US" dirty="0"/>
              <a:t> </a:t>
            </a:r>
            <a:r>
              <a:rPr lang="en-US" dirty="0" err="1"/>
              <a:t>með</a:t>
            </a:r>
            <a:r>
              <a:rPr lang="en-US" dirty="0"/>
              <a:t> </a:t>
            </a:r>
            <a:r>
              <a:rPr lang="en-US" dirty="0" err="1"/>
              <a:t>sem</a:t>
            </a:r>
            <a:r>
              <a:rPr lang="en-US" dirty="0"/>
              <a:t> </a:t>
            </a:r>
            <a:r>
              <a:rPr lang="en-US" dirty="0" err="1"/>
              <a:t>minnstum</a:t>
            </a:r>
            <a:r>
              <a:rPr lang="en-US" dirty="0"/>
              <a:t> </a:t>
            </a:r>
            <a:r>
              <a:rPr lang="en-US" dirty="0" err="1"/>
              <a:t>áhrifum</a:t>
            </a:r>
            <a:r>
              <a:rPr lang="en-US" dirty="0"/>
              <a:t> á </a:t>
            </a:r>
            <a:r>
              <a:rPr lang="en-US" dirty="0" err="1"/>
              <a:t>umhverfið</a:t>
            </a:r>
            <a:endParaRPr lang="en-US" dirty="0"/>
          </a:p>
          <a:p>
            <a:pPr marL="342900" indent="-342900">
              <a:buFont typeface="Arial" panose="020B0604020202020204" pitchFamily="34" charset="0"/>
              <a:buChar char="•"/>
            </a:pPr>
            <a:r>
              <a:rPr lang="en-US" dirty="0" err="1"/>
              <a:t>Viðurkenna</a:t>
            </a:r>
            <a:r>
              <a:rPr lang="en-US" dirty="0"/>
              <a:t> </a:t>
            </a:r>
            <a:r>
              <a:rPr lang="en-US" dirty="0" err="1"/>
              <a:t>rétt</a:t>
            </a:r>
            <a:r>
              <a:rPr lang="en-US" dirty="0"/>
              <a:t> </a:t>
            </a:r>
            <a:r>
              <a:rPr lang="en-US" dirty="0" err="1"/>
              <a:t>heimamanna</a:t>
            </a:r>
            <a:r>
              <a:rPr lang="en-US" dirty="0"/>
              <a:t> og </a:t>
            </a:r>
            <a:r>
              <a:rPr lang="en-US" dirty="0" err="1"/>
              <a:t>vinna</a:t>
            </a:r>
            <a:r>
              <a:rPr lang="en-US" dirty="0"/>
              <a:t> í </a:t>
            </a:r>
            <a:r>
              <a:rPr lang="en-US" dirty="0" err="1"/>
              <a:t>samvinnu</a:t>
            </a:r>
            <a:r>
              <a:rPr lang="en-US" dirty="0"/>
              <a:t> </a:t>
            </a:r>
            <a:r>
              <a:rPr lang="en-US" dirty="0" err="1"/>
              <a:t>við</a:t>
            </a:r>
            <a:r>
              <a:rPr lang="en-US" dirty="0"/>
              <a:t> </a:t>
            </a:r>
            <a:r>
              <a:rPr lang="en-US" dirty="0" err="1"/>
              <a:t>þá</a:t>
            </a:r>
            <a:endParaRPr lang="en-US" dirty="0"/>
          </a:p>
          <a:p>
            <a:pPr marL="342900" indent="-342900">
              <a:buFont typeface="Arial" panose="020B0604020202020204" pitchFamily="34" charset="0"/>
              <a:buChar char="•"/>
            </a:pPr>
            <a:endParaRPr lang="en-IE" dirty="0"/>
          </a:p>
        </p:txBody>
      </p:sp>
    </p:spTree>
    <p:extLst>
      <p:ext uri="{BB962C8B-B14F-4D97-AF65-F5344CB8AC3E}">
        <p14:creationId xmlns:p14="http://schemas.microsoft.com/office/powerpoint/2010/main" val="420858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KAFLI 5</a:t>
            </a:r>
          </a:p>
          <a:p>
            <a:r>
              <a:rPr lang="is-IS" dirty="0"/>
              <a:t>AÐ GERA SÝNDARUPPLIFUN AÐ SÖLUVÖRU Í FERÐAÞJÓNUSTU</a:t>
            </a:r>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909907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is-IS" dirty="0"/>
              <a:t>Nýjar leiðir til að taka þátt í og kanna heiminn</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8"/>
            <a:ext cx="10218791" cy="2206201"/>
          </a:xfrm>
        </p:spPr>
        <p:txBody>
          <a:bodyPr/>
          <a:lstStyle/>
          <a:p>
            <a:r>
              <a:rPr lang="en-IE" dirty="0"/>
              <a:t>Í </a:t>
            </a:r>
            <a:r>
              <a:rPr lang="en-IE" dirty="0" err="1"/>
              <a:t>kjölfar</a:t>
            </a:r>
            <a:r>
              <a:rPr lang="en-IE" dirty="0"/>
              <a:t> COVID-19 og </a:t>
            </a:r>
            <a:r>
              <a:rPr lang="en-IE" dirty="0" err="1"/>
              <a:t>til</a:t>
            </a:r>
            <a:r>
              <a:rPr lang="en-IE" dirty="0"/>
              <a:t> </a:t>
            </a:r>
            <a:r>
              <a:rPr lang="en-IE" dirty="0" err="1"/>
              <a:t>að</a:t>
            </a:r>
            <a:r>
              <a:rPr lang="en-IE" dirty="0"/>
              <a:t> </a:t>
            </a:r>
            <a:r>
              <a:rPr lang="en-IE" dirty="0" err="1"/>
              <a:t>bregðast</a:t>
            </a:r>
            <a:r>
              <a:rPr lang="en-IE" dirty="0"/>
              <a:t> </a:t>
            </a:r>
            <a:r>
              <a:rPr lang="en-IE" dirty="0" err="1"/>
              <a:t>við</a:t>
            </a:r>
            <a:r>
              <a:rPr lang="en-IE" dirty="0"/>
              <a:t> </a:t>
            </a:r>
            <a:r>
              <a:rPr lang="en-IE" dirty="0" err="1"/>
              <a:t>nýrri</a:t>
            </a:r>
            <a:r>
              <a:rPr lang="en-IE" dirty="0"/>
              <a:t> </a:t>
            </a:r>
            <a:r>
              <a:rPr lang="en-IE" dirty="0" err="1"/>
              <a:t>iðnbyltingu</a:t>
            </a:r>
            <a:r>
              <a:rPr lang="en-IE" dirty="0"/>
              <a:t> </a:t>
            </a:r>
            <a:r>
              <a:rPr lang="en-IE" dirty="0" err="1"/>
              <a:t>hafa</a:t>
            </a:r>
            <a:r>
              <a:rPr lang="en-IE" dirty="0"/>
              <a:t> </a:t>
            </a:r>
            <a:r>
              <a:rPr lang="en-IE" dirty="0" err="1"/>
              <a:t>mörg</a:t>
            </a:r>
            <a:r>
              <a:rPr lang="en-IE" dirty="0"/>
              <a:t> </a:t>
            </a:r>
            <a:r>
              <a:rPr lang="en-IE" dirty="0" err="1"/>
              <a:t>fyrirtæki</a:t>
            </a:r>
            <a:r>
              <a:rPr lang="en-IE" dirty="0"/>
              <a:t>, </a:t>
            </a:r>
            <a:r>
              <a:rPr lang="en-IE" dirty="0" err="1"/>
              <a:t>bæði</a:t>
            </a:r>
            <a:r>
              <a:rPr lang="en-IE" dirty="0"/>
              <a:t> </a:t>
            </a:r>
            <a:r>
              <a:rPr lang="en-IE" dirty="0" err="1"/>
              <a:t>innan</a:t>
            </a:r>
            <a:r>
              <a:rPr lang="en-IE" dirty="0"/>
              <a:t> </a:t>
            </a:r>
            <a:r>
              <a:rPr lang="en-IE" dirty="0" err="1"/>
              <a:t>ferðaþjónustunnar</a:t>
            </a:r>
            <a:r>
              <a:rPr lang="en-IE" dirty="0"/>
              <a:t> og </a:t>
            </a:r>
            <a:r>
              <a:rPr lang="en-IE" dirty="0" err="1"/>
              <a:t>utan</a:t>
            </a:r>
            <a:r>
              <a:rPr lang="en-IE" dirty="0"/>
              <a:t>, </a:t>
            </a:r>
            <a:r>
              <a:rPr lang="en-IE" dirty="0" err="1"/>
              <a:t>séð</a:t>
            </a:r>
            <a:r>
              <a:rPr lang="en-IE" dirty="0"/>
              <a:t> </a:t>
            </a:r>
            <a:r>
              <a:rPr lang="en-IE" dirty="0" err="1"/>
              <a:t>tækifæri</a:t>
            </a:r>
            <a:r>
              <a:rPr lang="en-IE" dirty="0"/>
              <a:t> í </a:t>
            </a:r>
            <a:r>
              <a:rPr lang="en-IE" dirty="0" err="1"/>
              <a:t>því</a:t>
            </a:r>
            <a:r>
              <a:rPr lang="en-IE" dirty="0"/>
              <a:t> </a:t>
            </a:r>
            <a:r>
              <a:rPr lang="en-IE" dirty="0" err="1"/>
              <a:t>að</a:t>
            </a:r>
            <a:r>
              <a:rPr lang="en-IE" dirty="0"/>
              <a:t> </a:t>
            </a:r>
            <a:r>
              <a:rPr lang="en-IE" dirty="0" err="1"/>
              <a:t>bjóða</a:t>
            </a:r>
            <a:r>
              <a:rPr lang="en-IE" dirty="0"/>
              <a:t> </a:t>
            </a:r>
            <a:r>
              <a:rPr lang="en-IE" dirty="0" err="1"/>
              <a:t>upp</a:t>
            </a:r>
            <a:r>
              <a:rPr lang="en-IE" dirty="0"/>
              <a:t> á </a:t>
            </a:r>
            <a:r>
              <a:rPr lang="en-IE" dirty="0" err="1"/>
              <a:t>öðruvísi</a:t>
            </a:r>
            <a:r>
              <a:rPr lang="en-IE" dirty="0"/>
              <a:t> </a:t>
            </a:r>
            <a:r>
              <a:rPr lang="en-IE" dirty="0" err="1"/>
              <a:t>ferðamáta</a:t>
            </a:r>
            <a:r>
              <a:rPr lang="en-IE" dirty="0"/>
              <a:t>.</a:t>
            </a:r>
          </a:p>
          <a:p>
            <a:r>
              <a:rPr lang="en-IE" dirty="0" err="1"/>
              <a:t>Nýting</a:t>
            </a:r>
            <a:r>
              <a:rPr lang="en-IE" dirty="0"/>
              <a:t> </a:t>
            </a:r>
            <a:r>
              <a:rPr lang="en-IE" dirty="0" err="1"/>
              <a:t>sýndarveruleika</a:t>
            </a:r>
            <a:r>
              <a:rPr lang="en-IE" dirty="0"/>
              <a:t> í </a:t>
            </a:r>
            <a:r>
              <a:rPr lang="en-IE" dirty="0" err="1"/>
              <a:t>ferðaþjónustu</a:t>
            </a:r>
            <a:r>
              <a:rPr lang="en-IE" dirty="0"/>
              <a:t> </a:t>
            </a:r>
            <a:r>
              <a:rPr lang="en-IE" dirty="0" err="1"/>
              <a:t>getur</a:t>
            </a:r>
            <a:r>
              <a:rPr lang="en-IE" dirty="0"/>
              <a:t> </a:t>
            </a:r>
            <a:r>
              <a:rPr lang="en-IE" dirty="0" err="1"/>
              <a:t>skapað</a:t>
            </a:r>
            <a:r>
              <a:rPr lang="en-IE" dirty="0"/>
              <a:t> </a:t>
            </a:r>
            <a:r>
              <a:rPr lang="en-IE" dirty="0" err="1"/>
              <a:t>nýjar</a:t>
            </a:r>
            <a:r>
              <a:rPr lang="en-IE" dirty="0"/>
              <a:t> </a:t>
            </a:r>
            <a:r>
              <a:rPr lang="en-IE" dirty="0" err="1"/>
              <a:t>tekjulindir</a:t>
            </a:r>
            <a:r>
              <a:rPr lang="en-IE" dirty="0"/>
              <a:t>, </a:t>
            </a:r>
            <a:r>
              <a:rPr lang="en-IE" dirty="0" err="1"/>
              <a:t>er</a:t>
            </a:r>
            <a:r>
              <a:rPr lang="en-IE" dirty="0"/>
              <a:t> </a:t>
            </a:r>
            <a:r>
              <a:rPr lang="en-IE" dirty="0" err="1"/>
              <a:t>tiltölulega</a:t>
            </a:r>
            <a:r>
              <a:rPr lang="en-IE" dirty="0"/>
              <a:t> </a:t>
            </a:r>
            <a:r>
              <a:rPr lang="en-IE" dirty="0" err="1"/>
              <a:t>auðvelt</a:t>
            </a:r>
            <a:r>
              <a:rPr lang="en-IE" dirty="0"/>
              <a:t> </a:t>
            </a:r>
            <a:r>
              <a:rPr lang="en-IE" dirty="0" err="1"/>
              <a:t>að</a:t>
            </a:r>
            <a:r>
              <a:rPr lang="en-IE" dirty="0"/>
              <a:t> </a:t>
            </a:r>
            <a:r>
              <a:rPr lang="en-IE" dirty="0" err="1"/>
              <a:t>koma</a:t>
            </a:r>
            <a:r>
              <a:rPr lang="en-IE" dirty="0"/>
              <a:t> í </a:t>
            </a:r>
            <a:r>
              <a:rPr lang="en-IE" dirty="0" err="1"/>
              <a:t>dreifingu</a:t>
            </a:r>
            <a:r>
              <a:rPr lang="en-IE" dirty="0"/>
              <a:t> og </a:t>
            </a:r>
            <a:r>
              <a:rPr lang="en-IE" dirty="0" err="1"/>
              <a:t>er</a:t>
            </a:r>
            <a:r>
              <a:rPr lang="en-IE" dirty="0"/>
              <a:t> </a:t>
            </a:r>
            <a:r>
              <a:rPr lang="en-IE" dirty="0" err="1"/>
              <a:t>frábært</a:t>
            </a:r>
            <a:r>
              <a:rPr lang="en-IE" dirty="0"/>
              <a:t> </a:t>
            </a:r>
            <a:r>
              <a:rPr lang="en-IE" dirty="0" err="1"/>
              <a:t>tækifæri</a:t>
            </a:r>
            <a:r>
              <a:rPr lang="en-IE" dirty="0"/>
              <a:t> </a:t>
            </a:r>
            <a:r>
              <a:rPr lang="en-IE" dirty="0" err="1"/>
              <a:t>til</a:t>
            </a:r>
            <a:r>
              <a:rPr lang="en-IE" dirty="0"/>
              <a:t> </a:t>
            </a:r>
            <a:r>
              <a:rPr lang="en-IE" dirty="0" err="1"/>
              <a:t>að</a:t>
            </a:r>
            <a:r>
              <a:rPr lang="en-IE" dirty="0"/>
              <a:t> </a:t>
            </a:r>
            <a:r>
              <a:rPr lang="en-IE" dirty="0" err="1"/>
              <a:t>vekja</a:t>
            </a:r>
            <a:r>
              <a:rPr lang="en-IE" dirty="0"/>
              <a:t> </a:t>
            </a:r>
            <a:r>
              <a:rPr lang="en-IE" dirty="0" err="1"/>
              <a:t>áhuga</a:t>
            </a:r>
            <a:r>
              <a:rPr lang="en-IE" dirty="0"/>
              <a:t> </a:t>
            </a:r>
            <a:r>
              <a:rPr lang="en-IE" dirty="0" err="1"/>
              <a:t>nýrra</a:t>
            </a:r>
            <a:r>
              <a:rPr lang="en-IE" dirty="0"/>
              <a:t> og </a:t>
            </a:r>
            <a:r>
              <a:rPr lang="en-IE" dirty="0" err="1"/>
              <a:t>öðruvísi</a:t>
            </a:r>
            <a:r>
              <a:rPr lang="en-IE" dirty="0"/>
              <a:t> </a:t>
            </a:r>
            <a:r>
              <a:rPr lang="en-IE" dirty="0" err="1"/>
              <a:t>viðskiptavina</a:t>
            </a:r>
            <a:r>
              <a:rPr lang="en-IE" dirty="0"/>
              <a:t>.</a:t>
            </a:r>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p:pic>
    </p:spTree>
    <p:extLst>
      <p:ext uri="{BB962C8B-B14F-4D97-AF65-F5344CB8AC3E}">
        <p14:creationId xmlns:p14="http://schemas.microsoft.com/office/powerpoint/2010/main" val="129420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52A75-C3CF-4E52-80EE-6E95EACF8279}"/>
              </a:ext>
            </a:extLst>
          </p:cNvPr>
          <p:cNvSpPr>
            <a:spLocks noGrp="1"/>
          </p:cNvSpPr>
          <p:nvPr>
            <p:ph type="body" sz="quarter" idx="13"/>
          </p:nvPr>
        </p:nvSpPr>
        <p:spPr>
          <a:xfrm>
            <a:off x="388093" y="708916"/>
            <a:ext cx="3058492" cy="3831233"/>
          </a:xfrm>
        </p:spPr>
        <p:txBody>
          <a:bodyPr>
            <a:noAutofit/>
          </a:bodyPr>
          <a:lstStyle/>
          <a:p>
            <a:r>
              <a:rPr lang="is-IS" sz="2400" dirty="0"/>
              <a:t>Streymdar ferðir með leiðsögn fóru vaxandi árið 2020. Leiðsögumaður leiðir áhorfendur heima í stofu um um nýjar slóðir. Fyrirlestrarnir eru annað hvort teknir upp fyrirfram eða fluttir í beinu streymi.</a:t>
            </a:r>
          </a:p>
        </p:txBody>
      </p:sp>
      <p:sp>
        <p:nvSpPr>
          <p:cNvPr id="3" name="Text Placeholder 2">
            <a:extLst>
              <a:ext uri="{FF2B5EF4-FFF2-40B4-BE49-F238E27FC236}">
                <a16:creationId xmlns:a16="http://schemas.microsoft.com/office/drawing/2014/main" id="{76BCE9AB-5325-40CF-80C0-D25771C31B6A}"/>
              </a:ext>
            </a:extLst>
          </p:cNvPr>
          <p:cNvSpPr>
            <a:spLocks noGrp="1"/>
          </p:cNvSpPr>
          <p:nvPr>
            <p:ph type="body" sz="quarter" idx="14"/>
          </p:nvPr>
        </p:nvSpPr>
        <p:spPr>
          <a:xfrm>
            <a:off x="497155" y="4587648"/>
            <a:ext cx="10033856" cy="2317851"/>
          </a:xfrm>
        </p:spPr>
        <p:txBody>
          <a:bodyPr/>
          <a:lstStyle/>
          <a:p>
            <a:pPr marL="0" indent="0">
              <a:buNone/>
            </a:pPr>
            <a:r>
              <a:rPr lang="is-IS" sz="2200" dirty="0"/>
              <a:t>Ferðir sem streymt er á netinu geta m.a. farið fram í gegnum Zoom, Google Hangouts, Facebook eða á Youtube. Kosturinn við að streyma leiðsögninni beint er að það býður upp á tækifæri til samskipta á milli leiðsögumanns og áhorfenda.</a:t>
            </a:r>
          </a:p>
          <a:p>
            <a:pPr marL="0" indent="0">
              <a:buNone/>
            </a:pPr>
            <a:r>
              <a:rPr lang="is-IS" sz="2200" dirty="0"/>
              <a:t>Leiðsögumenn þurfa þó að aðlaga ferðir sínar fyrir þennan nýja miðil, þar sem taka þarf tillit til styttri athygli áhorfenda og annarra truflana sem gætu verið á hinum enda skjásins.</a:t>
            </a:r>
            <a:endParaRPr lang="en-IE" sz="2200" dirty="0"/>
          </a:p>
        </p:txBody>
      </p:sp>
      <p:pic>
        <p:nvPicPr>
          <p:cNvPr id="8" name="Picture Placeholder 7" descr="A screenshot of a computer&#10;&#10;Description automatically generated with medium confidence">
            <a:extLst>
              <a:ext uri="{FF2B5EF4-FFF2-40B4-BE49-F238E27FC236}">
                <a16:creationId xmlns:a16="http://schemas.microsoft.com/office/drawing/2014/main" id="{4129D97A-BF90-4458-9CD0-2AE117D88AE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a:xfrm>
            <a:off x="3565525" y="-101"/>
            <a:ext cx="8626475" cy="4540250"/>
          </a:xfrm>
        </p:spPr>
      </p:pic>
    </p:spTree>
    <p:extLst>
      <p:ext uri="{BB962C8B-B14F-4D97-AF65-F5344CB8AC3E}">
        <p14:creationId xmlns:p14="http://schemas.microsoft.com/office/powerpoint/2010/main" val="428294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AB121F07-7FA9-46A3-846E-9910F906F7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966" y="389382"/>
            <a:ext cx="4956328" cy="4870988"/>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278259" y="4406873"/>
            <a:ext cx="6913741" cy="968329"/>
          </a:xfrm>
        </p:spPr>
        <p:txBody>
          <a:bodyPr/>
          <a:lstStyle/>
          <a:p>
            <a:pPr marL="0" indent="0">
              <a:buNone/>
            </a:pPr>
            <a:r>
              <a:rPr lang="is-IS" sz="2200" dirty="0"/>
              <a:t>Árið 2020 fóru Girl Travel að bjóða upp á streymdar ferðir og vinsældir þeirra jukust mikið veturinn 2020-21. </a:t>
            </a:r>
          </a:p>
          <a:p>
            <a:pPr>
              <a:buFontTx/>
              <a:buChar char="-"/>
            </a:pPr>
            <a:r>
              <a:rPr lang="is-IS" sz="2200" dirty="0">
                <a:solidFill>
                  <a:srgbClr val="9A2E90"/>
                </a:solidFill>
              </a:rPr>
              <a:t> Þátttaka er ókeypis en fólk er hvatt til að gefa leiðsögumanninum þjórfé.</a:t>
            </a:r>
          </a:p>
          <a:p>
            <a:pPr marL="0" indent="0">
              <a:buNone/>
            </a:pPr>
            <a:r>
              <a:rPr lang="is-IS" sz="2200" dirty="0"/>
              <a:t>Ferðirnar fara fram á Facebook og Zoom, þar sem leiðsögumenn segja áhorfendum frá hinum ýmsu hugðarefnum, borgum eða landsvæðum.</a:t>
            </a:r>
          </a:p>
          <a:p>
            <a:pPr marL="0" indent="0">
              <a:buNone/>
            </a:pPr>
            <a:r>
              <a:rPr lang="is-IS" sz="2200" dirty="0"/>
              <a:t>Fyrir Hrekkjavökuna 2020 var boðið upp á ferð um goðsagnir og þjóðsögur Transylvaníu í Rúmeníu.</a:t>
            </a:r>
          </a:p>
          <a:p>
            <a:pPr>
              <a:buFontTx/>
              <a:buChar char="-"/>
            </a:pPr>
            <a:r>
              <a:rPr lang="is-IS" sz="2200" dirty="0">
                <a:solidFill>
                  <a:srgbClr val="9A2E90"/>
                </a:solidFill>
              </a:rPr>
              <a:t> Hægt er að nálgast upptökur af streymunum eftir að þeim líkur.</a:t>
            </a:r>
            <a:endParaRPr lang="en-IE" sz="2200" dirty="0"/>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a:bodyPr>
          <a:lstStyle/>
          <a:p>
            <a:r>
              <a:rPr lang="is-IS" dirty="0"/>
              <a:t>Girl Travel  - Virtual Tours</a:t>
            </a:r>
            <a:endParaRPr lang="en-IE" dirty="0"/>
          </a:p>
        </p:txBody>
      </p:sp>
      <p:sp>
        <p:nvSpPr>
          <p:cNvPr id="2" name="TextBox 1"/>
          <p:cNvSpPr txBox="1"/>
          <p:nvPr/>
        </p:nvSpPr>
        <p:spPr>
          <a:xfrm>
            <a:off x="4119766" y="4891038"/>
            <a:ext cx="997528" cy="369332"/>
          </a:xfrm>
          <a:prstGeom prst="rect">
            <a:avLst/>
          </a:prstGeom>
          <a:noFill/>
        </p:spPr>
        <p:txBody>
          <a:bodyPr wrap="square" rtlCol="0">
            <a:spAutoFit/>
          </a:bodyPr>
          <a:lstStyle/>
          <a:p>
            <a:r>
              <a:rPr lang="is-IS" dirty="0">
                <a:hlinkClick r:id="rId4"/>
              </a:rPr>
              <a:t>Heimild</a:t>
            </a:r>
            <a:endParaRPr lang="is-IS" dirty="0"/>
          </a:p>
        </p:txBody>
      </p:sp>
    </p:spTree>
    <p:extLst>
      <p:ext uri="{BB962C8B-B14F-4D97-AF65-F5344CB8AC3E}">
        <p14:creationId xmlns:p14="http://schemas.microsoft.com/office/powerpoint/2010/main" val="711472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ter, outdoor, boat, harbor&#10;&#10;Description automatically generated">
            <a:extLst>
              <a:ext uri="{FF2B5EF4-FFF2-40B4-BE49-F238E27FC236}">
                <a16:creationId xmlns:a16="http://schemas.microsoft.com/office/drawing/2014/main" id="{669BA97C-5383-42F5-8F4C-416F6C5058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69" y="441673"/>
            <a:ext cx="5203724" cy="4817830"/>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691881" y="4511380"/>
            <a:ext cx="6339154" cy="968329"/>
          </a:xfrm>
        </p:spPr>
        <p:txBody>
          <a:bodyPr/>
          <a:lstStyle/>
          <a:p>
            <a:pPr marL="0" indent="0">
              <a:buNone/>
            </a:pPr>
            <a:r>
              <a:rPr lang="is-IS" sz="2400" dirty="0"/>
              <a:t>Klukkutíma ferð um Dubrovnik með lifandi myndavél, í boði í </a:t>
            </a:r>
            <a:r>
              <a:rPr lang="is-IS" dirty="0"/>
              <a:t>geg</a:t>
            </a:r>
            <a:r>
              <a:rPr lang="is-IS" sz="2400" dirty="0"/>
              <a:t>num Tours by Locals.</a:t>
            </a:r>
          </a:p>
          <a:p>
            <a:pPr marL="0" indent="0">
              <a:buNone/>
            </a:pPr>
            <a:r>
              <a:rPr lang="is-IS" dirty="0"/>
              <a:t>Í gönguferðinni er farið yfir sögu borgarinnar, arkitektúr, falda gimsteina og tökustaði Game of Thrones.</a:t>
            </a:r>
          </a:p>
          <a:p>
            <a:pPr marL="0" indent="0">
              <a:buNone/>
            </a:pPr>
            <a:r>
              <a:rPr lang="is-IS" sz="2200" dirty="0"/>
              <a:t>Í umsögnum frá þátttakendum kemur fram að ferðin hafi orðið til þess að þeir vildu heimsækja borgina í framtíðinni.</a:t>
            </a:r>
          </a:p>
          <a:p>
            <a:pPr marL="0" indent="0">
              <a:buNone/>
            </a:pPr>
            <a:r>
              <a:rPr lang="is-IS" sz="2200" dirty="0"/>
              <a:t>Streymdar ferðir geta því verið fjárfesting í komandi viðskiptavinum.</a:t>
            </a:r>
            <a:endParaRPr lang="en-IE" sz="2200" dirty="0"/>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a:bodyPr>
          <a:lstStyle/>
          <a:p>
            <a:r>
              <a:rPr lang="is-IS" dirty="0"/>
              <a:t>Gönguferðir um gamla bæinn í Dubrovnik</a:t>
            </a:r>
            <a:endParaRPr lang="en-IE" dirty="0"/>
          </a:p>
        </p:txBody>
      </p:sp>
      <p:sp>
        <p:nvSpPr>
          <p:cNvPr id="15" name="TextBox 14">
            <a:extLst>
              <a:ext uri="{FF2B5EF4-FFF2-40B4-BE49-F238E27FC236}">
                <a16:creationId xmlns:a16="http://schemas.microsoft.com/office/drawing/2014/main" id="{E633262F-C7EA-4426-AEF7-00315821FF7D}"/>
              </a:ext>
            </a:extLst>
          </p:cNvPr>
          <p:cNvSpPr txBox="1"/>
          <p:nvPr/>
        </p:nvSpPr>
        <p:spPr>
          <a:xfrm>
            <a:off x="160965" y="5103674"/>
            <a:ext cx="5340736" cy="1477328"/>
          </a:xfrm>
          <a:prstGeom prst="rect">
            <a:avLst/>
          </a:prstGeom>
          <a:solidFill>
            <a:srgbClr val="9A2E90"/>
          </a:solidFill>
        </p:spPr>
        <p:txBody>
          <a:bodyPr wrap="square" rtlCol="0">
            <a:spAutoFit/>
          </a:bodyPr>
          <a:lstStyle/>
          <a:p>
            <a:pPr algn="ctr"/>
            <a:r>
              <a:rPr lang="en-US" i="1" dirty="0" err="1">
                <a:solidFill>
                  <a:schemeClr val="bg1"/>
                </a:solidFill>
              </a:rPr>
              <a:t>Leiðsögumaðurinn</a:t>
            </a:r>
            <a:r>
              <a:rPr lang="en-US" i="1" dirty="0">
                <a:solidFill>
                  <a:schemeClr val="bg1"/>
                </a:solidFill>
              </a:rPr>
              <a:t> Michael </a:t>
            </a:r>
            <a:r>
              <a:rPr lang="en-US" i="1" dirty="0" err="1">
                <a:solidFill>
                  <a:schemeClr val="bg1"/>
                </a:solidFill>
              </a:rPr>
              <a:t>var</a:t>
            </a:r>
            <a:r>
              <a:rPr lang="en-US" i="1" dirty="0">
                <a:solidFill>
                  <a:schemeClr val="bg1"/>
                </a:solidFill>
              </a:rPr>
              <a:t> </a:t>
            </a:r>
            <a:r>
              <a:rPr lang="en-US" i="1" dirty="0" err="1">
                <a:solidFill>
                  <a:schemeClr val="bg1"/>
                </a:solidFill>
              </a:rPr>
              <a:t>mjög</a:t>
            </a:r>
            <a:r>
              <a:rPr lang="en-US" i="1" dirty="0">
                <a:solidFill>
                  <a:schemeClr val="bg1"/>
                </a:solidFill>
              </a:rPr>
              <a:t> </a:t>
            </a:r>
            <a:r>
              <a:rPr lang="en-US" i="1" dirty="0" err="1">
                <a:solidFill>
                  <a:schemeClr val="bg1"/>
                </a:solidFill>
              </a:rPr>
              <a:t>fróður</a:t>
            </a:r>
            <a:r>
              <a:rPr lang="en-US" i="1" dirty="0">
                <a:solidFill>
                  <a:schemeClr val="bg1"/>
                </a:solidFill>
              </a:rPr>
              <a:t> um </a:t>
            </a:r>
            <a:r>
              <a:rPr lang="en-US" i="1" dirty="0" err="1">
                <a:solidFill>
                  <a:schemeClr val="bg1"/>
                </a:solidFill>
              </a:rPr>
              <a:t>borgina</a:t>
            </a:r>
            <a:r>
              <a:rPr lang="en-US" i="1" dirty="0">
                <a:solidFill>
                  <a:schemeClr val="bg1"/>
                </a:solidFill>
              </a:rPr>
              <a:t> </a:t>
            </a:r>
            <a:r>
              <a:rPr lang="en-US" i="1" dirty="0" err="1">
                <a:solidFill>
                  <a:schemeClr val="bg1"/>
                </a:solidFill>
              </a:rPr>
              <a:t>sína</a:t>
            </a:r>
            <a:r>
              <a:rPr lang="en-US" i="1" dirty="0">
                <a:solidFill>
                  <a:schemeClr val="bg1"/>
                </a:solidFill>
              </a:rPr>
              <a:t>, </a:t>
            </a:r>
            <a:r>
              <a:rPr lang="en-US" i="1" dirty="0" err="1">
                <a:solidFill>
                  <a:schemeClr val="bg1"/>
                </a:solidFill>
              </a:rPr>
              <a:t>þetta</a:t>
            </a:r>
            <a:r>
              <a:rPr lang="en-US" i="1" dirty="0">
                <a:solidFill>
                  <a:schemeClr val="bg1"/>
                </a:solidFill>
              </a:rPr>
              <a:t> </a:t>
            </a:r>
            <a:r>
              <a:rPr lang="en-US" i="1" dirty="0" err="1">
                <a:solidFill>
                  <a:schemeClr val="bg1"/>
                </a:solidFill>
              </a:rPr>
              <a:t>var</a:t>
            </a:r>
            <a:r>
              <a:rPr lang="en-US" i="1" dirty="0">
                <a:solidFill>
                  <a:schemeClr val="bg1"/>
                </a:solidFill>
              </a:rPr>
              <a:t> </a:t>
            </a:r>
            <a:r>
              <a:rPr lang="en-US" i="1" dirty="0" err="1">
                <a:solidFill>
                  <a:schemeClr val="bg1"/>
                </a:solidFill>
              </a:rPr>
              <a:t>áhugaverð</a:t>
            </a:r>
            <a:r>
              <a:rPr lang="en-US" i="1" dirty="0">
                <a:solidFill>
                  <a:schemeClr val="bg1"/>
                </a:solidFill>
              </a:rPr>
              <a:t> </a:t>
            </a:r>
            <a:r>
              <a:rPr lang="en-US" i="1" dirty="0" err="1">
                <a:solidFill>
                  <a:schemeClr val="bg1"/>
                </a:solidFill>
              </a:rPr>
              <a:t>ferð</a:t>
            </a:r>
            <a:r>
              <a:rPr lang="en-US" i="1" dirty="0">
                <a:solidFill>
                  <a:schemeClr val="bg1"/>
                </a:solidFill>
              </a:rPr>
              <a:t> </a:t>
            </a:r>
            <a:r>
              <a:rPr lang="en-US" i="1" dirty="0" err="1">
                <a:solidFill>
                  <a:schemeClr val="bg1"/>
                </a:solidFill>
              </a:rPr>
              <a:t>sem</a:t>
            </a:r>
            <a:r>
              <a:rPr lang="en-US" i="1" dirty="0">
                <a:solidFill>
                  <a:schemeClr val="bg1"/>
                </a:solidFill>
              </a:rPr>
              <a:t> </a:t>
            </a:r>
            <a:r>
              <a:rPr lang="en-US" i="1" dirty="0" err="1">
                <a:solidFill>
                  <a:schemeClr val="bg1"/>
                </a:solidFill>
              </a:rPr>
              <a:t>hvetur</a:t>
            </a:r>
            <a:r>
              <a:rPr lang="en-US" i="1" dirty="0">
                <a:solidFill>
                  <a:schemeClr val="bg1"/>
                </a:solidFill>
              </a:rPr>
              <a:t> </a:t>
            </a:r>
            <a:r>
              <a:rPr lang="en-US" i="1" dirty="0" err="1">
                <a:solidFill>
                  <a:schemeClr val="bg1"/>
                </a:solidFill>
              </a:rPr>
              <a:t>okkur</a:t>
            </a:r>
            <a:r>
              <a:rPr lang="en-US" i="1" dirty="0">
                <a:solidFill>
                  <a:schemeClr val="bg1"/>
                </a:solidFill>
              </a:rPr>
              <a:t> </a:t>
            </a:r>
            <a:r>
              <a:rPr lang="en-US" i="1" dirty="0" err="1">
                <a:solidFill>
                  <a:schemeClr val="bg1"/>
                </a:solidFill>
              </a:rPr>
              <a:t>til</a:t>
            </a:r>
            <a:r>
              <a:rPr lang="en-US" i="1" dirty="0">
                <a:solidFill>
                  <a:schemeClr val="bg1"/>
                </a:solidFill>
              </a:rPr>
              <a:t> </a:t>
            </a:r>
            <a:r>
              <a:rPr lang="en-US" i="1" dirty="0" err="1">
                <a:solidFill>
                  <a:schemeClr val="bg1"/>
                </a:solidFill>
              </a:rPr>
              <a:t>að</a:t>
            </a:r>
            <a:r>
              <a:rPr lang="en-US" i="1" dirty="0">
                <a:solidFill>
                  <a:schemeClr val="bg1"/>
                </a:solidFill>
              </a:rPr>
              <a:t> </a:t>
            </a:r>
            <a:r>
              <a:rPr lang="en-US" i="1" dirty="0" err="1">
                <a:solidFill>
                  <a:schemeClr val="bg1"/>
                </a:solidFill>
              </a:rPr>
              <a:t>heimsækja</a:t>
            </a:r>
            <a:r>
              <a:rPr lang="en-US" i="1" dirty="0">
                <a:solidFill>
                  <a:schemeClr val="bg1"/>
                </a:solidFill>
              </a:rPr>
              <a:t> Dubrovnik í </a:t>
            </a:r>
            <a:r>
              <a:rPr lang="en-US" i="1" dirty="0" err="1">
                <a:solidFill>
                  <a:schemeClr val="bg1"/>
                </a:solidFill>
              </a:rPr>
              <a:t>framtíðinni</a:t>
            </a:r>
            <a:r>
              <a:rPr lang="en-US" i="1" dirty="0">
                <a:solidFill>
                  <a:schemeClr val="bg1"/>
                </a:solidFill>
              </a:rPr>
              <a:t>.</a:t>
            </a:r>
          </a:p>
          <a:p>
            <a:pPr algn="ctr"/>
            <a:r>
              <a:rPr lang="en-US" i="1" dirty="0">
                <a:solidFill>
                  <a:schemeClr val="bg1"/>
                </a:solidFill>
              </a:rPr>
              <a:t>- </a:t>
            </a:r>
            <a:r>
              <a:rPr lang="en-US" dirty="0" err="1">
                <a:solidFill>
                  <a:schemeClr val="bg1"/>
                </a:solidFill>
              </a:rPr>
              <a:t>Umsögn</a:t>
            </a:r>
            <a:r>
              <a:rPr lang="en-US" dirty="0">
                <a:solidFill>
                  <a:schemeClr val="bg1"/>
                </a:solidFill>
              </a:rPr>
              <a:t> um </a:t>
            </a:r>
            <a:r>
              <a:rPr lang="en-US" dirty="0" err="1">
                <a:solidFill>
                  <a:schemeClr val="bg1"/>
                </a:solidFill>
              </a:rPr>
              <a:t>ferðina</a:t>
            </a:r>
            <a:r>
              <a:rPr lang="en-US" dirty="0">
                <a:solidFill>
                  <a:schemeClr val="bg1"/>
                </a:solidFill>
              </a:rPr>
              <a:t> </a:t>
            </a:r>
            <a:r>
              <a:rPr lang="en-US" dirty="0" err="1">
                <a:solidFill>
                  <a:schemeClr val="bg1"/>
                </a:solidFill>
              </a:rPr>
              <a:t>tekin</a:t>
            </a:r>
            <a:r>
              <a:rPr lang="en-US" dirty="0">
                <a:solidFill>
                  <a:schemeClr val="bg1"/>
                </a:solidFill>
              </a:rPr>
              <a:t> </a:t>
            </a:r>
            <a:r>
              <a:rPr lang="en-US" dirty="0" err="1">
                <a:solidFill>
                  <a:schemeClr val="bg1"/>
                </a:solidFill>
              </a:rPr>
              <a:t>af</a:t>
            </a:r>
            <a:r>
              <a:rPr lang="en-US" dirty="0">
                <a:solidFill>
                  <a:schemeClr val="bg1"/>
                </a:solidFill>
              </a:rPr>
              <a:t> </a:t>
            </a:r>
            <a:r>
              <a:rPr lang="en-US" dirty="0" err="1">
                <a:solidFill>
                  <a:schemeClr val="bg1"/>
                </a:solidFill>
              </a:rPr>
              <a:t>vefsíðu</a:t>
            </a:r>
            <a:r>
              <a:rPr lang="en-US" dirty="0">
                <a:solidFill>
                  <a:schemeClr val="bg1"/>
                </a:solidFill>
              </a:rPr>
              <a:t> </a:t>
            </a:r>
            <a:r>
              <a:rPr lang="en-US" dirty="0" err="1">
                <a:solidFill>
                  <a:schemeClr val="bg1"/>
                </a:solidFill>
              </a:rPr>
              <a:t>fyrirtækisins</a:t>
            </a:r>
            <a:r>
              <a:rPr lang="en-US" dirty="0">
                <a:solidFill>
                  <a:schemeClr val="bg1"/>
                </a:solidFill>
              </a:rPr>
              <a:t>, </a:t>
            </a:r>
            <a:r>
              <a:rPr lang="en-US" dirty="0" err="1">
                <a:solidFill>
                  <a:schemeClr val="bg1"/>
                </a:solidFill>
              </a:rPr>
              <a:t>kona</a:t>
            </a:r>
            <a:r>
              <a:rPr lang="en-US" dirty="0">
                <a:solidFill>
                  <a:schemeClr val="bg1"/>
                </a:solidFill>
              </a:rPr>
              <a:t> </a:t>
            </a:r>
            <a:r>
              <a:rPr lang="en-US" dirty="0" err="1">
                <a:solidFill>
                  <a:schemeClr val="bg1"/>
                </a:solidFill>
              </a:rPr>
              <a:t>frá</a:t>
            </a:r>
            <a:r>
              <a:rPr lang="en-US" dirty="0">
                <a:solidFill>
                  <a:schemeClr val="bg1"/>
                </a:solidFill>
              </a:rPr>
              <a:t> </a:t>
            </a:r>
            <a:r>
              <a:rPr lang="en-US" dirty="0" err="1">
                <a:solidFill>
                  <a:schemeClr val="bg1"/>
                </a:solidFill>
              </a:rPr>
              <a:t>Ástralíu</a:t>
            </a:r>
            <a:endParaRPr lang="is-IS" dirty="0">
              <a:solidFill>
                <a:schemeClr val="bg1"/>
              </a:solidFill>
            </a:endParaRPr>
          </a:p>
        </p:txBody>
      </p:sp>
    </p:spTree>
    <p:extLst>
      <p:ext uri="{BB962C8B-B14F-4D97-AF65-F5344CB8AC3E}">
        <p14:creationId xmlns:p14="http://schemas.microsoft.com/office/powerpoint/2010/main" val="3847067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dirty="0"/>
          </a:p>
        </p:txBody>
      </p:sp>
      <p:sp>
        <p:nvSpPr>
          <p:cNvPr id="3" name="Content Placeholder 2"/>
          <p:cNvSpPr>
            <a:spLocks noGrp="1"/>
          </p:cNvSpPr>
          <p:nvPr>
            <p:ph sz="half" idx="1"/>
          </p:nvPr>
        </p:nvSpPr>
        <p:spPr/>
        <p:txBody>
          <a:bodyPr>
            <a:normAutofit/>
          </a:bodyPr>
          <a:lstStyle/>
          <a:p>
            <a:pPr marL="0" indent="0">
              <a:buNone/>
            </a:pPr>
            <a:endParaRPr lang="is-IS" dirty="0"/>
          </a:p>
        </p:txBody>
      </p:sp>
      <p:pic>
        <p:nvPicPr>
          <p:cNvPr id="6" name="Picture 5">
            <a:extLst>
              <a:ext uri="{FF2B5EF4-FFF2-40B4-BE49-F238E27FC236}">
                <a16:creationId xmlns:a16="http://schemas.microsoft.com/office/drawing/2014/main" id="{150255C3-569D-4480-BC29-910C5A420587}"/>
              </a:ext>
            </a:extLst>
          </p:cNvPr>
          <p:cNvPicPr>
            <a:picLocks noChangeAspect="1"/>
          </p:cNvPicPr>
          <p:nvPr/>
        </p:nvPicPr>
        <p:blipFill>
          <a:blip r:embed="rId3"/>
          <a:stretch>
            <a:fillRect/>
          </a:stretch>
        </p:blipFill>
        <p:spPr>
          <a:xfrm>
            <a:off x="0" y="170386"/>
            <a:ext cx="12192000" cy="6517227"/>
          </a:xfrm>
          <a:prstGeom prst="rect">
            <a:avLst/>
          </a:prstGeom>
        </p:spPr>
      </p:pic>
      <p:sp>
        <p:nvSpPr>
          <p:cNvPr id="7" name="TextBox 6">
            <a:extLst>
              <a:ext uri="{FF2B5EF4-FFF2-40B4-BE49-F238E27FC236}">
                <a16:creationId xmlns:a16="http://schemas.microsoft.com/office/drawing/2014/main" id="{BBD2101C-6C5B-4CEE-BF2A-FD1028563983}"/>
              </a:ext>
            </a:extLst>
          </p:cNvPr>
          <p:cNvSpPr txBox="1"/>
          <p:nvPr/>
        </p:nvSpPr>
        <p:spPr>
          <a:xfrm>
            <a:off x="8774129" y="5534"/>
            <a:ext cx="3411020" cy="1938992"/>
          </a:xfrm>
          <a:prstGeom prst="rect">
            <a:avLst/>
          </a:prstGeom>
          <a:solidFill>
            <a:srgbClr val="9A2E90"/>
          </a:solidFill>
        </p:spPr>
        <p:txBody>
          <a:bodyPr wrap="square" rtlCol="0">
            <a:spAutoFit/>
          </a:bodyPr>
          <a:lstStyle/>
          <a:p>
            <a:r>
              <a:rPr lang="en-IE" sz="2400" dirty="0" err="1">
                <a:solidFill>
                  <a:schemeClr val="bg1"/>
                </a:solidFill>
              </a:rPr>
              <a:t>Sýndarferðir</a:t>
            </a:r>
            <a:r>
              <a:rPr lang="en-IE" sz="2400" dirty="0">
                <a:solidFill>
                  <a:schemeClr val="bg1"/>
                </a:solidFill>
              </a:rPr>
              <a:t> </a:t>
            </a:r>
            <a:r>
              <a:rPr lang="en-IE" sz="2400" dirty="0" err="1">
                <a:solidFill>
                  <a:schemeClr val="bg1"/>
                </a:solidFill>
              </a:rPr>
              <a:t>eru</a:t>
            </a:r>
            <a:r>
              <a:rPr lang="en-IE" sz="2400" dirty="0">
                <a:solidFill>
                  <a:schemeClr val="bg1"/>
                </a:solidFill>
              </a:rPr>
              <a:t> </a:t>
            </a:r>
            <a:r>
              <a:rPr lang="en-IE" sz="2400" dirty="0" err="1">
                <a:solidFill>
                  <a:schemeClr val="bg1"/>
                </a:solidFill>
              </a:rPr>
              <a:t>dæmi</a:t>
            </a:r>
            <a:r>
              <a:rPr lang="en-IE" sz="2400" dirty="0">
                <a:solidFill>
                  <a:schemeClr val="bg1"/>
                </a:solidFill>
              </a:rPr>
              <a:t> um </a:t>
            </a:r>
            <a:r>
              <a:rPr lang="en-IE" sz="2400" dirty="0" err="1">
                <a:solidFill>
                  <a:schemeClr val="bg1"/>
                </a:solidFill>
              </a:rPr>
              <a:t>hvernig</a:t>
            </a:r>
            <a:r>
              <a:rPr lang="en-IE" sz="2400" dirty="0">
                <a:solidFill>
                  <a:schemeClr val="bg1"/>
                </a:solidFill>
              </a:rPr>
              <a:t> </a:t>
            </a:r>
            <a:r>
              <a:rPr lang="en-IE" sz="2400" dirty="0" err="1">
                <a:solidFill>
                  <a:schemeClr val="bg1"/>
                </a:solidFill>
              </a:rPr>
              <a:t>ferðaþjónustuaðilar</a:t>
            </a:r>
            <a:r>
              <a:rPr lang="en-IE" sz="2400" dirty="0">
                <a:solidFill>
                  <a:schemeClr val="bg1"/>
                </a:solidFill>
              </a:rPr>
              <a:t> </a:t>
            </a:r>
            <a:r>
              <a:rPr lang="en-IE" sz="2400" dirty="0" err="1">
                <a:solidFill>
                  <a:schemeClr val="bg1"/>
                </a:solidFill>
              </a:rPr>
              <a:t>geta</a:t>
            </a:r>
            <a:r>
              <a:rPr lang="en-IE" sz="2400" dirty="0">
                <a:solidFill>
                  <a:schemeClr val="bg1"/>
                </a:solidFill>
              </a:rPr>
              <a:t> </a:t>
            </a:r>
            <a:r>
              <a:rPr lang="en-IE" sz="2400" dirty="0" err="1">
                <a:solidFill>
                  <a:schemeClr val="bg1"/>
                </a:solidFill>
              </a:rPr>
              <a:t>nýtt</a:t>
            </a:r>
            <a:r>
              <a:rPr lang="en-IE" sz="2400" dirty="0">
                <a:solidFill>
                  <a:schemeClr val="bg1"/>
                </a:solidFill>
              </a:rPr>
              <a:t> </a:t>
            </a:r>
            <a:r>
              <a:rPr lang="en-IE" sz="2400" dirty="0" err="1">
                <a:solidFill>
                  <a:schemeClr val="bg1"/>
                </a:solidFill>
              </a:rPr>
              <a:t>sér</a:t>
            </a:r>
            <a:r>
              <a:rPr lang="en-IE" sz="2400" dirty="0">
                <a:solidFill>
                  <a:schemeClr val="bg1"/>
                </a:solidFill>
              </a:rPr>
              <a:t> </a:t>
            </a:r>
            <a:r>
              <a:rPr lang="en-IE" sz="2400" dirty="0" err="1">
                <a:solidFill>
                  <a:schemeClr val="bg1"/>
                </a:solidFill>
              </a:rPr>
              <a:t>tæknina</a:t>
            </a:r>
            <a:r>
              <a:rPr lang="en-IE" sz="2400" dirty="0">
                <a:solidFill>
                  <a:schemeClr val="bg1"/>
                </a:solidFill>
              </a:rPr>
              <a:t> </a:t>
            </a:r>
            <a:r>
              <a:rPr lang="en-IE" sz="2400" dirty="0" err="1">
                <a:solidFill>
                  <a:schemeClr val="bg1"/>
                </a:solidFill>
              </a:rPr>
              <a:t>til</a:t>
            </a:r>
            <a:r>
              <a:rPr lang="en-IE" sz="2400" dirty="0">
                <a:solidFill>
                  <a:schemeClr val="bg1"/>
                </a:solidFill>
              </a:rPr>
              <a:t> </a:t>
            </a:r>
            <a:r>
              <a:rPr lang="en-IE" sz="2400" dirty="0" err="1">
                <a:solidFill>
                  <a:schemeClr val="bg1"/>
                </a:solidFill>
              </a:rPr>
              <a:t>að</a:t>
            </a:r>
            <a:r>
              <a:rPr lang="en-IE" sz="2400" dirty="0">
                <a:solidFill>
                  <a:schemeClr val="bg1"/>
                </a:solidFill>
              </a:rPr>
              <a:t> </a:t>
            </a:r>
            <a:r>
              <a:rPr lang="en-IE" sz="2400" dirty="0" err="1">
                <a:solidFill>
                  <a:schemeClr val="bg1"/>
                </a:solidFill>
              </a:rPr>
              <a:t>auka</a:t>
            </a:r>
            <a:r>
              <a:rPr lang="en-IE" sz="2400" dirty="0">
                <a:solidFill>
                  <a:schemeClr val="bg1"/>
                </a:solidFill>
              </a:rPr>
              <a:t> </a:t>
            </a:r>
            <a:r>
              <a:rPr lang="en-IE" sz="2400" dirty="0" err="1">
                <a:solidFill>
                  <a:schemeClr val="bg1"/>
                </a:solidFill>
              </a:rPr>
              <a:t>tekjur</a:t>
            </a:r>
            <a:r>
              <a:rPr lang="en-IE" sz="2400" dirty="0">
                <a:solidFill>
                  <a:schemeClr val="bg1"/>
                </a:solidFill>
              </a:rPr>
              <a:t> </a:t>
            </a:r>
            <a:r>
              <a:rPr lang="en-IE" sz="2400" dirty="0" err="1">
                <a:solidFill>
                  <a:schemeClr val="bg1"/>
                </a:solidFill>
              </a:rPr>
              <a:t>sínar</a:t>
            </a:r>
            <a:endParaRPr lang="en-IE" sz="2400" dirty="0">
              <a:solidFill>
                <a:schemeClr val="bg1"/>
              </a:solidFill>
            </a:endParaRPr>
          </a:p>
        </p:txBody>
      </p:sp>
    </p:spTree>
    <p:extLst>
      <p:ext uri="{BB962C8B-B14F-4D97-AF65-F5344CB8AC3E}">
        <p14:creationId xmlns:p14="http://schemas.microsoft.com/office/powerpoint/2010/main" val="1199051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A2E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4909084"/>
            <a:ext cx="11221508" cy="1608328"/>
          </a:xfrm>
          <a:solidFill>
            <a:srgbClr val="9A2E90"/>
          </a:solidFill>
        </p:spPr>
        <p:txBody>
          <a:bodyPr>
            <a:normAutofit/>
          </a:bodyPr>
          <a:lstStyle/>
          <a:p>
            <a:r>
              <a:rPr lang="en-US" sz="2400" dirty="0">
                <a:solidFill>
                  <a:schemeClr val="bg1"/>
                </a:solidFill>
                <a:latin typeface="+mn-lt"/>
              </a:rPr>
              <a:t>Í </a:t>
            </a:r>
            <a:r>
              <a:rPr lang="en-US" sz="2400" dirty="0" err="1">
                <a:solidFill>
                  <a:schemeClr val="bg1"/>
                </a:solidFill>
                <a:latin typeface="+mn-lt"/>
              </a:rPr>
              <a:t>gagnvirkum</a:t>
            </a:r>
            <a:r>
              <a:rPr lang="en-US" sz="2400" dirty="0">
                <a:solidFill>
                  <a:schemeClr val="bg1"/>
                </a:solidFill>
                <a:latin typeface="+mn-lt"/>
              </a:rPr>
              <a:t> </a:t>
            </a:r>
            <a:r>
              <a:rPr lang="en-US" sz="2400" dirty="0" err="1">
                <a:solidFill>
                  <a:schemeClr val="bg1"/>
                </a:solidFill>
                <a:latin typeface="+mn-lt"/>
              </a:rPr>
              <a:t>sýndarferðum</a:t>
            </a:r>
            <a:r>
              <a:rPr lang="en-US" sz="2400" dirty="0">
                <a:solidFill>
                  <a:schemeClr val="bg1"/>
                </a:solidFill>
                <a:latin typeface="+mn-lt"/>
              </a:rPr>
              <a:t> </a:t>
            </a:r>
            <a:r>
              <a:rPr lang="en-US" sz="2400" dirty="0" err="1">
                <a:solidFill>
                  <a:schemeClr val="bg1"/>
                </a:solidFill>
                <a:latin typeface="+mn-lt"/>
              </a:rPr>
              <a:t>fá</a:t>
            </a:r>
            <a:r>
              <a:rPr lang="en-US" sz="2400" dirty="0">
                <a:solidFill>
                  <a:schemeClr val="bg1"/>
                </a:solidFill>
                <a:latin typeface="+mn-lt"/>
              </a:rPr>
              <a:t> </a:t>
            </a:r>
            <a:r>
              <a:rPr lang="en-US" sz="2400" dirty="0" err="1">
                <a:solidFill>
                  <a:schemeClr val="bg1"/>
                </a:solidFill>
                <a:latin typeface="+mn-lt"/>
              </a:rPr>
              <a:t>viðskiptavinir</a:t>
            </a:r>
            <a:r>
              <a:rPr lang="en-US" sz="2400" dirty="0">
                <a:solidFill>
                  <a:schemeClr val="bg1"/>
                </a:solidFill>
                <a:latin typeface="+mn-lt"/>
              </a:rPr>
              <a:t> oft </a:t>
            </a:r>
            <a:r>
              <a:rPr lang="en-US" sz="2400" dirty="0" err="1">
                <a:solidFill>
                  <a:schemeClr val="bg1"/>
                </a:solidFill>
                <a:latin typeface="+mn-lt"/>
              </a:rPr>
              <a:t>eitthvað</a:t>
            </a:r>
            <a:r>
              <a:rPr lang="en-US" sz="2400" dirty="0">
                <a:solidFill>
                  <a:schemeClr val="bg1"/>
                </a:solidFill>
                <a:latin typeface="+mn-lt"/>
              </a:rPr>
              <a:t> </a:t>
            </a:r>
            <a:r>
              <a:rPr lang="en-US" sz="2400" dirty="0" err="1">
                <a:solidFill>
                  <a:schemeClr val="bg1"/>
                </a:solidFill>
                <a:latin typeface="+mn-lt"/>
              </a:rPr>
              <a:t>áþreifanlegt</a:t>
            </a:r>
            <a:r>
              <a:rPr lang="en-US" sz="2400" dirty="0">
                <a:solidFill>
                  <a:schemeClr val="bg1"/>
                </a:solidFill>
                <a:latin typeface="+mn-lt"/>
              </a:rPr>
              <a:t> sent </a:t>
            </a:r>
            <a:r>
              <a:rPr lang="en-US" sz="2400" dirty="0" err="1">
                <a:solidFill>
                  <a:schemeClr val="bg1"/>
                </a:solidFill>
                <a:latin typeface="+mn-lt"/>
              </a:rPr>
              <a:t>til</a:t>
            </a:r>
            <a:r>
              <a:rPr lang="en-US" sz="2400" dirty="0">
                <a:solidFill>
                  <a:schemeClr val="bg1"/>
                </a:solidFill>
                <a:latin typeface="+mn-lt"/>
              </a:rPr>
              <a:t> </a:t>
            </a:r>
            <a:r>
              <a:rPr lang="en-US" sz="2400" dirty="0" err="1">
                <a:solidFill>
                  <a:schemeClr val="bg1"/>
                </a:solidFill>
                <a:latin typeface="+mn-lt"/>
              </a:rPr>
              <a:t>sín</a:t>
            </a:r>
            <a:r>
              <a:rPr lang="en-US" sz="2400" dirty="0">
                <a:solidFill>
                  <a:schemeClr val="bg1"/>
                </a:solidFill>
                <a:latin typeface="+mn-lt"/>
              </a:rPr>
              <a:t> </a:t>
            </a:r>
            <a:r>
              <a:rPr lang="en-US" sz="2400" dirty="0" err="1">
                <a:solidFill>
                  <a:schemeClr val="bg1"/>
                </a:solidFill>
                <a:latin typeface="+mn-lt"/>
              </a:rPr>
              <a:t>sem</a:t>
            </a:r>
            <a:r>
              <a:rPr lang="en-US" sz="2400" dirty="0">
                <a:solidFill>
                  <a:schemeClr val="bg1"/>
                </a:solidFill>
                <a:latin typeface="+mn-lt"/>
              </a:rPr>
              <a:t> </a:t>
            </a:r>
            <a:r>
              <a:rPr lang="en-US" sz="2400" dirty="0" err="1">
                <a:solidFill>
                  <a:schemeClr val="bg1"/>
                </a:solidFill>
                <a:latin typeface="+mn-lt"/>
              </a:rPr>
              <a:t>undirbúning</a:t>
            </a:r>
            <a:r>
              <a:rPr lang="en-US" sz="2400" dirty="0">
                <a:solidFill>
                  <a:schemeClr val="bg1"/>
                </a:solidFill>
                <a:latin typeface="+mn-lt"/>
              </a:rPr>
              <a:t> </a:t>
            </a:r>
            <a:r>
              <a:rPr lang="en-US" sz="2400" dirty="0" err="1">
                <a:solidFill>
                  <a:schemeClr val="bg1"/>
                </a:solidFill>
                <a:latin typeface="+mn-lt"/>
              </a:rPr>
              <a:t>fyrir</a:t>
            </a:r>
            <a:r>
              <a:rPr lang="en-US" sz="2400" dirty="0">
                <a:solidFill>
                  <a:schemeClr val="bg1"/>
                </a:solidFill>
                <a:latin typeface="+mn-lt"/>
              </a:rPr>
              <a:t> </a:t>
            </a:r>
            <a:r>
              <a:rPr lang="en-US" sz="2400" dirty="0" err="1">
                <a:solidFill>
                  <a:schemeClr val="bg1"/>
                </a:solidFill>
                <a:latin typeface="+mn-lt"/>
              </a:rPr>
              <a:t>ferðina</a:t>
            </a:r>
            <a:r>
              <a:rPr lang="en-US" sz="2400" dirty="0">
                <a:solidFill>
                  <a:schemeClr val="bg1"/>
                </a:solidFill>
                <a:latin typeface="+mn-lt"/>
              </a:rPr>
              <a:t>. </a:t>
            </a:r>
            <a:r>
              <a:rPr lang="en-US" sz="2400" dirty="0" err="1">
                <a:solidFill>
                  <a:schemeClr val="bg1"/>
                </a:solidFill>
                <a:latin typeface="+mn-lt"/>
              </a:rPr>
              <a:t>Þar</a:t>
            </a:r>
            <a:r>
              <a:rPr lang="en-US" sz="2400" dirty="0">
                <a:solidFill>
                  <a:schemeClr val="bg1"/>
                </a:solidFill>
                <a:latin typeface="+mn-lt"/>
              </a:rPr>
              <a:t> á </a:t>
            </a:r>
            <a:r>
              <a:rPr lang="en-US" sz="2400" dirty="0" err="1">
                <a:solidFill>
                  <a:schemeClr val="bg1"/>
                </a:solidFill>
                <a:latin typeface="+mn-lt"/>
              </a:rPr>
              <a:t>meðal</a:t>
            </a:r>
            <a:r>
              <a:rPr lang="en-US" sz="2400" dirty="0">
                <a:solidFill>
                  <a:schemeClr val="bg1"/>
                </a:solidFill>
                <a:latin typeface="+mn-lt"/>
              </a:rPr>
              <a:t> </a:t>
            </a:r>
            <a:r>
              <a:rPr lang="en-US" sz="2400" dirty="0" err="1">
                <a:solidFill>
                  <a:schemeClr val="bg1"/>
                </a:solidFill>
                <a:latin typeface="+mn-lt"/>
              </a:rPr>
              <a:t>má</a:t>
            </a:r>
            <a:r>
              <a:rPr lang="en-US" sz="2400" dirty="0">
                <a:solidFill>
                  <a:schemeClr val="bg1"/>
                </a:solidFill>
                <a:latin typeface="+mn-lt"/>
              </a:rPr>
              <a:t> </a:t>
            </a:r>
            <a:r>
              <a:rPr lang="en-US" sz="2400" dirty="0" err="1">
                <a:solidFill>
                  <a:schemeClr val="bg1"/>
                </a:solidFill>
                <a:latin typeface="+mn-lt"/>
              </a:rPr>
              <a:t>nefna</a:t>
            </a:r>
            <a:r>
              <a:rPr lang="en-US" sz="2400" dirty="0">
                <a:solidFill>
                  <a:schemeClr val="bg1"/>
                </a:solidFill>
                <a:latin typeface="+mn-lt"/>
              </a:rPr>
              <a:t> mat, </a:t>
            </a:r>
            <a:r>
              <a:rPr lang="en-US" sz="2400" dirty="0" err="1">
                <a:solidFill>
                  <a:schemeClr val="bg1"/>
                </a:solidFill>
                <a:latin typeface="+mn-lt"/>
              </a:rPr>
              <a:t>bjór</a:t>
            </a:r>
            <a:r>
              <a:rPr lang="en-US" sz="2400" dirty="0">
                <a:solidFill>
                  <a:schemeClr val="bg1"/>
                </a:solidFill>
                <a:latin typeface="+mn-lt"/>
              </a:rPr>
              <a:t> </a:t>
            </a:r>
            <a:r>
              <a:rPr lang="en-US" sz="2400" dirty="0" err="1">
                <a:solidFill>
                  <a:schemeClr val="bg1"/>
                </a:solidFill>
                <a:latin typeface="+mn-lt"/>
              </a:rPr>
              <a:t>eða</a:t>
            </a:r>
            <a:r>
              <a:rPr lang="en-US" sz="2400" dirty="0">
                <a:solidFill>
                  <a:schemeClr val="bg1"/>
                </a:solidFill>
                <a:latin typeface="+mn-lt"/>
              </a:rPr>
              <a:t> </a:t>
            </a:r>
            <a:r>
              <a:rPr lang="en-US" sz="2400" dirty="0" err="1">
                <a:solidFill>
                  <a:schemeClr val="bg1"/>
                </a:solidFill>
                <a:latin typeface="+mn-lt"/>
              </a:rPr>
              <a:t>vín</a:t>
            </a:r>
            <a:r>
              <a:rPr lang="en-US" sz="2400" dirty="0">
                <a:solidFill>
                  <a:schemeClr val="bg1"/>
                </a:solidFill>
                <a:latin typeface="+mn-lt"/>
              </a:rPr>
              <a:t>. </a:t>
            </a:r>
            <a:r>
              <a:rPr lang="en-US" sz="2400" dirty="0" err="1">
                <a:solidFill>
                  <a:schemeClr val="bg1"/>
                </a:solidFill>
                <a:latin typeface="+mn-lt"/>
              </a:rPr>
              <a:t>Þessari</a:t>
            </a:r>
            <a:r>
              <a:rPr lang="en-US" sz="2400" dirty="0">
                <a:solidFill>
                  <a:schemeClr val="bg1"/>
                </a:solidFill>
                <a:latin typeface="+mn-lt"/>
              </a:rPr>
              <a:t> </a:t>
            </a:r>
            <a:r>
              <a:rPr lang="en-US" sz="2400" dirty="0" err="1">
                <a:solidFill>
                  <a:schemeClr val="bg1"/>
                </a:solidFill>
                <a:latin typeface="+mn-lt"/>
              </a:rPr>
              <a:t>sendingu</a:t>
            </a:r>
            <a:r>
              <a:rPr lang="en-US" sz="2400" dirty="0">
                <a:solidFill>
                  <a:schemeClr val="bg1"/>
                </a:solidFill>
                <a:latin typeface="+mn-lt"/>
              </a:rPr>
              <a:t> </a:t>
            </a:r>
            <a:r>
              <a:rPr lang="en-US" sz="2400" dirty="0" err="1">
                <a:solidFill>
                  <a:schemeClr val="bg1"/>
                </a:solidFill>
                <a:latin typeface="+mn-lt"/>
              </a:rPr>
              <a:t>fylgir</a:t>
            </a:r>
            <a:r>
              <a:rPr lang="en-US" sz="2400" dirty="0">
                <a:solidFill>
                  <a:schemeClr val="bg1"/>
                </a:solidFill>
                <a:latin typeface="+mn-lt"/>
              </a:rPr>
              <a:t> </a:t>
            </a:r>
            <a:r>
              <a:rPr lang="en-US" sz="2400" dirty="0" err="1">
                <a:solidFill>
                  <a:schemeClr val="bg1"/>
                </a:solidFill>
                <a:latin typeface="+mn-lt"/>
              </a:rPr>
              <a:t>síðan</a:t>
            </a:r>
            <a:r>
              <a:rPr lang="en-US" sz="2400" dirty="0">
                <a:solidFill>
                  <a:schemeClr val="bg1"/>
                </a:solidFill>
                <a:latin typeface="+mn-lt"/>
              </a:rPr>
              <a:t> </a:t>
            </a:r>
            <a:r>
              <a:rPr lang="en-US" sz="2400" dirty="0" err="1">
                <a:solidFill>
                  <a:schemeClr val="bg1"/>
                </a:solidFill>
                <a:latin typeface="+mn-lt"/>
              </a:rPr>
              <a:t>upptaka</a:t>
            </a:r>
            <a:r>
              <a:rPr lang="en-US" sz="2400" dirty="0">
                <a:solidFill>
                  <a:schemeClr val="bg1"/>
                </a:solidFill>
                <a:latin typeface="+mn-lt"/>
              </a:rPr>
              <a:t> </a:t>
            </a:r>
            <a:r>
              <a:rPr lang="en-US" sz="2400" dirty="0" err="1">
                <a:solidFill>
                  <a:schemeClr val="bg1"/>
                </a:solidFill>
                <a:latin typeface="+mn-lt"/>
              </a:rPr>
              <a:t>eða</a:t>
            </a:r>
            <a:r>
              <a:rPr lang="en-US" sz="2400" dirty="0">
                <a:solidFill>
                  <a:schemeClr val="bg1"/>
                </a:solidFill>
                <a:latin typeface="+mn-lt"/>
              </a:rPr>
              <a:t> </a:t>
            </a:r>
            <a:r>
              <a:rPr lang="en-US" sz="2400" dirty="0" err="1">
                <a:solidFill>
                  <a:schemeClr val="bg1"/>
                </a:solidFill>
                <a:latin typeface="+mn-lt"/>
              </a:rPr>
              <a:t>beint</a:t>
            </a:r>
            <a:r>
              <a:rPr lang="en-US" sz="2400" dirty="0">
                <a:solidFill>
                  <a:schemeClr val="bg1"/>
                </a:solidFill>
                <a:latin typeface="+mn-lt"/>
              </a:rPr>
              <a:t> </a:t>
            </a:r>
            <a:r>
              <a:rPr lang="en-US" sz="2400" dirty="0" err="1">
                <a:solidFill>
                  <a:schemeClr val="bg1"/>
                </a:solidFill>
                <a:latin typeface="+mn-lt"/>
              </a:rPr>
              <a:t>streymi</a:t>
            </a:r>
            <a:r>
              <a:rPr lang="en-US" sz="2400" dirty="0">
                <a:solidFill>
                  <a:schemeClr val="bg1"/>
                </a:solidFill>
                <a:latin typeface="+mn-lt"/>
              </a:rPr>
              <a:t> </a:t>
            </a:r>
            <a:r>
              <a:rPr lang="en-US" sz="2400" dirty="0" err="1">
                <a:solidFill>
                  <a:schemeClr val="bg1"/>
                </a:solidFill>
                <a:latin typeface="+mn-lt"/>
              </a:rPr>
              <a:t>þar</a:t>
            </a:r>
            <a:r>
              <a:rPr lang="en-US" sz="2400" dirty="0">
                <a:solidFill>
                  <a:schemeClr val="bg1"/>
                </a:solidFill>
                <a:latin typeface="+mn-lt"/>
              </a:rPr>
              <a:t> </a:t>
            </a:r>
            <a:r>
              <a:rPr lang="en-US" sz="2400" dirty="0" err="1">
                <a:solidFill>
                  <a:schemeClr val="bg1"/>
                </a:solidFill>
                <a:latin typeface="+mn-lt"/>
              </a:rPr>
              <a:t>sem</a:t>
            </a:r>
            <a:r>
              <a:rPr lang="en-US" sz="2400" dirty="0">
                <a:solidFill>
                  <a:schemeClr val="bg1"/>
                </a:solidFill>
                <a:latin typeface="+mn-lt"/>
              </a:rPr>
              <a:t> </a:t>
            </a:r>
            <a:r>
              <a:rPr lang="en-US" sz="2400" dirty="0" err="1">
                <a:solidFill>
                  <a:schemeClr val="bg1"/>
                </a:solidFill>
                <a:latin typeface="+mn-lt"/>
              </a:rPr>
              <a:t>leiðsögumaður</a:t>
            </a:r>
            <a:r>
              <a:rPr lang="en-US" sz="2400" dirty="0">
                <a:solidFill>
                  <a:schemeClr val="bg1"/>
                </a:solidFill>
                <a:latin typeface="+mn-lt"/>
              </a:rPr>
              <a:t> </a:t>
            </a:r>
            <a:r>
              <a:rPr lang="en-US" sz="2400" dirty="0" err="1">
                <a:solidFill>
                  <a:schemeClr val="bg1"/>
                </a:solidFill>
                <a:latin typeface="+mn-lt"/>
              </a:rPr>
              <a:t>leiðir</a:t>
            </a:r>
            <a:r>
              <a:rPr lang="en-US" sz="2400" dirty="0">
                <a:solidFill>
                  <a:schemeClr val="bg1"/>
                </a:solidFill>
                <a:latin typeface="+mn-lt"/>
              </a:rPr>
              <a:t> </a:t>
            </a:r>
            <a:r>
              <a:rPr lang="en-US" sz="2400" dirty="0" err="1">
                <a:solidFill>
                  <a:schemeClr val="bg1"/>
                </a:solidFill>
                <a:latin typeface="+mn-lt"/>
              </a:rPr>
              <a:t>áhorfendur</a:t>
            </a:r>
            <a:r>
              <a:rPr lang="en-US" sz="2400" dirty="0">
                <a:solidFill>
                  <a:schemeClr val="bg1"/>
                </a:solidFill>
                <a:latin typeface="+mn-lt"/>
              </a:rPr>
              <a:t> </a:t>
            </a:r>
            <a:r>
              <a:rPr lang="en-US" sz="2400" dirty="0" err="1">
                <a:solidFill>
                  <a:schemeClr val="bg1"/>
                </a:solidFill>
                <a:latin typeface="+mn-lt"/>
              </a:rPr>
              <a:t>áfram</a:t>
            </a:r>
            <a:r>
              <a:rPr lang="en-US" sz="2400" dirty="0">
                <a:solidFill>
                  <a:schemeClr val="bg1"/>
                </a:solidFill>
                <a:latin typeface="+mn-lt"/>
              </a:rPr>
              <a:t> um </a:t>
            </a:r>
            <a:r>
              <a:rPr lang="en-US" sz="2400" dirty="0" err="1">
                <a:solidFill>
                  <a:schemeClr val="bg1"/>
                </a:solidFill>
                <a:latin typeface="+mn-lt"/>
              </a:rPr>
              <a:t>ákveðin</a:t>
            </a:r>
            <a:r>
              <a:rPr lang="en-US" sz="2400" dirty="0">
                <a:solidFill>
                  <a:schemeClr val="bg1"/>
                </a:solidFill>
                <a:latin typeface="+mn-lt"/>
              </a:rPr>
              <a:t> </a:t>
            </a:r>
            <a:r>
              <a:rPr lang="en-US" sz="2400" dirty="0" err="1">
                <a:solidFill>
                  <a:schemeClr val="bg1"/>
                </a:solidFill>
                <a:latin typeface="+mn-lt"/>
              </a:rPr>
              <a:t>svæði</a:t>
            </a:r>
            <a:r>
              <a:rPr lang="en-US" sz="2400" dirty="0">
                <a:solidFill>
                  <a:schemeClr val="bg1"/>
                </a:solidFill>
                <a:latin typeface="+mn-lt"/>
              </a:rPr>
              <a:t> og </a:t>
            </a:r>
            <a:r>
              <a:rPr lang="en-US" sz="2400" dirty="0" err="1">
                <a:solidFill>
                  <a:schemeClr val="bg1"/>
                </a:solidFill>
                <a:latin typeface="+mn-lt"/>
              </a:rPr>
              <a:t>tengir</a:t>
            </a:r>
            <a:r>
              <a:rPr lang="en-US" sz="2400" dirty="0">
                <a:solidFill>
                  <a:schemeClr val="bg1"/>
                </a:solidFill>
                <a:latin typeface="+mn-lt"/>
              </a:rPr>
              <a:t> </a:t>
            </a:r>
            <a:r>
              <a:rPr lang="en-US" sz="2400" dirty="0" err="1">
                <a:solidFill>
                  <a:schemeClr val="bg1"/>
                </a:solidFill>
                <a:latin typeface="+mn-lt"/>
              </a:rPr>
              <a:t>við</a:t>
            </a:r>
            <a:r>
              <a:rPr lang="en-US" sz="2400" dirty="0">
                <a:solidFill>
                  <a:schemeClr val="bg1"/>
                </a:solidFill>
                <a:latin typeface="+mn-lt"/>
              </a:rPr>
              <a:t> </a:t>
            </a:r>
            <a:r>
              <a:rPr lang="en-US" sz="2400" dirty="0" err="1">
                <a:solidFill>
                  <a:schemeClr val="bg1"/>
                </a:solidFill>
                <a:latin typeface="+mn-lt"/>
              </a:rPr>
              <a:t>innihald</a:t>
            </a:r>
            <a:r>
              <a:rPr lang="en-US" sz="2400" dirty="0">
                <a:solidFill>
                  <a:schemeClr val="bg1"/>
                </a:solidFill>
                <a:latin typeface="+mn-lt"/>
              </a:rPr>
              <a:t> </a:t>
            </a:r>
            <a:r>
              <a:rPr lang="en-US" sz="2400" dirty="0" err="1">
                <a:solidFill>
                  <a:schemeClr val="bg1"/>
                </a:solidFill>
                <a:latin typeface="+mn-lt"/>
              </a:rPr>
              <a:t>sendingarinnar</a:t>
            </a:r>
            <a:r>
              <a:rPr lang="en-US" sz="2400" dirty="0">
                <a:solidFill>
                  <a:schemeClr val="bg1"/>
                </a:solidFill>
                <a:latin typeface="+mn-lt"/>
              </a:rPr>
              <a:t>.</a:t>
            </a:r>
            <a:endParaRPr lang="is-IS" sz="2400" dirty="0">
              <a:solidFill>
                <a:schemeClr val="bg1"/>
              </a:solidFill>
              <a:latin typeface="+mn-lt"/>
            </a:endParaRPr>
          </a:p>
        </p:txBody>
      </p:sp>
      <p:sp>
        <p:nvSpPr>
          <p:cNvPr id="18" name="Rectangle 17">
            <a:extLst>
              <a:ext uri="{FF2B5EF4-FFF2-40B4-BE49-F238E27FC236}">
                <a16:creationId xmlns:a16="http://schemas.microsoft.com/office/drawing/2014/main" id="{5AAE9118-0436-4488-AC4A-C14DF6A7B6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26">
            <a:extLst>
              <a:ext uri="{FF2B5EF4-FFF2-40B4-BE49-F238E27FC236}">
                <a16:creationId xmlns:a16="http://schemas.microsoft.com/office/drawing/2014/main" id="{48AADC38-41AB-482C-B8C3-6B9CD91B6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040"/>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a16="http://schemas.microsoft.com/office/drawing/2014/main" id="{FF3F692C-41C5-4640-A28F-58CB95F496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40080" y="640080"/>
            <a:ext cx="5276088" cy="3291840"/>
          </a:xfrm>
          <a:prstGeom prst="rect">
            <a:avLst/>
          </a:prstGeom>
        </p:spPr>
      </p:pic>
      <p:pic>
        <p:nvPicPr>
          <p:cNvPr id="6" name="Picture 5" descr="Text&#10;&#10;Description automatically generated">
            <a:extLst>
              <a:ext uri="{FF2B5EF4-FFF2-40B4-BE49-F238E27FC236}">
                <a16:creationId xmlns:a16="http://schemas.microsoft.com/office/drawing/2014/main" id="{1C0C7A37-E7A0-4F70-9448-B2B1594C0A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6272784" y="640080"/>
            <a:ext cx="5276088" cy="3291840"/>
          </a:xfrm>
          <a:prstGeom prst="rect">
            <a:avLst/>
          </a:prstGeom>
        </p:spPr>
      </p:pic>
      <p:sp>
        <p:nvSpPr>
          <p:cNvPr id="3" name="Content Placeholder 2"/>
          <p:cNvSpPr>
            <a:spLocks noGrp="1"/>
          </p:cNvSpPr>
          <p:nvPr>
            <p:ph idx="1"/>
          </p:nvPr>
        </p:nvSpPr>
        <p:spPr>
          <a:xfrm>
            <a:off x="4864100" y="4675886"/>
            <a:ext cx="6675627" cy="1605083"/>
          </a:xfrm>
        </p:spPr>
        <p:txBody>
          <a:bodyPr anchor="ctr">
            <a:normAutofit/>
          </a:bodyPr>
          <a:lstStyle/>
          <a:p>
            <a:pPr marL="0" indent="0">
              <a:buNone/>
            </a:pPr>
            <a:endParaRPr lang="is-IS" sz="2000" dirty="0"/>
          </a:p>
          <a:p>
            <a:pPr marL="0" indent="0">
              <a:buNone/>
            </a:pPr>
            <a:endParaRPr lang="is-IS" sz="2000" dirty="0"/>
          </a:p>
        </p:txBody>
      </p:sp>
      <p:sp>
        <p:nvSpPr>
          <p:cNvPr id="10" name="TextBox 9">
            <a:extLst>
              <a:ext uri="{FF2B5EF4-FFF2-40B4-BE49-F238E27FC236}">
                <a16:creationId xmlns:a16="http://schemas.microsoft.com/office/drawing/2014/main" id="{C819C65C-EAD7-4017-9BDC-8DB8ECF78BCE}"/>
              </a:ext>
            </a:extLst>
          </p:cNvPr>
          <p:cNvSpPr txBox="1"/>
          <p:nvPr/>
        </p:nvSpPr>
        <p:spPr>
          <a:xfrm>
            <a:off x="6897384" y="400985"/>
            <a:ext cx="6096000" cy="369332"/>
          </a:xfrm>
          <a:prstGeom prst="rect">
            <a:avLst/>
          </a:prstGeom>
          <a:noFill/>
        </p:spPr>
        <p:txBody>
          <a:bodyPr wrap="square">
            <a:spAutoFit/>
          </a:bodyPr>
          <a:lstStyle/>
          <a:p>
            <a:pPr>
              <a:spcAft>
                <a:spcPts val="600"/>
              </a:spcAft>
            </a:pPr>
            <a:r>
              <a:rPr lang="en-US" b="0" i="0" dirty="0">
                <a:effectLst/>
                <a:hlinkClick r:id="rId5"/>
              </a:rPr>
              <a:t>https://en.homemadefoodandfun.com</a:t>
            </a:r>
            <a:r>
              <a:rPr lang="en-US" b="0" i="0" dirty="0">
                <a:effectLst/>
              </a:rPr>
              <a:t> </a:t>
            </a:r>
            <a:endParaRPr lang="en-IE" dirty="0"/>
          </a:p>
        </p:txBody>
      </p:sp>
    </p:spTree>
    <p:extLst>
      <p:ext uri="{BB962C8B-B14F-4D97-AF65-F5344CB8AC3E}">
        <p14:creationId xmlns:p14="http://schemas.microsoft.com/office/powerpoint/2010/main" val="45572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5" descr="A picture containing text, person, food, hand&#10;&#10;Description automatically generated">
            <a:extLst>
              <a:ext uri="{FF2B5EF4-FFF2-40B4-BE49-F238E27FC236}">
                <a16:creationId xmlns:a16="http://schemas.microsoft.com/office/drawing/2014/main" id="{9C789D0A-8FE8-41D6-9548-F4F27268AB20}"/>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219743" y="1103114"/>
            <a:ext cx="4323806" cy="3242855"/>
          </a:xfrm>
          <a:prstGeom prst="rect">
            <a:avLst/>
          </a:prstGeom>
        </p:spPr>
      </p:pic>
      <p:sp>
        <p:nvSpPr>
          <p:cNvPr id="4" name="Text Placeholder 3">
            <a:extLst>
              <a:ext uri="{FF2B5EF4-FFF2-40B4-BE49-F238E27FC236}">
                <a16:creationId xmlns:a16="http://schemas.microsoft.com/office/drawing/2014/main" id="{B8E3A4AD-E63C-4D7C-8ED9-CA0D86D66A52}"/>
              </a:ext>
            </a:extLst>
          </p:cNvPr>
          <p:cNvSpPr>
            <a:spLocks noGrp="1"/>
          </p:cNvSpPr>
          <p:nvPr>
            <p:ph type="body" sz="quarter" idx="13"/>
          </p:nvPr>
        </p:nvSpPr>
        <p:spPr>
          <a:xfrm>
            <a:off x="4635221" y="1508861"/>
            <a:ext cx="7111210" cy="1791502"/>
          </a:xfrm>
        </p:spPr>
        <p:txBody>
          <a:bodyPr>
            <a:noAutofit/>
          </a:bodyPr>
          <a:lstStyle/>
          <a:p>
            <a:r>
              <a:rPr lang="en-US" sz="2400" dirty="0" err="1"/>
              <a:t>Ferðin</a:t>
            </a:r>
            <a:r>
              <a:rPr lang="en-US" sz="2400" dirty="0"/>
              <a:t> </a:t>
            </a:r>
            <a:r>
              <a:rPr lang="en-US" sz="2400" dirty="0" err="1"/>
              <a:t>er</a:t>
            </a:r>
            <a:r>
              <a:rPr lang="en-US" sz="2400" dirty="0"/>
              <a:t> </a:t>
            </a:r>
            <a:r>
              <a:rPr lang="en-US" sz="2400" dirty="0" err="1"/>
              <a:t>aðlöguð</a:t>
            </a:r>
            <a:r>
              <a:rPr lang="en-US" sz="2400" dirty="0"/>
              <a:t> </a:t>
            </a:r>
            <a:r>
              <a:rPr lang="en-US" sz="2400" dirty="0" err="1"/>
              <a:t>út</a:t>
            </a:r>
            <a:r>
              <a:rPr lang="en-US" sz="2400" dirty="0"/>
              <a:t> </a:t>
            </a:r>
            <a:r>
              <a:rPr lang="en-US" sz="2400" dirty="0" err="1"/>
              <a:t>frá</a:t>
            </a:r>
            <a:r>
              <a:rPr lang="en-US" sz="2400" dirty="0"/>
              <a:t> “</a:t>
            </a:r>
            <a:r>
              <a:rPr lang="en-US" sz="2400" dirty="0" err="1"/>
              <a:t>venjulegri</a:t>
            </a:r>
            <a:r>
              <a:rPr lang="en-US" sz="2400" dirty="0"/>
              <a:t>” </a:t>
            </a:r>
            <a:r>
              <a:rPr lang="en-US" sz="2400" dirty="0" err="1"/>
              <a:t>skoðunarferð</a:t>
            </a:r>
            <a:r>
              <a:rPr lang="en-US" sz="2400" dirty="0"/>
              <a:t> </a:t>
            </a:r>
            <a:r>
              <a:rPr lang="en-US" sz="2400" dirty="0" err="1"/>
              <a:t>sem</a:t>
            </a:r>
            <a:r>
              <a:rPr lang="en-US" sz="2400" dirty="0"/>
              <a:t> Savoring Bath </a:t>
            </a:r>
            <a:r>
              <a:rPr lang="en-US" sz="2400" dirty="0" err="1"/>
              <a:t>hefur</a:t>
            </a:r>
            <a:r>
              <a:rPr lang="en-US" sz="2400" dirty="0"/>
              <a:t> </a:t>
            </a:r>
            <a:r>
              <a:rPr lang="en-US" sz="2400" dirty="0" err="1"/>
              <a:t>áður</a:t>
            </a:r>
            <a:r>
              <a:rPr lang="en-US" sz="2400" dirty="0"/>
              <a:t> </a:t>
            </a:r>
            <a:r>
              <a:rPr lang="en-US" sz="2400" dirty="0" err="1"/>
              <a:t>boðið</a:t>
            </a:r>
            <a:r>
              <a:rPr lang="en-US" sz="2400" dirty="0"/>
              <a:t> </a:t>
            </a:r>
            <a:r>
              <a:rPr lang="en-US" sz="2400" dirty="0" err="1"/>
              <a:t>upp</a:t>
            </a:r>
            <a:r>
              <a:rPr lang="en-US" sz="2400" dirty="0"/>
              <a:t> á </a:t>
            </a:r>
            <a:r>
              <a:rPr lang="en-US" sz="2400" dirty="0" err="1"/>
              <a:t>þar</a:t>
            </a:r>
            <a:r>
              <a:rPr lang="en-US" sz="2400" dirty="0"/>
              <a:t> </a:t>
            </a:r>
            <a:r>
              <a:rPr lang="en-US" sz="2400" dirty="0" err="1"/>
              <a:t>sem</a:t>
            </a:r>
            <a:r>
              <a:rPr lang="en-US" sz="2400" dirty="0"/>
              <a:t> </a:t>
            </a:r>
            <a:r>
              <a:rPr lang="en-US" sz="2400" dirty="0" err="1"/>
              <a:t>áhersla</a:t>
            </a:r>
            <a:r>
              <a:rPr lang="en-US" sz="2400" dirty="0"/>
              <a:t> </a:t>
            </a:r>
            <a:r>
              <a:rPr lang="en-US" sz="2400" dirty="0" err="1"/>
              <a:t>er</a:t>
            </a:r>
            <a:r>
              <a:rPr lang="en-US" sz="2400" dirty="0"/>
              <a:t> </a:t>
            </a:r>
            <a:r>
              <a:rPr lang="en-US" sz="2400" dirty="0" err="1"/>
              <a:t>lögð</a:t>
            </a:r>
            <a:r>
              <a:rPr lang="en-US" sz="2400" dirty="0"/>
              <a:t> á </a:t>
            </a:r>
            <a:r>
              <a:rPr lang="en-US" sz="2400" dirty="0" err="1"/>
              <a:t>matarsögu</a:t>
            </a:r>
            <a:r>
              <a:rPr lang="en-US" sz="2400" dirty="0"/>
              <a:t> og </a:t>
            </a:r>
            <a:r>
              <a:rPr lang="en-US" sz="2400" dirty="0" err="1"/>
              <a:t>arfleifð</a:t>
            </a:r>
            <a:r>
              <a:rPr lang="en-US" sz="2400" dirty="0"/>
              <a:t> </a:t>
            </a:r>
            <a:r>
              <a:rPr lang="en-US" sz="2400" dirty="0" err="1"/>
              <a:t>borgarinnar</a:t>
            </a:r>
            <a:r>
              <a:rPr lang="en-US" sz="2400" dirty="0"/>
              <a:t>.</a:t>
            </a:r>
          </a:p>
          <a:p>
            <a:r>
              <a:rPr lang="en-US" sz="2400" b="0" dirty="0" err="1"/>
              <a:t>Sýndarferðin</a:t>
            </a:r>
            <a:r>
              <a:rPr lang="en-US" sz="2400" b="0" dirty="0"/>
              <a:t> ‘Food Heroes’ </a:t>
            </a:r>
            <a:r>
              <a:rPr lang="en-US" sz="2400" b="0" dirty="0" err="1"/>
              <a:t>er</a:t>
            </a:r>
            <a:r>
              <a:rPr lang="en-US" sz="2400" b="0" dirty="0"/>
              <a:t> í </a:t>
            </a:r>
            <a:r>
              <a:rPr lang="en-US" sz="2400" b="0" dirty="0" err="1"/>
              <a:t>boði</a:t>
            </a:r>
            <a:r>
              <a:rPr lang="en-US" sz="2400" b="0" dirty="0"/>
              <a:t> </a:t>
            </a:r>
            <a:r>
              <a:rPr lang="en-US" sz="2400" b="0" dirty="0" err="1"/>
              <a:t>með</a:t>
            </a:r>
            <a:r>
              <a:rPr lang="en-US" sz="2400" b="0" dirty="0"/>
              <a:t> </a:t>
            </a:r>
            <a:r>
              <a:rPr lang="en-US" sz="2400" b="0" dirty="0" err="1"/>
              <a:t>eða</a:t>
            </a:r>
            <a:r>
              <a:rPr lang="en-US" sz="2400" b="0" dirty="0"/>
              <a:t> </a:t>
            </a:r>
            <a:r>
              <a:rPr lang="en-US" sz="2400" b="0" dirty="0" err="1"/>
              <a:t>án</a:t>
            </a:r>
            <a:r>
              <a:rPr lang="en-US" sz="2400" b="0" dirty="0"/>
              <a:t> </a:t>
            </a:r>
            <a:r>
              <a:rPr lang="en-US" sz="2400" b="0" dirty="0" err="1"/>
              <a:t>kassa</a:t>
            </a:r>
            <a:r>
              <a:rPr lang="en-US" sz="2400" b="0" dirty="0"/>
              <a:t> </a:t>
            </a:r>
            <a:r>
              <a:rPr lang="en-US" sz="2400" b="0" dirty="0" err="1"/>
              <a:t>með</a:t>
            </a:r>
            <a:r>
              <a:rPr lang="en-US" sz="2400" b="0" dirty="0"/>
              <a:t> </a:t>
            </a:r>
            <a:r>
              <a:rPr lang="en-US" sz="2400" b="0" dirty="0" err="1"/>
              <a:t>sýnishornum</a:t>
            </a:r>
            <a:r>
              <a:rPr lang="en-US" sz="2400" b="0" dirty="0"/>
              <a:t> </a:t>
            </a:r>
            <a:r>
              <a:rPr lang="en-US" sz="2400" b="0" dirty="0" err="1"/>
              <a:t>af</a:t>
            </a:r>
            <a:r>
              <a:rPr lang="en-US" sz="2400" b="0" dirty="0"/>
              <a:t> </a:t>
            </a:r>
            <a:r>
              <a:rPr lang="en-US" sz="2400" b="0" dirty="0" err="1"/>
              <a:t>matnum</a:t>
            </a:r>
            <a:r>
              <a:rPr lang="en-US" sz="2400" b="0" dirty="0"/>
              <a:t>.</a:t>
            </a:r>
          </a:p>
          <a:p>
            <a:r>
              <a:rPr lang="en-US" sz="2400" b="0" dirty="0"/>
              <a:t> </a:t>
            </a:r>
          </a:p>
          <a:p>
            <a:endParaRPr lang="en-IE" sz="2400" dirty="0"/>
          </a:p>
        </p:txBody>
      </p:sp>
      <p:sp>
        <p:nvSpPr>
          <p:cNvPr id="5" name="Text Placeholder 4">
            <a:extLst>
              <a:ext uri="{FF2B5EF4-FFF2-40B4-BE49-F238E27FC236}">
                <a16:creationId xmlns:a16="http://schemas.microsoft.com/office/drawing/2014/main" id="{A53F1B99-8066-4A4E-AFAF-A6E6AD5D13D4}"/>
              </a:ext>
            </a:extLst>
          </p:cNvPr>
          <p:cNvSpPr>
            <a:spLocks noGrp="1"/>
          </p:cNvSpPr>
          <p:nvPr>
            <p:ph type="body" sz="quarter" idx="14"/>
          </p:nvPr>
        </p:nvSpPr>
        <p:spPr/>
        <p:txBody>
          <a:bodyPr/>
          <a:lstStyle/>
          <a:p>
            <a:pPr marL="0" indent="0">
              <a:buNone/>
            </a:pPr>
            <a:r>
              <a:rPr lang="is-IS" dirty="0"/>
              <a:t>Ferðir sem streymt er í beinni gefa viðskiptavinum tækifæri til að hafa samskipti við fararstjóra og spyrja þá spurninga.</a:t>
            </a:r>
            <a:endParaRPr lang="en-IE" dirty="0"/>
          </a:p>
        </p:txBody>
      </p:sp>
      <p:sp>
        <p:nvSpPr>
          <p:cNvPr id="9" name="TextBox 8">
            <a:extLst>
              <a:ext uri="{FF2B5EF4-FFF2-40B4-BE49-F238E27FC236}">
                <a16:creationId xmlns:a16="http://schemas.microsoft.com/office/drawing/2014/main" id="{A4715ACD-4B0F-44FC-A6A1-F301306496E7}"/>
              </a:ext>
            </a:extLst>
          </p:cNvPr>
          <p:cNvSpPr txBox="1"/>
          <p:nvPr/>
        </p:nvSpPr>
        <p:spPr>
          <a:xfrm>
            <a:off x="6882673" y="185416"/>
            <a:ext cx="5199735" cy="1200329"/>
          </a:xfrm>
          <a:prstGeom prst="rect">
            <a:avLst/>
          </a:prstGeom>
          <a:noFill/>
        </p:spPr>
        <p:txBody>
          <a:bodyPr wrap="square">
            <a:spAutoFit/>
          </a:bodyPr>
          <a:lstStyle/>
          <a:p>
            <a:r>
              <a:rPr lang="en-US" sz="3600" dirty="0" err="1">
                <a:solidFill>
                  <a:srgbClr val="9A2E90"/>
                </a:solidFill>
              </a:rPr>
              <a:t>Sýndarferð</a:t>
            </a:r>
            <a:r>
              <a:rPr lang="en-US" sz="3600" dirty="0">
                <a:solidFill>
                  <a:srgbClr val="9A2E90"/>
                </a:solidFill>
              </a:rPr>
              <a:t> um </a:t>
            </a:r>
            <a:r>
              <a:rPr lang="en-US" sz="3600" dirty="0" err="1">
                <a:solidFill>
                  <a:srgbClr val="9A2E90"/>
                </a:solidFill>
              </a:rPr>
              <a:t>matararfleifð</a:t>
            </a:r>
            <a:r>
              <a:rPr lang="en-US" sz="3600" dirty="0">
                <a:solidFill>
                  <a:srgbClr val="9A2E90"/>
                </a:solidFill>
              </a:rPr>
              <a:t> Baths</a:t>
            </a:r>
            <a:endParaRPr lang="en-IE" sz="3600" dirty="0">
              <a:solidFill>
                <a:srgbClr val="9A2E90"/>
              </a:solidFill>
            </a:endParaRPr>
          </a:p>
        </p:txBody>
      </p:sp>
      <p:sp>
        <p:nvSpPr>
          <p:cNvPr id="10" name="TextBox 9">
            <a:extLst>
              <a:ext uri="{FF2B5EF4-FFF2-40B4-BE49-F238E27FC236}">
                <a16:creationId xmlns:a16="http://schemas.microsoft.com/office/drawing/2014/main" id="{A5B23BC6-8E4C-4E99-930C-B27095B3BA59}"/>
              </a:ext>
            </a:extLst>
          </p:cNvPr>
          <p:cNvSpPr txBox="1"/>
          <p:nvPr/>
        </p:nvSpPr>
        <p:spPr>
          <a:xfrm>
            <a:off x="219742" y="4049488"/>
            <a:ext cx="4323806" cy="1754326"/>
          </a:xfrm>
          <a:prstGeom prst="rect">
            <a:avLst/>
          </a:prstGeom>
          <a:solidFill>
            <a:srgbClr val="9A2E90"/>
          </a:solidFill>
        </p:spPr>
        <p:txBody>
          <a:bodyPr wrap="square" rtlCol="0">
            <a:spAutoFit/>
          </a:bodyPr>
          <a:lstStyle/>
          <a:p>
            <a:r>
              <a:rPr lang="en-US" i="1" dirty="0">
                <a:solidFill>
                  <a:schemeClr val="bg1"/>
                </a:solidFill>
              </a:rPr>
              <a:t>“</a:t>
            </a:r>
            <a:r>
              <a:rPr lang="en-US" i="1" dirty="0" err="1">
                <a:solidFill>
                  <a:schemeClr val="bg1"/>
                </a:solidFill>
              </a:rPr>
              <a:t>Einstök</a:t>
            </a:r>
            <a:r>
              <a:rPr lang="en-US" i="1" dirty="0">
                <a:solidFill>
                  <a:schemeClr val="bg1"/>
                </a:solidFill>
              </a:rPr>
              <a:t> </a:t>
            </a:r>
            <a:r>
              <a:rPr lang="en-US" i="1" dirty="0" err="1">
                <a:solidFill>
                  <a:schemeClr val="bg1"/>
                </a:solidFill>
              </a:rPr>
              <a:t>leið</a:t>
            </a:r>
            <a:r>
              <a:rPr lang="en-US" i="1" dirty="0">
                <a:solidFill>
                  <a:schemeClr val="bg1"/>
                </a:solidFill>
              </a:rPr>
              <a:t> </a:t>
            </a:r>
            <a:r>
              <a:rPr lang="en-US" i="1" dirty="0" err="1">
                <a:solidFill>
                  <a:schemeClr val="bg1"/>
                </a:solidFill>
              </a:rPr>
              <a:t>til</a:t>
            </a:r>
            <a:r>
              <a:rPr lang="en-US" i="1" dirty="0">
                <a:solidFill>
                  <a:schemeClr val="bg1"/>
                </a:solidFill>
              </a:rPr>
              <a:t> </a:t>
            </a:r>
            <a:r>
              <a:rPr lang="en-US" i="1" dirty="0" err="1">
                <a:solidFill>
                  <a:schemeClr val="bg1"/>
                </a:solidFill>
              </a:rPr>
              <a:t>að</a:t>
            </a:r>
            <a:r>
              <a:rPr lang="en-US" i="1" dirty="0">
                <a:solidFill>
                  <a:schemeClr val="bg1"/>
                </a:solidFill>
              </a:rPr>
              <a:t> </a:t>
            </a:r>
            <a:r>
              <a:rPr lang="en-US" i="1" dirty="0" err="1">
                <a:solidFill>
                  <a:schemeClr val="bg1"/>
                </a:solidFill>
              </a:rPr>
              <a:t>upplifa</a:t>
            </a:r>
            <a:r>
              <a:rPr lang="en-US" i="1" dirty="0">
                <a:solidFill>
                  <a:schemeClr val="bg1"/>
                </a:solidFill>
              </a:rPr>
              <a:t> </a:t>
            </a:r>
            <a:r>
              <a:rPr lang="en-US" i="1" dirty="0" err="1">
                <a:solidFill>
                  <a:schemeClr val="bg1"/>
                </a:solidFill>
              </a:rPr>
              <a:t>matarmenningu</a:t>
            </a:r>
            <a:r>
              <a:rPr lang="en-US" i="1" dirty="0">
                <a:solidFill>
                  <a:schemeClr val="bg1"/>
                </a:solidFill>
              </a:rPr>
              <a:t> Baths </a:t>
            </a:r>
            <a:r>
              <a:rPr lang="en-US" i="1" dirty="0" err="1">
                <a:solidFill>
                  <a:schemeClr val="bg1"/>
                </a:solidFill>
              </a:rPr>
              <a:t>án</a:t>
            </a:r>
            <a:r>
              <a:rPr lang="en-US" i="1" dirty="0">
                <a:solidFill>
                  <a:schemeClr val="bg1"/>
                </a:solidFill>
              </a:rPr>
              <a:t> </a:t>
            </a:r>
            <a:r>
              <a:rPr lang="en-US" i="1" dirty="0" err="1">
                <a:solidFill>
                  <a:schemeClr val="bg1"/>
                </a:solidFill>
              </a:rPr>
              <a:t>þess</a:t>
            </a:r>
            <a:r>
              <a:rPr lang="en-US" i="1" dirty="0">
                <a:solidFill>
                  <a:schemeClr val="bg1"/>
                </a:solidFill>
              </a:rPr>
              <a:t> </a:t>
            </a:r>
            <a:r>
              <a:rPr lang="en-US" i="1" dirty="0" err="1">
                <a:solidFill>
                  <a:schemeClr val="bg1"/>
                </a:solidFill>
              </a:rPr>
              <a:t>að</a:t>
            </a:r>
            <a:r>
              <a:rPr lang="en-US" i="1" dirty="0">
                <a:solidFill>
                  <a:schemeClr val="bg1"/>
                </a:solidFill>
              </a:rPr>
              <a:t> </a:t>
            </a:r>
            <a:r>
              <a:rPr lang="en-US" i="1" dirty="0" err="1">
                <a:solidFill>
                  <a:schemeClr val="bg1"/>
                </a:solidFill>
              </a:rPr>
              <a:t>ferðast</a:t>
            </a:r>
            <a:r>
              <a:rPr lang="en-US" i="1" dirty="0">
                <a:solidFill>
                  <a:schemeClr val="bg1"/>
                </a:solidFill>
              </a:rPr>
              <a:t> </a:t>
            </a:r>
            <a:r>
              <a:rPr lang="en-US" i="1" dirty="0" err="1">
                <a:solidFill>
                  <a:schemeClr val="bg1"/>
                </a:solidFill>
              </a:rPr>
              <a:t>til</a:t>
            </a:r>
            <a:r>
              <a:rPr lang="en-US" i="1" dirty="0">
                <a:solidFill>
                  <a:schemeClr val="bg1"/>
                </a:solidFill>
              </a:rPr>
              <a:t> </a:t>
            </a:r>
            <a:r>
              <a:rPr lang="en-US" i="1" dirty="0" err="1">
                <a:solidFill>
                  <a:schemeClr val="bg1"/>
                </a:solidFill>
              </a:rPr>
              <a:t>borgarinnar</a:t>
            </a:r>
            <a:r>
              <a:rPr lang="en-US" i="1" dirty="0">
                <a:solidFill>
                  <a:schemeClr val="bg1"/>
                </a:solidFill>
              </a:rPr>
              <a:t>, </a:t>
            </a:r>
            <a:r>
              <a:rPr lang="en-US" i="1" dirty="0" err="1">
                <a:solidFill>
                  <a:schemeClr val="bg1"/>
                </a:solidFill>
              </a:rPr>
              <a:t>annað</a:t>
            </a:r>
            <a:r>
              <a:rPr lang="en-US" i="1" dirty="0">
                <a:solidFill>
                  <a:schemeClr val="bg1"/>
                </a:solidFill>
              </a:rPr>
              <a:t> </a:t>
            </a:r>
            <a:r>
              <a:rPr lang="en-US" i="1" dirty="0" err="1">
                <a:solidFill>
                  <a:schemeClr val="bg1"/>
                </a:solidFill>
              </a:rPr>
              <a:t>hvort</a:t>
            </a:r>
            <a:r>
              <a:rPr lang="en-US" i="1" dirty="0">
                <a:solidFill>
                  <a:schemeClr val="bg1"/>
                </a:solidFill>
              </a:rPr>
              <a:t> </a:t>
            </a:r>
            <a:r>
              <a:rPr lang="en-US" i="1" dirty="0" err="1">
                <a:solidFill>
                  <a:schemeClr val="bg1"/>
                </a:solidFill>
              </a:rPr>
              <a:t>til</a:t>
            </a:r>
            <a:r>
              <a:rPr lang="en-US" i="1" dirty="0">
                <a:solidFill>
                  <a:schemeClr val="bg1"/>
                </a:solidFill>
              </a:rPr>
              <a:t> </a:t>
            </a:r>
            <a:r>
              <a:rPr lang="en-US" i="1" dirty="0" err="1">
                <a:solidFill>
                  <a:schemeClr val="bg1"/>
                </a:solidFill>
              </a:rPr>
              <a:t>að</a:t>
            </a:r>
            <a:r>
              <a:rPr lang="en-US" i="1" dirty="0">
                <a:solidFill>
                  <a:schemeClr val="bg1"/>
                </a:solidFill>
              </a:rPr>
              <a:t> </a:t>
            </a:r>
            <a:r>
              <a:rPr lang="en-US" i="1" dirty="0" err="1">
                <a:solidFill>
                  <a:schemeClr val="bg1"/>
                </a:solidFill>
              </a:rPr>
              <a:t>undirbúa</a:t>
            </a:r>
            <a:r>
              <a:rPr lang="en-US" i="1" dirty="0">
                <a:solidFill>
                  <a:schemeClr val="bg1"/>
                </a:solidFill>
              </a:rPr>
              <a:t> </a:t>
            </a:r>
            <a:r>
              <a:rPr lang="en-US" i="1" dirty="0" err="1">
                <a:solidFill>
                  <a:schemeClr val="bg1"/>
                </a:solidFill>
              </a:rPr>
              <a:t>heimsókn</a:t>
            </a:r>
            <a:r>
              <a:rPr lang="en-US" i="1" dirty="0">
                <a:solidFill>
                  <a:schemeClr val="bg1"/>
                </a:solidFill>
              </a:rPr>
              <a:t> </a:t>
            </a:r>
            <a:r>
              <a:rPr lang="en-US" i="1" dirty="0" err="1">
                <a:solidFill>
                  <a:schemeClr val="bg1"/>
                </a:solidFill>
              </a:rPr>
              <a:t>eða</a:t>
            </a:r>
            <a:r>
              <a:rPr lang="en-US" i="1" dirty="0">
                <a:solidFill>
                  <a:schemeClr val="bg1"/>
                </a:solidFill>
              </a:rPr>
              <a:t> bara </a:t>
            </a:r>
            <a:r>
              <a:rPr lang="en-US" i="1" dirty="0" err="1">
                <a:solidFill>
                  <a:schemeClr val="bg1"/>
                </a:solidFill>
              </a:rPr>
              <a:t>sem</a:t>
            </a:r>
            <a:r>
              <a:rPr lang="en-US" i="1" dirty="0">
                <a:solidFill>
                  <a:schemeClr val="bg1"/>
                </a:solidFill>
              </a:rPr>
              <a:t> </a:t>
            </a:r>
            <a:r>
              <a:rPr lang="en-US" i="1" dirty="0" err="1">
                <a:solidFill>
                  <a:schemeClr val="bg1"/>
                </a:solidFill>
              </a:rPr>
              <a:t>skemmtileg</a:t>
            </a:r>
            <a:r>
              <a:rPr lang="en-US" i="1" dirty="0">
                <a:solidFill>
                  <a:schemeClr val="bg1"/>
                </a:solidFill>
              </a:rPr>
              <a:t> </a:t>
            </a:r>
            <a:r>
              <a:rPr lang="en-US" i="1" dirty="0" err="1">
                <a:solidFill>
                  <a:schemeClr val="bg1"/>
                </a:solidFill>
              </a:rPr>
              <a:t>leið</a:t>
            </a:r>
            <a:r>
              <a:rPr lang="en-US" i="1" dirty="0">
                <a:solidFill>
                  <a:schemeClr val="bg1"/>
                </a:solidFill>
              </a:rPr>
              <a:t> </a:t>
            </a:r>
            <a:r>
              <a:rPr lang="en-US" i="1" dirty="0" err="1">
                <a:solidFill>
                  <a:schemeClr val="bg1"/>
                </a:solidFill>
              </a:rPr>
              <a:t>til</a:t>
            </a:r>
            <a:r>
              <a:rPr lang="en-US" i="1" dirty="0">
                <a:solidFill>
                  <a:schemeClr val="bg1"/>
                </a:solidFill>
              </a:rPr>
              <a:t> </a:t>
            </a:r>
            <a:r>
              <a:rPr lang="en-US" i="1" dirty="0" err="1">
                <a:solidFill>
                  <a:schemeClr val="bg1"/>
                </a:solidFill>
              </a:rPr>
              <a:t>að</a:t>
            </a:r>
            <a:r>
              <a:rPr lang="en-US" i="1" dirty="0">
                <a:solidFill>
                  <a:schemeClr val="bg1"/>
                </a:solidFill>
              </a:rPr>
              <a:t> </a:t>
            </a:r>
            <a:r>
              <a:rPr lang="en-US" i="1" dirty="0" err="1">
                <a:solidFill>
                  <a:schemeClr val="bg1"/>
                </a:solidFill>
              </a:rPr>
              <a:t>læra</a:t>
            </a:r>
            <a:r>
              <a:rPr lang="en-US" i="1" dirty="0">
                <a:solidFill>
                  <a:schemeClr val="bg1"/>
                </a:solidFill>
              </a:rPr>
              <a:t> </a:t>
            </a:r>
            <a:r>
              <a:rPr lang="en-US" i="1" dirty="0" err="1">
                <a:solidFill>
                  <a:schemeClr val="bg1"/>
                </a:solidFill>
              </a:rPr>
              <a:t>meira</a:t>
            </a:r>
            <a:r>
              <a:rPr lang="en-US" i="1" dirty="0">
                <a:solidFill>
                  <a:schemeClr val="bg1"/>
                </a:solidFill>
              </a:rPr>
              <a:t> um </a:t>
            </a:r>
            <a:r>
              <a:rPr lang="en-US" i="1" dirty="0" err="1">
                <a:solidFill>
                  <a:schemeClr val="bg1"/>
                </a:solidFill>
              </a:rPr>
              <a:t>þessa</a:t>
            </a:r>
            <a:r>
              <a:rPr lang="en-US" i="1" dirty="0">
                <a:solidFill>
                  <a:schemeClr val="bg1"/>
                </a:solidFill>
              </a:rPr>
              <a:t> </a:t>
            </a:r>
            <a:r>
              <a:rPr lang="en-US" i="1" dirty="0" err="1">
                <a:solidFill>
                  <a:schemeClr val="bg1"/>
                </a:solidFill>
              </a:rPr>
              <a:t>forvitnilegu</a:t>
            </a:r>
            <a:r>
              <a:rPr lang="en-US" i="1" dirty="0">
                <a:solidFill>
                  <a:schemeClr val="bg1"/>
                </a:solidFill>
              </a:rPr>
              <a:t> </a:t>
            </a:r>
            <a:r>
              <a:rPr lang="en-US" i="1" dirty="0" err="1">
                <a:solidFill>
                  <a:schemeClr val="bg1"/>
                </a:solidFill>
              </a:rPr>
              <a:t>arfleifð</a:t>
            </a:r>
            <a:r>
              <a:rPr lang="en-US" i="1" dirty="0">
                <a:solidFill>
                  <a:schemeClr val="bg1"/>
                </a:solidFill>
              </a:rPr>
              <a:t> </a:t>
            </a:r>
            <a:r>
              <a:rPr lang="en-US" i="1" dirty="0" err="1">
                <a:solidFill>
                  <a:schemeClr val="bg1"/>
                </a:solidFill>
              </a:rPr>
              <a:t>borgarinnar</a:t>
            </a:r>
            <a:r>
              <a:rPr lang="en-US" dirty="0">
                <a:solidFill>
                  <a:schemeClr val="bg1"/>
                </a:solidFill>
              </a:rPr>
              <a:t>– </a:t>
            </a:r>
            <a:r>
              <a:rPr lang="en-US" dirty="0" err="1">
                <a:solidFill>
                  <a:schemeClr val="bg1"/>
                </a:solidFill>
              </a:rPr>
              <a:t>Lýsing</a:t>
            </a:r>
            <a:r>
              <a:rPr lang="en-US" dirty="0">
                <a:solidFill>
                  <a:schemeClr val="bg1"/>
                </a:solidFill>
              </a:rPr>
              <a:t> á </a:t>
            </a:r>
            <a:r>
              <a:rPr lang="en-US" dirty="0" err="1">
                <a:solidFill>
                  <a:schemeClr val="bg1"/>
                </a:solidFill>
              </a:rPr>
              <a:t>ferðinni</a:t>
            </a:r>
            <a:r>
              <a:rPr lang="en-US" dirty="0">
                <a:solidFill>
                  <a:schemeClr val="bg1"/>
                </a:solidFill>
              </a:rPr>
              <a:t> </a:t>
            </a:r>
            <a:r>
              <a:rPr lang="en-US" dirty="0" err="1">
                <a:solidFill>
                  <a:schemeClr val="bg1"/>
                </a:solidFill>
              </a:rPr>
              <a:t>af</a:t>
            </a:r>
            <a:r>
              <a:rPr lang="en-US" dirty="0">
                <a:solidFill>
                  <a:schemeClr val="bg1"/>
                </a:solidFill>
              </a:rPr>
              <a:t> Savouringbath.com</a:t>
            </a:r>
            <a:endParaRPr lang="is-IS" dirty="0">
              <a:solidFill>
                <a:schemeClr val="bg1"/>
              </a:solidFill>
            </a:endParaRPr>
          </a:p>
        </p:txBody>
      </p:sp>
      <p:pic>
        <p:nvPicPr>
          <p:cNvPr id="29" name="Picture Placeholder 28" descr="A picture containing text, dish&#10;&#10;Description automatically generated">
            <a:extLst>
              <a:ext uri="{FF2B5EF4-FFF2-40B4-BE49-F238E27FC236}">
                <a16:creationId xmlns:a16="http://schemas.microsoft.com/office/drawing/2014/main" id="{496BE7D4-F9AA-45B6-9079-ADFE09F73834}"/>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a:fillRect/>
          </a:stretch>
        </p:blipFill>
        <p:spPr/>
      </p:pic>
      <p:sp>
        <p:nvSpPr>
          <p:cNvPr id="2" name="TextBox 1"/>
          <p:cNvSpPr txBox="1"/>
          <p:nvPr/>
        </p:nvSpPr>
        <p:spPr>
          <a:xfrm>
            <a:off x="10865922" y="6173146"/>
            <a:ext cx="1116281" cy="369332"/>
          </a:xfrm>
          <a:prstGeom prst="rect">
            <a:avLst/>
          </a:prstGeom>
          <a:noFill/>
        </p:spPr>
        <p:txBody>
          <a:bodyPr wrap="square" rtlCol="0">
            <a:spAutoFit/>
          </a:bodyPr>
          <a:lstStyle/>
          <a:p>
            <a:r>
              <a:rPr lang="is-IS" dirty="0">
                <a:hlinkClick r:id="rId7"/>
              </a:rPr>
              <a:t>Heimild</a:t>
            </a:r>
            <a:endParaRPr lang="is-IS" dirty="0"/>
          </a:p>
        </p:txBody>
      </p:sp>
    </p:spTree>
    <p:extLst>
      <p:ext uri="{BB962C8B-B14F-4D97-AF65-F5344CB8AC3E}">
        <p14:creationId xmlns:p14="http://schemas.microsoft.com/office/powerpoint/2010/main" val="249928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87342-597D-4DE0-A55A-AC39CC76A669}"/>
              </a:ext>
            </a:extLst>
          </p:cNvPr>
          <p:cNvSpPr>
            <a:spLocks noGrp="1"/>
          </p:cNvSpPr>
          <p:nvPr>
            <p:ph type="body" sz="quarter" idx="13"/>
          </p:nvPr>
        </p:nvSpPr>
        <p:spPr>
          <a:xfrm>
            <a:off x="1675006" y="885826"/>
            <a:ext cx="9649486" cy="886184"/>
          </a:xfrm>
        </p:spPr>
        <p:txBody>
          <a:bodyPr>
            <a:normAutofit fontScale="92500" lnSpcReduction="20000"/>
          </a:bodyPr>
          <a:lstStyle/>
          <a:p>
            <a:r>
              <a:rPr lang="en-IE" dirty="0" err="1"/>
              <a:t>Ferðaþjónusta</a:t>
            </a:r>
            <a:r>
              <a:rPr lang="en-IE" dirty="0"/>
              <a:t> </a:t>
            </a:r>
            <a:r>
              <a:rPr lang="en-IE" dirty="0" err="1"/>
              <a:t>tengd</a:t>
            </a:r>
            <a:r>
              <a:rPr lang="en-IE" dirty="0"/>
              <a:t> </a:t>
            </a:r>
            <a:r>
              <a:rPr lang="en-IE" dirty="0" err="1"/>
              <a:t>poppmenningu</a:t>
            </a:r>
            <a:r>
              <a:rPr lang="en-IE" dirty="0"/>
              <a:t> </a:t>
            </a:r>
            <a:r>
              <a:rPr lang="en-IE" dirty="0" err="1"/>
              <a:t>býður</a:t>
            </a:r>
            <a:r>
              <a:rPr lang="en-IE" dirty="0"/>
              <a:t> </a:t>
            </a:r>
            <a:r>
              <a:rPr lang="en-IE" dirty="0" err="1"/>
              <a:t>upp</a:t>
            </a:r>
            <a:r>
              <a:rPr lang="en-IE" dirty="0"/>
              <a:t> á </a:t>
            </a:r>
            <a:r>
              <a:rPr lang="en-IE" dirty="0" err="1"/>
              <a:t>lausnir</a:t>
            </a:r>
            <a:r>
              <a:rPr lang="en-IE" dirty="0"/>
              <a:t> </a:t>
            </a:r>
            <a:r>
              <a:rPr lang="en-IE" dirty="0" err="1"/>
              <a:t>en</a:t>
            </a:r>
            <a:r>
              <a:rPr lang="en-IE" dirty="0"/>
              <a:t> </a:t>
            </a:r>
            <a:r>
              <a:rPr lang="en-IE" dirty="0" err="1"/>
              <a:t>henni</a:t>
            </a:r>
            <a:r>
              <a:rPr lang="en-IE" dirty="0"/>
              <a:t> </a:t>
            </a:r>
            <a:r>
              <a:rPr lang="en-IE" dirty="0" err="1"/>
              <a:t>fylgja</a:t>
            </a:r>
            <a:r>
              <a:rPr lang="en-IE" dirty="0"/>
              <a:t> </a:t>
            </a:r>
            <a:r>
              <a:rPr lang="en-IE" dirty="0" err="1"/>
              <a:t>ákveðnar</a:t>
            </a:r>
            <a:r>
              <a:rPr lang="en-IE" dirty="0"/>
              <a:t> </a:t>
            </a:r>
            <a:r>
              <a:rPr lang="en-IE" dirty="0" err="1"/>
              <a:t>áskoranir</a:t>
            </a:r>
            <a:r>
              <a:rPr lang="en-IE" dirty="0"/>
              <a:t>…</a:t>
            </a:r>
          </a:p>
        </p:txBody>
      </p:sp>
      <p:sp>
        <p:nvSpPr>
          <p:cNvPr id="3" name="Text Placeholder 2">
            <a:extLst>
              <a:ext uri="{FF2B5EF4-FFF2-40B4-BE49-F238E27FC236}">
                <a16:creationId xmlns:a16="http://schemas.microsoft.com/office/drawing/2014/main" id="{7418CB02-742B-428F-9075-D906E391C22A}"/>
              </a:ext>
            </a:extLst>
          </p:cNvPr>
          <p:cNvSpPr>
            <a:spLocks noGrp="1"/>
          </p:cNvSpPr>
          <p:nvPr>
            <p:ph type="body" sz="quarter" idx="14"/>
          </p:nvPr>
        </p:nvSpPr>
        <p:spPr>
          <a:xfrm>
            <a:off x="1792077" y="1924050"/>
            <a:ext cx="9971298" cy="4708244"/>
          </a:xfrm>
        </p:spPr>
        <p:txBody>
          <a:bodyPr/>
          <a:lstStyle/>
          <a:p>
            <a:r>
              <a:rPr lang="is-IS" dirty="0"/>
              <a:t>Poppmenningarferðaþjónustu fylgja sínar eigin áskoranir.</a:t>
            </a:r>
          </a:p>
          <a:p>
            <a:r>
              <a:rPr lang="is-IS" dirty="0">
                <a:solidFill>
                  <a:srgbClr val="9A2E90"/>
                </a:solidFill>
              </a:rPr>
              <a:t>Staðir geta orðið vinsælir á svipstundu vegna tengingar sinnar við poppmenningu og skyndileg aukning á ferðamönnum getur leitt til ofgnóttar ferðamennsku. Ferðaþjónustan og aðrir hagsmunaaðilar eru einfaldlega oft ekki tilbúnir fyrir þann fjölda ferðamanna sem fer og heimsækir áfangastaðina.</a:t>
            </a:r>
          </a:p>
          <a:p>
            <a:r>
              <a:rPr lang="is-IS" dirty="0"/>
              <a:t>Það sem meira er – vinsældir áfangastaðar gera oft ekki boð á undan sér og það er erfitt að spá fyrir um hvað muni fanga athylgi fólks. Ofan á það getur verið erfitt að átta sig á því hvað sé lögum samkvæmt hægt að nýta sér og hvað ekki, sér í lagi þegar kemur að atriðum eins og höfundarétti og eignarétt á vörumerkjum. Svo hvað má og hvað má ekki? Hvað er höfundaréttur og vörumerki? Hvar á að leita ráða?</a:t>
            </a:r>
          </a:p>
          <a:p>
            <a:r>
              <a:rPr lang="is-IS" dirty="0"/>
              <a:t>Við munum leitast við að svara þessum spurningum síðar í þessum kennslupakka… </a:t>
            </a:r>
          </a:p>
        </p:txBody>
      </p:sp>
    </p:spTree>
    <p:extLst>
      <p:ext uri="{BB962C8B-B14F-4D97-AF65-F5344CB8AC3E}">
        <p14:creationId xmlns:p14="http://schemas.microsoft.com/office/powerpoint/2010/main" val="1446965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a:xfrm>
            <a:off x="115614" y="936395"/>
            <a:ext cx="3330971" cy="3297980"/>
          </a:xfrm>
        </p:spPr>
        <p:txBody>
          <a:bodyPr/>
          <a:lstStyle/>
          <a:p>
            <a:r>
              <a:rPr lang="is-IS" dirty="0"/>
              <a:t>Gagnvirkar ferðir og sýndarveruleiki</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8"/>
            <a:ext cx="10218791" cy="1885635"/>
          </a:xfrm>
        </p:spPr>
        <p:txBody>
          <a:bodyPr/>
          <a:lstStyle/>
          <a:p>
            <a:r>
              <a:rPr lang="en-IE" dirty="0" err="1"/>
              <a:t>Sýndarveruleiki</a:t>
            </a:r>
            <a:r>
              <a:rPr lang="en-IE" dirty="0"/>
              <a:t> (VR) </a:t>
            </a:r>
            <a:r>
              <a:rPr lang="en-IE" dirty="0" err="1"/>
              <a:t>er</a:t>
            </a:r>
            <a:r>
              <a:rPr lang="en-IE" dirty="0"/>
              <a:t> </a:t>
            </a:r>
            <a:r>
              <a:rPr lang="en-IE" dirty="0" err="1"/>
              <a:t>sífellt</a:t>
            </a:r>
            <a:r>
              <a:rPr lang="en-IE" dirty="0"/>
              <a:t> </a:t>
            </a:r>
            <a:r>
              <a:rPr lang="en-IE" dirty="0" err="1"/>
              <a:t>meira</a:t>
            </a:r>
            <a:r>
              <a:rPr lang="en-IE" dirty="0"/>
              <a:t> </a:t>
            </a:r>
            <a:r>
              <a:rPr lang="en-IE" dirty="0" err="1"/>
              <a:t>notaður</a:t>
            </a:r>
            <a:r>
              <a:rPr lang="en-IE" dirty="0"/>
              <a:t> </a:t>
            </a:r>
            <a:r>
              <a:rPr lang="en-IE" dirty="0" err="1"/>
              <a:t>af</a:t>
            </a:r>
            <a:r>
              <a:rPr lang="en-IE" dirty="0"/>
              <a:t> </a:t>
            </a:r>
            <a:r>
              <a:rPr lang="en-IE" dirty="0" err="1"/>
              <a:t>ferðaþjónustunni</a:t>
            </a:r>
            <a:r>
              <a:rPr lang="en-IE" dirty="0"/>
              <a:t>, </a:t>
            </a:r>
            <a:r>
              <a:rPr lang="en-IE" dirty="0" err="1"/>
              <a:t>sérstaklega</a:t>
            </a:r>
            <a:r>
              <a:rPr lang="en-IE" dirty="0"/>
              <a:t> í COVID-19 </a:t>
            </a:r>
            <a:r>
              <a:rPr lang="en-IE" dirty="0" err="1"/>
              <a:t>kreppunni</a:t>
            </a:r>
            <a:r>
              <a:rPr lang="en-IE" dirty="0"/>
              <a:t>. </a:t>
            </a:r>
            <a:r>
              <a:rPr lang="en-IE" dirty="0" err="1"/>
              <a:t>Margir</a:t>
            </a:r>
            <a:r>
              <a:rPr lang="en-IE" dirty="0"/>
              <a:t> </a:t>
            </a:r>
            <a:r>
              <a:rPr lang="en-IE" dirty="0" err="1"/>
              <a:t>áfangastaðir</a:t>
            </a:r>
            <a:r>
              <a:rPr lang="en-IE" dirty="0"/>
              <a:t>, </a:t>
            </a:r>
            <a:r>
              <a:rPr lang="en-IE" dirty="0" err="1"/>
              <a:t>gestastofur</a:t>
            </a:r>
            <a:r>
              <a:rPr lang="en-IE" dirty="0"/>
              <a:t> og </a:t>
            </a:r>
            <a:r>
              <a:rPr lang="en-IE" dirty="0" err="1"/>
              <a:t>söfn</a:t>
            </a:r>
            <a:r>
              <a:rPr lang="en-IE" dirty="0"/>
              <a:t> </a:t>
            </a:r>
            <a:r>
              <a:rPr lang="en-IE" dirty="0" err="1"/>
              <a:t>nýta</a:t>
            </a:r>
            <a:r>
              <a:rPr lang="en-IE" dirty="0"/>
              <a:t> </a:t>
            </a:r>
            <a:r>
              <a:rPr lang="en-IE" dirty="0" err="1"/>
              <a:t>sér</a:t>
            </a:r>
            <a:r>
              <a:rPr lang="en-IE" dirty="0"/>
              <a:t> VR-</a:t>
            </a:r>
            <a:r>
              <a:rPr lang="en-IE" dirty="0" err="1"/>
              <a:t>tækni</a:t>
            </a:r>
            <a:r>
              <a:rPr lang="en-IE" dirty="0"/>
              <a:t> </a:t>
            </a:r>
            <a:r>
              <a:rPr lang="en-IE" dirty="0" err="1"/>
              <a:t>til</a:t>
            </a:r>
            <a:r>
              <a:rPr lang="en-IE" dirty="0"/>
              <a:t> </a:t>
            </a:r>
            <a:r>
              <a:rPr lang="en-IE" dirty="0" err="1"/>
              <a:t>að</a:t>
            </a:r>
            <a:r>
              <a:rPr lang="en-IE" dirty="0"/>
              <a:t> </a:t>
            </a:r>
            <a:r>
              <a:rPr lang="en-IE" dirty="0" err="1"/>
              <a:t>vekja</a:t>
            </a:r>
            <a:r>
              <a:rPr lang="en-IE" dirty="0"/>
              <a:t> </a:t>
            </a:r>
            <a:r>
              <a:rPr lang="en-IE" dirty="0" err="1"/>
              <a:t>áhuga</a:t>
            </a:r>
            <a:r>
              <a:rPr lang="en-IE" dirty="0"/>
              <a:t> </a:t>
            </a:r>
            <a:r>
              <a:rPr lang="en-IE" dirty="0" err="1"/>
              <a:t>gesta</a:t>
            </a:r>
            <a:r>
              <a:rPr lang="en-IE" dirty="0"/>
              <a:t>. </a:t>
            </a:r>
            <a:r>
              <a:rPr lang="en-IE" dirty="0" err="1"/>
              <a:t>Hönnuðir</a:t>
            </a:r>
            <a:r>
              <a:rPr lang="en-IE" dirty="0"/>
              <a:t> VR og </a:t>
            </a:r>
            <a:r>
              <a:rPr lang="en-IE" dirty="0" err="1"/>
              <a:t>ýmis</a:t>
            </a:r>
            <a:r>
              <a:rPr lang="en-IE" dirty="0"/>
              <a:t> </a:t>
            </a:r>
            <a:r>
              <a:rPr lang="en-IE" dirty="0" err="1"/>
              <a:t>fyrirtæki</a:t>
            </a:r>
            <a:r>
              <a:rPr lang="en-IE" dirty="0"/>
              <a:t> </a:t>
            </a:r>
            <a:r>
              <a:rPr lang="en-IE" dirty="0" err="1"/>
              <a:t>hafa</a:t>
            </a:r>
            <a:r>
              <a:rPr lang="en-IE" dirty="0"/>
              <a:t> </a:t>
            </a:r>
            <a:r>
              <a:rPr lang="en-IE" dirty="0" err="1"/>
              <a:t>takið</a:t>
            </a:r>
            <a:r>
              <a:rPr lang="en-IE" dirty="0"/>
              <a:t> </a:t>
            </a:r>
            <a:r>
              <a:rPr lang="en-IE" dirty="0" err="1"/>
              <a:t>höndum</a:t>
            </a:r>
            <a:r>
              <a:rPr lang="en-IE" dirty="0"/>
              <a:t> </a:t>
            </a:r>
            <a:r>
              <a:rPr lang="en-IE" dirty="0" err="1"/>
              <a:t>saman</a:t>
            </a:r>
            <a:r>
              <a:rPr lang="en-IE" dirty="0"/>
              <a:t> um </a:t>
            </a:r>
            <a:r>
              <a:rPr lang="en-IE" dirty="0" err="1"/>
              <a:t>að</a:t>
            </a:r>
            <a:r>
              <a:rPr lang="en-IE" dirty="0"/>
              <a:t> </a:t>
            </a:r>
            <a:r>
              <a:rPr lang="en-IE" dirty="0" err="1"/>
              <a:t>útbúa</a:t>
            </a:r>
            <a:r>
              <a:rPr lang="en-IE" dirty="0"/>
              <a:t> </a:t>
            </a:r>
            <a:r>
              <a:rPr lang="en-IE" dirty="0" err="1"/>
              <a:t>efni</a:t>
            </a:r>
            <a:r>
              <a:rPr lang="en-IE" dirty="0"/>
              <a:t> á </a:t>
            </a:r>
            <a:r>
              <a:rPr lang="en-IE" dirty="0" err="1"/>
              <a:t>þessu</a:t>
            </a:r>
            <a:r>
              <a:rPr lang="en-IE" dirty="0"/>
              <a:t> </a:t>
            </a:r>
            <a:r>
              <a:rPr lang="en-IE" dirty="0" err="1"/>
              <a:t>sviði</a:t>
            </a:r>
            <a:r>
              <a:rPr lang="en-IE" dirty="0"/>
              <a:t>. </a:t>
            </a:r>
            <a:r>
              <a:rPr lang="en-IE" dirty="0" err="1"/>
              <a:t>Þrívíddar</a:t>
            </a:r>
            <a:r>
              <a:rPr lang="en-IE" dirty="0"/>
              <a:t> </a:t>
            </a:r>
            <a:r>
              <a:rPr lang="en-IE" dirty="0" err="1"/>
              <a:t>upplifun</a:t>
            </a:r>
            <a:r>
              <a:rPr lang="en-IE" dirty="0"/>
              <a:t> </a:t>
            </a:r>
            <a:r>
              <a:rPr lang="en-IE" dirty="0" err="1"/>
              <a:t>er</a:t>
            </a:r>
            <a:r>
              <a:rPr lang="en-IE" dirty="0"/>
              <a:t> </a:t>
            </a:r>
            <a:r>
              <a:rPr lang="en-IE" dirty="0" err="1"/>
              <a:t>t.d</a:t>
            </a:r>
            <a:r>
              <a:rPr lang="en-IE" dirty="0"/>
              <a:t>. </a:t>
            </a:r>
            <a:r>
              <a:rPr lang="en-IE" dirty="0" err="1"/>
              <a:t>búin</a:t>
            </a:r>
            <a:r>
              <a:rPr lang="en-IE" dirty="0"/>
              <a:t> </a:t>
            </a:r>
            <a:r>
              <a:rPr lang="en-IE" dirty="0" err="1"/>
              <a:t>til</a:t>
            </a:r>
            <a:r>
              <a:rPr lang="en-IE" dirty="0"/>
              <a:t> </a:t>
            </a:r>
            <a:r>
              <a:rPr lang="en-IE" dirty="0" err="1"/>
              <a:t>með</a:t>
            </a:r>
            <a:r>
              <a:rPr lang="en-IE" dirty="0"/>
              <a:t> 360° </a:t>
            </a:r>
            <a:r>
              <a:rPr lang="en-IE" dirty="0" err="1"/>
              <a:t>myndavélum</a:t>
            </a:r>
            <a:r>
              <a:rPr lang="en-IE" dirty="0"/>
              <a:t> </a:t>
            </a:r>
            <a:r>
              <a:rPr lang="en-IE" dirty="0" err="1"/>
              <a:t>eða</a:t>
            </a:r>
            <a:r>
              <a:rPr lang="en-IE" dirty="0"/>
              <a:t> </a:t>
            </a:r>
            <a:r>
              <a:rPr lang="en-IE" dirty="0" err="1"/>
              <a:t>öðrum</a:t>
            </a:r>
            <a:r>
              <a:rPr lang="en-IE" dirty="0"/>
              <a:t> </a:t>
            </a:r>
            <a:r>
              <a:rPr lang="en-IE" dirty="0" err="1"/>
              <a:t>stafrænum</a:t>
            </a:r>
            <a:r>
              <a:rPr lang="en-IE" dirty="0"/>
              <a:t> </a:t>
            </a:r>
            <a:r>
              <a:rPr lang="en-IE" dirty="0" err="1"/>
              <a:t>miðlum</a:t>
            </a:r>
            <a:r>
              <a:rPr lang="en-IE" dirty="0"/>
              <a:t>.</a:t>
            </a:r>
          </a:p>
        </p:txBody>
      </p:sp>
      <p:pic>
        <p:nvPicPr>
          <p:cNvPr id="8" name="Picture Placeholder 7" descr="A picture containing person, arm&#10;&#10;Description automatically generated">
            <a:extLst>
              <a:ext uri="{FF2B5EF4-FFF2-40B4-BE49-F238E27FC236}">
                <a16:creationId xmlns:a16="http://schemas.microsoft.com/office/drawing/2014/main" id="{B64C8383-F5AE-4DBC-957F-7B271F3295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a:xfrm>
            <a:off x="3565525" y="-50800"/>
            <a:ext cx="8626475" cy="4540250"/>
          </a:xfrm>
        </p:spPr>
      </p:pic>
      <p:sp>
        <p:nvSpPr>
          <p:cNvPr id="4" name="TextBox 3"/>
          <p:cNvSpPr txBox="1"/>
          <p:nvPr/>
        </p:nvSpPr>
        <p:spPr>
          <a:xfrm>
            <a:off x="11067803" y="5594615"/>
            <a:ext cx="1377538" cy="369332"/>
          </a:xfrm>
          <a:prstGeom prst="rect">
            <a:avLst/>
          </a:prstGeom>
          <a:noFill/>
        </p:spPr>
        <p:txBody>
          <a:bodyPr wrap="square" rtlCol="0">
            <a:spAutoFit/>
          </a:bodyPr>
          <a:lstStyle/>
          <a:p>
            <a:r>
              <a:rPr lang="is-IS" dirty="0">
                <a:hlinkClick r:id="rId5"/>
              </a:rPr>
              <a:t>Heimild</a:t>
            </a:r>
            <a:endParaRPr lang="is-IS" dirty="0"/>
          </a:p>
        </p:txBody>
      </p:sp>
    </p:spTree>
    <p:extLst>
      <p:ext uri="{BB962C8B-B14F-4D97-AF65-F5344CB8AC3E}">
        <p14:creationId xmlns:p14="http://schemas.microsoft.com/office/powerpoint/2010/main" val="1843735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576515"/>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b="0" dirty="0" err="1"/>
              <a:t>DomRömer</a:t>
            </a:r>
            <a:r>
              <a:rPr lang="en-US" sz="2400" b="0" dirty="0"/>
              <a:t> </a:t>
            </a:r>
            <a:r>
              <a:rPr lang="en-US" sz="2400" b="0" dirty="0" err="1"/>
              <a:t>hverfið</a:t>
            </a:r>
            <a:r>
              <a:rPr lang="en-US" sz="2400" b="0" dirty="0"/>
              <a:t> </a:t>
            </a:r>
            <a:r>
              <a:rPr lang="en-US" sz="2400" b="0" dirty="0" err="1"/>
              <a:t>var</a:t>
            </a:r>
            <a:r>
              <a:rPr lang="en-US" sz="2400" b="0" dirty="0"/>
              <a:t> </a:t>
            </a:r>
            <a:r>
              <a:rPr lang="en-US" sz="2400" b="0" dirty="0" err="1"/>
              <a:t>opnað</a:t>
            </a:r>
            <a:r>
              <a:rPr lang="en-US" sz="2400" b="0" dirty="0"/>
              <a:t> </a:t>
            </a:r>
            <a:r>
              <a:rPr lang="en-US" sz="2400" b="0" dirty="0" err="1"/>
              <a:t>árið</a:t>
            </a:r>
            <a:r>
              <a:rPr lang="en-US" sz="2400" b="0" dirty="0"/>
              <a:t> 2018.</a:t>
            </a:r>
          </a:p>
          <a:p>
            <a:r>
              <a:rPr lang="en-US" sz="2400" b="0" dirty="0" err="1"/>
              <a:t>Hverfið</a:t>
            </a:r>
            <a:r>
              <a:rPr lang="en-US" sz="2400" b="0" dirty="0"/>
              <a:t> </a:t>
            </a:r>
            <a:r>
              <a:rPr lang="en-US" sz="2400" b="0" dirty="0" err="1"/>
              <a:t>varð</a:t>
            </a:r>
            <a:r>
              <a:rPr lang="en-US" sz="2400" b="0" dirty="0"/>
              <a:t> </a:t>
            </a:r>
            <a:r>
              <a:rPr lang="en-US" sz="2400" b="0" dirty="0" err="1"/>
              <a:t>fljótt</a:t>
            </a:r>
            <a:r>
              <a:rPr lang="en-US" sz="2400" b="0" dirty="0"/>
              <a:t> </a:t>
            </a:r>
            <a:r>
              <a:rPr lang="en-US" sz="2400" b="0" dirty="0" err="1"/>
              <a:t>vinsælasti</a:t>
            </a:r>
            <a:r>
              <a:rPr lang="en-US" sz="2400" b="0" dirty="0"/>
              <a:t> </a:t>
            </a:r>
            <a:r>
              <a:rPr lang="en-US" sz="2400" b="0" dirty="0" err="1"/>
              <a:t>ferðamannastaðurinn</a:t>
            </a:r>
            <a:r>
              <a:rPr lang="en-US" sz="2400" b="0" dirty="0"/>
              <a:t> í Frankfurt, </a:t>
            </a:r>
            <a:r>
              <a:rPr lang="en-US" sz="2400" b="0" dirty="0" err="1"/>
              <a:t>með</a:t>
            </a:r>
            <a:r>
              <a:rPr lang="en-US" sz="2400" b="0" dirty="0"/>
              <a:t> </a:t>
            </a:r>
            <a:r>
              <a:rPr lang="en-US" sz="2400" b="0" dirty="0" err="1"/>
              <a:t>yfir</a:t>
            </a:r>
            <a:r>
              <a:rPr lang="en-US" sz="2400" b="0" dirty="0"/>
              <a:t> 8000 </a:t>
            </a:r>
            <a:r>
              <a:rPr lang="en-US" sz="2400" b="0" dirty="0" err="1"/>
              <a:t>gesti</a:t>
            </a:r>
            <a:r>
              <a:rPr lang="en-US" sz="2400" b="0" dirty="0"/>
              <a:t> á dag.</a:t>
            </a:r>
          </a:p>
          <a:p>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200329"/>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chemeClr val="bg1"/>
                </a:solidFill>
                <a:latin typeface="Calibri" panose="020F0502020204030204"/>
              </a:rPr>
              <a:t>Uppgötvaðu</a:t>
            </a:r>
            <a:r>
              <a:rPr lang="en-US" sz="3600" dirty="0">
                <a:solidFill>
                  <a:schemeClr val="bg1"/>
                </a:solidFill>
                <a:latin typeface="Calibri" panose="020F0502020204030204"/>
              </a:rPr>
              <a:t> </a:t>
            </a:r>
            <a:r>
              <a:rPr lang="en-US" sz="3600" dirty="0" err="1">
                <a:solidFill>
                  <a:schemeClr val="bg1"/>
                </a:solidFill>
                <a:latin typeface="Calibri" panose="020F0502020204030204"/>
              </a:rPr>
              <a:t>nýja</a:t>
            </a:r>
            <a:r>
              <a:rPr lang="en-US" sz="3600" dirty="0">
                <a:solidFill>
                  <a:schemeClr val="bg1"/>
                </a:solidFill>
                <a:latin typeface="Calibri" panose="020F0502020204030204"/>
              </a:rPr>
              <a:t> </a:t>
            </a:r>
            <a:r>
              <a:rPr lang="en-US" sz="3600" dirty="0" err="1">
                <a:solidFill>
                  <a:schemeClr val="bg1"/>
                </a:solidFill>
                <a:latin typeface="Calibri" panose="020F0502020204030204"/>
              </a:rPr>
              <a:t>gamla</a:t>
            </a:r>
            <a:r>
              <a:rPr lang="en-US" sz="3600" dirty="0">
                <a:solidFill>
                  <a:schemeClr val="bg1"/>
                </a:solidFill>
                <a:latin typeface="Calibri" panose="020F0502020204030204"/>
              </a:rPr>
              <a:t> </a:t>
            </a:r>
            <a:r>
              <a:rPr lang="en-US" sz="3600" dirty="0" err="1">
                <a:solidFill>
                  <a:schemeClr val="bg1"/>
                </a:solidFill>
                <a:latin typeface="Calibri" panose="020F0502020204030204"/>
              </a:rPr>
              <a:t>bæinn</a:t>
            </a:r>
            <a:r>
              <a:rPr lang="en-US" sz="3600" dirty="0">
                <a:solidFill>
                  <a:schemeClr val="bg1"/>
                </a:solidFill>
                <a:latin typeface="Calibri" panose="020F0502020204030204"/>
              </a:rPr>
              <a:t> í Frankfurt</a:t>
            </a: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en-US" sz="2400" b="0" dirty="0" err="1"/>
              <a:t>Sýndarferð</a:t>
            </a:r>
            <a:r>
              <a:rPr lang="en-US" sz="2400" b="0" dirty="0"/>
              <a:t> um </a:t>
            </a:r>
            <a:r>
              <a:rPr lang="en-US" sz="2400" b="0" dirty="0" err="1"/>
              <a:t>nýja</a:t>
            </a:r>
            <a:r>
              <a:rPr lang="en-US" sz="2400" b="0" dirty="0"/>
              <a:t> </a:t>
            </a:r>
            <a:r>
              <a:rPr lang="en-US" sz="2400" b="0" dirty="0" err="1"/>
              <a:t>gamla</a:t>
            </a:r>
            <a:r>
              <a:rPr lang="en-US" sz="2400" b="0" dirty="0"/>
              <a:t> </a:t>
            </a:r>
            <a:r>
              <a:rPr lang="en-US" sz="2400" b="0" dirty="0" err="1"/>
              <a:t>bæinn</a:t>
            </a:r>
            <a:r>
              <a:rPr lang="en-US" sz="2400" b="0" dirty="0"/>
              <a:t> </a:t>
            </a:r>
            <a:r>
              <a:rPr lang="en-US" sz="2400" b="0" dirty="0" err="1"/>
              <a:t>er</a:t>
            </a:r>
            <a:r>
              <a:rPr lang="en-US" sz="2400" b="0" dirty="0"/>
              <a:t> </a:t>
            </a:r>
            <a:r>
              <a:rPr lang="en-US" sz="2400" b="0" dirty="0" err="1"/>
              <a:t>nú</a:t>
            </a:r>
            <a:r>
              <a:rPr lang="en-US" sz="2400" b="0" dirty="0"/>
              <a:t> í </a:t>
            </a:r>
            <a:r>
              <a:rPr lang="en-US" sz="2400" b="0" dirty="0" err="1"/>
              <a:t>boði</a:t>
            </a:r>
            <a:r>
              <a:rPr lang="en-US" sz="2400" b="0" dirty="0"/>
              <a:t>: </a:t>
            </a:r>
            <a:r>
              <a:rPr lang="is-IS" dirty="0">
                <a:hlinkClick r:id="rId3"/>
              </a:rPr>
              <a:t>https://www.deutschland.de/en/topic/culture/frankfurt-has-a-new-old-town-360deg-tour</a:t>
            </a:r>
            <a:r>
              <a:rPr lang="is-IS" dirty="0"/>
              <a:t> </a:t>
            </a:r>
          </a:p>
          <a:p>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446088" y="471488"/>
            <a:ext cx="3798887" cy="4222750"/>
          </a:xfrm>
        </p:spPr>
      </p:pic>
      <p:pic>
        <p:nvPicPr>
          <p:cNvPr id="11" name="Picture Placeholder 10" descr="A picture containing building, outdoor, way, government building&#10;&#10;Description automatically generated">
            <a:extLst>
              <a:ext uri="{FF2B5EF4-FFF2-40B4-BE49-F238E27FC236}">
                <a16:creationId xmlns:a16="http://schemas.microsoft.com/office/drawing/2014/main" id="{D537850A-93B7-44BF-AEE6-5A3A86B46F40}"/>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a:fillRect/>
          </a:stretch>
        </p:blipFill>
        <p:spPr>
          <a:xfrm>
            <a:off x="4660556" y="3255537"/>
            <a:ext cx="2771571" cy="3013810"/>
          </a:xfrm>
        </p:spPr>
      </p:pic>
    </p:spTree>
    <p:extLst>
      <p:ext uri="{BB962C8B-B14F-4D97-AF65-F5344CB8AC3E}">
        <p14:creationId xmlns:p14="http://schemas.microsoft.com/office/powerpoint/2010/main" val="421992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b="0" dirty="0" err="1"/>
              <a:t>Með</a:t>
            </a:r>
            <a:r>
              <a:rPr lang="en-US" sz="2400" b="0" dirty="0"/>
              <a:t> </a:t>
            </a:r>
            <a:r>
              <a:rPr lang="fr-FR" sz="2400" b="0" dirty="0"/>
              <a:t>National Geographic Explore, </a:t>
            </a:r>
            <a:r>
              <a:rPr lang="fr-FR" sz="2400" b="0" dirty="0" err="1"/>
              <a:t>héldu</a:t>
            </a:r>
            <a:r>
              <a:rPr lang="fr-FR" sz="2400" b="0" dirty="0"/>
              <a:t> </a:t>
            </a:r>
            <a:r>
              <a:rPr lang="fr-FR" sz="2400" b="0" dirty="0" err="1"/>
              <a:t>þátttakendur</a:t>
            </a:r>
            <a:r>
              <a:rPr lang="fr-FR" sz="2400" b="0" dirty="0"/>
              <a:t> </a:t>
            </a:r>
            <a:r>
              <a:rPr lang="is-IS" sz="2400" b="0" dirty="0"/>
              <a:t>af stað í leiðangur til Matchu </a:t>
            </a:r>
            <a:r>
              <a:rPr lang="is-IS" sz="2400" b="0" dirty="0" err="1"/>
              <a:t>Picchu</a:t>
            </a:r>
            <a:r>
              <a:rPr lang="is-IS" sz="2400" b="0" dirty="0"/>
              <a:t> með ljósmyndara fyrir NatGeo til að uppgötva Inka-borgina og verða vitni að múmíudýrkun, ásamt fleiri ævintýrum.</a:t>
            </a:r>
          </a:p>
          <a:p>
            <a:r>
              <a:rPr lang="is-IS" sz="2400" b="0" dirty="0"/>
              <a:t>Í öðru stórskemmtilegu verkefni er Suðurskautið skoðað.</a:t>
            </a:r>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77399"/>
            <a:ext cx="7328023" cy="1015663"/>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Calibri" panose="020F0502020204030204"/>
              </a:rPr>
              <a:t>National Geographic Explore | Oculus </a:t>
            </a:r>
            <a:r>
              <a:rPr lang="fr-FR" sz="3000" dirty="0" err="1">
                <a:solidFill>
                  <a:schemeClr val="bg1"/>
                </a:solidFill>
                <a:latin typeface="Calibri" panose="020F0502020204030204"/>
              </a:rPr>
              <a:t>Quest</a:t>
            </a:r>
            <a:endParaRPr lang="en-US" sz="32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000" dirty="0">
              <a:solidFill>
                <a:schemeClr val="bg1"/>
              </a:solidFill>
              <a:latin typeface="Calibri" panose="020F0502020204030204"/>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en-US" dirty="0" err="1"/>
              <a:t>Kíktu</a:t>
            </a:r>
            <a:r>
              <a:rPr lang="en-US" dirty="0"/>
              <a:t> </a:t>
            </a:r>
            <a:r>
              <a:rPr lang="en-US" dirty="0" err="1"/>
              <a:t>hér</a:t>
            </a:r>
            <a:r>
              <a:rPr lang="en-US" dirty="0"/>
              <a:t>: </a:t>
            </a:r>
            <a:r>
              <a:rPr lang="fr-FR" dirty="0">
                <a:hlinkClick r:id="rId3"/>
              </a:rPr>
              <a:t>National Geographic Explore VR on Oculus </a:t>
            </a:r>
            <a:r>
              <a:rPr lang="fr-FR" dirty="0" err="1">
                <a:hlinkClick r:id="rId3"/>
              </a:rPr>
              <a:t>Quest</a:t>
            </a:r>
            <a:r>
              <a:rPr lang="fr-FR" dirty="0">
                <a:hlinkClick r:id="rId3"/>
              </a:rPr>
              <a:t> | Oculus</a:t>
            </a:r>
            <a:endParaRPr lang="fr-FR" dirty="0"/>
          </a:p>
          <a:p>
            <a:endParaRPr lang="fr-FR" sz="2400" b="0" dirty="0"/>
          </a:p>
          <a:p>
            <a:r>
              <a:rPr lang="en-IE" dirty="0">
                <a:hlinkClick r:id="rId4"/>
              </a:rPr>
              <a:t>National Geographic Explore | Oculus Quest - YouTube</a:t>
            </a:r>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p:blipFill>
        <p:spPr>
          <a:xfrm>
            <a:off x="446088" y="471488"/>
            <a:ext cx="3798887" cy="4222750"/>
          </a:xfrm>
        </p:spPr>
      </p:pic>
      <p:pic>
        <p:nvPicPr>
          <p:cNvPr id="6" name="Picture Placeholder 5" descr="A picture containing grass, outdoor, mammal, cow&#10;&#10;Description automatically generated">
            <a:extLst>
              <a:ext uri="{FF2B5EF4-FFF2-40B4-BE49-F238E27FC236}">
                <a16:creationId xmlns:a16="http://schemas.microsoft.com/office/drawing/2014/main" id="{2B098FC2-EFD5-402B-81F9-83AD38920686}"/>
              </a:ext>
            </a:extLst>
          </p:cNvPr>
          <p:cNvPicPr>
            <a:picLocks noGrp="1" noChangeAspect="1"/>
          </p:cNvPicPr>
          <p:nvPr>
            <p:ph type="pic" sz="quarter" idx="11"/>
          </p:nvPr>
        </p:nvPicPr>
        <p:blipFill>
          <a:blip r:embed="rId7" cstate="screen">
            <a:extLst>
              <a:ext uri="{28A0092B-C50C-407E-A947-70E740481C1C}">
                <a14:useLocalDpi xmlns:a14="http://schemas.microsoft.com/office/drawing/2010/main"/>
              </a:ext>
              <a:ext uri="{837473B0-CC2E-450A-ABE3-18F120FF3D39}">
                <a1611:picAttrSrcUrl xmlns="" xmlns:a1611="http://schemas.microsoft.com/office/drawing/2016/11/main" r:id="rId8"/>
              </a:ext>
            </a:extLst>
          </a:blip>
          <a:srcRect/>
          <a:stretch>
            <a:fillRect/>
          </a:stretch>
        </p:blipFill>
        <p:spPr/>
      </p:pic>
    </p:spTree>
    <p:extLst>
      <p:ext uri="{BB962C8B-B14F-4D97-AF65-F5344CB8AC3E}">
        <p14:creationId xmlns:p14="http://schemas.microsoft.com/office/powerpoint/2010/main" val="361277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25400D-5195-4F5D-99BE-31CAEDC1F09B}"/>
              </a:ext>
            </a:extLst>
          </p:cNvPr>
          <p:cNvSpPr>
            <a:spLocks noGrp="1"/>
          </p:cNvSpPr>
          <p:nvPr>
            <p:ph type="body" sz="quarter" idx="13"/>
          </p:nvPr>
        </p:nvSpPr>
        <p:spPr/>
        <p:txBody>
          <a:bodyPr/>
          <a:lstStyle/>
          <a:p>
            <a:r>
              <a:rPr lang="is-IS" dirty="0"/>
              <a:t>Hátíðir í beinni útsendingu</a:t>
            </a:r>
            <a:endParaRPr lang="en-IE" dirty="0"/>
          </a:p>
        </p:txBody>
      </p:sp>
      <p:sp>
        <p:nvSpPr>
          <p:cNvPr id="3" name="Text Placeholder 2">
            <a:extLst>
              <a:ext uri="{FF2B5EF4-FFF2-40B4-BE49-F238E27FC236}">
                <a16:creationId xmlns:a16="http://schemas.microsoft.com/office/drawing/2014/main" id="{AE6372CC-00E8-4F3A-A544-2CF44882CFB3}"/>
              </a:ext>
            </a:extLst>
          </p:cNvPr>
          <p:cNvSpPr>
            <a:spLocks noGrp="1"/>
          </p:cNvSpPr>
          <p:nvPr>
            <p:ph type="body" sz="quarter" idx="14"/>
          </p:nvPr>
        </p:nvSpPr>
        <p:spPr>
          <a:xfrm>
            <a:off x="497155" y="4797351"/>
            <a:ext cx="9859196" cy="469184"/>
          </a:xfrm>
        </p:spPr>
        <p:txBody>
          <a:bodyPr/>
          <a:lstStyle/>
          <a:p>
            <a:pPr marL="0" indent="0">
              <a:buNone/>
            </a:pPr>
            <a:r>
              <a:rPr lang="is-IS" dirty="0"/>
              <a:t>Hinar ýmsu hátíðir, eins og tónlistar- og kvikmyndahátíðir hafa einnig þurft að finna nýjar leiðir til að halda hátíðirnar fyrir sína viðskiptavini.</a:t>
            </a:r>
          </a:p>
          <a:p>
            <a:pPr marL="0" indent="0">
              <a:buNone/>
            </a:pPr>
            <a:r>
              <a:rPr lang="is-IS" dirty="0"/>
              <a:t>Að halda viðburði í beinni útsendingu er ein leið til að viðhalda sýnileika hátíðanna og sambandinu við viðskiptavini.</a:t>
            </a:r>
            <a:endParaRPr lang="en-IE" dirty="0"/>
          </a:p>
        </p:txBody>
      </p:sp>
      <p:pic>
        <p:nvPicPr>
          <p:cNvPr id="6" name="Picture Placeholder 5" descr="Website&#10;&#10;Description automatically generated">
            <a:extLst>
              <a:ext uri="{FF2B5EF4-FFF2-40B4-BE49-F238E27FC236}">
                <a16:creationId xmlns:a16="http://schemas.microsoft.com/office/drawing/2014/main" id="{227F168F-CA04-4B73-894F-70FE271B0FE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37053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4929632"/>
            <a:ext cx="11221508" cy="1608328"/>
          </a:xfrm>
          <a:solidFill>
            <a:srgbClr val="9A2E90"/>
          </a:solidFill>
        </p:spPr>
        <p:txBody>
          <a:bodyPr>
            <a:normAutofit/>
          </a:bodyPr>
          <a:lstStyle/>
          <a:p>
            <a:r>
              <a:rPr lang="en-US" sz="2400" dirty="0" err="1">
                <a:solidFill>
                  <a:schemeClr val="bg1"/>
                </a:solidFill>
                <a:latin typeface="+mn-lt"/>
              </a:rPr>
              <a:t>Hin</a:t>
            </a:r>
            <a:r>
              <a:rPr lang="en-US" sz="2400" dirty="0">
                <a:solidFill>
                  <a:schemeClr val="bg1"/>
                </a:solidFill>
                <a:latin typeface="+mn-lt"/>
              </a:rPr>
              <a:t> </a:t>
            </a:r>
            <a:r>
              <a:rPr lang="en-US" sz="2400" dirty="0" err="1">
                <a:solidFill>
                  <a:schemeClr val="bg1"/>
                </a:solidFill>
                <a:latin typeface="+mn-lt"/>
              </a:rPr>
              <a:t>íslenska</a:t>
            </a:r>
            <a:r>
              <a:rPr lang="en-US" sz="2400" dirty="0">
                <a:solidFill>
                  <a:schemeClr val="bg1"/>
                </a:solidFill>
                <a:latin typeface="+mn-lt"/>
              </a:rPr>
              <a:t> </a:t>
            </a:r>
            <a:r>
              <a:rPr lang="en-US" sz="2400" dirty="0" err="1">
                <a:solidFill>
                  <a:schemeClr val="bg1"/>
                </a:solidFill>
                <a:latin typeface="+mn-lt"/>
              </a:rPr>
              <a:t>tónlistarhátíð</a:t>
            </a:r>
            <a:r>
              <a:rPr lang="en-US" sz="2400" dirty="0">
                <a:solidFill>
                  <a:schemeClr val="bg1"/>
                </a:solidFill>
                <a:latin typeface="+mn-lt"/>
              </a:rPr>
              <a:t> Iceland Airwaves </a:t>
            </a:r>
            <a:r>
              <a:rPr lang="en-US" sz="2400" dirty="0" err="1">
                <a:solidFill>
                  <a:schemeClr val="bg1"/>
                </a:solidFill>
                <a:latin typeface="+mn-lt"/>
              </a:rPr>
              <a:t>er</a:t>
            </a:r>
            <a:r>
              <a:rPr lang="en-US" sz="2400" dirty="0">
                <a:solidFill>
                  <a:schemeClr val="bg1"/>
                </a:solidFill>
                <a:latin typeface="+mn-lt"/>
              </a:rPr>
              <a:t> </a:t>
            </a:r>
            <a:r>
              <a:rPr lang="en-US" sz="2400" dirty="0" err="1">
                <a:solidFill>
                  <a:schemeClr val="bg1"/>
                </a:solidFill>
                <a:latin typeface="+mn-lt"/>
              </a:rPr>
              <a:t>haldin</a:t>
            </a:r>
            <a:r>
              <a:rPr lang="en-US" sz="2400" dirty="0">
                <a:solidFill>
                  <a:schemeClr val="bg1"/>
                </a:solidFill>
                <a:latin typeface="+mn-lt"/>
              </a:rPr>
              <a:t> </a:t>
            </a:r>
            <a:r>
              <a:rPr lang="en-US" sz="2400" dirty="0" err="1">
                <a:solidFill>
                  <a:schemeClr val="bg1"/>
                </a:solidFill>
                <a:latin typeface="+mn-lt"/>
              </a:rPr>
              <a:t>árlega</a:t>
            </a:r>
            <a:r>
              <a:rPr lang="en-US" sz="2400" dirty="0">
                <a:solidFill>
                  <a:schemeClr val="bg1"/>
                </a:solidFill>
                <a:latin typeface="+mn-lt"/>
              </a:rPr>
              <a:t> í </a:t>
            </a:r>
            <a:r>
              <a:rPr lang="en-US" sz="2400" dirty="0" err="1">
                <a:solidFill>
                  <a:schemeClr val="bg1"/>
                </a:solidFill>
                <a:latin typeface="+mn-lt"/>
              </a:rPr>
              <a:t>október</a:t>
            </a:r>
            <a:r>
              <a:rPr lang="en-US" sz="2400" dirty="0">
                <a:solidFill>
                  <a:schemeClr val="bg1"/>
                </a:solidFill>
                <a:latin typeface="+mn-lt"/>
              </a:rPr>
              <a:t>/</a:t>
            </a:r>
            <a:r>
              <a:rPr lang="en-US" sz="2400" dirty="0" err="1">
                <a:solidFill>
                  <a:schemeClr val="bg1"/>
                </a:solidFill>
                <a:latin typeface="+mn-lt"/>
              </a:rPr>
              <a:t>nóvember</a:t>
            </a:r>
            <a:r>
              <a:rPr lang="en-US" sz="2400" dirty="0">
                <a:solidFill>
                  <a:schemeClr val="bg1"/>
                </a:solidFill>
                <a:latin typeface="+mn-lt"/>
              </a:rPr>
              <a:t> í Reykjavík. </a:t>
            </a:r>
            <a:r>
              <a:rPr lang="en-US" sz="2400" dirty="0" err="1">
                <a:solidFill>
                  <a:schemeClr val="bg1"/>
                </a:solidFill>
                <a:latin typeface="+mn-lt"/>
              </a:rPr>
              <a:t>Hátíðin</a:t>
            </a:r>
            <a:r>
              <a:rPr lang="en-US" sz="2400" dirty="0">
                <a:solidFill>
                  <a:schemeClr val="bg1"/>
                </a:solidFill>
                <a:latin typeface="+mn-lt"/>
              </a:rPr>
              <a:t> </a:t>
            </a:r>
            <a:r>
              <a:rPr lang="en-US" sz="2400" dirty="0" err="1">
                <a:solidFill>
                  <a:schemeClr val="bg1"/>
                </a:solidFill>
                <a:latin typeface="+mn-lt"/>
              </a:rPr>
              <a:t>laðar</a:t>
            </a:r>
            <a:r>
              <a:rPr lang="en-US" sz="2400" dirty="0">
                <a:solidFill>
                  <a:schemeClr val="bg1"/>
                </a:solidFill>
                <a:latin typeface="+mn-lt"/>
              </a:rPr>
              <a:t> </a:t>
            </a:r>
            <a:r>
              <a:rPr lang="en-US" sz="2400" dirty="0" err="1">
                <a:solidFill>
                  <a:schemeClr val="bg1"/>
                </a:solidFill>
                <a:latin typeface="+mn-lt"/>
              </a:rPr>
              <a:t>ár</a:t>
            </a:r>
            <a:r>
              <a:rPr lang="en-US" sz="2400" dirty="0">
                <a:solidFill>
                  <a:schemeClr val="bg1"/>
                </a:solidFill>
                <a:latin typeface="+mn-lt"/>
              </a:rPr>
              <a:t> </a:t>
            </a:r>
            <a:r>
              <a:rPr lang="en-US" sz="2400" dirty="0" err="1">
                <a:solidFill>
                  <a:schemeClr val="bg1"/>
                </a:solidFill>
                <a:latin typeface="+mn-lt"/>
              </a:rPr>
              <a:t>hvert</a:t>
            </a:r>
            <a:r>
              <a:rPr lang="en-US" sz="2400" dirty="0">
                <a:solidFill>
                  <a:schemeClr val="bg1"/>
                </a:solidFill>
                <a:latin typeface="+mn-lt"/>
              </a:rPr>
              <a:t> </a:t>
            </a:r>
            <a:r>
              <a:rPr lang="en-US" sz="2400" dirty="0" err="1">
                <a:solidFill>
                  <a:schemeClr val="bg1"/>
                </a:solidFill>
                <a:latin typeface="+mn-lt"/>
              </a:rPr>
              <a:t>að</a:t>
            </a:r>
            <a:r>
              <a:rPr lang="en-US" sz="2400" dirty="0">
                <a:solidFill>
                  <a:schemeClr val="bg1"/>
                </a:solidFill>
                <a:latin typeface="+mn-lt"/>
              </a:rPr>
              <a:t> </a:t>
            </a:r>
            <a:r>
              <a:rPr lang="en-US" sz="2400" dirty="0" err="1">
                <a:solidFill>
                  <a:schemeClr val="bg1"/>
                </a:solidFill>
                <a:latin typeface="+mn-lt"/>
              </a:rPr>
              <a:t>jafnaði</a:t>
            </a:r>
            <a:r>
              <a:rPr lang="en-US" sz="2400" dirty="0">
                <a:solidFill>
                  <a:schemeClr val="bg1"/>
                </a:solidFill>
                <a:latin typeface="+mn-lt"/>
              </a:rPr>
              <a:t> </a:t>
            </a:r>
            <a:r>
              <a:rPr lang="en-US" sz="2400" dirty="0" err="1">
                <a:solidFill>
                  <a:schemeClr val="bg1"/>
                </a:solidFill>
                <a:latin typeface="+mn-lt"/>
              </a:rPr>
              <a:t>þúsundir</a:t>
            </a:r>
            <a:r>
              <a:rPr lang="en-US" sz="2400" dirty="0">
                <a:solidFill>
                  <a:schemeClr val="bg1"/>
                </a:solidFill>
                <a:latin typeface="+mn-lt"/>
              </a:rPr>
              <a:t> </a:t>
            </a:r>
            <a:r>
              <a:rPr lang="en-US" sz="2400" dirty="0" err="1">
                <a:solidFill>
                  <a:schemeClr val="bg1"/>
                </a:solidFill>
                <a:latin typeface="+mn-lt"/>
              </a:rPr>
              <a:t>alþjóðlegra</a:t>
            </a:r>
            <a:r>
              <a:rPr lang="en-US" sz="2400" dirty="0">
                <a:solidFill>
                  <a:schemeClr val="bg1"/>
                </a:solidFill>
                <a:latin typeface="+mn-lt"/>
              </a:rPr>
              <a:t> </a:t>
            </a:r>
            <a:r>
              <a:rPr lang="en-US" sz="2400" dirty="0" err="1">
                <a:solidFill>
                  <a:schemeClr val="bg1"/>
                </a:solidFill>
                <a:latin typeface="+mn-lt"/>
              </a:rPr>
              <a:t>gesta</a:t>
            </a:r>
            <a:r>
              <a:rPr lang="en-US" sz="2400" dirty="0">
                <a:solidFill>
                  <a:schemeClr val="bg1"/>
                </a:solidFill>
                <a:latin typeface="+mn-lt"/>
              </a:rPr>
              <a:t> </a:t>
            </a:r>
            <a:r>
              <a:rPr lang="en-US" sz="2400" dirty="0" err="1">
                <a:solidFill>
                  <a:schemeClr val="bg1"/>
                </a:solidFill>
                <a:latin typeface="+mn-lt"/>
              </a:rPr>
              <a:t>til</a:t>
            </a:r>
            <a:r>
              <a:rPr lang="en-US" sz="2400" dirty="0">
                <a:solidFill>
                  <a:schemeClr val="bg1"/>
                </a:solidFill>
                <a:latin typeface="+mn-lt"/>
              </a:rPr>
              <a:t> </a:t>
            </a:r>
            <a:r>
              <a:rPr lang="en-US" sz="2400" dirty="0" err="1">
                <a:solidFill>
                  <a:schemeClr val="bg1"/>
                </a:solidFill>
                <a:latin typeface="+mn-lt"/>
              </a:rPr>
              <a:t>höfuðborgarinnar</a:t>
            </a:r>
            <a:r>
              <a:rPr lang="en-US" sz="2400" dirty="0">
                <a:solidFill>
                  <a:schemeClr val="bg1"/>
                </a:solidFill>
                <a:latin typeface="+mn-lt"/>
              </a:rPr>
              <a:t>. </a:t>
            </a:r>
            <a:r>
              <a:rPr lang="en-US" sz="2400" dirty="0" err="1">
                <a:solidFill>
                  <a:schemeClr val="bg1"/>
                </a:solidFill>
                <a:latin typeface="+mn-lt"/>
              </a:rPr>
              <a:t>Árið</a:t>
            </a:r>
            <a:r>
              <a:rPr lang="en-US" sz="2400" dirty="0">
                <a:solidFill>
                  <a:schemeClr val="bg1"/>
                </a:solidFill>
                <a:latin typeface="+mn-lt"/>
              </a:rPr>
              <a:t> 2020, </a:t>
            </a:r>
            <a:r>
              <a:rPr lang="en-US" sz="2400" dirty="0" err="1">
                <a:solidFill>
                  <a:schemeClr val="bg1"/>
                </a:solidFill>
                <a:latin typeface="+mn-lt"/>
              </a:rPr>
              <a:t>vegna</a:t>
            </a:r>
            <a:r>
              <a:rPr lang="en-US" sz="2400" dirty="0">
                <a:solidFill>
                  <a:schemeClr val="bg1"/>
                </a:solidFill>
                <a:latin typeface="+mn-lt"/>
              </a:rPr>
              <a:t> COVID-19 </a:t>
            </a:r>
            <a:r>
              <a:rPr lang="en-US" sz="2400" dirty="0" err="1">
                <a:solidFill>
                  <a:schemeClr val="bg1"/>
                </a:solidFill>
                <a:latin typeface="+mn-lt"/>
              </a:rPr>
              <a:t>takmarkana</a:t>
            </a:r>
            <a:r>
              <a:rPr lang="en-US" sz="2400" dirty="0">
                <a:solidFill>
                  <a:schemeClr val="bg1"/>
                </a:solidFill>
                <a:latin typeface="+mn-lt"/>
              </a:rPr>
              <a:t>, var </a:t>
            </a:r>
            <a:r>
              <a:rPr lang="en-US" sz="2400" dirty="0" err="1">
                <a:solidFill>
                  <a:schemeClr val="bg1"/>
                </a:solidFill>
                <a:latin typeface="+mn-lt"/>
              </a:rPr>
              <a:t>hátíðin</a:t>
            </a:r>
            <a:r>
              <a:rPr lang="en-US" sz="2400" dirty="0">
                <a:solidFill>
                  <a:schemeClr val="bg1"/>
                </a:solidFill>
                <a:latin typeface="+mn-lt"/>
              </a:rPr>
              <a:t> </a:t>
            </a:r>
            <a:r>
              <a:rPr lang="en-US" sz="2400" dirty="0" err="1">
                <a:solidFill>
                  <a:schemeClr val="bg1"/>
                </a:solidFill>
                <a:latin typeface="+mn-lt"/>
              </a:rPr>
              <a:t>færð</a:t>
            </a:r>
            <a:r>
              <a:rPr lang="en-US" sz="2400" dirty="0">
                <a:solidFill>
                  <a:schemeClr val="bg1"/>
                </a:solidFill>
                <a:latin typeface="+mn-lt"/>
              </a:rPr>
              <a:t> </a:t>
            </a:r>
            <a:r>
              <a:rPr lang="en-US" sz="2400" dirty="0" err="1">
                <a:solidFill>
                  <a:schemeClr val="bg1"/>
                </a:solidFill>
                <a:latin typeface="+mn-lt"/>
              </a:rPr>
              <a:t>yfir</a:t>
            </a:r>
            <a:r>
              <a:rPr lang="en-US" sz="2400" dirty="0">
                <a:solidFill>
                  <a:schemeClr val="bg1"/>
                </a:solidFill>
                <a:latin typeface="+mn-lt"/>
              </a:rPr>
              <a:t> á </a:t>
            </a:r>
            <a:r>
              <a:rPr lang="en-US" sz="2400" dirty="0" err="1">
                <a:solidFill>
                  <a:schemeClr val="bg1"/>
                </a:solidFill>
                <a:latin typeface="+mn-lt"/>
              </a:rPr>
              <a:t>netið</a:t>
            </a:r>
            <a:r>
              <a:rPr lang="en-US" sz="2400" dirty="0">
                <a:solidFill>
                  <a:schemeClr val="bg1"/>
                </a:solidFill>
                <a:latin typeface="+mn-lt"/>
              </a:rPr>
              <a:t> </a:t>
            </a:r>
            <a:r>
              <a:rPr lang="en-US" sz="2400" dirty="0" err="1">
                <a:solidFill>
                  <a:schemeClr val="bg1"/>
                </a:solidFill>
                <a:latin typeface="+mn-lt"/>
              </a:rPr>
              <a:t>undir</a:t>
            </a:r>
            <a:r>
              <a:rPr lang="en-US" sz="2400" dirty="0">
                <a:solidFill>
                  <a:schemeClr val="bg1"/>
                </a:solidFill>
                <a:latin typeface="+mn-lt"/>
              </a:rPr>
              <a:t> </a:t>
            </a:r>
            <a:r>
              <a:rPr lang="en-US" sz="2400" dirty="0" err="1">
                <a:solidFill>
                  <a:schemeClr val="bg1"/>
                </a:solidFill>
                <a:latin typeface="+mn-lt"/>
              </a:rPr>
              <a:t>yfirskriftinni</a:t>
            </a:r>
            <a:r>
              <a:rPr lang="en-US" sz="2400" dirty="0">
                <a:solidFill>
                  <a:schemeClr val="bg1"/>
                </a:solidFill>
                <a:latin typeface="+mn-lt"/>
              </a:rPr>
              <a:t> “Live from Reykjavík”.</a:t>
            </a:r>
            <a:endParaRPr lang="is-IS" sz="2400" dirty="0">
              <a:solidFill>
                <a:schemeClr val="bg1"/>
              </a:solidFill>
              <a:latin typeface="+mn-lt"/>
            </a:endParaRPr>
          </a:p>
        </p:txBody>
      </p:sp>
      <p:pic>
        <p:nvPicPr>
          <p:cNvPr id="9" name="Content Placeholder 6">
            <a:extLst>
              <a:ext uri="{FF2B5EF4-FFF2-40B4-BE49-F238E27FC236}">
                <a16:creationId xmlns:a16="http://schemas.microsoft.com/office/drawing/2014/main" id="{9A7B4435-1904-45B0-999C-F756328EFF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0185" y="74584"/>
            <a:ext cx="8168811" cy="4215060"/>
          </a:xfrm>
          <a:prstGeom prst="rect">
            <a:avLst/>
          </a:prstGeom>
        </p:spPr>
      </p:pic>
    </p:spTree>
    <p:extLst>
      <p:ext uri="{BB962C8B-B14F-4D97-AF65-F5344CB8AC3E}">
        <p14:creationId xmlns:p14="http://schemas.microsoft.com/office/powerpoint/2010/main" val="3500533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Í stuttu máli – tækifæri sýndarferða</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75006" y="2229494"/>
            <a:ext cx="10312914" cy="3537755"/>
          </a:xfrm>
        </p:spPr>
        <p:txBody>
          <a:bodyPr/>
          <a:lstStyle/>
          <a:p>
            <a:pPr marL="342900" indent="-342900">
              <a:buFontTx/>
              <a:buChar char="-"/>
            </a:pPr>
            <a:r>
              <a:rPr lang="is-IS" dirty="0"/>
              <a:t>Notkun sýndarveruleika í hvaða formi sem er getur verið frábær leið til að ná til nýrra viðskiptavina eða framtíðar gesta.</a:t>
            </a:r>
          </a:p>
          <a:p>
            <a:pPr marL="342900" indent="-342900">
              <a:buFontTx/>
              <a:buChar char="-"/>
            </a:pPr>
            <a:r>
              <a:rPr lang="is-IS" dirty="0"/>
              <a:t>Getur verið ný tekjulind á meðan önnur starfssemi er lokuð.</a:t>
            </a:r>
          </a:p>
          <a:p>
            <a:pPr marL="342900" indent="-342900">
              <a:buFontTx/>
              <a:buChar char="-"/>
            </a:pPr>
            <a:r>
              <a:rPr lang="is-IS" dirty="0"/>
              <a:t>Sýndarveruleiki er tiltölulega nýr vettvangur en hefur mikla möguleika í framtíðinni fyrir ferðaþjónustuna. Sem framlenging af leikjaiðnaðinum þá gæti þetta haft sérstaka þýðingu fyrir poppmenningarferðaþjónustu.</a:t>
            </a:r>
            <a:endParaRPr lang="en-IE" dirty="0"/>
          </a:p>
        </p:txBody>
      </p:sp>
    </p:spTree>
    <p:extLst>
      <p:ext uri="{BB962C8B-B14F-4D97-AF65-F5344CB8AC3E}">
        <p14:creationId xmlns:p14="http://schemas.microsoft.com/office/powerpoint/2010/main" val="2335012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765544" y="957698"/>
            <a:ext cx="6584775" cy="1690335"/>
          </a:xfrm>
        </p:spPr>
        <p:txBody>
          <a:bodyPr/>
          <a:lstStyle/>
          <a:p>
            <a:r>
              <a:rPr lang="en-IE" dirty="0"/>
              <a:t>KENNSLUPAKKI 5 ÆFING 1: FERÐAÞJÓNUSTA FRAMTÍÐARINNAR</a:t>
            </a:r>
          </a:p>
          <a:p>
            <a:endParaRPr lang="en-IE" dirty="0"/>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682389" y="2288278"/>
            <a:ext cx="5005892" cy="2090057"/>
          </a:xfrm>
        </p:spPr>
        <p:txBody>
          <a:bodyPr/>
          <a:lstStyle/>
          <a:p>
            <a:pPr>
              <a:lnSpc>
                <a:spcPct val="107000"/>
              </a:lnSpc>
              <a:spcAft>
                <a:spcPts val="800"/>
              </a:spcAft>
            </a:pPr>
            <a:r>
              <a:rPr lang="is-IS" sz="1800" dirty="0">
                <a:latin typeface="Calibri" panose="020F0502020204030204" pitchFamily="34" charset="0"/>
                <a:cs typeface="Times New Roman" panose="02020603050405020304" pitchFamily="18" charset="0"/>
              </a:rPr>
              <a:t>Íhugaðu þær COVID-19 varúðarráðstafanir sem þú hefur þurft að byggja inn í starfsemi þína á þessu ári. Íhugaðu hvernig þetta gæti verið aðlagað til framtíðar með því að nýta það besta út úr þeim. Gerðu lista fyrir allar þær ráðstafanir sem hefur þurft að innleiða til að tryggja félagslega fjarlægð og veita öruggt umhverfi. Metið síðan áhrif þeirra á venjulegan rekstur. Hafa þær reynst of takmarkandi, eða er eitthvað sem þú myndir vilja halda áfram með þegar COVID-19 hættan hefur minnkað nægilega mikið svo þær eru ekki lengur þarfar í þeirra upprunalega tilgangi? </a:t>
            </a:r>
            <a:endParaRPr lang="en-IE" dirty="0"/>
          </a:p>
        </p:txBody>
      </p:sp>
      <p:pic>
        <p:nvPicPr>
          <p:cNvPr id="14" name="Picture Placeholder 13">
            <a:extLst>
              <a:ext uri="{FF2B5EF4-FFF2-40B4-BE49-F238E27FC236}">
                <a16:creationId xmlns:a16="http://schemas.microsoft.com/office/drawing/2014/main" id="{7639A781-FE6B-4FDD-B2E9-79ACC7A928A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514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62AC2-CDD3-438F-96CC-9DE1505907D1}"/>
              </a:ext>
            </a:extLst>
          </p:cNvPr>
          <p:cNvSpPr>
            <a:spLocks noGrp="1"/>
          </p:cNvSpPr>
          <p:nvPr>
            <p:ph type="body" sz="quarter" idx="14"/>
          </p:nvPr>
        </p:nvSpPr>
        <p:spPr>
          <a:xfrm>
            <a:off x="525833" y="446921"/>
            <a:ext cx="10999417" cy="4140680"/>
          </a:xfrm>
        </p:spPr>
        <p:txBody>
          <a:bodyPr/>
          <a:lstStyle/>
          <a:p>
            <a:pPr>
              <a:lnSpc>
                <a:spcPct val="107000"/>
              </a:lnSpc>
              <a:spcAft>
                <a:spcPts val="800"/>
              </a:spcAft>
            </a:pPr>
            <a:r>
              <a:rPr lang="en-GB" sz="2200" dirty="0" err="1">
                <a:effectLst/>
                <a:latin typeface="Calibri" panose="020F0502020204030204" pitchFamily="34" charset="0"/>
                <a:ea typeface="Calibri" panose="020F0502020204030204" pitchFamily="34" charset="0"/>
                <a:cs typeface="Times New Roman" panose="02020603050405020304" pitchFamily="18" charset="0"/>
              </a:rPr>
              <a:t>Sem</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dæmi</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ýmsar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stofnanir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tilkynna</a:t>
            </a:r>
            <a:r>
              <a:rPr lang="en-GB" sz="2200" dirty="0">
                <a:effectLst/>
                <a:latin typeface="Calibri" panose="020F0502020204030204" pitchFamily="34" charset="0"/>
                <a:ea typeface="Calibri" panose="020F0502020204030204" pitchFamily="34" charset="0"/>
                <a:cs typeface="Times New Roman" panose="02020603050405020304" pitchFamily="18" charset="0"/>
              </a:rPr>
              <a:t> um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aukna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ánægju</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gesta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af</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því</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að</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geta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bóka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tíma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til</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að</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útrýma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biðröðum</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Aðrir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hafa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kynnt</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sýndar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eða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sjálfstýrðar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ferðir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Það</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eru</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mörg</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önnur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dæmi</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sem</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þú</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gætir</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íhugað</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Fylltu</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út</a:t>
            </a:r>
            <a:r>
              <a:rPr lang="en-GB" sz="2200" dirty="0">
                <a:effectLst/>
                <a:latin typeface="Calibri" panose="020F0502020204030204" pitchFamily="34" charset="0"/>
                <a:ea typeface="Calibri" panose="020F0502020204030204" pitchFamily="34" charset="0"/>
                <a:cs typeface="Times New Roman" panose="02020603050405020304" pitchFamily="18" charset="0"/>
              </a:rPr>
              <a:t> í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þessa</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töflu</a:t>
            </a:r>
            <a:r>
              <a:rPr lang="en-GB" sz="2200" dirty="0">
                <a:latin typeface="Calibri" panose="020F0502020204030204" pitchFamily="34" charset="0"/>
                <a:ea typeface="Calibri" panose="020F0502020204030204" pitchFamily="34" charset="0"/>
                <a:cs typeface="Times New Roman" panose="02020603050405020304" pitchFamily="18" charset="0"/>
              </a:rPr>
              <a:t>:</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7D83DD1-C0CC-45EC-AE02-2BCE6F5B91E2}"/>
              </a:ext>
            </a:extLst>
          </p:cNvPr>
          <p:cNvGraphicFramePr>
            <a:graphicFrameLocks noGrp="1"/>
          </p:cNvGraphicFramePr>
          <p:nvPr>
            <p:extLst>
              <p:ext uri="{D42A27DB-BD31-4B8C-83A1-F6EECF244321}">
                <p14:modId xmlns:p14="http://schemas.microsoft.com/office/powerpoint/2010/main" val="2323556665"/>
              </p:ext>
            </p:extLst>
          </p:nvPr>
        </p:nvGraphicFramePr>
        <p:xfrm>
          <a:off x="666750" y="2096945"/>
          <a:ext cx="10476170" cy="3642303"/>
        </p:xfrm>
        <a:graphic>
          <a:graphicData uri="http://schemas.openxmlformats.org/drawingml/2006/table">
            <a:tbl>
              <a:tblPr firstRow="1" firstCol="1" bandRow="1">
                <a:tableStyleId>{F5AB1C69-6EDB-4FF4-983F-18BD219EF322}</a:tableStyleId>
              </a:tblPr>
              <a:tblGrid>
                <a:gridCol w="2554915">
                  <a:extLst>
                    <a:ext uri="{9D8B030D-6E8A-4147-A177-3AD203B41FA5}">
                      <a16:colId xmlns:a16="http://schemas.microsoft.com/office/drawing/2014/main" val="141228016"/>
                    </a:ext>
                  </a:extLst>
                </a:gridCol>
                <a:gridCol w="2681083">
                  <a:extLst>
                    <a:ext uri="{9D8B030D-6E8A-4147-A177-3AD203B41FA5}">
                      <a16:colId xmlns:a16="http://schemas.microsoft.com/office/drawing/2014/main" val="3568816171"/>
                    </a:ext>
                  </a:extLst>
                </a:gridCol>
                <a:gridCol w="2620086">
                  <a:extLst>
                    <a:ext uri="{9D8B030D-6E8A-4147-A177-3AD203B41FA5}">
                      <a16:colId xmlns:a16="http://schemas.microsoft.com/office/drawing/2014/main" val="1829324761"/>
                    </a:ext>
                  </a:extLst>
                </a:gridCol>
                <a:gridCol w="2620086">
                  <a:extLst>
                    <a:ext uri="{9D8B030D-6E8A-4147-A177-3AD203B41FA5}">
                      <a16:colId xmlns:a16="http://schemas.microsoft.com/office/drawing/2014/main" val="2543119429"/>
                    </a:ext>
                  </a:extLst>
                </a:gridCol>
              </a:tblGrid>
              <a:tr h="1170113">
                <a:tc>
                  <a:txBody>
                    <a:bodyPr/>
                    <a:lstStyle/>
                    <a:p>
                      <a:pPr>
                        <a:lnSpc>
                          <a:spcPct val="107000"/>
                        </a:lnSpc>
                        <a:spcAft>
                          <a:spcPts val="800"/>
                        </a:spcAft>
                      </a:pPr>
                      <a:r>
                        <a:rPr lang="en-GB" sz="1800" b="1" kern="1200" dirty="0" err="1">
                          <a:solidFill>
                            <a:schemeClr val="lt1"/>
                          </a:solidFill>
                          <a:effectLst/>
                          <a:latin typeface="+mn-lt"/>
                          <a:ea typeface="+mn-ea"/>
                          <a:cs typeface="+mn-cs"/>
                        </a:rPr>
                        <a:t>Listaðu</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upp</a:t>
                      </a:r>
                      <a:r>
                        <a:rPr lang="en-GB" sz="1800" b="1" kern="1200" baseline="0" dirty="0">
                          <a:solidFill>
                            <a:schemeClr val="lt1"/>
                          </a:solidFill>
                          <a:effectLst/>
                          <a:latin typeface="+mn-lt"/>
                          <a:ea typeface="+mn-ea"/>
                          <a:cs typeface="+mn-cs"/>
                        </a:rPr>
                        <a:t> COVID-19 </a:t>
                      </a:r>
                      <a:r>
                        <a:rPr lang="en-GB" sz="1800" b="1" kern="1200" baseline="0" dirty="0" err="1">
                          <a:solidFill>
                            <a:schemeClr val="lt1"/>
                          </a:solidFill>
                          <a:effectLst/>
                          <a:latin typeface="+mn-lt"/>
                          <a:ea typeface="+mn-ea"/>
                          <a:cs typeface="+mn-cs"/>
                        </a:rPr>
                        <a:t>varúðarráðstananir</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sem</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þú</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settir</a:t>
                      </a:r>
                      <a:r>
                        <a:rPr lang="en-GB" sz="1800" b="1" kern="1200" baseline="0" dirty="0">
                          <a:solidFill>
                            <a:schemeClr val="lt1"/>
                          </a:solidFill>
                          <a:effectLst/>
                          <a:latin typeface="+mn-lt"/>
                          <a:ea typeface="+mn-ea"/>
                          <a:cs typeface="+mn-cs"/>
                        </a:rPr>
                        <a:t> á</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err="1">
                          <a:solidFill>
                            <a:schemeClr val="lt1"/>
                          </a:solidFill>
                          <a:effectLst/>
                          <a:latin typeface="+mn-lt"/>
                          <a:ea typeface="+mn-ea"/>
                          <a:cs typeface="+mn-cs"/>
                        </a:rPr>
                        <a:t>Kostir</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err="1">
                          <a:solidFill>
                            <a:schemeClr val="lt1"/>
                          </a:solidFill>
                          <a:effectLst/>
                          <a:latin typeface="+mn-lt"/>
                          <a:ea typeface="+mn-ea"/>
                          <a:cs typeface="+mn-cs"/>
                        </a:rPr>
                        <a:t>Gallar</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err="1">
                          <a:solidFill>
                            <a:schemeClr val="lt1"/>
                          </a:solidFill>
                          <a:effectLst/>
                          <a:latin typeface="+mn-lt"/>
                          <a:ea typeface="+mn-ea"/>
                          <a:cs typeface="+mn-cs"/>
                        </a:rPr>
                        <a:t>Halda</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þeim</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áfram</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eða</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ekki</a:t>
                      </a:r>
                      <a:r>
                        <a:rPr lang="en-GB" sz="1800" b="1" kern="1200" dirty="0">
                          <a:solidFill>
                            <a:schemeClr val="lt1"/>
                          </a:solidFill>
                          <a:effectLst/>
                          <a:latin typeface="+mn-lt"/>
                          <a:ea typeface="+mn-ea"/>
                          <a:cs typeface="+mn-cs"/>
                        </a:rPr>
                        <a:t>?</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Af</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hverju</a:t>
                      </a:r>
                      <a:r>
                        <a:rPr lang="en-GB" sz="1800" b="1" kern="1200" baseline="0" dirty="0">
                          <a:solidFill>
                            <a:schemeClr val="lt1"/>
                          </a:solidFill>
                          <a:effectLst/>
                          <a:latin typeface="+mn-lt"/>
                          <a:ea typeface="+mn-ea"/>
                          <a:cs typeface="+mn-cs"/>
                        </a:rPr>
                        <a:t>/</a:t>
                      </a:r>
                      <a:r>
                        <a:rPr lang="en-GB" sz="1800" b="1" kern="1200" baseline="0" dirty="0" err="1">
                          <a:solidFill>
                            <a:schemeClr val="lt1"/>
                          </a:solidFill>
                          <a:effectLst/>
                          <a:latin typeface="+mn-lt"/>
                          <a:ea typeface="+mn-ea"/>
                          <a:cs typeface="+mn-cs"/>
                        </a:rPr>
                        <a:t>af</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hverju</a:t>
                      </a:r>
                      <a:r>
                        <a:rPr lang="en-GB" sz="1800" b="1" kern="1200" baseline="0" dirty="0">
                          <a:solidFill>
                            <a:schemeClr val="lt1"/>
                          </a:solidFill>
                          <a:effectLst/>
                          <a:latin typeface="+mn-lt"/>
                          <a:ea typeface="+mn-ea"/>
                          <a:cs typeface="+mn-cs"/>
                        </a:rPr>
                        <a:t> </a:t>
                      </a:r>
                      <a:r>
                        <a:rPr lang="en-GB" sz="1800" b="1" kern="1200" baseline="0" dirty="0" err="1">
                          <a:solidFill>
                            <a:schemeClr val="lt1"/>
                          </a:solidFill>
                          <a:effectLst/>
                          <a:latin typeface="+mn-lt"/>
                          <a:ea typeface="+mn-ea"/>
                          <a:cs typeface="+mn-cs"/>
                        </a:rPr>
                        <a:t>ekki</a:t>
                      </a:r>
                      <a:r>
                        <a:rPr lang="en-GB" sz="1800" b="1" kern="1200" baseline="0" dirty="0">
                          <a:solidFill>
                            <a:schemeClr val="lt1"/>
                          </a:solidFill>
                          <a:effectLst/>
                          <a:latin typeface="+mn-lt"/>
                          <a:ea typeface="+mn-ea"/>
                          <a:cs typeface="+mn-cs"/>
                        </a:rPr>
                        <a:t>?</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55216854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37387011"/>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60030841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69341617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4144730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3692555617"/>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350811370"/>
                  </a:ext>
                </a:extLst>
              </a:tr>
              <a:tr h="353170">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434010442"/>
                  </a:ext>
                </a:extLst>
              </a:tr>
            </a:tbl>
          </a:graphicData>
        </a:graphic>
      </p:graphicFrame>
    </p:spTree>
    <p:extLst>
      <p:ext uri="{BB962C8B-B14F-4D97-AF65-F5344CB8AC3E}">
        <p14:creationId xmlns:p14="http://schemas.microsoft.com/office/powerpoint/2010/main" val="1502732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765544" y="1107657"/>
            <a:ext cx="6584775" cy="1690335"/>
          </a:xfrm>
        </p:spPr>
        <p:txBody>
          <a:bodyPr/>
          <a:lstStyle/>
          <a:p>
            <a:r>
              <a:rPr lang="en-IE" dirty="0"/>
              <a:t>KENNSLUPAKKI 5 ÆFING 2: SÝNDARVERULEIKI OG FERÐAÞJÓNUSTA</a:t>
            </a:r>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489098" y="2479664"/>
            <a:ext cx="5199183" cy="2090057"/>
          </a:xfrm>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Covid-19 </a:t>
            </a:r>
            <a:r>
              <a:rPr lang="is-IS" sz="1800" dirty="0">
                <a:latin typeface="Calibri" panose="020F0502020204030204" pitchFamily="34" charset="0"/>
                <a:ea typeface="Calibri" panose="020F0502020204030204" pitchFamily="34" charset="0"/>
                <a:cs typeface="Times New Roman" panose="02020603050405020304" pitchFamily="18" charset="0"/>
              </a:rPr>
              <a:t>og þörfin fyrir fjarlægðartakmarkanir hefur leitt til þróunar á margvíslegri sýndarupplifun fyrir ferðamenn. Hugsaðu um hvernig þú gætir breytt þínu framboði yfir í sýndarupplifun. Hvaða þætti myndir þú hafa með? Hvernig gætir þú látið upplifunina þína skera sig úr? Hvað gætir þú rukkað fyrir svona afþreyingu? </a:t>
            </a:r>
          </a:p>
          <a:p>
            <a:pPr>
              <a:lnSpc>
                <a:spcPct val="107000"/>
              </a:lnSpc>
              <a:spcAft>
                <a:spcPts val="800"/>
              </a:spcAft>
            </a:pPr>
            <a:r>
              <a:rPr lang="is-IS" sz="1800" dirty="0">
                <a:latin typeface="Calibri" panose="020F0502020204030204" pitchFamily="34" charset="0"/>
                <a:ea typeface="Calibri" panose="020F0502020204030204" pitchFamily="34" charset="0"/>
                <a:cs typeface="Times New Roman" panose="02020603050405020304" pitchFamily="18" charset="0"/>
              </a:rPr>
              <a:t>Kynntu þér dæmi um svipaða afþreyingu og kostnað þeirra til að hjálpa þér að meta hver uppsetningarkostnaður væri og verðmæti slíkrar upplifunar fyrir neytandann. </a:t>
            </a:r>
            <a:endParaRPr lang="en-IE" dirty="0"/>
          </a:p>
        </p:txBody>
      </p:sp>
      <p:pic>
        <p:nvPicPr>
          <p:cNvPr id="10" name="Picture Placeholder 9">
            <a:extLst>
              <a:ext uri="{FF2B5EF4-FFF2-40B4-BE49-F238E27FC236}">
                <a16:creationId xmlns:a16="http://schemas.microsoft.com/office/drawing/2014/main" id="{E06859F4-D3BD-47B4-A312-B945B6104B9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0280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84083" y="3200400"/>
            <a:ext cx="4995917" cy="2618509"/>
          </a:xfrm>
        </p:spPr>
        <p:txBody>
          <a:bodyPr>
            <a:normAutofit fontScale="92500"/>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NÆST:</a:t>
            </a:r>
            <a:r>
              <a:rPr kumimoji="0" lang="en-US" sz="3300" b="1" i="0" u="none" strike="noStrike" kern="1200" cap="none" spc="0" normalizeH="0" baseline="0" noProof="0" dirty="0">
                <a:ln>
                  <a:noFill/>
                </a:ln>
                <a:solidFill>
                  <a:prstClr val="white"/>
                </a:solidFill>
                <a:effectLst/>
                <a:uLnTx/>
                <a:uFillTx/>
                <a:latin typeface="Calibri" panose="020F0502020204030204"/>
                <a:ea typeface="+mn-ea"/>
                <a:cs typeface="+mn-cs"/>
              </a:rPr>
              <a:t> KENNSLUPAKKI 6 POPPMENNINGARFERÐA-ÞJÓNUSTA</a:t>
            </a:r>
            <a:r>
              <a:rPr kumimoji="0" lang="en-US" sz="3300" b="1" i="0" u="none" strike="noStrike" kern="1200" cap="none" spc="0" normalizeH="0" noProof="0" dirty="0">
                <a:ln>
                  <a:noFill/>
                </a:ln>
                <a:solidFill>
                  <a:prstClr val="white"/>
                </a:solidFill>
                <a:effectLst/>
                <a:uLnTx/>
                <a:uFillTx/>
                <a:latin typeface="Calibri" panose="020F0502020204030204"/>
                <a:ea typeface="+mn-ea"/>
                <a:cs typeface="+mn-cs"/>
              </a:rPr>
              <a:t> SKIPULAGNING OG SJÁLFBÆRNI</a:t>
            </a:r>
            <a:endParaRPr kumimoji="0" lang="en-US" sz="33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100" b="1" i="0" u="none" strike="noStrike" kern="1200" cap="none" spc="0" normalizeH="0" baseline="0" noProof="0" dirty="0" err="1">
                <a:ln>
                  <a:noFill/>
                </a:ln>
                <a:solidFill>
                  <a:prstClr val="white"/>
                </a:solidFill>
                <a:effectLst/>
                <a:uLnTx/>
                <a:uFillTx/>
                <a:latin typeface="Calibri" panose="020F0502020204030204"/>
                <a:ea typeface="+mn-ea"/>
                <a:cs typeface="+mn-cs"/>
              </a:rPr>
              <a:t>Sem</a:t>
            </a:r>
            <a:r>
              <a:rPr kumimoji="0" lang="en-US" sz="21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100" b="1" i="0" u="none" strike="noStrike" kern="1200" cap="none" spc="0" normalizeH="0" noProof="0" dirty="0" err="1">
                <a:ln>
                  <a:noFill/>
                </a:ln>
                <a:solidFill>
                  <a:prstClr val="white"/>
                </a:solidFill>
                <a:effectLst/>
                <a:uLnTx/>
                <a:uFillTx/>
                <a:latin typeface="Calibri" panose="020F0502020204030204"/>
                <a:ea typeface="+mn-ea"/>
                <a:cs typeface="+mn-cs"/>
              </a:rPr>
              <a:t>er</a:t>
            </a:r>
            <a:r>
              <a:rPr kumimoji="0" lang="en-US" sz="21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100" b="1" i="0" u="none" strike="noStrike" kern="1200" cap="none" spc="0" normalizeH="0" noProof="0" dirty="0" err="1">
                <a:ln>
                  <a:noFill/>
                </a:ln>
                <a:solidFill>
                  <a:prstClr val="white"/>
                </a:solidFill>
                <a:effectLst/>
                <a:uLnTx/>
                <a:uFillTx/>
                <a:latin typeface="Calibri" panose="020F0502020204030204"/>
                <a:ea typeface="+mn-ea"/>
                <a:cs typeface="+mn-cs"/>
              </a:rPr>
              <a:t>síðasti</a:t>
            </a:r>
            <a:r>
              <a:rPr kumimoji="0" lang="en-US" sz="21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100" b="1" i="0" u="none" strike="noStrike" kern="1200" cap="none" spc="0" normalizeH="0" noProof="0" dirty="0" err="1">
                <a:ln>
                  <a:noFill/>
                </a:ln>
                <a:solidFill>
                  <a:prstClr val="white"/>
                </a:solidFill>
                <a:effectLst/>
                <a:uLnTx/>
                <a:uFillTx/>
                <a:latin typeface="Calibri" panose="020F0502020204030204"/>
                <a:ea typeface="+mn-ea"/>
                <a:cs typeface="+mn-cs"/>
              </a:rPr>
              <a:t>kennslupakkinn</a:t>
            </a:r>
            <a:r>
              <a:rPr kumimoji="0" lang="en-US" sz="2100" b="1" i="0" u="none" strike="noStrike" kern="1200" cap="none" spc="0" normalizeH="0" noProof="0" dirty="0">
                <a:ln>
                  <a:noFill/>
                </a:ln>
                <a:solidFill>
                  <a:prstClr val="white"/>
                </a:solidFill>
                <a:effectLst/>
                <a:uLnTx/>
                <a:uFillTx/>
                <a:latin typeface="Calibri" panose="020F0502020204030204"/>
                <a:ea typeface="+mn-ea"/>
                <a:cs typeface="+mn-cs"/>
              </a:rPr>
              <a:t> um </a:t>
            </a:r>
            <a:r>
              <a:rPr kumimoji="0" lang="en-US" sz="2100" b="1" i="0" u="none" strike="noStrike" kern="1200" cap="none" spc="0" normalizeH="0" noProof="0" dirty="0" err="1">
                <a:ln>
                  <a:noFill/>
                </a:ln>
                <a:solidFill>
                  <a:prstClr val="white"/>
                </a:solidFill>
                <a:effectLst/>
                <a:uLnTx/>
                <a:uFillTx/>
                <a:latin typeface="Calibri" panose="020F0502020204030204"/>
                <a:ea typeface="+mn-ea"/>
                <a:cs typeface="+mn-cs"/>
              </a:rPr>
              <a:t>þetta</a:t>
            </a:r>
            <a:r>
              <a:rPr kumimoji="0" lang="en-US" sz="21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100" b="1" i="0" u="none" strike="noStrike" kern="1200" cap="none" spc="0" normalizeH="0" noProof="0" dirty="0" err="1">
                <a:ln>
                  <a:noFill/>
                </a:ln>
                <a:solidFill>
                  <a:prstClr val="white"/>
                </a:solidFill>
                <a:effectLst/>
                <a:uLnTx/>
                <a:uFillTx/>
                <a:latin typeface="Calibri" panose="020F0502020204030204"/>
                <a:ea typeface="+mn-ea"/>
                <a:cs typeface="+mn-cs"/>
              </a:rPr>
              <a:t>efni</a:t>
            </a:r>
            <a:r>
              <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lang="en-US" sz="2300" dirty="0"/>
          </a:p>
        </p:txBody>
      </p:sp>
      <p:pic>
        <p:nvPicPr>
          <p:cNvPr id="13" name="Picture Placeholder 12">
            <a:extLst>
              <a:ext uri="{FF2B5EF4-FFF2-40B4-BE49-F238E27FC236}">
                <a16:creationId xmlns:a16="http://schemas.microsoft.com/office/drawing/2014/main" id="{C24E0829-A8D5-4926-BC80-7B0533ACD58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5400" y="0"/>
            <a:ext cx="12245162" cy="6858000"/>
          </a:xfrm>
        </p:spPr>
      </p:pic>
    </p:spTree>
    <p:extLst>
      <p:ext uri="{BB962C8B-B14F-4D97-AF65-F5344CB8AC3E}">
        <p14:creationId xmlns:p14="http://schemas.microsoft.com/office/powerpoint/2010/main" val="143841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687D6-84EF-4328-B62F-E9D8EC63B08D}"/>
              </a:ext>
            </a:extLst>
          </p:cNvPr>
          <p:cNvSpPr>
            <a:spLocks noGrp="1"/>
          </p:cNvSpPr>
          <p:nvPr>
            <p:ph type="body" sz="quarter" idx="13"/>
          </p:nvPr>
        </p:nvSpPr>
        <p:spPr/>
        <p:txBody>
          <a:bodyPr>
            <a:normAutofit fontScale="85000" lnSpcReduction="20000"/>
          </a:bodyPr>
          <a:lstStyle/>
          <a:p>
            <a:r>
              <a:rPr lang="is-IS" i="1" dirty="0"/>
              <a:t>Það er of snemmt að segja til um hver langtímaáhrif kreppunnar verða fyrir ferðaþjónustuna, en það er ljóst að því lengur sem hún varir... því erfiðara verður að byggja ferðaþjónustuna upp aftur. Það er áskorunin sem greinin stendur frammi fyrir</a:t>
            </a:r>
            <a:r>
              <a:rPr lang="is-IS" dirty="0"/>
              <a:t> en felur þó einnig í sér tækifæri til að hvetja til nýsköpunar, prófa ný viðskiptamódel, kanna nýja markaði og opna fyrir nýja áfangastaði.</a:t>
            </a:r>
          </a:p>
        </p:txBody>
      </p:sp>
      <p:sp>
        <p:nvSpPr>
          <p:cNvPr id="4" name="Text Placeholder 3">
            <a:extLst>
              <a:ext uri="{FF2B5EF4-FFF2-40B4-BE49-F238E27FC236}">
                <a16:creationId xmlns:a16="http://schemas.microsoft.com/office/drawing/2014/main" id="{0AD7AE99-182C-40D1-B0B3-CF9FF196759E}"/>
              </a:ext>
            </a:extLst>
          </p:cNvPr>
          <p:cNvSpPr>
            <a:spLocks noGrp="1"/>
          </p:cNvSpPr>
          <p:nvPr>
            <p:ph type="body" sz="quarter" idx="15"/>
          </p:nvPr>
        </p:nvSpPr>
        <p:spPr>
          <a:xfrm>
            <a:off x="428082" y="562816"/>
            <a:ext cx="2613204" cy="1221666"/>
          </a:xfrm>
        </p:spPr>
        <p:txBody>
          <a:bodyPr>
            <a:normAutofit fontScale="92500" lnSpcReduction="10000"/>
          </a:bodyPr>
          <a:lstStyle/>
          <a:p>
            <a:r>
              <a:rPr lang="en-IE" dirty="0"/>
              <a:t>“</a:t>
            </a:r>
          </a:p>
        </p:txBody>
      </p:sp>
      <p:pic>
        <p:nvPicPr>
          <p:cNvPr id="11" name="Picture Placeholder 10" descr="A picture containing person, indoor, blue&#10;&#10;Description automatically generated">
            <a:extLst>
              <a:ext uri="{FF2B5EF4-FFF2-40B4-BE49-F238E27FC236}">
                <a16:creationId xmlns:a16="http://schemas.microsoft.com/office/drawing/2014/main" id="{EAD59A67-F66A-4967-94E9-E1D483DBFAA2}"/>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 xmlns:a1611="http://schemas.microsoft.com/office/drawing/2016/11/main" r:id="rId4"/>
              </a:ext>
            </a:extLst>
          </a:blip>
          <a:srcRect/>
          <a:stretch>
            <a:fillRect/>
          </a:stretch>
        </p:blipFill>
        <p:spPr/>
      </p:pic>
      <p:sp>
        <p:nvSpPr>
          <p:cNvPr id="6" name="Text Placeholder 3">
            <a:extLst>
              <a:ext uri="{FF2B5EF4-FFF2-40B4-BE49-F238E27FC236}">
                <a16:creationId xmlns:a16="http://schemas.microsoft.com/office/drawing/2014/main" id="{3C38398D-E292-423A-9379-5F99EFA23835}"/>
              </a:ext>
            </a:extLst>
          </p:cNvPr>
          <p:cNvSpPr txBox="1">
            <a:spLocks/>
          </p:cNvSpPr>
          <p:nvPr/>
        </p:nvSpPr>
        <p:spPr>
          <a:xfrm rot="10800000">
            <a:off x="3121021" y="4358035"/>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a:t>
            </a:r>
          </a:p>
        </p:txBody>
      </p:sp>
      <p:sp>
        <p:nvSpPr>
          <p:cNvPr id="7" name="TextBox 6">
            <a:extLst>
              <a:ext uri="{FF2B5EF4-FFF2-40B4-BE49-F238E27FC236}">
                <a16:creationId xmlns:a16="http://schemas.microsoft.com/office/drawing/2014/main" id="{7E7E1EC3-6EBD-4F1A-BE23-9815BA68221C}"/>
              </a:ext>
            </a:extLst>
          </p:cNvPr>
          <p:cNvSpPr txBox="1"/>
          <p:nvPr/>
        </p:nvSpPr>
        <p:spPr>
          <a:xfrm>
            <a:off x="-577922" y="5667923"/>
            <a:ext cx="6096000" cy="369332"/>
          </a:xfrm>
          <a:prstGeom prst="rect">
            <a:avLst/>
          </a:prstGeom>
          <a:noFill/>
        </p:spPr>
        <p:txBody>
          <a:bodyPr wrap="square">
            <a:spAutoFit/>
          </a:bodyPr>
          <a:lstStyle/>
          <a:p>
            <a:pPr algn="r"/>
            <a:r>
              <a:rPr lang="en-US" dirty="0">
                <a:solidFill>
                  <a:schemeClr val="bg1"/>
                </a:solidFill>
              </a:rPr>
              <a:t>- </a:t>
            </a:r>
            <a:r>
              <a:rPr lang="en-US" dirty="0" err="1">
                <a:solidFill>
                  <a:schemeClr val="bg1"/>
                </a:solidFill>
              </a:rPr>
              <a:t>Úr</a:t>
            </a:r>
            <a:r>
              <a:rPr lang="en-US" dirty="0">
                <a:solidFill>
                  <a:schemeClr val="bg1"/>
                </a:solidFill>
              </a:rPr>
              <a:t> </a:t>
            </a:r>
            <a:r>
              <a:rPr lang="en-US" dirty="0" err="1">
                <a:solidFill>
                  <a:schemeClr val="bg1"/>
                </a:solidFill>
              </a:rPr>
              <a:t>stefnu</a:t>
            </a:r>
            <a:r>
              <a:rPr lang="en-US" dirty="0">
                <a:solidFill>
                  <a:schemeClr val="bg1"/>
                </a:solidFill>
              </a:rPr>
              <a:t> og </a:t>
            </a:r>
            <a:r>
              <a:rPr lang="en-US" dirty="0" err="1">
                <a:solidFill>
                  <a:schemeClr val="bg1"/>
                </a:solidFill>
              </a:rPr>
              <a:t>viðbrögðum</a:t>
            </a:r>
            <a:r>
              <a:rPr lang="en-US" dirty="0">
                <a:solidFill>
                  <a:schemeClr val="bg1"/>
                </a:solidFill>
              </a:rPr>
              <a:t> OECD </a:t>
            </a:r>
            <a:r>
              <a:rPr lang="en-US" dirty="0" err="1">
                <a:solidFill>
                  <a:schemeClr val="bg1"/>
                </a:solidFill>
              </a:rPr>
              <a:t>við</a:t>
            </a:r>
            <a:r>
              <a:rPr lang="en-US" dirty="0">
                <a:solidFill>
                  <a:schemeClr val="bg1"/>
                </a:solidFill>
              </a:rPr>
              <a:t> Covid-19</a:t>
            </a:r>
            <a:endParaRPr lang="is-IS" dirty="0">
              <a:solidFill>
                <a:schemeClr val="bg1"/>
              </a:solidFill>
            </a:endParaRPr>
          </a:p>
        </p:txBody>
      </p:sp>
    </p:spTree>
    <p:extLst>
      <p:ext uri="{BB962C8B-B14F-4D97-AF65-F5344CB8AC3E}">
        <p14:creationId xmlns:p14="http://schemas.microsoft.com/office/powerpoint/2010/main" val="4033035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 Placeholder 7">
            <a:extLst>
              <a:ext uri="{FF2B5EF4-FFF2-40B4-BE49-F238E27FC236}">
                <a16:creationId xmlns:a16="http://schemas.microsoft.com/office/drawing/2014/main" id="{AA9C2B5C-AD85-426C-B9F5-08FF25E9EBDA}"/>
              </a:ext>
            </a:extLst>
          </p:cNvPr>
          <p:cNvSpPr txBox="1">
            <a:spLocks/>
          </p:cNvSpPr>
          <p:nvPr/>
        </p:nvSpPr>
        <p:spPr>
          <a:xfrm>
            <a:off x="1620627" y="772424"/>
            <a:ext cx="5807672" cy="131207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5000" kern="1200" baseline="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200" dirty="0" err="1">
                <a:latin typeface="Calibri" panose="020F0502020204030204"/>
              </a:rPr>
              <a:t>Heimildir</a:t>
            </a:r>
            <a:r>
              <a:rPr lang="en-US" sz="3200" dirty="0">
                <a:latin typeface="Calibri" panose="020F0502020204030204"/>
              </a:rPr>
              <a:t> í </a:t>
            </a:r>
            <a:r>
              <a:rPr lang="en-US" sz="3200" dirty="0" err="1">
                <a:latin typeface="Calibri" panose="020F0502020204030204"/>
              </a:rPr>
              <a:t>kennslupakka</a:t>
            </a:r>
            <a:r>
              <a:rPr lang="en-US" sz="3200" dirty="0">
                <a:latin typeface="Calibri" panose="020F0502020204030204"/>
              </a:rPr>
              <a:t> 5</a:t>
            </a:r>
          </a:p>
          <a:p>
            <a:endParaRPr lang="en-US" dirty="0"/>
          </a:p>
        </p:txBody>
      </p:sp>
      <p:sp>
        <p:nvSpPr>
          <p:cNvPr id="22" name="Text Placeholder 6">
            <a:extLst>
              <a:ext uri="{FF2B5EF4-FFF2-40B4-BE49-F238E27FC236}">
                <a16:creationId xmlns:a16="http://schemas.microsoft.com/office/drawing/2014/main" id="{F72FEFDC-8C1A-43ED-B5C5-223FE6D15D39}"/>
              </a:ext>
            </a:extLst>
          </p:cNvPr>
          <p:cNvSpPr>
            <a:spLocks noGrp="1"/>
          </p:cNvSpPr>
          <p:nvPr>
            <p:ph type="body" sz="quarter" idx="19"/>
          </p:nvPr>
        </p:nvSpPr>
        <p:spPr>
          <a:xfrm>
            <a:off x="501033" y="2336308"/>
            <a:ext cx="6537941" cy="2132949"/>
          </a:xfrm>
        </p:spPr>
        <p:txBody>
          <a:bodyPr>
            <a:normAutofit/>
          </a:bodyPr>
          <a:lstStyle/>
          <a:p>
            <a:r>
              <a:rPr lang="is-IS" sz="1600" dirty="0">
                <a:hlinkClick r:id="rId2"/>
              </a:rPr>
              <a:t>UNWTO-Global-Guidelines-to-Restart-Tourism.pdf</a:t>
            </a:r>
            <a:endParaRPr lang="is-IS" sz="1600" dirty="0"/>
          </a:p>
          <a:p>
            <a:r>
              <a:rPr lang="is-IS" sz="1600" dirty="0">
                <a:hlinkClick r:id="rId3"/>
              </a:rPr>
              <a:t>https://thetourismcolab.com.au/change/23-actions-for-regenerative-tourism/</a:t>
            </a:r>
            <a:endParaRPr lang="is-IS" sz="1600" dirty="0"/>
          </a:p>
          <a:p>
            <a:r>
              <a:rPr lang="en-US" sz="1600" dirty="0">
                <a:hlinkClick r:id="rId4"/>
              </a:rPr>
              <a:t>Slideshow of the day: The Bieber effect or plain selfishness? Visitors destroying </a:t>
            </a:r>
            <a:r>
              <a:rPr lang="en-US" sz="1600" dirty="0" err="1">
                <a:hlinkClick r:id="rId4"/>
              </a:rPr>
              <a:t>Fjaðrárgljúfur</a:t>
            </a:r>
            <a:r>
              <a:rPr lang="en-US" sz="1600" dirty="0">
                <a:hlinkClick r:id="rId4"/>
              </a:rPr>
              <a:t> | </a:t>
            </a:r>
            <a:r>
              <a:rPr lang="en-US" sz="1600" dirty="0" err="1">
                <a:hlinkClick r:id="rId4"/>
              </a:rPr>
              <a:t>Icelandmag</a:t>
            </a:r>
            <a:endParaRPr lang="en-IE" sz="1600" dirty="0"/>
          </a:p>
          <a:p>
            <a:endParaRPr lang="en-US" sz="1600" dirty="0"/>
          </a:p>
        </p:txBody>
      </p:sp>
      <p:sp>
        <p:nvSpPr>
          <p:cNvPr id="23" name="Text Placeholder 3">
            <a:extLst>
              <a:ext uri="{FF2B5EF4-FFF2-40B4-BE49-F238E27FC236}">
                <a16:creationId xmlns:a16="http://schemas.microsoft.com/office/drawing/2014/main" id="{DCA857A6-C600-4C8D-A814-4B8DD60B33F0}"/>
              </a:ext>
            </a:extLst>
          </p:cNvPr>
          <p:cNvSpPr txBox="1">
            <a:spLocks/>
          </p:cNvSpPr>
          <p:nvPr/>
        </p:nvSpPr>
        <p:spPr>
          <a:xfrm>
            <a:off x="8878502" y="2160311"/>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www.popculturetourism.eu</a:t>
            </a:r>
            <a:endParaRPr lang="en-US" dirty="0"/>
          </a:p>
        </p:txBody>
      </p:sp>
      <p:sp>
        <p:nvSpPr>
          <p:cNvPr id="24" name="Text Placeholder 1">
            <a:extLst>
              <a:ext uri="{FF2B5EF4-FFF2-40B4-BE49-F238E27FC236}">
                <a16:creationId xmlns:a16="http://schemas.microsoft.com/office/drawing/2014/main" id="{094D1085-6A91-4158-A23E-B466AC437F0C}"/>
              </a:ext>
            </a:extLst>
          </p:cNvPr>
          <p:cNvSpPr txBox="1">
            <a:spLocks/>
          </p:cNvSpPr>
          <p:nvPr/>
        </p:nvSpPr>
        <p:spPr>
          <a:xfrm>
            <a:off x="8878502" y="1615175"/>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www.facebook.com/outpaceeu</a:t>
            </a:r>
            <a:endParaRPr lang="en-US" dirty="0"/>
          </a:p>
        </p:txBody>
      </p:sp>
      <p:pic>
        <p:nvPicPr>
          <p:cNvPr id="25" name="Picture 24" descr="A picture containing drawing&#10;&#10;Description automatically generated">
            <a:extLst>
              <a:ext uri="{FF2B5EF4-FFF2-40B4-BE49-F238E27FC236}">
                <a16:creationId xmlns:a16="http://schemas.microsoft.com/office/drawing/2014/main" id="{DD86F167-DFFF-4A3C-92CC-44A16C498D19}"/>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 xmlns:a1611="http://schemas.microsoft.com/office/drawing/2016/11/main" r:id="rId6"/>
              </a:ext>
            </a:extLst>
          </a:blip>
          <a:stretch>
            <a:fillRect/>
          </a:stretch>
        </p:blipFill>
        <p:spPr>
          <a:xfrm>
            <a:off x="8182596" y="1628444"/>
            <a:ext cx="415861" cy="415861"/>
          </a:xfrm>
          <a:prstGeom prst="rect">
            <a:avLst/>
          </a:prstGeom>
        </p:spPr>
      </p:pic>
    </p:spTree>
    <p:extLst>
      <p:ext uri="{BB962C8B-B14F-4D97-AF65-F5344CB8AC3E}">
        <p14:creationId xmlns:p14="http://schemas.microsoft.com/office/powerpoint/2010/main" val="1108207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9513B-5E3A-46F6-8B71-AD0A357FC801}"/>
              </a:ext>
            </a:extLst>
          </p:cNvPr>
          <p:cNvSpPr>
            <a:spLocks noGrp="1"/>
          </p:cNvSpPr>
          <p:nvPr>
            <p:ph type="body" sz="quarter" idx="13"/>
          </p:nvPr>
        </p:nvSpPr>
        <p:spPr/>
        <p:txBody>
          <a:bodyPr/>
          <a:lstStyle/>
          <a:p>
            <a:r>
              <a:rPr lang="is-IS" dirty="0"/>
              <a:t>Hugsanlegar afleiðingar Covid-19 á ferðaþjónustuna</a:t>
            </a:r>
            <a:endParaRPr lang="en-IE" dirty="0"/>
          </a:p>
        </p:txBody>
      </p:sp>
      <p:sp>
        <p:nvSpPr>
          <p:cNvPr id="3" name="Text Placeholder 2">
            <a:extLst>
              <a:ext uri="{FF2B5EF4-FFF2-40B4-BE49-F238E27FC236}">
                <a16:creationId xmlns:a16="http://schemas.microsoft.com/office/drawing/2014/main" id="{186EB9E8-21F1-4437-A00A-5EB9D111398A}"/>
              </a:ext>
            </a:extLst>
          </p:cNvPr>
          <p:cNvSpPr>
            <a:spLocks noGrp="1"/>
          </p:cNvSpPr>
          <p:nvPr>
            <p:ph type="body" sz="quarter" idx="14"/>
          </p:nvPr>
        </p:nvSpPr>
        <p:spPr/>
        <p:txBody>
          <a:bodyPr/>
          <a:lstStyle/>
          <a:p>
            <a:r>
              <a:rPr lang="is-IS" dirty="0"/>
              <a:t>Mikil áhersla á sjálfbærni getur leitt til þess að innanlandsferðir og styttri flugleiðir verði algengari. Áframhaldandi óvissa hefur einnig áhrif á neyslumynstur ferðamanna.</a:t>
            </a:r>
            <a:endParaRPr lang="en-IE" dirty="0"/>
          </a:p>
        </p:txBody>
      </p:sp>
      <p:sp>
        <p:nvSpPr>
          <p:cNvPr id="4" name="Text Placeholder 3">
            <a:extLst>
              <a:ext uri="{FF2B5EF4-FFF2-40B4-BE49-F238E27FC236}">
                <a16:creationId xmlns:a16="http://schemas.microsoft.com/office/drawing/2014/main" id="{C6E490E9-B05E-48CE-A937-D0799269DF36}"/>
              </a:ext>
            </a:extLst>
          </p:cNvPr>
          <p:cNvSpPr>
            <a:spLocks noGrp="1"/>
          </p:cNvSpPr>
          <p:nvPr>
            <p:ph type="body" sz="quarter" idx="15"/>
          </p:nvPr>
        </p:nvSpPr>
        <p:spPr/>
        <p:txBody>
          <a:bodyPr/>
          <a:lstStyle/>
          <a:p>
            <a:r>
              <a:rPr lang="en-IE" dirty="0"/>
              <a:t>LENGD FERÐAR</a:t>
            </a:r>
          </a:p>
        </p:txBody>
      </p:sp>
      <p:sp>
        <p:nvSpPr>
          <p:cNvPr id="5" name="Text Placeholder 4">
            <a:extLst>
              <a:ext uri="{FF2B5EF4-FFF2-40B4-BE49-F238E27FC236}">
                <a16:creationId xmlns:a16="http://schemas.microsoft.com/office/drawing/2014/main" id="{446DE6A0-48CD-4596-9FF6-571404107568}"/>
              </a:ext>
            </a:extLst>
          </p:cNvPr>
          <p:cNvSpPr>
            <a:spLocks noGrp="1"/>
          </p:cNvSpPr>
          <p:nvPr>
            <p:ph type="body" sz="quarter" idx="16"/>
          </p:nvPr>
        </p:nvSpPr>
        <p:spPr>
          <a:xfrm>
            <a:off x="461765" y="2467545"/>
            <a:ext cx="2659582" cy="716489"/>
          </a:xfrm>
          <a:solidFill>
            <a:srgbClr val="E45E32">
              <a:alpha val="80000"/>
            </a:srgbClr>
          </a:solidFill>
        </p:spPr>
        <p:txBody>
          <a:bodyPr/>
          <a:lstStyle/>
          <a:p>
            <a:r>
              <a:rPr lang="is-IS" dirty="0">
                <a:solidFill>
                  <a:schemeClr val="bg1"/>
                </a:solidFill>
              </a:rPr>
              <a:t>Lengri dvöl frekar en margar stuttar ferðir</a:t>
            </a:r>
            <a:endParaRPr lang="en-IE" dirty="0">
              <a:solidFill>
                <a:schemeClr val="bg1"/>
              </a:solidFill>
            </a:endParaRPr>
          </a:p>
        </p:txBody>
      </p:sp>
      <p:sp>
        <p:nvSpPr>
          <p:cNvPr id="6" name="Text Placeholder 5">
            <a:extLst>
              <a:ext uri="{FF2B5EF4-FFF2-40B4-BE49-F238E27FC236}">
                <a16:creationId xmlns:a16="http://schemas.microsoft.com/office/drawing/2014/main" id="{C033C010-03F7-4083-855F-A6C6326B82B6}"/>
              </a:ext>
            </a:extLst>
          </p:cNvPr>
          <p:cNvSpPr>
            <a:spLocks noGrp="1"/>
          </p:cNvSpPr>
          <p:nvPr>
            <p:ph type="body" sz="quarter" idx="17"/>
          </p:nvPr>
        </p:nvSpPr>
        <p:spPr/>
        <p:txBody>
          <a:bodyPr/>
          <a:lstStyle/>
          <a:p>
            <a:r>
              <a:rPr lang="en-IE" dirty="0"/>
              <a:t>STAÐSETNING</a:t>
            </a:r>
          </a:p>
        </p:txBody>
      </p:sp>
      <p:sp>
        <p:nvSpPr>
          <p:cNvPr id="7" name="Text Placeholder 6">
            <a:extLst>
              <a:ext uri="{FF2B5EF4-FFF2-40B4-BE49-F238E27FC236}">
                <a16:creationId xmlns:a16="http://schemas.microsoft.com/office/drawing/2014/main" id="{2AAB6C21-B77D-4D69-84A8-1B14BA0B33F5}"/>
              </a:ext>
            </a:extLst>
          </p:cNvPr>
          <p:cNvSpPr>
            <a:spLocks noGrp="1"/>
          </p:cNvSpPr>
          <p:nvPr>
            <p:ph type="body" sz="quarter" idx="18"/>
          </p:nvPr>
        </p:nvSpPr>
        <p:spPr>
          <a:xfrm>
            <a:off x="3293072" y="2447926"/>
            <a:ext cx="2659582" cy="791886"/>
          </a:xfrm>
          <a:solidFill>
            <a:srgbClr val="1198D1">
              <a:alpha val="80000"/>
            </a:srgbClr>
          </a:solidFill>
        </p:spPr>
        <p:txBody>
          <a:bodyPr/>
          <a:lstStyle/>
          <a:p>
            <a:r>
              <a:rPr lang="is-IS" sz="1500" dirty="0">
                <a:solidFill>
                  <a:schemeClr val="bg1"/>
                </a:solidFill>
              </a:rPr>
              <a:t>Áfangastaðir í nærumhverfinu, við strandir eða í dreifbýli valdir frekar en borgir</a:t>
            </a:r>
            <a:endParaRPr lang="en-IE" sz="1500" dirty="0">
              <a:solidFill>
                <a:schemeClr val="bg1"/>
              </a:solidFill>
            </a:endParaRPr>
          </a:p>
        </p:txBody>
      </p:sp>
      <p:sp>
        <p:nvSpPr>
          <p:cNvPr id="8" name="Text Placeholder 7">
            <a:extLst>
              <a:ext uri="{FF2B5EF4-FFF2-40B4-BE49-F238E27FC236}">
                <a16:creationId xmlns:a16="http://schemas.microsoft.com/office/drawing/2014/main" id="{4C367828-4975-4BE5-87D4-C3A1AB2E3AFD}"/>
              </a:ext>
            </a:extLst>
          </p:cNvPr>
          <p:cNvSpPr>
            <a:spLocks noGrp="1"/>
          </p:cNvSpPr>
          <p:nvPr>
            <p:ph type="body" sz="quarter" idx="19"/>
          </p:nvPr>
        </p:nvSpPr>
        <p:spPr/>
        <p:txBody>
          <a:bodyPr/>
          <a:lstStyle/>
          <a:p>
            <a:r>
              <a:rPr lang="en-IE" dirty="0"/>
              <a:t>ÖRYGGI</a:t>
            </a:r>
          </a:p>
        </p:txBody>
      </p:sp>
      <p:sp>
        <p:nvSpPr>
          <p:cNvPr id="9" name="Text Placeholder 8">
            <a:extLst>
              <a:ext uri="{FF2B5EF4-FFF2-40B4-BE49-F238E27FC236}">
                <a16:creationId xmlns:a16="http://schemas.microsoft.com/office/drawing/2014/main" id="{C54F8ADB-C9F6-499A-9FDD-746B9BDB2D79}"/>
              </a:ext>
            </a:extLst>
          </p:cNvPr>
          <p:cNvSpPr>
            <a:spLocks noGrp="1"/>
          </p:cNvSpPr>
          <p:nvPr>
            <p:ph type="body" sz="quarter" idx="20"/>
          </p:nvPr>
        </p:nvSpPr>
        <p:spPr>
          <a:xfrm>
            <a:off x="6180537" y="2458020"/>
            <a:ext cx="2659582" cy="791886"/>
          </a:xfrm>
          <a:solidFill>
            <a:srgbClr val="9A2E90">
              <a:alpha val="80000"/>
            </a:srgbClr>
          </a:solidFill>
        </p:spPr>
        <p:txBody>
          <a:bodyPr/>
          <a:lstStyle/>
          <a:p>
            <a:r>
              <a:rPr lang="is-IS" dirty="0">
                <a:solidFill>
                  <a:schemeClr val="bg1"/>
                </a:solidFill>
              </a:rPr>
              <a:t>Öryggi og hreinlæti lykilatriði við val á áfangastað</a:t>
            </a:r>
            <a:endParaRPr lang="en-IE" dirty="0">
              <a:solidFill>
                <a:schemeClr val="bg1"/>
              </a:solidFill>
            </a:endParaRPr>
          </a:p>
        </p:txBody>
      </p:sp>
      <p:sp>
        <p:nvSpPr>
          <p:cNvPr id="10" name="Text Placeholder 9">
            <a:extLst>
              <a:ext uri="{FF2B5EF4-FFF2-40B4-BE49-F238E27FC236}">
                <a16:creationId xmlns:a16="http://schemas.microsoft.com/office/drawing/2014/main" id="{A5E0F1C4-7154-42D4-83A7-4B42A44A73C7}"/>
              </a:ext>
            </a:extLst>
          </p:cNvPr>
          <p:cNvSpPr>
            <a:spLocks noGrp="1"/>
          </p:cNvSpPr>
          <p:nvPr>
            <p:ph type="body" sz="quarter" idx="21"/>
          </p:nvPr>
        </p:nvSpPr>
        <p:spPr/>
        <p:txBody>
          <a:bodyPr/>
          <a:lstStyle/>
          <a:p>
            <a:r>
              <a:rPr lang="en-IE" dirty="0"/>
              <a:t>STAFRÆNAR LAUSNIR</a:t>
            </a:r>
          </a:p>
        </p:txBody>
      </p:sp>
      <p:sp>
        <p:nvSpPr>
          <p:cNvPr id="11" name="Text Placeholder 10">
            <a:extLst>
              <a:ext uri="{FF2B5EF4-FFF2-40B4-BE49-F238E27FC236}">
                <a16:creationId xmlns:a16="http://schemas.microsoft.com/office/drawing/2014/main" id="{B59BEB8E-8346-4706-95B7-FF9D38042A57}"/>
              </a:ext>
            </a:extLst>
          </p:cNvPr>
          <p:cNvSpPr>
            <a:spLocks noGrp="1"/>
          </p:cNvSpPr>
          <p:nvPr>
            <p:ph type="body" sz="quarter" idx="22"/>
          </p:nvPr>
        </p:nvSpPr>
        <p:spPr>
          <a:xfrm>
            <a:off x="9026526" y="2496120"/>
            <a:ext cx="2659582" cy="791886"/>
          </a:xfrm>
          <a:solidFill>
            <a:srgbClr val="F5B020">
              <a:alpha val="80000"/>
            </a:srgbClr>
          </a:solidFill>
        </p:spPr>
        <p:txBody>
          <a:bodyPr/>
          <a:lstStyle/>
          <a:p>
            <a:r>
              <a:rPr lang="is-IS" dirty="0">
                <a:solidFill>
                  <a:schemeClr val="bg1"/>
                </a:solidFill>
              </a:rPr>
              <a:t>Aukning í stafrænum lausnum og vörum</a:t>
            </a:r>
            <a:endParaRPr lang="en-IE" dirty="0">
              <a:solidFill>
                <a:schemeClr val="bg1"/>
              </a:solidFill>
            </a:endParaRPr>
          </a:p>
        </p:txBody>
      </p:sp>
    </p:spTree>
    <p:extLst>
      <p:ext uri="{BB962C8B-B14F-4D97-AF65-F5344CB8AC3E}">
        <p14:creationId xmlns:p14="http://schemas.microsoft.com/office/powerpoint/2010/main" val="308993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FC40F2E3-68FB-4AF1-9BE4-322BAC9ADCE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7" y="438151"/>
            <a:ext cx="8435438" cy="1631280"/>
          </a:xfrm>
        </p:spPr>
        <p:txBody>
          <a:bodyPr>
            <a:normAutofit fontScale="70000" lnSpcReduction="20000"/>
          </a:bodyPr>
          <a:lstStyle/>
          <a:p>
            <a:r>
              <a:rPr lang="en-US" sz="2900" dirty="0" err="1"/>
              <a:t>Einbeita</a:t>
            </a:r>
            <a:r>
              <a:rPr lang="en-US" sz="2900" dirty="0"/>
              <a:t> </a:t>
            </a:r>
            <a:r>
              <a:rPr lang="en-US" sz="2900" dirty="0" err="1"/>
              <a:t>okkur</a:t>
            </a:r>
            <a:r>
              <a:rPr lang="en-US" sz="2900" dirty="0"/>
              <a:t> </a:t>
            </a:r>
            <a:r>
              <a:rPr lang="en-US" sz="2900" dirty="0" err="1"/>
              <a:t>að</a:t>
            </a:r>
            <a:r>
              <a:rPr lang="en-US" sz="2900" dirty="0"/>
              <a:t> </a:t>
            </a:r>
            <a:r>
              <a:rPr lang="en-US" sz="2900" dirty="0" err="1"/>
              <a:t>náttúrunni</a:t>
            </a:r>
            <a:endParaRPr lang="en-US" sz="2900" dirty="0"/>
          </a:p>
          <a:p>
            <a:r>
              <a:rPr lang="en-US" sz="2900" dirty="0" err="1"/>
              <a:t>Hafa</a:t>
            </a:r>
            <a:r>
              <a:rPr lang="en-US" sz="2900" dirty="0"/>
              <a:t> </a:t>
            </a:r>
            <a:r>
              <a:rPr lang="en-US" sz="2900" dirty="0" err="1"/>
              <a:t>áfangastaði</a:t>
            </a:r>
            <a:r>
              <a:rPr lang="en-US" sz="2900" dirty="0"/>
              <a:t> </a:t>
            </a:r>
            <a:r>
              <a:rPr lang="en-US" sz="2900" dirty="0" err="1"/>
              <a:t>opnari</a:t>
            </a:r>
            <a:r>
              <a:rPr lang="en-US" sz="2900" dirty="0"/>
              <a:t> og </a:t>
            </a:r>
            <a:r>
              <a:rPr lang="en-US" sz="2900" dirty="0" err="1"/>
              <a:t>fámennari</a:t>
            </a:r>
            <a:endParaRPr lang="en-US" sz="2900" dirty="0"/>
          </a:p>
          <a:p>
            <a:r>
              <a:rPr lang="en-US" sz="2900" dirty="0" err="1"/>
              <a:t>Nýta</a:t>
            </a:r>
            <a:r>
              <a:rPr lang="en-US" sz="2900" dirty="0"/>
              <a:t> </a:t>
            </a:r>
            <a:r>
              <a:rPr lang="en-US" sz="2900" dirty="0" err="1"/>
              <a:t>stafrænar</a:t>
            </a:r>
            <a:r>
              <a:rPr lang="en-US" sz="2900" dirty="0"/>
              <a:t>- og </a:t>
            </a:r>
            <a:r>
              <a:rPr lang="en-US" sz="2900" dirty="0" err="1"/>
              <a:t>sýndarlausnir</a:t>
            </a:r>
            <a:endParaRPr lang="en-US" sz="2900" dirty="0"/>
          </a:p>
          <a:p>
            <a:r>
              <a:rPr lang="en-US" sz="2900" dirty="0"/>
              <a:t>Ganga </a:t>
            </a:r>
            <a:r>
              <a:rPr lang="en-US" sz="2900" dirty="0" err="1"/>
              <a:t>úr</a:t>
            </a:r>
            <a:r>
              <a:rPr lang="en-US" sz="2900" dirty="0"/>
              <a:t> </a:t>
            </a:r>
            <a:r>
              <a:rPr lang="en-US" sz="2900" dirty="0" err="1"/>
              <a:t>skugga</a:t>
            </a:r>
            <a:r>
              <a:rPr lang="en-US" sz="2900" dirty="0"/>
              <a:t> um </a:t>
            </a:r>
            <a:r>
              <a:rPr lang="en-US" sz="2900" dirty="0" err="1"/>
              <a:t>að</a:t>
            </a:r>
            <a:r>
              <a:rPr lang="en-US" sz="2900" dirty="0"/>
              <a:t> </a:t>
            </a:r>
            <a:r>
              <a:rPr lang="en-US" sz="2900" dirty="0" err="1"/>
              <a:t>áfangastaðirnir</a:t>
            </a:r>
            <a:r>
              <a:rPr lang="en-US" sz="2900" dirty="0"/>
              <a:t> </a:t>
            </a:r>
            <a:r>
              <a:rPr lang="en-US" sz="2900" dirty="0" err="1"/>
              <a:t>okkar</a:t>
            </a:r>
            <a:r>
              <a:rPr lang="en-US" sz="2900" dirty="0"/>
              <a:t> </a:t>
            </a:r>
            <a:r>
              <a:rPr lang="en-US" sz="2900" dirty="0" err="1"/>
              <a:t>séu</a:t>
            </a:r>
            <a:r>
              <a:rPr lang="en-US" sz="2900" dirty="0"/>
              <a:t> </a:t>
            </a:r>
            <a:r>
              <a:rPr lang="en-US" sz="2900" dirty="0" err="1"/>
              <a:t>öruggir</a:t>
            </a:r>
            <a:r>
              <a:rPr lang="en-US" sz="2900" dirty="0"/>
              <a:t>, </a:t>
            </a:r>
            <a:r>
              <a:rPr lang="en-US" sz="2900" dirty="0" err="1"/>
              <a:t>hreinir</a:t>
            </a:r>
            <a:r>
              <a:rPr lang="en-US" sz="2900" dirty="0"/>
              <a:t> og </a:t>
            </a:r>
            <a:r>
              <a:rPr lang="en-US" sz="2900" dirty="0" err="1"/>
              <a:t>sjálfbærir</a:t>
            </a:r>
            <a:endParaRPr lang="en-IE" dirty="0"/>
          </a:p>
        </p:txBody>
      </p:sp>
      <p:sp>
        <p:nvSpPr>
          <p:cNvPr id="5" name="TextBox 4">
            <a:extLst>
              <a:ext uri="{FF2B5EF4-FFF2-40B4-BE49-F238E27FC236}">
                <a16:creationId xmlns:a16="http://schemas.microsoft.com/office/drawing/2014/main" id="{0042785D-C43A-467A-9864-D8B7B52D3EA0}"/>
              </a:ext>
            </a:extLst>
          </p:cNvPr>
          <p:cNvSpPr txBox="1"/>
          <p:nvPr/>
        </p:nvSpPr>
        <p:spPr>
          <a:xfrm>
            <a:off x="76201" y="297128"/>
            <a:ext cx="2686050" cy="1569660"/>
          </a:xfrm>
          <a:prstGeom prst="rect">
            <a:avLst/>
          </a:prstGeom>
          <a:noFill/>
        </p:spPr>
        <p:txBody>
          <a:bodyPr wrap="square">
            <a:spAutoFit/>
          </a:bodyPr>
          <a:lstStyle/>
          <a:p>
            <a:r>
              <a:rPr lang="en-US" sz="2400" dirty="0" err="1"/>
              <a:t>Til</a:t>
            </a:r>
            <a:r>
              <a:rPr lang="en-US" sz="2400" dirty="0"/>
              <a:t> </a:t>
            </a:r>
            <a:r>
              <a:rPr lang="en-US" sz="2400" dirty="0" err="1"/>
              <a:t>að</a:t>
            </a:r>
            <a:r>
              <a:rPr lang="en-US" sz="2400" dirty="0"/>
              <a:t> </a:t>
            </a:r>
            <a:r>
              <a:rPr lang="en-US" sz="2400" dirty="0" err="1"/>
              <a:t>mæta</a:t>
            </a:r>
            <a:r>
              <a:rPr lang="en-US" sz="2400" dirty="0"/>
              <a:t> </a:t>
            </a:r>
            <a:r>
              <a:rPr lang="en-US" sz="2400" dirty="0" err="1"/>
              <a:t>þörfum</a:t>
            </a:r>
            <a:r>
              <a:rPr lang="en-US" sz="2400" dirty="0"/>
              <a:t> </a:t>
            </a:r>
            <a:r>
              <a:rPr lang="en-US" sz="2400" dirty="0" err="1"/>
              <a:t>ferðamanna</a:t>
            </a:r>
            <a:r>
              <a:rPr lang="en-US" sz="2400" dirty="0"/>
              <a:t> </a:t>
            </a:r>
            <a:r>
              <a:rPr lang="en-US" sz="2400" dirty="0" err="1"/>
              <a:t>framtíðarinnar</a:t>
            </a:r>
            <a:r>
              <a:rPr lang="en-US" sz="2400" dirty="0"/>
              <a:t> </a:t>
            </a:r>
            <a:r>
              <a:rPr lang="en-US" sz="2400" dirty="0" err="1"/>
              <a:t>þurfum</a:t>
            </a:r>
            <a:r>
              <a:rPr lang="en-US" sz="2400" dirty="0"/>
              <a:t> </a:t>
            </a:r>
            <a:r>
              <a:rPr lang="en-US" sz="2400" dirty="0" err="1"/>
              <a:t>við</a:t>
            </a:r>
            <a:r>
              <a:rPr lang="en-US" sz="2400" dirty="0"/>
              <a:t> </a:t>
            </a:r>
            <a:r>
              <a:rPr lang="en-US" sz="2400" dirty="0" err="1"/>
              <a:t>að</a:t>
            </a:r>
            <a:r>
              <a:rPr lang="en-US" sz="2400" dirty="0"/>
              <a:t>…</a:t>
            </a:r>
          </a:p>
        </p:txBody>
      </p:sp>
    </p:spTree>
    <p:extLst>
      <p:ext uri="{BB962C8B-B14F-4D97-AF65-F5344CB8AC3E}">
        <p14:creationId xmlns:p14="http://schemas.microsoft.com/office/powerpoint/2010/main" val="3344712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6" y="561442"/>
            <a:ext cx="8435438" cy="1631280"/>
          </a:xfrm>
        </p:spPr>
        <p:txBody>
          <a:bodyPr>
            <a:normAutofit/>
          </a:bodyPr>
          <a:lstStyle/>
          <a:p>
            <a:r>
              <a:rPr lang="en-US" sz="2400" dirty="0" err="1"/>
              <a:t>Eftir</a:t>
            </a:r>
            <a:r>
              <a:rPr lang="en-US" sz="2400" dirty="0"/>
              <a:t> </a:t>
            </a:r>
            <a:r>
              <a:rPr lang="en-US" sz="2400" dirty="0" err="1"/>
              <a:t>Covid</a:t>
            </a:r>
            <a:r>
              <a:rPr lang="en-US" sz="2400" dirty="0"/>
              <a:t> </a:t>
            </a:r>
            <a:r>
              <a:rPr lang="en-US" sz="2400" dirty="0" err="1"/>
              <a:t>munu</a:t>
            </a:r>
            <a:r>
              <a:rPr lang="en-US" sz="2400" dirty="0"/>
              <a:t> </a:t>
            </a:r>
            <a:r>
              <a:rPr lang="en-US" sz="2400" dirty="0" err="1"/>
              <a:t>ferðamenn</a:t>
            </a:r>
            <a:r>
              <a:rPr lang="en-US" sz="2400" dirty="0"/>
              <a:t> </a:t>
            </a:r>
            <a:r>
              <a:rPr lang="en-US" sz="2400" dirty="0" err="1"/>
              <a:t>vilja</a:t>
            </a:r>
            <a:r>
              <a:rPr lang="en-US" sz="2400" dirty="0"/>
              <a:t> </a:t>
            </a:r>
            <a:r>
              <a:rPr lang="en-US" sz="2400" dirty="0" err="1"/>
              <a:t>forðast</a:t>
            </a:r>
            <a:r>
              <a:rPr lang="en-US" sz="2400" dirty="0"/>
              <a:t> </a:t>
            </a:r>
            <a:r>
              <a:rPr lang="en-US" sz="2400" dirty="0" err="1"/>
              <a:t>mannfjöldann</a:t>
            </a:r>
            <a:r>
              <a:rPr lang="en-US" sz="2400" dirty="0"/>
              <a:t> og </a:t>
            </a:r>
            <a:r>
              <a:rPr lang="en-US" sz="2400" dirty="0" err="1"/>
              <a:t>fara</a:t>
            </a:r>
            <a:r>
              <a:rPr lang="en-US" sz="2400" dirty="0"/>
              <a:t> </a:t>
            </a:r>
            <a:r>
              <a:rPr lang="en-US" sz="2400" dirty="0" err="1"/>
              <a:t>út</a:t>
            </a:r>
            <a:r>
              <a:rPr lang="en-US" sz="2400" dirty="0"/>
              <a:t> </a:t>
            </a:r>
            <a:r>
              <a:rPr lang="en-US" sz="2400" dirty="0" err="1"/>
              <a:t>fyrir</a:t>
            </a:r>
            <a:r>
              <a:rPr lang="en-US" sz="2400" dirty="0"/>
              <a:t> </a:t>
            </a:r>
            <a:r>
              <a:rPr lang="en-US" sz="2400" dirty="0" err="1"/>
              <a:t>alfaraleið</a:t>
            </a:r>
            <a:r>
              <a:rPr lang="en-US" sz="2400" dirty="0"/>
              <a:t>.</a:t>
            </a:r>
          </a:p>
          <a:p>
            <a:r>
              <a:rPr lang="en-US" sz="2400" dirty="0" err="1"/>
              <a:t>Þar</a:t>
            </a:r>
            <a:r>
              <a:rPr lang="en-US" sz="2400" dirty="0"/>
              <a:t> </a:t>
            </a:r>
            <a:r>
              <a:rPr lang="en-US" sz="2400" dirty="0" err="1"/>
              <a:t>getur</a:t>
            </a:r>
            <a:r>
              <a:rPr lang="en-US" sz="2400" dirty="0"/>
              <a:t> </a:t>
            </a:r>
            <a:r>
              <a:rPr lang="en-US" sz="2400" dirty="0" err="1"/>
              <a:t>ferðaþjónusta</a:t>
            </a:r>
            <a:r>
              <a:rPr lang="en-US" sz="2400" dirty="0"/>
              <a:t> </a:t>
            </a:r>
            <a:r>
              <a:rPr lang="en-US" sz="2400" dirty="0" err="1"/>
              <a:t>tengd</a:t>
            </a:r>
            <a:r>
              <a:rPr lang="en-US" sz="2400" dirty="0"/>
              <a:t> </a:t>
            </a:r>
            <a:r>
              <a:rPr lang="en-US" sz="2400" dirty="0" err="1"/>
              <a:t>poppmenningu</a:t>
            </a:r>
            <a:r>
              <a:rPr lang="en-US" sz="2400" dirty="0"/>
              <a:t> </a:t>
            </a:r>
            <a:r>
              <a:rPr lang="en-US" sz="2400" dirty="0" err="1"/>
              <a:t>gengt</a:t>
            </a:r>
            <a:r>
              <a:rPr lang="en-US" sz="2400" dirty="0"/>
              <a:t> </a:t>
            </a:r>
            <a:r>
              <a:rPr lang="en-US" sz="2400" dirty="0" err="1"/>
              <a:t>lykilatriði</a:t>
            </a:r>
            <a:r>
              <a:rPr lang="en-US" sz="2400" dirty="0"/>
              <a:t>…</a:t>
            </a:r>
            <a:endParaRPr lang="en-IE" sz="2400" dirty="0"/>
          </a:p>
        </p:txBody>
      </p:sp>
      <p:pic>
        <p:nvPicPr>
          <p:cNvPr id="8" name="Picture Placeholder 7" descr="A picture containing text, outdoor, sky, grass&#10;&#10;Description automatically generated">
            <a:extLst>
              <a:ext uri="{FF2B5EF4-FFF2-40B4-BE49-F238E27FC236}">
                <a16:creationId xmlns:a16="http://schemas.microsoft.com/office/drawing/2014/main" id="{6615EFBB-2CFA-44BE-97CF-76A84189CC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 xmlns:a1611="http://schemas.microsoft.com/office/drawing/2016/11/main" r:id="rId3"/>
              </a:ext>
            </a:extLst>
          </a:blip>
          <a:srcRect/>
          <a:stretch>
            <a:fillRect/>
          </a:stretch>
        </p:blipFill>
        <p:spPr/>
      </p:pic>
      <p:sp>
        <p:nvSpPr>
          <p:cNvPr id="10" name="TextBox 9">
            <a:extLst>
              <a:ext uri="{FF2B5EF4-FFF2-40B4-BE49-F238E27FC236}">
                <a16:creationId xmlns:a16="http://schemas.microsoft.com/office/drawing/2014/main" id="{3825D685-92CC-4241-A692-7050005C2E22}"/>
              </a:ext>
            </a:extLst>
          </p:cNvPr>
          <p:cNvSpPr txBox="1"/>
          <p:nvPr/>
        </p:nvSpPr>
        <p:spPr>
          <a:xfrm>
            <a:off x="2486345" y="5917915"/>
            <a:ext cx="9124629" cy="707886"/>
          </a:xfrm>
          <a:prstGeom prst="rect">
            <a:avLst/>
          </a:prstGeom>
          <a:noFill/>
        </p:spPr>
        <p:txBody>
          <a:bodyPr wrap="square" rtlCol="0">
            <a:spAutoFit/>
          </a:bodyPr>
          <a:lstStyle/>
          <a:p>
            <a:r>
              <a:rPr lang="en-IE" sz="2000" dirty="0" err="1">
                <a:solidFill>
                  <a:srgbClr val="003841"/>
                </a:solidFill>
              </a:rPr>
              <a:t>Ballintoy</a:t>
            </a:r>
            <a:r>
              <a:rPr lang="en-IE" sz="2000" dirty="0">
                <a:solidFill>
                  <a:srgbClr val="003841"/>
                </a:solidFill>
              </a:rPr>
              <a:t> </a:t>
            </a:r>
            <a:r>
              <a:rPr lang="en-IE" sz="2000" dirty="0" err="1">
                <a:solidFill>
                  <a:srgbClr val="003841"/>
                </a:solidFill>
              </a:rPr>
              <a:t>höfnin</a:t>
            </a:r>
            <a:r>
              <a:rPr lang="en-IE" sz="2000" dirty="0">
                <a:solidFill>
                  <a:srgbClr val="003841"/>
                </a:solidFill>
              </a:rPr>
              <a:t> á </a:t>
            </a:r>
            <a:r>
              <a:rPr lang="en-IE" sz="2000" dirty="0" err="1">
                <a:solidFill>
                  <a:srgbClr val="003841"/>
                </a:solidFill>
              </a:rPr>
              <a:t>Norður-Írlandi</a:t>
            </a:r>
            <a:r>
              <a:rPr lang="en-IE" sz="2000" dirty="0">
                <a:solidFill>
                  <a:srgbClr val="003841"/>
                </a:solidFill>
              </a:rPr>
              <a:t> </a:t>
            </a:r>
            <a:r>
              <a:rPr lang="en-IE" sz="2000" dirty="0" err="1">
                <a:solidFill>
                  <a:srgbClr val="003841"/>
                </a:solidFill>
              </a:rPr>
              <a:t>er</a:t>
            </a:r>
            <a:r>
              <a:rPr lang="en-IE" sz="2000" dirty="0">
                <a:solidFill>
                  <a:srgbClr val="003841"/>
                </a:solidFill>
              </a:rPr>
              <a:t> </a:t>
            </a:r>
            <a:r>
              <a:rPr lang="en-IE" sz="2000" dirty="0" err="1">
                <a:solidFill>
                  <a:srgbClr val="003841"/>
                </a:solidFill>
              </a:rPr>
              <a:t>ein</a:t>
            </a:r>
            <a:r>
              <a:rPr lang="en-IE" sz="2000" dirty="0">
                <a:solidFill>
                  <a:srgbClr val="003841"/>
                </a:solidFill>
              </a:rPr>
              <a:t> </a:t>
            </a:r>
            <a:r>
              <a:rPr lang="en-IE" sz="2000" dirty="0" err="1">
                <a:solidFill>
                  <a:srgbClr val="003841"/>
                </a:solidFill>
              </a:rPr>
              <a:t>af</a:t>
            </a:r>
            <a:r>
              <a:rPr lang="en-IE" sz="2000" dirty="0">
                <a:solidFill>
                  <a:srgbClr val="003841"/>
                </a:solidFill>
              </a:rPr>
              <a:t> </a:t>
            </a:r>
            <a:r>
              <a:rPr lang="en-IE" sz="2000" dirty="0" err="1">
                <a:solidFill>
                  <a:srgbClr val="003841"/>
                </a:solidFill>
              </a:rPr>
              <a:t>mörgum</a:t>
            </a:r>
            <a:r>
              <a:rPr lang="en-IE" sz="2000" dirty="0">
                <a:solidFill>
                  <a:srgbClr val="003841"/>
                </a:solidFill>
              </a:rPr>
              <a:t> </a:t>
            </a:r>
            <a:r>
              <a:rPr lang="en-IE" sz="2000" dirty="0" err="1">
                <a:solidFill>
                  <a:srgbClr val="003841"/>
                </a:solidFill>
              </a:rPr>
              <a:t>ferðamannastöðum</a:t>
            </a:r>
            <a:r>
              <a:rPr lang="en-IE" sz="2000" dirty="0">
                <a:solidFill>
                  <a:srgbClr val="003841"/>
                </a:solidFill>
              </a:rPr>
              <a:t> </a:t>
            </a:r>
            <a:r>
              <a:rPr lang="en-IE" sz="2000" dirty="0" err="1">
                <a:solidFill>
                  <a:srgbClr val="003841"/>
                </a:solidFill>
              </a:rPr>
              <a:t>utan</a:t>
            </a:r>
            <a:r>
              <a:rPr lang="en-IE" sz="2000" dirty="0">
                <a:solidFill>
                  <a:srgbClr val="003841"/>
                </a:solidFill>
              </a:rPr>
              <a:t> </a:t>
            </a:r>
            <a:r>
              <a:rPr lang="en-IE" sz="2000" dirty="0" err="1">
                <a:solidFill>
                  <a:srgbClr val="003841"/>
                </a:solidFill>
              </a:rPr>
              <a:t>alfaraleiðar</a:t>
            </a:r>
            <a:r>
              <a:rPr lang="en-IE" sz="2000" dirty="0">
                <a:solidFill>
                  <a:srgbClr val="003841"/>
                </a:solidFill>
              </a:rPr>
              <a:t> </a:t>
            </a:r>
            <a:r>
              <a:rPr lang="en-IE" sz="2000" dirty="0" err="1">
                <a:solidFill>
                  <a:srgbClr val="003841"/>
                </a:solidFill>
              </a:rPr>
              <a:t>sem</a:t>
            </a:r>
            <a:r>
              <a:rPr lang="en-IE" sz="2000" dirty="0">
                <a:solidFill>
                  <a:srgbClr val="003841"/>
                </a:solidFill>
              </a:rPr>
              <a:t> </a:t>
            </a:r>
            <a:r>
              <a:rPr lang="en-IE" sz="2000" dirty="0" err="1">
                <a:solidFill>
                  <a:srgbClr val="003841"/>
                </a:solidFill>
              </a:rPr>
              <a:t>gestir</a:t>
            </a:r>
            <a:r>
              <a:rPr lang="en-IE" sz="2000" dirty="0">
                <a:solidFill>
                  <a:srgbClr val="003841"/>
                </a:solidFill>
              </a:rPr>
              <a:t> og </a:t>
            </a:r>
            <a:r>
              <a:rPr lang="en-IE" sz="2000" dirty="0" err="1">
                <a:solidFill>
                  <a:srgbClr val="003841"/>
                </a:solidFill>
              </a:rPr>
              <a:t>aðdáendur</a:t>
            </a:r>
            <a:r>
              <a:rPr lang="en-IE" sz="2000" dirty="0">
                <a:solidFill>
                  <a:srgbClr val="003841"/>
                </a:solidFill>
              </a:rPr>
              <a:t> Game of Thrones </a:t>
            </a:r>
            <a:r>
              <a:rPr lang="en-IE" sz="2000" dirty="0" err="1">
                <a:solidFill>
                  <a:srgbClr val="003841"/>
                </a:solidFill>
              </a:rPr>
              <a:t>heimsækja</a:t>
            </a:r>
            <a:r>
              <a:rPr lang="en-IE" sz="2000" dirty="0">
                <a:solidFill>
                  <a:srgbClr val="003841"/>
                </a:solidFill>
              </a:rPr>
              <a:t>.</a:t>
            </a:r>
          </a:p>
        </p:txBody>
      </p:sp>
    </p:spTree>
    <p:extLst>
      <p:ext uri="{BB962C8B-B14F-4D97-AF65-F5344CB8AC3E}">
        <p14:creationId xmlns:p14="http://schemas.microsoft.com/office/powerpoint/2010/main" val="3678627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505925-DE73-44FA-BA34-770E04A9D78A}">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9721</TotalTime>
  <Words>3684</Words>
  <Application>Microsoft Office PowerPoint</Application>
  <PresentationFormat>Widescreen</PresentationFormat>
  <Paragraphs>315</Paragraphs>
  <Slides>60</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Calibri Light</vt:lpstr>
      <vt:lpstr>libre_franklinregular</vt:lpstr>
      <vt:lpstr>Merriweather</vt:lpstr>
      <vt:lpstr>Quattrocento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Í gagnvirkum sýndarferðum fá viðskiptavinir oft eitthvað áþreifanlegt sent til sín sem undirbúning fyrir ferðina. Þar á meðal má nefna mat, bjór eða vín. Þessari sendingu fylgir síðan upptaka eða beint streymi þar sem leiðsögumaður leiðir áhorfendur áfram um ákveðin svæði og tengir við innihald sendingarinnar.</vt:lpstr>
      <vt:lpstr>PowerPoint Presentation</vt:lpstr>
      <vt:lpstr>PowerPoint Presentation</vt:lpstr>
      <vt:lpstr>PowerPoint Presentation</vt:lpstr>
      <vt:lpstr>PowerPoint Presentation</vt:lpstr>
      <vt:lpstr>PowerPoint Presentation</vt:lpstr>
      <vt:lpstr>Hin íslenska tónlistarhátíð Iceland Airwaves er haldin árlega í október/nóvember í Reykjavík. Hátíðin laðar ár hvert að jafnaði þúsundir alþjóðlegra gesta til höfuðborgarinnar. Árið 2020, vegna COVID-19 takmarkana, var hátíðin færð yfir á netið undir yfirskriftinni “Live from Reykjavík”.</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Vera Vilhjálmsdóttir - HA</cp:lastModifiedBy>
  <cp:revision>177</cp:revision>
  <dcterms:created xsi:type="dcterms:W3CDTF">2019-11-20T14:08:21Z</dcterms:created>
  <dcterms:modified xsi:type="dcterms:W3CDTF">2021-10-05T12:54:39Z</dcterms:modified>
</cp:coreProperties>
</file>