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94" r:id="rId2"/>
    <p:sldId id="295" r:id="rId3"/>
    <p:sldId id="315" r:id="rId4"/>
    <p:sldId id="337" r:id="rId5"/>
    <p:sldId id="339" r:id="rId6"/>
    <p:sldId id="340" r:id="rId7"/>
    <p:sldId id="341" r:id="rId8"/>
    <p:sldId id="354" r:id="rId9"/>
    <p:sldId id="343" r:id="rId10"/>
    <p:sldId id="338" r:id="rId11"/>
    <p:sldId id="344" r:id="rId12"/>
    <p:sldId id="345" r:id="rId13"/>
    <p:sldId id="346" r:id="rId14"/>
    <p:sldId id="347" r:id="rId15"/>
    <p:sldId id="333" r:id="rId16"/>
    <p:sldId id="279" r:id="rId17"/>
    <p:sldId id="376" r:id="rId18"/>
    <p:sldId id="348" r:id="rId19"/>
    <p:sldId id="375" r:id="rId20"/>
    <p:sldId id="392" r:id="rId21"/>
    <p:sldId id="384" r:id="rId22"/>
    <p:sldId id="385" r:id="rId23"/>
    <p:sldId id="352" r:id="rId24"/>
    <p:sldId id="353" r:id="rId25"/>
    <p:sldId id="355" r:id="rId26"/>
    <p:sldId id="388" r:id="rId27"/>
    <p:sldId id="387" r:id="rId28"/>
    <p:sldId id="391" r:id="rId29"/>
    <p:sldId id="390" r:id="rId30"/>
    <p:sldId id="389" r:id="rId31"/>
    <p:sldId id="334" r:id="rId32"/>
    <p:sldId id="378" r:id="rId33"/>
    <p:sldId id="379" r:id="rId34"/>
    <p:sldId id="380" r:id="rId35"/>
    <p:sldId id="382" r:id="rId36"/>
    <p:sldId id="381" r:id="rId37"/>
    <p:sldId id="335" r:id="rId38"/>
    <p:sldId id="377" r:id="rId39"/>
    <p:sldId id="367" r:id="rId40"/>
    <p:sldId id="336" r:id="rId41"/>
    <p:sldId id="365" r:id="rId42"/>
    <p:sldId id="366" r:id="rId43"/>
    <p:sldId id="356" r:id="rId44"/>
    <p:sldId id="362" r:id="rId45"/>
    <p:sldId id="374" r:id="rId46"/>
    <p:sldId id="364" r:id="rId47"/>
    <p:sldId id="393" r:id="rId48"/>
    <p:sldId id="394" r:id="rId49"/>
    <p:sldId id="395" r:id="rId50"/>
    <p:sldId id="396" r:id="rId51"/>
    <p:sldId id="349" r:id="rId52"/>
    <p:sldId id="35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Roche" initials="GR" lastIdx="1" clrIdx="0">
    <p:extLst>
      <p:ext uri="{19B8F6BF-5375-455C-9EA6-DF929625EA0E}">
        <p15:presenceInfo xmlns:p15="http://schemas.microsoft.com/office/powerpoint/2012/main" userId="Grace Roch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020"/>
    <a:srgbClr val="91BE46"/>
    <a:srgbClr val="1198D1"/>
    <a:srgbClr val="9A2E90"/>
    <a:srgbClr val="DD1B50"/>
    <a:srgbClr val="E45E32"/>
    <a:srgbClr val="003841"/>
    <a:srgbClr val="1D9647"/>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3979" autoAdjust="0"/>
  </p:normalViewPr>
  <p:slideViewPr>
    <p:cSldViewPr snapToGrid="0" snapToObjects="1">
      <p:cViewPr varScale="1">
        <p:scale>
          <a:sx n="69" d="100"/>
          <a:sy n="69" d="100"/>
        </p:scale>
        <p:origin x="524" y="44"/>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ðrún Þóra Gunnarsdóttir - HA" userId="080319e9-cba8-43d0-a339-cc9a7fd4f623" providerId="ADAL" clId="{B6B2EE75-4FDA-42C3-988D-82D9E44054F3}"/>
    <pc:docChg chg="undo custSel modSld">
      <pc:chgData name="Guðrún Þóra Gunnarsdóttir - HA" userId="080319e9-cba8-43d0-a339-cc9a7fd4f623" providerId="ADAL" clId="{B6B2EE75-4FDA-42C3-988D-82D9E44054F3}" dt="2021-10-03T11:24:28.114" v="1186" actId="20577"/>
      <pc:docMkLst>
        <pc:docMk/>
      </pc:docMkLst>
      <pc:sldChg chg="modSp mod">
        <pc:chgData name="Guðrún Þóra Gunnarsdóttir - HA" userId="080319e9-cba8-43d0-a339-cc9a7fd4f623" providerId="ADAL" clId="{B6B2EE75-4FDA-42C3-988D-82D9E44054F3}" dt="2021-10-03T10:45:19.264" v="310" actId="20577"/>
        <pc:sldMkLst>
          <pc:docMk/>
          <pc:sldMk cId="1310117289" sldId="279"/>
        </pc:sldMkLst>
        <pc:spChg chg="mod">
          <ac:chgData name="Guðrún Þóra Gunnarsdóttir - HA" userId="080319e9-cba8-43d0-a339-cc9a7fd4f623" providerId="ADAL" clId="{B6B2EE75-4FDA-42C3-988D-82D9E44054F3}" dt="2021-10-03T10:45:19.264" v="310" actId="20577"/>
          <ac:spMkLst>
            <pc:docMk/>
            <pc:sldMk cId="1310117289" sldId="279"/>
            <ac:spMk id="6" creationId="{798ABFF7-81D3-DD4F-9D92-57A0DD67C480}"/>
          </ac:spMkLst>
        </pc:spChg>
      </pc:sldChg>
      <pc:sldChg chg="modSp mod">
        <pc:chgData name="Guðrún Þóra Gunnarsdóttir - HA" userId="080319e9-cba8-43d0-a339-cc9a7fd4f623" providerId="ADAL" clId="{B6B2EE75-4FDA-42C3-988D-82D9E44054F3}" dt="2021-10-02T20:56:04.126" v="115" actId="20577"/>
        <pc:sldMkLst>
          <pc:docMk/>
          <pc:sldMk cId="1880839537" sldId="339"/>
        </pc:sldMkLst>
        <pc:spChg chg="mod">
          <ac:chgData name="Guðrún Þóra Gunnarsdóttir - HA" userId="080319e9-cba8-43d0-a339-cc9a7fd4f623" providerId="ADAL" clId="{B6B2EE75-4FDA-42C3-988D-82D9E44054F3}" dt="2021-10-02T20:56:04.126" v="115" actId="20577"/>
          <ac:spMkLst>
            <pc:docMk/>
            <pc:sldMk cId="1880839537" sldId="339"/>
            <ac:spMk id="6" creationId="{256425E5-C43E-344D-B4A4-E7112B40FDE6}"/>
          </ac:spMkLst>
        </pc:spChg>
      </pc:sldChg>
      <pc:sldChg chg="modSp mod">
        <pc:chgData name="Guðrún Þóra Gunnarsdóttir - HA" userId="080319e9-cba8-43d0-a339-cc9a7fd4f623" providerId="ADAL" clId="{B6B2EE75-4FDA-42C3-988D-82D9E44054F3}" dt="2021-10-02T20:56:38.541" v="125" actId="20577"/>
        <pc:sldMkLst>
          <pc:docMk/>
          <pc:sldMk cId="3764595316" sldId="340"/>
        </pc:sldMkLst>
        <pc:spChg chg="mod">
          <ac:chgData name="Guðrún Þóra Gunnarsdóttir - HA" userId="080319e9-cba8-43d0-a339-cc9a7fd4f623" providerId="ADAL" clId="{B6B2EE75-4FDA-42C3-988D-82D9E44054F3}" dt="2021-10-02T20:56:38.541" v="125" actId="20577"/>
          <ac:spMkLst>
            <pc:docMk/>
            <pc:sldMk cId="3764595316" sldId="340"/>
            <ac:spMk id="6" creationId="{46E3E243-9EF7-4307-BC86-A480E4B75A5B}"/>
          </ac:spMkLst>
        </pc:spChg>
      </pc:sldChg>
      <pc:sldChg chg="modSp mod">
        <pc:chgData name="Guðrún Þóra Gunnarsdóttir - HA" userId="080319e9-cba8-43d0-a339-cc9a7fd4f623" providerId="ADAL" clId="{B6B2EE75-4FDA-42C3-988D-82D9E44054F3}" dt="2021-10-02T20:58:08.169" v="131" actId="20577"/>
        <pc:sldMkLst>
          <pc:docMk/>
          <pc:sldMk cId="2563525260" sldId="341"/>
        </pc:sldMkLst>
        <pc:spChg chg="mod">
          <ac:chgData name="Guðrún Þóra Gunnarsdóttir - HA" userId="080319e9-cba8-43d0-a339-cc9a7fd4f623" providerId="ADAL" clId="{B6B2EE75-4FDA-42C3-988D-82D9E44054F3}" dt="2021-10-02T20:58:08.169" v="131" actId="20577"/>
          <ac:spMkLst>
            <pc:docMk/>
            <pc:sldMk cId="2563525260" sldId="341"/>
            <ac:spMk id="3" creationId="{71462273-BE4C-4D79-A9EE-D3A550FDDF6A}"/>
          </ac:spMkLst>
        </pc:spChg>
      </pc:sldChg>
      <pc:sldChg chg="modSp mod">
        <pc:chgData name="Guðrún Þóra Gunnarsdóttir - HA" userId="080319e9-cba8-43d0-a339-cc9a7fd4f623" providerId="ADAL" clId="{B6B2EE75-4FDA-42C3-988D-82D9E44054F3}" dt="2021-10-02T21:05:40.985" v="140" actId="20577"/>
        <pc:sldMkLst>
          <pc:docMk/>
          <pc:sldMk cId="1756624141" sldId="344"/>
        </pc:sldMkLst>
        <pc:spChg chg="mod">
          <ac:chgData name="Guðrún Þóra Gunnarsdóttir - HA" userId="080319e9-cba8-43d0-a339-cc9a7fd4f623" providerId="ADAL" clId="{B6B2EE75-4FDA-42C3-988D-82D9E44054F3}" dt="2021-10-02T21:05:40.985" v="140" actId="20577"/>
          <ac:spMkLst>
            <pc:docMk/>
            <pc:sldMk cId="1756624141" sldId="344"/>
            <ac:spMk id="6" creationId="{256425E5-C43E-344D-B4A4-E7112B40FDE6}"/>
          </ac:spMkLst>
        </pc:spChg>
      </pc:sldChg>
      <pc:sldChg chg="modSp mod">
        <pc:chgData name="Guðrún Þóra Gunnarsdóttir - HA" userId="080319e9-cba8-43d0-a339-cc9a7fd4f623" providerId="ADAL" clId="{B6B2EE75-4FDA-42C3-988D-82D9E44054F3}" dt="2021-10-03T10:44:02.264" v="257" actId="20577"/>
        <pc:sldMkLst>
          <pc:docMk/>
          <pc:sldMk cId="1750725409" sldId="346"/>
        </pc:sldMkLst>
        <pc:spChg chg="mod">
          <ac:chgData name="Guðrún Þóra Gunnarsdóttir - HA" userId="080319e9-cba8-43d0-a339-cc9a7fd4f623" providerId="ADAL" clId="{B6B2EE75-4FDA-42C3-988D-82D9E44054F3}" dt="2021-10-03T10:44:02.264" v="257" actId="20577"/>
          <ac:spMkLst>
            <pc:docMk/>
            <pc:sldMk cId="1750725409" sldId="346"/>
            <ac:spMk id="6" creationId="{256425E5-C43E-344D-B4A4-E7112B40FDE6}"/>
          </ac:spMkLst>
        </pc:spChg>
      </pc:sldChg>
      <pc:sldChg chg="modSp mod">
        <pc:chgData name="Guðrún Þóra Gunnarsdóttir - HA" userId="080319e9-cba8-43d0-a339-cc9a7fd4f623" providerId="ADAL" clId="{B6B2EE75-4FDA-42C3-988D-82D9E44054F3}" dt="2021-10-03T10:53:18.489" v="487" actId="20577"/>
        <pc:sldMkLst>
          <pc:docMk/>
          <pc:sldMk cId="3475703573" sldId="348"/>
        </pc:sldMkLst>
        <pc:spChg chg="mod">
          <ac:chgData name="Guðrún Þóra Gunnarsdóttir - HA" userId="080319e9-cba8-43d0-a339-cc9a7fd4f623" providerId="ADAL" clId="{B6B2EE75-4FDA-42C3-988D-82D9E44054F3}" dt="2021-10-03T10:53:18.489" v="487" actId="20577"/>
          <ac:spMkLst>
            <pc:docMk/>
            <pc:sldMk cId="3475703573" sldId="348"/>
            <ac:spMk id="6" creationId="{256425E5-C43E-344D-B4A4-E7112B40FDE6}"/>
          </ac:spMkLst>
        </pc:spChg>
      </pc:sldChg>
      <pc:sldChg chg="modSp mod">
        <pc:chgData name="Guðrún Þóra Gunnarsdóttir - HA" userId="080319e9-cba8-43d0-a339-cc9a7fd4f623" providerId="ADAL" clId="{B6B2EE75-4FDA-42C3-988D-82D9E44054F3}" dt="2021-10-03T10:59:49.661" v="564" actId="20577"/>
        <pc:sldMkLst>
          <pc:docMk/>
          <pc:sldMk cId="3766950789" sldId="352"/>
        </pc:sldMkLst>
        <pc:spChg chg="mod">
          <ac:chgData name="Guðrún Þóra Gunnarsdóttir - HA" userId="080319e9-cba8-43d0-a339-cc9a7fd4f623" providerId="ADAL" clId="{B6B2EE75-4FDA-42C3-988D-82D9E44054F3}" dt="2021-10-03T10:59:49.661" v="564" actId="20577"/>
          <ac:spMkLst>
            <pc:docMk/>
            <pc:sldMk cId="3766950789" sldId="352"/>
            <ac:spMk id="3" creationId="{C604AEC6-E7D1-4A67-B524-C1029F237382}"/>
          </ac:spMkLst>
        </pc:spChg>
      </pc:sldChg>
      <pc:sldChg chg="modSp mod">
        <pc:chgData name="Guðrún Þóra Gunnarsdóttir - HA" userId="080319e9-cba8-43d0-a339-cc9a7fd4f623" providerId="ADAL" clId="{B6B2EE75-4FDA-42C3-988D-82D9E44054F3}" dt="2021-10-03T11:02:24.675" v="746" actId="20577"/>
        <pc:sldMkLst>
          <pc:docMk/>
          <pc:sldMk cId="3785046037" sldId="353"/>
        </pc:sldMkLst>
        <pc:spChg chg="mod">
          <ac:chgData name="Guðrún Þóra Gunnarsdóttir - HA" userId="080319e9-cba8-43d0-a339-cc9a7fd4f623" providerId="ADAL" clId="{B6B2EE75-4FDA-42C3-988D-82D9E44054F3}" dt="2021-10-03T11:02:24.675" v="746" actId="20577"/>
          <ac:spMkLst>
            <pc:docMk/>
            <pc:sldMk cId="3785046037" sldId="353"/>
            <ac:spMk id="4" creationId="{8067C552-432C-44CF-A2FA-3702C6092DB4}"/>
          </ac:spMkLst>
        </pc:spChg>
        <pc:spChg chg="mod">
          <ac:chgData name="Guðrún Þóra Gunnarsdóttir - HA" userId="080319e9-cba8-43d0-a339-cc9a7fd4f623" providerId="ADAL" clId="{B6B2EE75-4FDA-42C3-988D-82D9E44054F3}" dt="2021-10-03T11:00:58.530" v="629" actId="20577"/>
          <ac:spMkLst>
            <pc:docMk/>
            <pc:sldMk cId="3785046037" sldId="353"/>
            <ac:spMk id="5" creationId="{67B534A5-CC6E-4144-A992-76C9C776E2CE}"/>
          </ac:spMkLst>
        </pc:spChg>
      </pc:sldChg>
      <pc:sldChg chg="modSp mod">
        <pc:chgData name="Guðrún Þóra Gunnarsdóttir - HA" userId="080319e9-cba8-43d0-a339-cc9a7fd4f623" providerId="ADAL" clId="{B6B2EE75-4FDA-42C3-988D-82D9E44054F3}" dt="2021-10-02T20:59:13.205" v="132" actId="20577"/>
        <pc:sldMkLst>
          <pc:docMk/>
          <pc:sldMk cId="1709118528" sldId="354"/>
        </pc:sldMkLst>
        <pc:spChg chg="mod">
          <ac:chgData name="Guðrún Þóra Gunnarsdóttir - HA" userId="080319e9-cba8-43d0-a339-cc9a7fd4f623" providerId="ADAL" clId="{B6B2EE75-4FDA-42C3-988D-82D9E44054F3}" dt="2021-10-02T20:59:13.205" v="132" actId="20577"/>
          <ac:spMkLst>
            <pc:docMk/>
            <pc:sldMk cId="1709118528" sldId="354"/>
            <ac:spMk id="4" creationId="{8067C552-432C-44CF-A2FA-3702C6092DB4}"/>
          </ac:spMkLst>
        </pc:spChg>
      </pc:sldChg>
      <pc:sldChg chg="modSp mod">
        <pc:chgData name="Guðrún Þóra Gunnarsdóttir - HA" userId="080319e9-cba8-43d0-a339-cc9a7fd4f623" providerId="ADAL" clId="{B6B2EE75-4FDA-42C3-988D-82D9E44054F3}" dt="2021-10-03T11:05:41.387" v="812" actId="20577"/>
        <pc:sldMkLst>
          <pc:docMk/>
          <pc:sldMk cId="359833232" sldId="355"/>
        </pc:sldMkLst>
        <pc:spChg chg="mod">
          <ac:chgData name="Guðrún Þóra Gunnarsdóttir - HA" userId="080319e9-cba8-43d0-a339-cc9a7fd4f623" providerId="ADAL" clId="{B6B2EE75-4FDA-42C3-988D-82D9E44054F3}" dt="2021-10-03T11:05:41.387" v="812" actId="20577"/>
          <ac:spMkLst>
            <pc:docMk/>
            <pc:sldMk cId="359833232" sldId="355"/>
            <ac:spMk id="5" creationId="{D7C201E4-0A79-4171-983C-CB6E07A8BF36}"/>
          </ac:spMkLst>
        </pc:spChg>
      </pc:sldChg>
      <pc:sldChg chg="modSp mod">
        <pc:chgData name="Guðrún Þóra Gunnarsdóttir - HA" userId="080319e9-cba8-43d0-a339-cc9a7fd4f623" providerId="ADAL" clId="{B6B2EE75-4FDA-42C3-988D-82D9E44054F3}" dt="2021-10-03T11:19:38.625" v="1141" actId="20577"/>
        <pc:sldMkLst>
          <pc:docMk/>
          <pc:sldMk cId="54230043" sldId="366"/>
        </pc:sldMkLst>
        <pc:spChg chg="mod">
          <ac:chgData name="Guðrún Þóra Gunnarsdóttir - HA" userId="080319e9-cba8-43d0-a339-cc9a7fd4f623" providerId="ADAL" clId="{B6B2EE75-4FDA-42C3-988D-82D9E44054F3}" dt="2021-10-03T11:19:38.625" v="1141" actId="20577"/>
          <ac:spMkLst>
            <pc:docMk/>
            <pc:sldMk cId="54230043" sldId="366"/>
            <ac:spMk id="6" creationId="{798ABFF7-81D3-DD4F-9D92-57A0DD67C480}"/>
          </ac:spMkLst>
        </pc:spChg>
      </pc:sldChg>
      <pc:sldChg chg="modSp mod">
        <pc:chgData name="Guðrún Þóra Gunnarsdóttir - HA" userId="080319e9-cba8-43d0-a339-cc9a7fd4f623" providerId="ADAL" clId="{B6B2EE75-4FDA-42C3-988D-82D9E44054F3}" dt="2021-10-03T10:55:36.473" v="510" actId="20577"/>
        <pc:sldMkLst>
          <pc:docMk/>
          <pc:sldMk cId="3349717966" sldId="375"/>
        </pc:sldMkLst>
        <pc:spChg chg="mod">
          <ac:chgData name="Guðrún Þóra Gunnarsdóttir - HA" userId="080319e9-cba8-43d0-a339-cc9a7fd4f623" providerId="ADAL" clId="{B6B2EE75-4FDA-42C3-988D-82D9E44054F3}" dt="2021-10-03T10:55:36.473" v="510" actId="20577"/>
          <ac:spMkLst>
            <pc:docMk/>
            <pc:sldMk cId="3349717966" sldId="375"/>
            <ac:spMk id="6" creationId="{256425E5-C43E-344D-B4A4-E7112B40FDE6}"/>
          </ac:spMkLst>
        </pc:spChg>
      </pc:sldChg>
      <pc:sldChg chg="modSp mod">
        <pc:chgData name="Guðrún Þóra Gunnarsdóttir - HA" userId="080319e9-cba8-43d0-a339-cc9a7fd4f623" providerId="ADAL" clId="{B6B2EE75-4FDA-42C3-988D-82D9E44054F3}" dt="2021-10-03T10:47:38.920" v="354" actId="20577"/>
        <pc:sldMkLst>
          <pc:docMk/>
          <pc:sldMk cId="1681907544" sldId="376"/>
        </pc:sldMkLst>
        <pc:spChg chg="mod">
          <ac:chgData name="Guðrún Þóra Gunnarsdóttir - HA" userId="080319e9-cba8-43d0-a339-cc9a7fd4f623" providerId="ADAL" clId="{B6B2EE75-4FDA-42C3-988D-82D9E44054F3}" dt="2021-10-03T10:46:40.007" v="344" actId="20577"/>
          <ac:spMkLst>
            <pc:docMk/>
            <pc:sldMk cId="1681907544" sldId="376"/>
            <ac:spMk id="5" creationId="{A6AAF360-3668-A845-A9E1-01CF70E5025B}"/>
          </ac:spMkLst>
        </pc:spChg>
        <pc:spChg chg="mod">
          <ac:chgData name="Guðrún Þóra Gunnarsdóttir - HA" userId="080319e9-cba8-43d0-a339-cc9a7fd4f623" providerId="ADAL" clId="{B6B2EE75-4FDA-42C3-988D-82D9E44054F3}" dt="2021-10-03T10:47:38.920" v="354" actId="20577"/>
          <ac:spMkLst>
            <pc:docMk/>
            <pc:sldMk cId="1681907544" sldId="376"/>
            <ac:spMk id="6" creationId="{256425E5-C43E-344D-B4A4-E7112B40FDE6}"/>
          </ac:spMkLst>
        </pc:spChg>
      </pc:sldChg>
      <pc:sldChg chg="modSp mod">
        <pc:chgData name="Guðrún Þóra Gunnarsdóttir - HA" userId="080319e9-cba8-43d0-a339-cc9a7fd4f623" providerId="ADAL" clId="{B6B2EE75-4FDA-42C3-988D-82D9E44054F3}" dt="2021-10-03T11:18:14.013" v="1131" actId="20577"/>
        <pc:sldMkLst>
          <pc:docMk/>
          <pc:sldMk cId="1083868440" sldId="377"/>
        </pc:sldMkLst>
        <pc:spChg chg="mod">
          <ac:chgData name="Guðrún Þóra Gunnarsdóttir - HA" userId="080319e9-cba8-43d0-a339-cc9a7fd4f623" providerId="ADAL" clId="{B6B2EE75-4FDA-42C3-988D-82D9E44054F3}" dt="2021-10-03T11:18:14.013" v="1131" actId="20577"/>
          <ac:spMkLst>
            <pc:docMk/>
            <pc:sldMk cId="1083868440" sldId="377"/>
            <ac:spMk id="6" creationId="{798ABFF7-81D3-DD4F-9D92-57A0DD67C480}"/>
          </ac:spMkLst>
        </pc:spChg>
      </pc:sldChg>
      <pc:sldChg chg="modSp mod">
        <pc:chgData name="Guðrún Þóra Gunnarsdóttir - HA" userId="080319e9-cba8-43d0-a339-cc9a7fd4f623" providerId="ADAL" clId="{B6B2EE75-4FDA-42C3-988D-82D9E44054F3}" dt="2021-10-03T11:09:53.988" v="870" actId="20577"/>
        <pc:sldMkLst>
          <pc:docMk/>
          <pc:sldMk cId="951856510" sldId="378"/>
        </pc:sldMkLst>
        <pc:spChg chg="mod">
          <ac:chgData name="Guðrún Þóra Gunnarsdóttir - HA" userId="080319e9-cba8-43d0-a339-cc9a7fd4f623" providerId="ADAL" clId="{B6B2EE75-4FDA-42C3-988D-82D9E44054F3}" dt="2021-10-03T11:09:53.988" v="870" actId="20577"/>
          <ac:spMkLst>
            <pc:docMk/>
            <pc:sldMk cId="951856510" sldId="378"/>
            <ac:spMk id="6" creationId="{798ABFF7-81D3-DD4F-9D92-57A0DD67C480}"/>
          </ac:spMkLst>
        </pc:spChg>
      </pc:sldChg>
      <pc:sldChg chg="modSp mod">
        <pc:chgData name="Guðrún Þóra Gunnarsdóttir - HA" userId="080319e9-cba8-43d0-a339-cc9a7fd4f623" providerId="ADAL" clId="{B6B2EE75-4FDA-42C3-988D-82D9E44054F3}" dt="2021-10-03T11:10:54.811" v="930" actId="20577"/>
        <pc:sldMkLst>
          <pc:docMk/>
          <pc:sldMk cId="2407073371" sldId="379"/>
        </pc:sldMkLst>
        <pc:spChg chg="mod">
          <ac:chgData name="Guðrún Þóra Gunnarsdóttir - HA" userId="080319e9-cba8-43d0-a339-cc9a7fd4f623" providerId="ADAL" clId="{B6B2EE75-4FDA-42C3-988D-82D9E44054F3}" dt="2021-10-03T11:10:54.811" v="930" actId="20577"/>
          <ac:spMkLst>
            <pc:docMk/>
            <pc:sldMk cId="2407073371" sldId="379"/>
            <ac:spMk id="5" creationId="{D7C201E4-0A79-4171-983C-CB6E07A8BF36}"/>
          </ac:spMkLst>
        </pc:spChg>
      </pc:sldChg>
      <pc:sldChg chg="modSp mod">
        <pc:chgData name="Guðrún Þóra Gunnarsdóttir - HA" userId="080319e9-cba8-43d0-a339-cc9a7fd4f623" providerId="ADAL" clId="{B6B2EE75-4FDA-42C3-988D-82D9E44054F3}" dt="2021-10-03T11:14:26.909" v="966" actId="20577"/>
        <pc:sldMkLst>
          <pc:docMk/>
          <pc:sldMk cId="2638864068" sldId="380"/>
        </pc:sldMkLst>
        <pc:spChg chg="mod">
          <ac:chgData name="Guðrún Þóra Gunnarsdóttir - HA" userId="080319e9-cba8-43d0-a339-cc9a7fd4f623" providerId="ADAL" clId="{B6B2EE75-4FDA-42C3-988D-82D9E44054F3}" dt="2021-10-03T11:14:26.909" v="966" actId="20577"/>
          <ac:spMkLst>
            <pc:docMk/>
            <pc:sldMk cId="2638864068" sldId="380"/>
            <ac:spMk id="3" creationId="{C604AEC6-E7D1-4A67-B524-C1029F237382}"/>
          </ac:spMkLst>
        </pc:spChg>
      </pc:sldChg>
      <pc:sldChg chg="modSp mod">
        <pc:chgData name="Guðrún Þóra Gunnarsdóttir - HA" userId="080319e9-cba8-43d0-a339-cc9a7fd4f623" providerId="ADAL" clId="{B6B2EE75-4FDA-42C3-988D-82D9E44054F3}" dt="2021-10-03T11:14:58.470" v="980" actId="20577"/>
        <pc:sldMkLst>
          <pc:docMk/>
          <pc:sldMk cId="1448919384" sldId="382"/>
        </pc:sldMkLst>
        <pc:spChg chg="mod">
          <ac:chgData name="Guðrún Þóra Gunnarsdóttir - HA" userId="080319e9-cba8-43d0-a339-cc9a7fd4f623" providerId="ADAL" clId="{B6B2EE75-4FDA-42C3-988D-82D9E44054F3}" dt="2021-10-03T11:14:58.470" v="980" actId="20577"/>
          <ac:spMkLst>
            <pc:docMk/>
            <pc:sldMk cId="1448919384" sldId="382"/>
            <ac:spMk id="5" creationId="{D7C201E4-0A79-4171-983C-CB6E07A8BF36}"/>
          </ac:spMkLst>
        </pc:spChg>
      </pc:sldChg>
      <pc:sldChg chg="modSp mod">
        <pc:chgData name="Guðrún Þóra Gunnarsdóttir - HA" userId="080319e9-cba8-43d0-a339-cc9a7fd4f623" providerId="ADAL" clId="{B6B2EE75-4FDA-42C3-988D-82D9E44054F3}" dt="2021-10-03T10:57:11.072" v="533" actId="20577"/>
        <pc:sldMkLst>
          <pc:docMk/>
          <pc:sldMk cId="1315345157" sldId="384"/>
        </pc:sldMkLst>
        <pc:spChg chg="mod">
          <ac:chgData name="Guðrún Þóra Gunnarsdóttir - HA" userId="080319e9-cba8-43d0-a339-cc9a7fd4f623" providerId="ADAL" clId="{B6B2EE75-4FDA-42C3-988D-82D9E44054F3}" dt="2021-10-03T10:57:11.072" v="533" actId="20577"/>
          <ac:spMkLst>
            <pc:docMk/>
            <pc:sldMk cId="1315345157" sldId="384"/>
            <ac:spMk id="6" creationId="{798ABFF7-81D3-DD4F-9D92-57A0DD67C480}"/>
          </ac:spMkLst>
        </pc:spChg>
      </pc:sldChg>
      <pc:sldChg chg="modSp mod">
        <pc:chgData name="Guðrún Þóra Gunnarsdóttir - HA" userId="080319e9-cba8-43d0-a339-cc9a7fd4f623" providerId="ADAL" clId="{B6B2EE75-4FDA-42C3-988D-82D9E44054F3}" dt="2021-10-03T11:06:10.705" v="822" actId="20577"/>
        <pc:sldMkLst>
          <pc:docMk/>
          <pc:sldMk cId="3266359435" sldId="388"/>
        </pc:sldMkLst>
        <pc:spChg chg="mod">
          <ac:chgData name="Guðrún Þóra Gunnarsdóttir - HA" userId="080319e9-cba8-43d0-a339-cc9a7fd4f623" providerId="ADAL" clId="{B6B2EE75-4FDA-42C3-988D-82D9E44054F3}" dt="2021-10-03T11:06:10.705" v="822" actId="20577"/>
          <ac:spMkLst>
            <pc:docMk/>
            <pc:sldMk cId="3266359435" sldId="388"/>
            <ac:spMk id="3" creationId="{C604AEC6-E7D1-4A67-B524-C1029F237382}"/>
          </ac:spMkLst>
        </pc:spChg>
      </pc:sldChg>
      <pc:sldChg chg="modSp mod">
        <pc:chgData name="Guðrún Þóra Gunnarsdóttir - HA" userId="080319e9-cba8-43d0-a339-cc9a7fd4f623" providerId="ADAL" clId="{B6B2EE75-4FDA-42C3-988D-82D9E44054F3}" dt="2021-10-03T10:56:25.317" v="514" actId="20577"/>
        <pc:sldMkLst>
          <pc:docMk/>
          <pc:sldMk cId="2023261162" sldId="392"/>
        </pc:sldMkLst>
        <pc:spChg chg="mod">
          <ac:chgData name="Guðrún Þóra Gunnarsdóttir - HA" userId="080319e9-cba8-43d0-a339-cc9a7fd4f623" providerId="ADAL" clId="{B6B2EE75-4FDA-42C3-988D-82D9E44054F3}" dt="2021-10-03T10:56:25.317" v="514" actId="20577"/>
          <ac:spMkLst>
            <pc:docMk/>
            <pc:sldMk cId="2023261162" sldId="392"/>
            <ac:spMk id="3" creationId="{1C5A022C-6DA9-47AD-BE9B-E804A69AFA53}"/>
          </ac:spMkLst>
        </pc:spChg>
      </pc:sldChg>
      <pc:sldChg chg="modSp mod">
        <pc:chgData name="Guðrún Þóra Gunnarsdóttir - HA" userId="080319e9-cba8-43d0-a339-cc9a7fd4f623" providerId="ADAL" clId="{B6B2EE75-4FDA-42C3-988D-82D9E44054F3}" dt="2021-10-03T11:23:21.466" v="1176" actId="20577"/>
        <pc:sldMkLst>
          <pc:docMk/>
          <pc:sldMk cId="3429467014" sldId="394"/>
        </pc:sldMkLst>
        <pc:spChg chg="mod">
          <ac:chgData name="Guðrún Þóra Gunnarsdóttir - HA" userId="080319e9-cba8-43d0-a339-cc9a7fd4f623" providerId="ADAL" clId="{B6B2EE75-4FDA-42C3-988D-82D9E44054F3}" dt="2021-10-03T11:23:21.466" v="1176" actId="20577"/>
          <ac:spMkLst>
            <pc:docMk/>
            <pc:sldMk cId="3429467014" sldId="394"/>
            <ac:spMk id="4" creationId="{DFA693F3-0F62-4EFB-82F4-D7A66C70AC0A}"/>
          </ac:spMkLst>
        </pc:spChg>
      </pc:sldChg>
      <pc:sldChg chg="modSp mod">
        <pc:chgData name="Guðrún Þóra Gunnarsdóttir - HA" userId="080319e9-cba8-43d0-a339-cc9a7fd4f623" providerId="ADAL" clId="{B6B2EE75-4FDA-42C3-988D-82D9E44054F3}" dt="2021-10-03T11:24:28.114" v="1186" actId="20577"/>
        <pc:sldMkLst>
          <pc:docMk/>
          <pc:sldMk cId="340676191" sldId="395"/>
        </pc:sldMkLst>
        <pc:spChg chg="mod">
          <ac:chgData name="Guðrún Þóra Gunnarsdóttir - HA" userId="080319e9-cba8-43d0-a339-cc9a7fd4f623" providerId="ADAL" clId="{B6B2EE75-4FDA-42C3-988D-82D9E44054F3}" dt="2021-10-03T11:24:05.825" v="1180" actId="20577"/>
          <ac:spMkLst>
            <pc:docMk/>
            <pc:sldMk cId="340676191" sldId="395"/>
            <ac:spMk id="3" creationId="{2C48CB5D-7189-40EA-BF5B-9875DA32BADD}"/>
          </ac:spMkLst>
        </pc:spChg>
        <pc:spChg chg="mod">
          <ac:chgData name="Guðrún Þóra Gunnarsdóttir - HA" userId="080319e9-cba8-43d0-a339-cc9a7fd4f623" providerId="ADAL" clId="{B6B2EE75-4FDA-42C3-988D-82D9E44054F3}" dt="2021-10-03T11:24:28.114" v="1186" actId="20577"/>
          <ac:spMkLst>
            <pc:docMk/>
            <pc:sldMk cId="340676191" sldId="395"/>
            <ac:spMk id="4" creationId="{DFA693F3-0F62-4EFB-82F4-D7A66C70AC0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US" sz="3200" b="0" i="0" dirty="0"/>
            <a:t>+ </a:t>
          </a:r>
          <a:r>
            <a:rPr lang="en-US" sz="3200" b="0" i="0" dirty="0" err="1"/>
            <a:t>stjórnvöld</a:t>
          </a:r>
          <a:endParaRPr lang="en-US" sz="3200" b="0" i="0" dirty="0"/>
        </a:p>
        <a:p>
          <a:pPr algn="ctr"/>
          <a:r>
            <a:rPr lang="en-US" sz="3200" b="0" i="0" dirty="0"/>
            <a:t>+ </a:t>
          </a:r>
          <a:r>
            <a:rPr lang="en-US" sz="3200" b="0" i="0" dirty="0" err="1"/>
            <a:t>einkageirinn</a:t>
          </a:r>
          <a:endParaRPr lang="en-US" sz="3200" b="0" i="0" dirty="0"/>
        </a:p>
        <a:p>
          <a:pPr algn="ctr"/>
          <a:r>
            <a:rPr lang="en-US" sz="3200" b="0" i="0" dirty="0"/>
            <a:t>+ </a:t>
          </a:r>
          <a:r>
            <a:rPr lang="en-US" sz="3200" b="0" i="0" dirty="0" err="1"/>
            <a:t>stuðningur</a:t>
          </a:r>
          <a:r>
            <a:rPr lang="en-US" sz="3200" b="0" i="0" dirty="0"/>
            <a:t> </a:t>
          </a:r>
          <a:r>
            <a:rPr lang="en-US" sz="3200" b="0" i="0" dirty="0" err="1"/>
            <a:t>almennings</a:t>
          </a:r>
          <a:endParaRPr lang="en-US" sz="3200" b="0" i="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en-IE" dirty="0" err="1"/>
            <a:t>Samvinna</a:t>
          </a:r>
          <a:r>
            <a:rPr lang="en-IE" dirty="0"/>
            <a:t>, </a:t>
          </a:r>
          <a:r>
            <a:rPr lang="en-IE" dirty="0" err="1">
              <a:solidFill>
                <a:schemeClr val="bg1"/>
              </a:solidFill>
            </a:rPr>
            <a:t>sanngildi</a:t>
          </a:r>
          <a:r>
            <a:rPr lang="en-IE" dirty="0"/>
            <a:t> og </a:t>
          </a:r>
          <a:r>
            <a:rPr lang="en-IE" dirty="0" err="1"/>
            <a:t>upplýsingaflæði</a:t>
          </a:r>
          <a:r>
            <a:rPr lang="en-IE" dirty="0"/>
            <a:t> </a:t>
          </a:r>
          <a:r>
            <a:rPr lang="en-IE" dirty="0" err="1"/>
            <a:t>eru</a:t>
          </a:r>
          <a:r>
            <a:rPr lang="en-IE" dirty="0"/>
            <a:t> </a:t>
          </a:r>
          <a:r>
            <a:rPr lang="en-IE" dirty="0" err="1"/>
            <a:t>lykilatriðin</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t>
        <a:bodyPr/>
        <a:lstStyle/>
        <a:p>
          <a:endParaRPr lang="en-US"/>
        </a:p>
      </dgm:t>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5023" custScaleY="150793" custLinFactNeighborX="-39" custLinFactNeighborY="9174"/>
      <dgm:spPr/>
      <dgm:t>
        <a:bodyPr/>
        <a:lstStyle/>
        <a:p>
          <a:endParaRPr lang="en-US"/>
        </a:p>
      </dgm:t>
    </dgm:pt>
    <dgm:pt modelId="{71F0470F-C5BB-4B3E-A7E6-65F5BBC28D29}" type="pres">
      <dgm:prSet presAssocID="{FE2DFFC7-FD6E-4E29-B06A-DC9EDADC1CD3}" presName="c1" presStyleLbl="node1" presStyleIdx="0" presStyleCnt="19"/>
      <dgm:spPr/>
    </dgm:pt>
    <dgm:pt modelId="{2C91C065-8D65-40D9-998A-F7CAD4174277}" type="pres">
      <dgm:prSet presAssocID="{FE2DFFC7-FD6E-4E29-B06A-DC9EDADC1CD3}" presName="c2" presStyleLbl="node1" presStyleIdx="1" presStyleCnt="19"/>
      <dgm:spPr>
        <a:solidFill>
          <a:srgbClr val="E45E32"/>
        </a:solidFill>
      </dgm:spPr>
    </dgm:pt>
    <dgm:pt modelId="{14294C6D-F56D-4CF8-A39E-8699E3C0DE5D}" type="pres">
      <dgm:prSet presAssocID="{FE2DFFC7-FD6E-4E29-B06A-DC9EDADC1CD3}" presName="c3" presStyleLbl="node1" presStyleIdx="2" presStyleCnt="19"/>
      <dgm:spPr>
        <a:solidFill>
          <a:srgbClr val="91BE46"/>
        </a:solidFill>
      </dgm:spPr>
    </dgm:pt>
    <dgm:pt modelId="{B978F2DC-0EAE-4E22-95D1-F751026FB6A8}" type="pres">
      <dgm:prSet presAssocID="{FE2DFFC7-FD6E-4E29-B06A-DC9EDADC1CD3}" presName="c4" presStyleLbl="node1" presStyleIdx="3" presStyleCnt="19"/>
      <dgm:spPr/>
    </dgm:pt>
    <dgm:pt modelId="{570338F4-C7C2-487E-BB44-653AAB0A771A}" type="pres">
      <dgm:prSet presAssocID="{FE2DFFC7-FD6E-4E29-B06A-DC9EDADC1CD3}" presName="c5" presStyleLbl="node1" presStyleIdx="4" presStyleCnt="19"/>
      <dgm:spPr>
        <a:solidFill>
          <a:srgbClr val="F5B020"/>
        </a:solidFill>
      </dgm:spPr>
    </dgm:pt>
    <dgm:pt modelId="{E08E4F2B-7AB6-4763-A99E-3A15AD5504ED}" type="pres">
      <dgm:prSet presAssocID="{FE2DFFC7-FD6E-4E29-B06A-DC9EDADC1CD3}" presName="c6" presStyleLbl="node1" presStyleIdx="5" presStyleCnt="19"/>
      <dgm:spPr/>
    </dgm:pt>
    <dgm:pt modelId="{78C9B5DC-92A2-48C6-B577-53D094421583}" type="pres">
      <dgm:prSet presAssocID="{FE2DFFC7-FD6E-4E29-B06A-DC9EDADC1CD3}" presName="c7" presStyleLbl="node1" presStyleIdx="6" presStyleCnt="19"/>
      <dgm:spPr>
        <a:solidFill>
          <a:srgbClr val="9A2E90"/>
        </a:solidFill>
      </dgm:spPr>
    </dgm:pt>
    <dgm:pt modelId="{A523678B-C814-4F3E-9B11-B657F13BA3A9}" type="pres">
      <dgm:prSet presAssocID="{FE2DFFC7-FD6E-4E29-B06A-DC9EDADC1CD3}" presName="c8" presStyleLbl="node1" presStyleIdx="7" presStyleCnt="19"/>
      <dgm:spPr/>
    </dgm:pt>
    <dgm:pt modelId="{9C61900F-F763-48CF-BAAE-22A8168004A4}" type="pres">
      <dgm:prSet presAssocID="{FE2DFFC7-FD6E-4E29-B06A-DC9EDADC1CD3}" presName="c9" presStyleLbl="node1" presStyleIdx="8" presStyleCnt="19" custLinFactNeighborX="57960"/>
      <dgm:spPr>
        <a:solidFill>
          <a:srgbClr val="91BE46"/>
        </a:solidFill>
      </dgm:spPr>
    </dgm:pt>
    <dgm:pt modelId="{9249D64C-EECB-43F8-81C8-770398452B7B}" type="pres">
      <dgm:prSet presAssocID="{FE2DFFC7-FD6E-4E29-B06A-DC9EDADC1CD3}" presName="c10" presStyleLbl="node1" presStyleIdx="9" presStyleCnt="19" custScaleX="65899" custScaleY="70232" custLinFactNeighborX="2525" custLinFactNeighborY="-30295"/>
      <dgm:spPr>
        <a:solidFill>
          <a:srgbClr val="DD1B50"/>
        </a:solidFill>
      </dgm:spPr>
    </dgm:pt>
    <dgm:pt modelId="{0AB048A4-FF4B-4FD8-A9AC-0698D97EFBA5}" type="pres">
      <dgm:prSet presAssocID="{FE2DFFC7-FD6E-4E29-B06A-DC9EDADC1CD3}" presName="c11" presStyleLbl="node1" presStyleIdx="10" presStyleCnt="19" custLinFactY="11092" custLinFactNeighborY="100000"/>
      <dgm:spPr>
        <a:solidFill>
          <a:srgbClr val="9A2E90"/>
        </a:solidFill>
      </dgm:spPr>
    </dgm:pt>
    <dgm:pt modelId="{609814A5-7E02-4928-9F2B-73AE6CE6E643}" type="pres">
      <dgm:prSet presAssocID="{FE2DFFC7-FD6E-4E29-B06A-DC9EDADC1CD3}" presName="c12" presStyleLbl="node1" presStyleIdx="11" presStyleCnt="19" custLinFactNeighborY="43036"/>
      <dgm:spPr/>
    </dgm:pt>
    <dgm:pt modelId="{82EAB85F-CE64-4CC0-A797-11EBF933C0F1}" type="pres">
      <dgm:prSet presAssocID="{FE2DFFC7-FD6E-4E29-B06A-DC9EDADC1CD3}" presName="c13" presStyleLbl="node1" presStyleIdx="12" presStyleCnt="19" custLinFactNeighborY="28350"/>
      <dgm:spPr>
        <a:solidFill>
          <a:srgbClr val="E45E32"/>
        </a:solidFill>
      </dgm:spPr>
    </dgm:pt>
    <dgm:pt modelId="{2A6CBC9A-1208-4D0B-8A0C-0BD5186C6B16}" type="pres">
      <dgm:prSet presAssocID="{FE2DFFC7-FD6E-4E29-B06A-DC9EDADC1CD3}" presName="c14" presStyleLbl="node1" presStyleIdx="13" presStyleCnt="19" custLinFactY="29217" custLinFactNeighborX="-29213" custLinFactNeighborY="100000"/>
      <dgm:spPr>
        <a:solidFill>
          <a:srgbClr val="91BE46"/>
        </a:solidFill>
      </dgm:spPr>
    </dgm:pt>
    <dgm:pt modelId="{D119115F-B5C9-4F89-96A2-B5C62ABDA0E2}" type="pres">
      <dgm:prSet presAssocID="{FE2DFFC7-FD6E-4E29-B06A-DC9EDADC1CD3}" presName="c15" presStyleLbl="node1" presStyleIdx="14" presStyleCnt="19" custLinFactNeighborX="-10328" custLinFactNeighborY="78518"/>
      <dgm:spPr>
        <a:solidFill>
          <a:srgbClr val="1D9647"/>
        </a:solidFill>
      </dgm:spPr>
    </dgm:pt>
    <dgm:pt modelId="{CA5C9B47-8004-4A43-809D-BC0FF38DE903}" type="pres">
      <dgm:prSet presAssocID="{FE2DFFC7-FD6E-4E29-B06A-DC9EDADC1CD3}" presName="c16" presStyleLbl="node1" presStyleIdx="15" presStyleCnt="19" custLinFactNeighborY="24150"/>
      <dgm:spPr/>
    </dgm:pt>
    <dgm:pt modelId="{EE356CFC-AD2B-46F4-A98D-5D5190F68BF7}" type="pres">
      <dgm:prSet presAssocID="{FE2DFFC7-FD6E-4E29-B06A-DC9EDADC1CD3}" presName="c17" presStyleLbl="node1" presStyleIdx="16" presStyleCnt="19" custLinFactNeighborX="15621" custLinFactNeighborY="53689"/>
      <dgm:spPr>
        <a:solidFill>
          <a:srgbClr val="F5B020"/>
        </a:solidFill>
      </dgm:spPr>
    </dgm:pt>
    <dgm:pt modelId="{F4BF9F17-FABE-4080-BFC7-39599C07258D}" type="pres">
      <dgm:prSet presAssocID="{FE2DFFC7-FD6E-4E29-B06A-DC9EDADC1CD3}" presName="c18" presStyleLbl="node1" presStyleIdx="17" presStyleCnt="19" custLinFactNeighborY="36888"/>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dgm:spPr/>
      <dgm:t>
        <a:bodyPr/>
        <a:lstStyle/>
        <a:p>
          <a:endParaRPr lang="en-US"/>
        </a:p>
      </dgm:t>
    </dgm:pt>
    <dgm:pt modelId="{DCA5224E-215B-43EC-85AB-A7B39516F90D}" type="pres">
      <dgm:prSet presAssocID="{4BE2EBD4-FBFB-42D4-9FF0-C1EE4630E803}" presName="spN" presStyleCnt="0"/>
      <dgm:spPr/>
    </dgm:pt>
  </dgm:ptLst>
  <dgm:cxnLst>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3960468F-67DA-4F07-ADE9-397A890EC4AA}" type="presOf" srcId="{FE2DFFC7-FD6E-4E29-B06A-DC9EDADC1CD3}" destId="{C16B8174-807D-4AB2-AC34-1ECA6BE24F39}" srcOrd="0" destOrd="0" presId="urn:microsoft.com/office/officeart/2009/3/layout/RandomtoResultProcess"/>
    <dgm:cxn modelId="{ED114508-D56C-4445-A7AB-0B0D291A8AD1}" type="presOf" srcId="{4BE2EBD4-FBFB-42D4-9FF0-C1EE4630E803}" destId="{61F4A98E-BCBE-4199-AD03-FF64A940531E}" srcOrd="0" destOrd="0" presId="urn:microsoft.com/office/officeart/2009/3/layout/RandomtoResultProcess"/>
    <dgm:cxn modelId="{B4D5F26C-F9FE-457D-9BE5-2EA463763696}" type="presOf" srcId="{B136172A-77FE-483D-A530-6D7DCBD59C45}" destId="{CD1ECF54-C84C-4C93-967D-FBCB5DAD50DD}"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1" y="3011321"/>
          <a:ext cx="4802238" cy="2074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0" i="0" kern="1200" dirty="0"/>
            <a:t>+ </a:t>
          </a:r>
          <a:r>
            <a:rPr lang="en-US" sz="3200" b="0" i="0" kern="1200" dirty="0" err="1"/>
            <a:t>stjórnvöld</a:t>
          </a:r>
          <a:endParaRPr lang="en-US" sz="3200" b="0" i="0" kern="1200" dirty="0"/>
        </a:p>
        <a:p>
          <a:pPr lvl="0" algn="ctr" defTabSz="1422400">
            <a:lnSpc>
              <a:spcPct val="90000"/>
            </a:lnSpc>
            <a:spcBef>
              <a:spcPct val="0"/>
            </a:spcBef>
            <a:spcAft>
              <a:spcPct val="35000"/>
            </a:spcAft>
          </a:pPr>
          <a:r>
            <a:rPr lang="en-US" sz="3200" b="0" i="0" kern="1200" dirty="0"/>
            <a:t>+ </a:t>
          </a:r>
          <a:r>
            <a:rPr lang="en-US" sz="3200" b="0" i="0" kern="1200" dirty="0" err="1"/>
            <a:t>einkageirinn</a:t>
          </a:r>
          <a:endParaRPr lang="en-US" sz="3200" b="0" i="0" kern="1200" dirty="0"/>
        </a:p>
        <a:p>
          <a:pPr lvl="0" algn="ctr" defTabSz="1422400">
            <a:lnSpc>
              <a:spcPct val="90000"/>
            </a:lnSpc>
            <a:spcBef>
              <a:spcPct val="0"/>
            </a:spcBef>
            <a:spcAft>
              <a:spcPct val="35000"/>
            </a:spcAft>
          </a:pPr>
          <a:r>
            <a:rPr lang="en-US" sz="3200" b="0" i="0" kern="1200" dirty="0"/>
            <a:t>+ </a:t>
          </a:r>
          <a:r>
            <a:rPr lang="en-US" sz="3200" b="0" i="0" kern="1200" dirty="0" err="1"/>
            <a:t>stuðningur</a:t>
          </a:r>
          <a:r>
            <a:rPr lang="en-US" sz="3200" b="0" i="0" kern="1200" dirty="0"/>
            <a:t> </a:t>
          </a:r>
          <a:r>
            <a:rPr lang="en-US" sz="3200" b="0" i="0" kern="1200" dirty="0" err="1"/>
            <a:t>almennings</a:t>
          </a:r>
          <a:endParaRPr lang="en-US" sz="3200" b="0" i="0" kern="1200" dirty="0"/>
        </a:p>
      </dsp:txBody>
      <dsp:txXfrm>
        <a:off x="1" y="3011321"/>
        <a:ext cx="4802238" cy="2074701"/>
      </dsp:txXfrm>
    </dsp:sp>
    <dsp:sp modelId="{71F0470F-C5BB-4B3E-A7E6-65F5BBC28D29}">
      <dsp:nvSpPr>
        <dsp:cNvPr id="0" name=""/>
        <dsp:cNvSpPr/>
      </dsp:nvSpPr>
      <dsp:spPr>
        <a:xfrm>
          <a:off x="310492"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542965" y="2351122"/>
          <a:ext cx="332104" cy="332104"/>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100900" y="2444112"/>
          <a:ext cx="521878" cy="521878"/>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565846" y="1932671"/>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170275" y="1746693"/>
          <a:ext cx="332104" cy="332104"/>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2914189" y="2072155"/>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379135" y="2304628"/>
          <a:ext cx="521878" cy="521878"/>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030059"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4501514" y="3327509"/>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058479" y="2219515"/>
          <a:ext cx="562765" cy="599768"/>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78019" y="4486858"/>
          <a:ext cx="332104" cy="33210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356986" y="4760964"/>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054405" y="5123528"/>
          <a:ext cx="759095" cy="759095"/>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1933774" y="5941890"/>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162870" y="5318093"/>
          <a:ext cx="521878" cy="521878"/>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681716" y="5639452"/>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218745" y="5222886"/>
          <a:ext cx="759095" cy="759095"/>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123048" y="4821868"/>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03868"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57880"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757763" y="2201523"/>
          <a:ext cx="3553034" cy="355303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IE" sz="3000" kern="1200" dirty="0" err="1"/>
            <a:t>Samvinna</a:t>
          </a:r>
          <a:r>
            <a:rPr lang="en-IE" sz="3000" kern="1200" dirty="0"/>
            <a:t>, </a:t>
          </a:r>
          <a:r>
            <a:rPr lang="en-IE" sz="3000" kern="1200" dirty="0" err="1">
              <a:solidFill>
                <a:schemeClr val="bg1"/>
              </a:solidFill>
            </a:rPr>
            <a:t>sanngildi</a:t>
          </a:r>
          <a:r>
            <a:rPr lang="en-IE" sz="3000" kern="1200" dirty="0"/>
            <a:t> og </a:t>
          </a:r>
          <a:r>
            <a:rPr lang="en-IE" sz="3000" kern="1200" dirty="0" err="1"/>
            <a:t>upplýsingaflæði</a:t>
          </a:r>
          <a:r>
            <a:rPr lang="en-IE" sz="3000" kern="1200" dirty="0"/>
            <a:t> </a:t>
          </a:r>
          <a:r>
            <a:rPr lang="en-IE" sz="3000" kern="1200" dirty="0" err="1"/>
            <a:t>eru</a:t>
          </a:r>
          <a:r>
            <a:rPr lang="en-IE" sz="3000" kern="1200" dirty="0"/>
            <a:t> </a:t>
          </a:r>
          <a:r>
            <a:rPr lang="en-IE" sz="3000" kern="1200" dirty="0" err="1"/>
            <a:t>lykilatriðin</a:t>
          </a:r>
          <a:endParaRPr lang="en-IE" sz="3000" kern="1200" dirty="0"/>
        </a:p>
      </dsp:txBody>
      <dsp:txXfrm>
        <a:off x="8278093" y="2721853"/>
        <a:ext cx="2512374" cy="25123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10/5/2021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Authentic</a:t>
            </a:r>
            <a:r>
              <a:rPr lang="is-IS" baseline="0" dirty="0"/>
              <a:t> elements?? Finna betra en sanngildi....</a:t>
            </a:r>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350946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 CITIES WITH THE GREATEST TOURIST HERITAGE – </a:t>
            </a:r>
            <a:r>
              <a:rPr lang="en-US" dirty="0" err="1"/>
              <a:t>finna</a:t>
            </a:r>
            <a:r>
              <a:rPr lang="en-US" dirty="0"/>
              <a:t> </a:t>
            </a:r>
            <a:r>
              <a:rPr lang="en-US" dirty="0" err="1"/>
              <a:t>betri</a:t>
            </a:r>
            <a:r>
              <a:rPr lang="en-US" dirty="0"/>
              <a:t> </a:t>
            </a:r>
            <a:r>
              <a:rPr lang="en-US" dirty="0" err="1"/>
              <a:t>þýðingu</a:t>
            </a:r>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17</a:t>
            </a:fld>
            <a:endParaRPr lang="en-US" dirty="0"/>
          </a:p>
        </p:txBody>
      </p:sp>
    </p:spTree>
    <p:extLst>
      <p:ext uri="{BB962C8B-B14F-4D97-AF65-F5344CB8AC3E}">
        <p14:creationId xmlns:p14="http://schemas.microsoft.com/office/powerpoint/2010/main" val="1787860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38</a:t>
            </a:fld>
            <a:endParaRPr lang="en-US" dirty="0"/>
          </a:p>
        </p:txBody>
      </p:sp>
    </p:spTree>
    <p:extLst>
      <p:ext uri="{BB962C8B-B14F-4D97-AF65-F5344CB8AC3E}">
        <p14:creationId xmlns:p14="http://schemas.microsoft.com/office/powerpoint/2010/main" val="48930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6239" y="2987040"/>
            <a:ext cx="5197998" cy="313257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715" y="504100"/>
            <a:ext cx="1421418" cy="152294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10/5/2021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thetripguru.com/tour/eat-pray-love-bali-small-group-tour-full-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xploreminnesota.com/article/great-gatsby-more-literary-tourism-minnesota" TargetMode="External"/><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bbc.com/storyworks/specials/hotels-in-film/fifty-shades-of-grey/"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heyiceland.is/blog/nanar/5196/top-12-movies-shot-in-iceland"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super-news.info/wp-content/uploads/2019/06/Chernobyl-sees-a-spike-in-visitors-as-pop-culture-influences.jp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iberdrola.com/culture/what-is-cultural-tourism-and-importanc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venuereport.com/roundups/22-celebrations-of-culture-from-around-the-world/" TargetMode="External"/><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slideLayout" Target="../slideLayouts/slideLayout8.xml"/><Relationship Id="rId1" Type="http://schemas.openxmlformats.org/officeDocument/2006/relationships/video" Target="https://www.youtube.com/embed/C0b2PS40Fgg?feature=oembed" TargetMode="Externa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hyperlink" Target="https://www.imdb.com/search/title/?locations=Iceland&amp;ref_=ttloc_loc_9"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lrytas.lt/verslas/rinkos-pulsas/2021/04/15/news/-akropoliuose-atsidaro-parduotuves-skelbia-svarbiausia-informacija-lankytojams-19033648/" TargetMode="External"/><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ilnius.lt/media-news/stranger-things-season-4-filming-wraps-in-vilnius-lithuania" TargetMode="External"/><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video" Target="https://www.youtube.com/embed/Qk_rlVlw5-g?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lrytas.lt/verslas/rinkos-pulsas/2021/04/15/news/-akropoliuose-atsidaro-parduotuves-skelbia-svarbiausia-informacija-lankytojams-19033648/"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globalexperiences.com/blog/london-film-locations" TargetMode="External"/><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3gbVXz0wDQA?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lobalexperiences.com/blog/london-film-locations"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earthtrekkers.com/loch-ness-urquhart-castle-worth-visiting/"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abbathemuseum.com/en/"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partner.booking.com/en-gb/click-magazine/rise-pop-culture-tourism" TargetMode="External"/><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visitcalifornia.com/experience/studio-tour/"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video" Target="https://www.youtube.com/embed/2Cb7s2U93pg?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Madame_Tussauds" TargetMode="External"/><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ideo" Target="https://www.youtube.com/embed/5fZy-WFaNIk?start=24&amp;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designboom.com/design/game-on-exhibition-smartandgreendesign-video-game-expo-madrid-spain-06-09-2020/"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getyourguide.com/saxe-theater-l110252/" TargetMode="External"/><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U.S._Route_66#In_popular_culture"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hyperlink" Target="https://www.visitbritain.com/us/en/campaigns/travel-offers/england/family-pop-culture-tour-england" TargetMode="External"/><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indesignlive.sg/happenings/decade-singapore-night-festival" TargetMode="External"/><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timeout.com/london/music/the-50-best-music-festivals-in-the-world" TargetMode="External"/><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velmedford.org/oregon-shakespeare-festival" TargetMode="External"/><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 Id="rId4" Type="http://schemas.openxmlformats.org/officeDocument/2006/relationships/hyperlink" Target="https://bollywoodbio.se/bts-members-look-heavenly-in-head-to-toe-prada-collection-on-the-august-cover-of-vogue-japa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en.wikipedia.org/wiki/Burning_Man"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ggn00b.com/for-noobs/what-is-evo/"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toggl.com/blog/elevator-pitch-examples"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articles.bplans.com/the-7-key-components-of-a-perfect-elevator-pitch"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hyperlink" Target="https://www.diva-portal.org/smash/get/diva2:967897/FULLTEXT01.pdf" TargetMode="External"/><Relationship Id="rId5" Type="http://schemas.openxmlformats.org/officeDocument/2006/relationships/hyperlink" Target="https://www.slideshare.net/jenniferbarbee/pop-culture-marketing-in-tourism-29767713" TargetMode="External"/><Relationship Id="rId4" Type="http://schemas.openxmlformats.org/officeDocument/2006/relationships/hyperlink" Target="https://www.researchgate.net/publication/346317107_Popular_Culture_Tourism_trend_or_transition"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verizonmedia.com/insights/case-study-making-australia-a-top-travel-destination?guccounter=1&amp;guce_referrer=aHR0cHM6Ly93d3cuZ29vZ2xlLmNvbS8&amp;guce_referrer_sig=AQAAAMuwR6NqdcxN6252WXpO87z3MsPD9mw0WKj6HGOpf2mWfhVtRLkT2KyYoTiFdPXKUbf4PxdPN9RomKy4yDoDWSUI3QPh1Uw1JnLlALLgT2ceQrNquGS3bRHhk5Lzq9iXfc1OfZix1lxbpBfwgBRaKDuGPnDFb8xpXk9O8nOm1dRZ"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www.warpedfactor.com/2016/02/bond-10-things-you-might-not-know-about_15.html" TargetMode="External"/><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tatue in a garden&#10;&#10;Description automatically generated with low confidence">
            <a:extLst>
              <a:ext uri="{FF2B5EF4-FFF2-40B4-BE49-F238E27FC236}">
                <a16:creationId xmlns:a16="http://schemas.microsoft.com/office/drawing/2014/main" id="{5270E272-08E1-3045-988C-E2FC4C09C65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4"/>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1114065"/>
          </a:xfrm>
          <a:solidFill>
            <a:srgbClr val="1198D1"/>
          </a:solidFill>
        </p:spPr>
        <p:txBody>
          <a:bodyPr/>
          <a:lstStyle/>
          <a:p>
            <a:r>
              <a:rPr lang="is-IS" sz="4000" dirty="0" smtClean="0"/>
              <a:t>Vöruþróun afþreyingar og ferðaþjónustu tengdri poppmenningu</a:t>
            </a:r>
            <a:endParaRPr lang="en-US" sz="4000" dirty="0"/>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err="1">
                <a:solidFill>
                  <a:schemeClr val="bg1"/>
                </a:solidFill>
              </a:rPr>
              <a:t>Pakki</a:t>
            </a:r>
            <a:r>
              <a:rPr lang="en-IE" sz="3600" b="1" dirty="0">
                <a:solidFill>
                  <a:schemeClr val="bg1"/>
                </a:solidFill>
              </a:rPr>
              <a:t> 3</a:t>
            </a:r>
          </a:p>
        </p:txBody>
      </p:sp>
      <p:sp>
        <p:nvSpPr>
          <p:cNvPr id="8" name="TextBox 7">
            <a:extLst>
              <a:ext uri="{FF2B5EF4-FFF2-40B4-BE49-F238E27FC236}">
                <a16:creationId xmlns:a16="http://schemas.microsoft.com/office/drawing/2014/main" id="{586FBAB2-E772-0242-A5E8-FCC21606B2AF}"/>
              </a:ext>
            </a:extLst>
          </p:cNvPr>
          <p:cNvSpPr txBox="1"/>
          <p:nvPr/>
        </p:nvSpPr>
        <p:spPr>
          <a:xfrm>
            <a:off x="228599" y="6488668"/>
            <a:ext cx="1073728" cy="369332"/>
          </a:xfrm>
          <a:prstGeom prst="rect">
            <a:avLst/>
          </a:prstGeom>
          <a:noFill/>
        </p:spPr>
        <p:txBody>
          <a:bodyPr wrap="square" rtlCol="0">
            <a:spAutoFit/>
          </a:bodyPr>
          <a:lstStyle/>
          <a:p>
            <a:r>
              <a:rPr lang="is-IS" dirty="0" smtClean="0">
                <a:hlinkClick r:id="rId4"/>
              </a:rPr>
              <a:t>Heimild</a:t>
            </a:r>
            <a:endParaRPr lang="en-LT" dirty="0"/>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people sitting at a table in a restaurant&#10;&#10;Description automatically generated with medium confidence">
            <a:extLst>
              <a:ext uri="{FF2B5EF4-FFF2-40B4-BE49-F238E27FC236}">
                <a16:creationId xmlns:a16="http://schemas.microsoft.com/office/drawing/2014/main" id="{F4D350B0-3B3B-3E49-96B5-0F74CDD02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0"/>
          <a:stretch/>
        </p:blipFill>
        <p:spPr>
          <a:xfrm>
            <a:off x="3190940" y="2106041"/>
            <a:ext cx="2830045" cy="4070457"/>
          </a:xfrm>
          <a:prstGeom prst="rect">
            <a:avLst/>
          </a:prstGeom>
        </p:spPr>
      </p:pic>
      <p:pic>
        <p:nvPicPr>
          <p:cNvPr id="20" name="Picture 19">
            <a:extLst>
              <a:ext uri="{FF2B5EF4-FFF2-40B4-BE49-F238E27FC236}">
                <a16:creationId xmlns:a16="http://schemas.microsoft.com/office/drawing/2014/main" id="{3A417AFA-CB55-C243-BC41-44FF3A6D3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8273" y="2090573"/>
            <a:ext cx="2739176" cy="4078191"/>
          </a:xfrm>
          <a:prstGeom prst="rect">
            <a:avLst/>
          </a:prstGeom>
        </p:spPr>
      </p:pic>
      <p:pic>
        <p:nvPicPr>
          <p:cNvPr id="16" name="Picture 15" descr="A person in a suit walking down the street&#10;&#10;Description automatically generated with low confidence">
            <a:extLst>
              <a:ext uri="{FF2B5EF4-FFF2-40B4-BE49-F238E27FC236}">
                <a16:creationId xmlns:a16="http://schemas.microsoft.com/office/drawing/2014/main" id="{6EE9FC5F-7140-8142-8FE0-F7BA6C7F12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737" y="2090573"/>
            <a:ext cx="2720896" cy="4085925"/>
          </a:xfrm>
          <a:prstGeom prst="rect">
            <a:avLst/>
          </a:prstGeom>
        </p:spPr>
      </p:pic>
      <p:pic>
        <p:nvPicPr>
          <p:cNvPr id="14" name="Picture 13" descr="A person in a blue dress&#10;&#10;Description automatically generated with low confidence">
            <a:extLst>
              <a:ext uri="{FF2B5EF4-FFF2-40B4-BE49-F238E27FC236}">
                <a16:creationId xmlns:a16="http://schemas.microsoft.com/office/drawing/2014/main" id="{4C286AB9-DE8B-7940-AE05-29CC202B46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
          <a:stretch/>
        </p:blipFill>
        <p:spPr>
          <a:xfrm>
            <a:off x="382172" y="2098307"/>
            <a:ext cx="2724476" cy="4070457"/>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a:bodyPr>
          <a:lstStyle/>
          <a:p>
            <a:r>
              <a:rPr lang="is-IS" dirty="0"/>
              <a:t>Samvinna við hagaðila</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err="1"/>
              <a:t>Hverjir</a:t>
            </a:r>
            <a:r>
              <a:rPr lang="en-IE" dirty="0"/>
              <a:t> </a:t>
            </a:r>
            <a:r>
              <a:rPr lang="en-IE" dirty="0" err="1"/>
              <a:t>eru</a:t>
            </a:r>
            <a:r>
              <a:rPr lang="en-IE" dirty="0"/>
              <a:t> </a:t>
            </a:r>
            <a:r>
              <a:rPr lang="en-IE" dirty="0" err="1"/>
              <a:t>þeir</a:t>
            </a:r>
            <a:r>
              <a:rPr lang="en-IE" dirty="0"/>
              <a:t>?</a:t>
            </a:r>
          </a:p>
        </p:txBody>
      </p:sp>
      <p:sp>
        <p:nvSpPr>
          <p:cNvPr id="4" name="Text Placeholder 3">
            <a:extLst>
              <a:ext uri="{FF2B5EF4-FFF2-40B4-BE49-F238E27FC236}">
                <a16:creationId xmlns:a16="http://schemas.microsoft.com/office/drawing/2014/main" id="{7CB96FA5-C24E-48FB-BC02-CC83D51610FD}"/>
              </a:ext>
            </a:extLst>
          </p:cNvPr>
          <p:cNvSpPr>
            <a:spLocks noGrp="1"/>
          </p:cNvSpPr>
          <p:nvPr>
            <p:ph type="body" sz="quarter" idx="15"/>
          </p:nvPr>
        </p:nvSpPr>
        <p:spPr>
          <a:solidFill>
            <a:srgbClr val="1198D1"/>
          </a:solidFill>
        </p:spPr>
        <p:txBody>
          <a:bodyPr/>
          <a:lstStyle/>
          <a:p>
            <a:r>
              <a:rPr lang="en-IE" sz="1400" dirty="0"/>
              <a:t>FÓLKIÐ SEM BÝR TIL EFNIÐ</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382172" y="2282148"/>
            <a:ext cx="2724476" cy="884564"/>
          </a:xfrm>
          <a:solidFill>
            <a:srgbClr val="1198D1"/>
          </a:solidFill>
        </p:spPr>
        <p:txBody>
          <a:bodyPr/>
          <a:lstStyle/>
          <a:p>
            <a:r>
              <a:rPr lang="en-IE" sz="1500" dirty="0" err="1">
                <a:solidFill>
                  <a:schemeClr val="bg1"/>
                </a:solidFill>
              </a:rPr>
              <a:t>Þeir</a:t>
            </a:r>
            <a:r>
              <a:rPr lang="en-IE" sz="1500" dirty="0">
                <a:solidFill>
                  <a:schemeClr val="bg1"/>
                </a:solidFill>
              </a:rPr>
              <a:t> </a:t>
            </a:r>
            <a:r>
              <a:rPr lang="en-IE" sz="1500" dirty="0" err="1" smtClean="0">
                <a:solidFill>
                  <a:schemeClr val="bg1"/>
                </a:solidFill>
              </a:rPr>
              <a:t>hafa</a:t>
            </a:r>
            <a:r>
              <a:rPr lang="en-IE" sz="1500" dirty="0" smtClean="0">
                <a:solidFill>
                  <a:schemeClr val="bg1"/>
                </a:solidFill>
              </a:rPr>
              <a:t> </a:t>
            </a:r>
            <a:r>
              <a:rPr lang="en-IE" sz="1500" dirty="0" err="1">
                <a:solidFill>
                  <a:schemeClr val="bg1"/>
                </a:solidFill>
              </a:rPr>
              <a:t>áhrif</a:t>
            </a:r>
            <a:r>
              <a:rPr lang="en-IE" sz="1500" dirty="0">
                <a:solidFill>
                  <a:schemeClr val="bg1"/>
                </a:solidFill>
              </a:rPr>
              <a:t> á </a:t>
            </a:r>
            <a:r>
              <a:rPr lang="en-IE" sz="1500" dirty="0" err="1">
                <a:solidFill>
                  <a:schemeClr val="bg1"/>
                </a:solidFill>
              </a:rPr>
              <a:t>poppmenningu</a:t>
            </a:r>
            <a:r>
              <a:rPr lang="en-IE" sz="1500" dirty="0">
                <a:solidFill>
                  <a:schemeClr val="bg1"/>
                </a:solidFill>
              </a:rPr>
              <a:t> </a:t>
            </a:r>
            <a:r>
              <a:rPr lang="en-IE" sz="1500" dirty="0" err="1">
                <a:solidFill>
                  <a:schemeClr val="bg1"/>
                </a:solidFill>
              </a:rPr>
              <a:t>með</a:t>
            </a:r>
            <a:r>
              <a:rPr lang="en-IE" sz="1500" dirty="0">
                <a:solidFill>
                  <a:schemeClr val="bg1"/>
                </a:solidFill>
              </a:rPr>
              <a:t> </a:t>
            </a:r>
            <a:r>
              <a:rPr lang="en-IE" sz="1500" dirty="0" err="1">
                <a:solidFill>
                  <a:schemeClr val="bg1"/>
                </a:solidFill>
              </a:rPr>
              <a:t>því</a:t>
            </a:r>
            <a:r>
              <a:rPr lang="en-IE" sz="1500" dirty="0">
                <a:solidFill>
                  <a:schemeClr val="bg1"/>
                </a:solidFill>
              </a:rPr>
              <a:t> </a:t>
            </a:r>
            <a:r>
              <a:rPr lang="en-IE" sz="1500" dirty="0" err="1">
                <a:solidFill>
                  <a:schemeClr val="bg1"/>
                </a:solidFill>
              </a:rPr>
              <a:t>að</a:t>
            </a:r>
            <a:r>
              <a:rPr lang="en-IE" sz="1500" dirty="0">
                <a:solidFill>
                  <a:schemeClr val="bg1"/>
                </a:solidFill>
              </a:rPr>
              <a:t> </a:t>
            </a:r>
            <a:r>
              <a:rPr lang="en-IE" sz="1500" dirty="0" err="1">
                <a:solidFill>
                  <a:schemeClr val="bg1"/>
                </a:solidFill>
              </a:rPr>
              <a:t>framleiða</a:t>
            </a:r>
            <a:r>
              <a:rPr lang="en-IE" sz="1500" dirty="0">
                <a:solidFill>
                  <a:schemeClr val="bg1"/>
                </a:solidFill>
              </a:rPr>
              <a:t>, </a:t>
            </a:r>
            <a:r>
              <a:rPr lang="en-IE" sz="1500" dirty="0" err="1">
                <a:solidFill>
                  <a:schemeClr val="bg1"/>
                </a:solidFill>
              </a:rPr>
              <a:t>búa</a:t>
            </a:r>
            <a:r>
              <a:rPr lang="en-IE" sz="1500" dirty="0">
                <a:solidFill>
                  <a:schemeClr val="bg1"/>
                </a:solidFill>
              </a:rPr>
              <a:t> </a:t>
            </a:r>
            <a:r>
              <a:rPr lang="en-IE" sz="1500" dirty="0" err="1" smtClean="0">
                <a:solidFill>
                  <a:schemeClr val="bg1"/>
                </a:solidFill>
              </a:rPr>
              <a:t>til</a:t>
            </a:r>
            <a:r>
              <a:rPr lang="en-IE" sz="1500" dirty="0" smtClean="0">
                <a:solidFill>
                  <a:schemeClr val="bg1"/>
                </a:solidFill>
              </a:rPr>
              <a:t> og </a:t>
            </a:r>
            <a:r>
              <a:rPr lang="en-IE" sz="1500" dirty="0" err="1">
                <a:solidFill>
                  <a:schemeClr val="bg1"/>
                </a:solidFill>
              </a:rPr>
              <a:t>skrifa</a:t>
            </a:r>
            <a:r>
              <a:rPr lang="en-IE" sz="1500" dirty="0">
                <a:solidFill>
                  <a:schemeClr val="bg1"/>
                </a:solidFill>
              </a:rPr>
              <a:t> </a:t>
            </a:r>
            <a:r>
              <a:rPr lang="en-IE" sz="1500" dirty="0" err="1">
                <a:solidFill>
                  <a:schemeClr val="bg1"/>
                </a:solidFill>
              </a:rPr>
              <a:t>kvikmyndir</a:t>
            </a:r>
            <a:r>
              <a:rPr lang="en-IE" sz="1500" dirty="0">
                <a:solidFill>
                  <a:schemeClr val="bg1"/>
                </a:solidFill>
              </a:rPr>
              <a:t> og </a:t>
            </a:r>
            <a:r>
              <a:rPr lang="en-IE" sz="1500" dirty="0" err="1">
                <a:solidFill>
                  <a:schemeClr val="bg1"/>
                </a:solidFill>
              </a:rPr>
              <a:t>bækur</a:t>
            </a:r>
            <a:endParaRPr lang="en-IE" sz="1500" dirty="0">
              <a:solidFill>
                <a:schemeClr val="bg1"/>
              </a:solidFill>
            </a:endParaRPr>
          </a:p>
        </p:txBody>
      </p:sp>
      <p:sp>
        <p:nvSpPr>
          <p:cNvPr id="6" name="Text Placeholder 5">
            <a:extLst>
              <a:ext uri="{FF2B5EF4-FFF2-40B4-BE49-F238E27FC236}">
                <a16:creationId xmlns:a16="http://schemas.microsoft.com/office/drawing/2014/main" id="{72F500F5-96BD-4F69-9FEA-2DAFDB7B2AC5}"/>
              </a:ext>
            </a:extLst>
          </p:cNvPr>
          <p:cNvSpPr>
            <a:spLocks noGrp="1"/>
          </p:cNvSpPr>
          <p:nvPr>
            <p:ph type="body" sz="quarter" idx="17"/>
          </p:nvPr>
        </p:nvSpPr>
        <p:spPr>
          <a:solidFill>
            <a:srgbClr val="DD1B50"/>
          </a:solidFill>
        </p:spPr>
        <p:txBody>
          <a:bodyPr/>
          <a:lstStyle/>
          <a:p>
            <a:r>
              <a:rPr lang="en-IE" sz="1400" dirty="0"/>
              <a:t>GESTGJAFAR Á ÁFANGASTÖÐUM</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724475" cy="716489"/>
          </a:xfrm>
          <a:solidFill>
            <a:srgbClr val="DD1B50"/>
          </a:solidFill>
        </p:spPr>
        <p:txBody>
          <a:bodyPr/>
          <a:lstStyle/>
          <a:p>
            <a:r>
              <a:rPr lang="en-IE" dirty="0">
                <a:solidFill>
                  <a:schemeClr val="bg1"/>
                </a:solidFill>
              </a:rPr>
              <a:t>Hótel, </a:t>
            </a:r>
            <a:r>
              <a:rPr lang="en-IE" dirty="0" err="1">
                <a:solidFill>
                  <a:schemeClr val="bg1"/>
                </a:solidFill>
              </a:rPr>
              <a:t>veitingastaðir</a:t>
            </a:r>
            <a:r>
              <a:rPr lang="en-IE" dirty="0">
                <a:solidFill>
                  <a:schemeClr val="bg1"/>
                </a:solidFill>
              </a:rPr>
              <a:t>, </a:t>
            </a:r>
            <a:r>
              <a:rPr lang="en-IE" dirty="0" err="1">
                <a:solidFill>
                  <a:schemeClr val="bg1"/>
                </a:solidFill>
              </a:rPr>
              <a:t>ferðaþjónustufyrirtæki</a:t>
            </a:r>
            <a:r>
              <a:rPr lang="en-IE" dirty="0">
                <a:solidFill>
                  <a:schemeClr val="bg1"/>
                </a:solidFill>
              </a:rPr>
              <a:t> </a:t>
            </a:r>
            <a:r>
              <a:rPr lang="en-IE" dirty="0" err="1">
                <a:solidFill>
                  <a:schemeClr val="bg1"/>
                </a:solidFill>
              </a:rPr>
              <a:t>o.fl</a:t>
            </a:r>
            <a:r>
              <a:rPr lang="en-IE" dirty="0">
                <a:solidFill>
                  <a:schemeClr val="bg1"/>
                </a:solidFill>
              </a:rPr>
              <a:t>.</a:t>
            </a:r>
          </a:p>
        </p:txBody>
      </p:sp>
      <p:sp>
        <p:nvSpPr>
          <p:cNvPr id="8" name="Text Placeholder 7">
            <a:extLst>
              <a:ext uri="{FF2B5EF4-FFF2-40B4-BE49-F238E27FC236}">
                <a16:creationId xmlns:a16="http://schemas.microsoft.com/office/drawing/2014/main" id="{1281099C-13E3-40F5-A219-65711AB4B14B}"/>
              </a:ext>
            </a:extLst>
          </p:cNvPr>
          <p:cNvSpPr>
            <a:spLocks noGrp="1"/>
          </p:cNvSpPr>
          <p:nvPr>
            <p:ph type="body" sz="quarter" idx="19"/>
          </p:nvPr>
        </p:nvSpPr>
        <p:spPr>
          <a:xfrm>
            <a:off x="6199587" y="5387782"/>
            <a:ext cx="2644883" cy="514254"/>
          </a:xfrm>
          <a:solidFill>
            <a:srgbClr val="9A2E90"/>
          </a:solidFill>
        </p:spPr>
        <p:txBody>
          <a:bodyPr/>
          <a:lstStyle/>
          <a:p>
            <a:r>
              <a:rPr lang="en-IE" dirty="0"/>
              <a:t>POPPMENNINGARFERÐAMENN</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68070" y="2282147"/>
            <a:ext cx="2659582" cy="716489"/>
          </a:xfrm>
          <a:solidFill>
            <a:srgbClr val="9A2E90"/>
          </a:solidFill>
        </p:spPr>
        <p:txBody>
          <a:bodyPr/>
          <a:lstStyle/>
          <a:p>
            <a:r>
              <a:rPr lang="en-IE" sz="1600" dirty="0" err="1">
                <a:solidFill>
                  <a:schemeClr val="bg1"/>
                </a:solidFill>
              </a:rPr>
              <a:t>Þeir</a:t>
            </a:r>
            <a:r>
              <a:rPr lang="en-IE" sz="1600" dirty="0">
                <a:solidFill>
                  <a:schemeClr val="bg1"/>
                </a:solidFill>
              </a:rPr>
              <a:t> </a:t>
            </a:r>
            <a:r>
              <a:rPr lang="en-IE" sz="1600" dirty="0" err="1">
                <a:solidFill>
                  <a:schemeClr val="bg1"/>
                </a:solidFill>
              </a:rPr>
              <a:t>hafa</a:t>
            </a:r>
            <a:r>
              <a:rPr lang="en-IE" sz="1600" dirty="0">
                <a:solidFill>
                  <a:schemeClr val="bg1"/>
                </a:solidFill>
              </a:rPr>
              <a:t> </a:t>
            </a:r>
            <a:r>
              <a:rPr lang="en-IE" sz="1600" dirty="0" err="1">
                <a:solidFill>
                  <a:schemeClr val="bg1"/>
                </a:solidFill>
              </a:rPr>
              <a:t>fyrirfram</a:t>
            </a:r>
            <a:r>
              <a:rPr lang="en-IE" sz="1600" dirty="0">
                <a:solidFill>
                  <a:schemeClr val="bg1"/>
                </a:solidFill>
              </a:rPr>
              <a:t> </a:t>
            </a:r>
            <a:r>
              <a:rPr lang="en-IE" sz="1600" dirty="0" err="1">
                <a:solidFill>
                  <a:schemeClr val="bg1"/>
                </a:solidFill>
              </a:rPr>
              <a:t>ákveðnar</a:t>
            </a:r>
            <a:r>
              <a:rPr lang="en-IE" sz="1600" dirty="0">
                <a:solidFill>
                  <a:schemeClr val="bg1"/>
                </a:solidFill>
              </a:rPr>
              <a:t> </a:t>
            </a:r>
            <a:r>
              <a:rPr lang="en-IE" sz="1600" dirty="0" err="1">
                <a:solidFill>
                  <a:schemeClr val="bg1"/>
                </a:solidFill>
              </a:rPr>
              <a:t>hugmyndir</a:t>
            </a:r>
            <a:r>
              <a:rPr lang="en-IE" sz="1600" dirty="0">
                <a:solidFill>
                  <a:schemeClr val="bg1"/>
                </a:solidFill>
              </a:rPr>
              <a:t> um </a:t>
            </a:r>
            <a:r>
              <a:rPr lang="en-IE" sz="1600" dirty="0" err="1">
                <a:solidFill>
                  <a:schemeClr val="bg1"/>
                </a:solidFill>
              </a:rPr>
              <a:t>hvað</a:t>
            </a:r>
            <a:r>
              <a:rPr lang="en-IE" sz="1600" dirty="0">
                <a:solidFill>
                  <a:schemeClr val="bg1"/>
                </a:solidFill>
              </a:rPr>
              <a:t> </a:t>
            </a:r>
            <a:r>
              <a:rPr lang="en-IE" sz="1600" dirty="0" err="1">
                <a:solidFill>
                  <a:schemeClr val="bg1"/>
                </a:solidFill>
              </a:rPr>
              <a:t>þeir</a:t>
            </a:r>
            <a:r>
              <a:rPr lang="en-IE" sz="1600" dirty="0">
                <a:solidFill>
                  <a:schemeClr val="bg1"/>
                </a:solidFill>
              </a:rPr>
              <a:t> muni </a:t>
            </a:r>
            <a:r>
              <a:rPr lang="en-IE" sz="1600" dirty="0" err="1">
                <a:solidFill>
                  <a:schemeClr val="bg1"/>
                </a:solidFill>
              </a:rPr>
              <a:t>upplifa</a:t>
            </a:r>
            <a:endParaRPr lang="en-IE" sz="1600" dirty="0">
              <a:solidFill>
                <a:schemeClr val="bg1"/>
              </a:solidFill>
            </a:endParaRPr>
          </a:p>
        </p:txBody>
      </p:sp>
      <p:sp>
        <p:nvSpPr>
          <p:cNvPr id="10" name="Text Placeholder 9">
            <a:extLst>
              <a:ext uri="{FF2B5EF4-FFF2-40B4-BE49-F238E27FC236}">
                <a16:creationId xmlns:a16="http://schemas.microsoft.com/office/drawing/2014/main" id="{D6B9C8E9-64C5-435E-91B4-57BB1F786DA6}"/>
              </a:ext>
            </a:extLst>
          </p:cNvPr>
          <p:cNvSpPr>
            <a:spLocks noGrp="1"/>
          </p:cNvSpPr>
          <p:nvPr>
            <p:ph type="body" sz="quarter" idx="21"/>
          </p:nvPr>
        </p:nvSpPr>
        <p:spPr>
          <a:solidFill>
            <a:srgbClr val="F5B020"/>
          </a:solidFill>
        </p:spPr>
        <p:txBody>
          <a:bodyPr/>
          <a:lstStyle/>
          <a:p>
            <a:r>
              <a:rPr lang="en-IE" dirty="0"/>
              <a:t>LEIKARAR</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36051" y="2310191"/>
            <a:ext cx="2659582" cy="856521"/>
          </a:xfrm>
          <a:solidFill>
            <a:srgbClr val="F5B020"/>
          </a:solidFill>
        </p:spPr>
        <p:txBody>
          <a:bodyPr/>
          <a:lstStyle/>
          <a:p>
            <a:r>
              <a:rPr lang="en-IE" dirty="0" err="1" smtClean="0">
                <a:solidFill>
                  <a:schemeClr val="bg1"/>
                </a:solidFill>
              </a:rPr>
              <a:t>Þeir</a:t>
            </a:r>
            <a:r>
              <a:rPr lang="en-IE" dirty="0" smtClean="0">
                <a:solidFill>
                  <a:schemeClr val="bg1"/>
                </a:solidFill>
              </a:rPr>
              <a:t> </a:t>
            </a:r>
            <a:r>
              <a:rPr lang="en-IE" dirty="0" err="1">
                <a:solidFill>
                  <a:schemeClr val="bg1"/>
                </a:solidFill>
              </a:rPr>
              <a:t>leika</a:t>
            </a:r>
            <a:r>
              <a:rPr lang="en-IE" dirty="0">
                <a:solidFill>
                  <a:schemeClr val="bg1"/>
                </a:solidFill>
              </a:rPr>
              <a:t> </a:t>
            </a:r>
            <a:r>
              <a:rPr lang="en-IE" dirty="0" err="1">
                <a:solidFill>
                  <a:schemeClr val="bg1"/>
                </a:solidFill>
              </a:rPr>
              <a:t>persónurnar</a:t>
            </a:r>
            <a:r>
              <a:rPr lang="en-IE" dirty="0">
                <a:solidFill>
                  <a:schemeClr val="bg1"/>
                </a:solidFill>
              </a:rPr>
              <a:t> </a:t>
            </a:r>
            <a:r>
              <a:rPr lang="en-IE" dirty="0" err="1">
                <a:solidFill>
                  <a:schemeClr val="bg1"/>
                </a:solidFill>
              </a:rPr>
              <a:t>sem</a:t>
            </a:r>
            <a:r>
              <a:rPr lang="en-IE" dirty="0">
                <a:solidFill>
                  <a:schemeClr val="bg1"/>
                </a:solidFill>
              </a:rPr>
              <a:t> </a:t>
            </a:r>
            <a:r>
              <a:rPr lang="en-IE" dirty="0" err="1">
                <a:solidFill>
                  <a:schemeClr val="bg1"/>
                </a:solidFill>
              </a:rPr>
              <a:t>laða</a:t>
            </a:r>
            <a:r>
              <a:rPr lang="en-IE" dirty="0">
                <a:solidFill>
                  <a:schemeClr val="bg1"/>
                </a:solidFill>
              </a:rPr>
              <a:t> </a:t>
            </a:r>
            <a:r>
              <a:rPr lang="en-IE" dirty="0" err="1">
                <a:solidFill>
                  <a:schemeClr val="bg1"/>
                </a:solidFill>
              </a:rPr>
              <a:t>að</a:t>
            </a:r>
            <a:r>
              <a:rPr lang="en-IE" dirty="0">
                <a:solidFill>
                  <a:schemeClr val="bg1"/>
                </a:solidFill>
              </a:rPr>
              <a:t> </a:t>
            </a:r>
            <a:r>
              <a:rPr lang="en-IE" dirty="0" err="1">
                <a:solidFill>
                  <a:schemeClr val="bg1"/>
                </a:solidFill>
              </a:rPr>
              <a:t>sér</a:t>
            </a:r>
            <a:r>
              <a:rPr lang="en-IE" dirty="0">
                <a:solidFill>
                  <a:schemeClr val="bg1"/>
                </a:solidFill>
              </a:rPr>
              <a:t> </a:t>
            </a:r>
            <a:r>
              <a:rPr lang="en-IE" dirty="0" err="1">
                <a:solidFill>
                  <a:schemeClr val="bg1"/>
                </a:solidFill>
              </a:rPr>
              <a:t>fylgjendur</a:t>
            </a:r>
            <a:endParaRPr lang="en-IE" dirty="0">
              <a:solidFill>
                <a:schemeClr val="bg1"/>
              </a:solidFill>
            </a:endParaRPr>
          </a:p>
        </p:txBody>
      </p:sp>
    </p:spTree>
    <p:extLst>
      <p:ext uri="{BB962C8B-B14F-4D97-AF65-F5344CB8AC3E}">
        <p14:creationId xmlns:p14="http://schemas.microsoft.com/office/powerpoint/2010/main" val="346673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VERTU MEÐVITAÐUR UM HVAÐA POPPMENNINGU FÓLK ER AÐ TALA UM </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err="1"/>
              <a:t>Hverjar</a:t>
            </a:r>
            <a:r>
              <a:rPr lang="en-US" dirty="0"/>
              <a:t> </a:t>
            </a:r>
            <a:r>
              <a:rPr lang="en-US" dirty="0" err="1"/>
              <a:t>eru</a:t>
            </a:r>
            <a:r>
              <a:rPr lang="en-US" dirty="0"/>
              <a:t> </a:t>
            </a:r>
            <a:r>
              <a:rPr lang="en-US" dirty="0" err="1"/>
              <a:t>heitustu</a:t>
            </a:r>
            <a:r>
              <a:rPr lang="en-US" dirty="0"/>
              <a:t> </a:t>
            </a:r>
            <a:r>
              <a:rPr lang="en-US" dirty="0" err="1"/>
              <a:t>kvikmyndirnar</a:t>
            </a:r>
            <a:r>
              <a:rPr lang="en-US" dirty="0"/>
              <a:t>, </a:t>
            </a:r>
            <a:r>
              <a:rPr lang="en-US" dirty="0" err="1"/>
              <a:t>bækurnar</a:t>
            </a:r>
            <a:r>
              <a:rPr lang="en-US" dirty="0"/>
              <a:t> og </a:t>
            </a:r>
            <a:r>
              <a:rPr lang="en-US" dirty="0" err="1"/>
              <a:t>sjónvarpsþættirnir</a:t>
            </a:r>
            <a:r>
              <a:rPr lang="en-US" dirty="0"/>
              <a:t> á </a:t>
            </a:r>
            <a:r>
              <a:rPr lang="en-US" dirty="0" err="1"/>
              <a:t>hverjum</a:t>
            </a:r>
            <a:r>
              <a:rPr lang="en-US" dirty="0"/>
              <a:t> </a:t>
            </a:r>
            <a:r>
              <a:rPr lang="en-US" dirty="0" err="1"/>
              <a:t>tíma</a:t>
            </a:r>
            <a:r>
              <a:rPr lang="en-US" dirty="0"/>
              <a:t>? </a:t>
            </a:r>
            <a:r>
              <a:rPr lang="en-US" dirty="0" err="1"/>
              <a:t>Komdu</a:t>
            </a:r>
            <a:r>
              <a:rPr lang="en-US" dirty="0"/>
              <a:t> </a:t>
            </a:r>
            <a:r>
              <a:rPr lang="en-US" dirty="0" err="1"/>
              <a:t>með</a:t>
            </a:r>
            <a:r>
              <a:rPr lang="en-US" dirty="0"/>
              <a:t> </a:t>
            </a:r>
            <a:r>
              <a:rPr lang="en-US" dirty="0" err="1"/>
              <a:t>nýjar</a:t>
            </a:r>
            <a:r>
              <a:rPr lang="en-US" dirty="0"/>
              <a:t> </a:t>
            </a:r>
            <a:r>
              <a:rPr lang="en-US" dirty="0" err="1"/>
              <a:t>hugmyndir</a:t>
            </a:r>
            <a:r>
              <a:rPr lang="en-US" dirty="0"/>
              <a:t> í </a:t>
            </a:r>
            <a:r>
              <a:rPr lang="en-US" dirty="0" err="1"/>
              <a:t>takt</a:t>
            </a:r>
            <a:r>
              <a:rPr lang="en-US" dirty="0"/>
              <a:t> </a:t>
            </a:r>
            <a:r>
              <a:rPr lang="en-US" dirty="0" err="1"/>
              <a:t>við</a:t>
            </a:r>
            <a:r>
              <a:rPr lang="en-US" dirty="0"/>
              <a:t> </a:t>
            </a:r>
            <a:r>
              <a:rPr lang="en-US" dirty="0" err="1"/>
              <a:t>það</a:t>
            </a:r>
            <a:r>
              <a:rPr lang="en-US" dirty="0"/>
              <a:t>: </a:t>
            </a:r>
            <a:r>
              <a:rPr lang="en-US" dirty="0" err="1"/>
              <a:t>hóteltilboð</a:t>
            </a:r>
            <a:r>
              <a:rPr lang="en-US" dirty="0"/>
              <a:t>, </a:t>
            </a:r>
            <a:r>
              <a:rPr lang="en-US" dirty="0" err="1"/>
              <a:t>áhorfendapartý</a:t>
            </a:r>
            <a:r>
              <a:rPr lang="en-US" dirty="0"/>
              <a:t>, </a:t>
            </a:r>
            <a:r>
              <a:rPr lang="en-US" dirty="0" err="1"/>
              <a:t>o.s.frv</a:t>
            </a:r>
            <a:r>
              <a:rPr lang="en-US" dirty="0"/>
              <a:t>.</a:t>
            </a:r>
          </a:p>
          <a:p>
            <a:pPr marL="342900" indent="-342900" algn="just">
              <a:buFont typeface="Arial" panose="020B0604020202020204" pitchFamily="34" charset="0"/>
              <a:buChar char="•"/>
            </a:pPr>
            <a:r>
              <a:rPr lang="en-GB" dirty="0" err="1"/>
              <a:t>Finndu</a:t>
            </a:r>
            <a:r>
              <a:rPr lang="en-GB" dirty="0"/>
              <a:t> </a:t>
            </a:r>
            <a:r>
              <a:rPr lang="en-GB" dirty="0" err="1"/>
              <a:t>leiðir</a:t>
            </a:r>
            <a:r>
              <a:rPr lang="en-GB" dirty="0"/>
              <a:t> </a:t>
            </a:r>
            <a:r>
              <a:rPr lang="en-GB" dirty="0" err="1"/>
              <a:t>til</a:t>
            </a:r>
            <a:r>
              <a:rPr lang="en-GB" dirty="0"/>
              <a:t> </a:t>
            </a:r>
            <a:r>
              <a:rPr lang="en-GB" dirty="0" err="1"/>
              <a:t>að</a:t>
            </a:r>
            <a:r>
              <a:rPr lang="en-GB" dirty="0"/>
              <a:t> </a:t>
            </a:r>
            <a:r>
              <a:rPr lang="en-GB" dirty="0" err="1"/>
              <a:t>nýta</a:t>
            </a:r>
            <a:r>
              <a:rPr lang="en-GB" dirty="0"/>
              <a:t> </a:t>
            </a:r>
            <a:r>
              <a:rPr lang="en-GB" dirty="0" err="1"/>
              <a:t>þér</a:t>
            </a:r>
            <a:r>
              <a:rPr lang="en-GB" dirty="0"/>
              <a:t> </a:t>
            </a:r>
            <a:r>
              <a:rPr lang="en-GB" dirty="0" err="1"/>
              <a:t>nýjustu</a:t>
            </a:r>
            <a:r>
              <a:rPr lang="en-GB" dirty="0"/>
              <a:t> </a:t>
            </a:r>
            <a:r>
              <a:rPr lang="en-GB" dirty="0" err="1"/>
              <a:t>tískustraumana</a:t>
            </a:r>
            <a:r>
              <a:rPr lang="en-GB" dirty="0"/>
              <a:t>. </a:t>
            </a:r>
            <a:r>
              <a:rPr lang="en-GB" dirty="0" err="1"/>
              <a:t>Þar</a:t>
            </a:r>
            <a:r>
              <a:rPr lang="en-GB" dirty="0"/>
              <a:t> </a:t>
            </a:r>
            <a:r>
              <a:rPr lang="en-GB" dirty="0" err="1"/>
              <a:t>kemur</a:t>
            </a:r>
            <a:r>
              <a:rPr lang="en-GB" dirty="0"/>
              <a:t> </a:t>
            </a:r>
            <a:r>
              <a:rPr lang="en-GB" dirty="0" err="1"/>
              <a:t>markaðssetning</a:t>
            </a:r>
            <a:r>
              <a:rPr lang="en-GB" dirty="0"/>
              <a:t> í </a:t>
            </a:r>
            <a:r>
              <a:rPr lang="en-GB" dirty="0" err="1"/>
              <a:t>rauntíma</a:t>
            </a:r>
            <a:r>
              <a:rPr lang="en-GB" dirty="0"/>
              <a:t> </a:t>
            </a:r>
            <a:r>
              <a:rPr lang="en-GB" dirty="0" err="1"/>
              <a:t>sterk</a:t>
            </a:r>
            <a:r>
              <a:rPr lang="en-GB" dirty="0"/>
              <a:t> inn</a:t>
            </a:r>
          </a:p>
          <a:p>
            <a:pPr marL="342900" indent="-342900" algn="just">
              <a:buFont typeface="Arial" panose="020B0604020202020204" pitchFamily="34" charset="0"/>
              <a:buChar char="•"/>
            </a:pPr>
            <a:r>
              <a:rPr lang="en-GB" dirty="0" err="1"/>
              <a:t>Útbúðu</a:t>
            </a:r>
            <a:r>
              <a:rPr lang="en-GB" dirty="0"/>
              <a:t> </a:t>
            </a:r>
            <a:r>
              <a:rPr lang="en-GB" dirty="0" err="1"/>
              <a:t>tilboð</a:t>
            </a:r>
            <a:r>
              <a:rPr lang="en-GB" dirty="0"/>
              <a:t> </a:t>
            </a:r>
            <a:r>
              <a:rPr lang="en-GB" dirty="0" err="1"/>
              <a:t>eða</a:t>
            </a:r>
            <a:r>
              <a:rPr lang="en-GB" dirty="0"/>
              <a:t> </a:t>
            </a:r>
            <a:r>
              <a:rPr lang="en-GB" dirty="0" err="1"/>
              <a:t>markaðsherferðir</a:t>
            </a:r>
            <a:r>
              <a:rPr lang="en-GB" dirty="0"/>
              <a:t> í </a:t>
            </a:r>
            <a:r>
              <a:rPr lang="en-GB" dirty="0" err="1"/>
              <a:t>kringum</a:t>
            </a:r>
            <a:r>
              <a:rPr lang="en-GB" dirty="0"/>
              <a:t> </a:t>
            </a:r>
            <a:r>
              <a:rPr lang="en-GB" dirty="0" err="1"/>
              <a:t>það</a:t>
            </a:r>
            <a:r>
              <a:rPr lang="en-GB" dirty="0"/>
              <a:t> </a:t>
            </a:r>
            <a:r>
              <a:rPr lang="en-GB" dirty="0" err="1"/>
              <a:t>nýjasta</a:t>
            </a:r>
            <a:r>
              <a:rPr lang="en-GB" dirty="0"/>
              <a:t> </a:t>
            </a:r>
            <a:r>
              <a:rPr lang="en-GB" dirty="0" err="1"/>
              <a:t>sem</a:t>
            </a:r>
            <a:r>
              <a:rPr lang="en-GB" dirty="0"/>
              <a:t> er </a:t>
            </a:r>
            <a:r>
              <a:rPr lang="en-GB" dirty="0" err="1"/>
              <a:t>að</a:t>
            </a:r>
            <a:r>
              <a:rPr lang="en-GB" dirty="0"/>
              <a:t> </a:t>
            </a:r>
            <a:r>
              <a:rPr lang="en-GB" dirty="0" err="1"/>
              <a:t>gerast</a:t>
            </a:r>
            <a:r>
              <a:rPr lang="en-GB" dirty="0"/>
              <a:t> </a:t>
            </a:r>
            <a:r>
              <a:rPr lang="en-GB" dirty="0" err="1"/>
              <a:t>innan</a:t>
            </a:r>
            <a:r>
              <a:rPr lang="en-GB" dirty="0"/>
              <a:t> </a:t>
            </a:r>
            <a:r>
              <a:rPr lang="en-GB" dirty="0" err="1"/>
              <a:t>poppmenningarinnar</a:t>
            </a:r>
            <a:endParaRPr lang="en-GB" dirty="0"/>
          </a:p>
          <a:p>
            <a:pPr marL="342900" indent="-342900" algn="just">
              <a:buFont typeface="Arial" panose="020B0604020202020204" pitchFamily="34" charset="0"/>
              <a:buChar char="•"/>
            </a:pPr>
            <a:r>
              <a:rPr lang="en-GB" dirty="0"/>
              <a:t>Í </a:t>
            </a:r>
            <a:r>
              <a:rPr lang="en-GB" dirty="0" err="1"/>
              <a:t>samræmi</a:t>
            </a:r>
            <a:r>
              <a:rPr lang="en-GB" dirty="0"/>
              <a:t> </a:t>
            </a:r>
            <a:r>
              <a:rPr lang="en-GB" dirty="0" err="1"/>
              <a:t>við</a:t>
            </a:r>
            <a:r>
              <a:rPr lang="en-GB" dirty="0"/>
              <a:t> </a:t>
            </a:r>
            <a:r>
              <a:rPr lang="en-GB" dirty="0" err="1"/>
              <a:t>nýjasta</a:t>
            </a:r>
            <a:r>
              <a:rPr lang="en-GB" dirty="0"/>
              <a:t> </a:t>
            </a:r>
            <a:r>
              <a:rPr lang="en-GB" dirty="0" err="1"/>
              <a:t>framboðið</a:t>
            </a:r>
            <a:r>
              <a:rPr lang="en-GB" dirty="0"/>
              <a:t> í </a:t>
            </a:r>
            <a:r>
              <a:rPr lang="en-GB" dirty="0" err="1"/>
              <a:t>heimi</a:t>
            </a:r>
            <a:r>
              <a:rPr lang="en-GB" dirty="0"/>
              <a:t> </a:t>
            </a:r>
            <a:r>
              <a:rPr lang="en-GB" dirty="0" err="1"/>
              <a:t>poppmeningarnnar</a:t>
            </a:r>
            <a:r>
              <a:rPr lang="en-GB" dirty="0"/>
              <a:t> </a:t>
            </a:r>
            <a:r>
              <a:rPr lang="en-GB" dirty="0" err="1"/>
              <a:t>getur</a:t>
            </a:r>
            <a:r>
              <a:rPr lang="en-GB" dirty="0"/>
              <a:t> </a:t>
            </a:r>
            <a:r>
              <a:rPr lang="en-GB" dirty="0" err="1"/>
              <a:t>þú</a:t>
            </a:r>
            <a:r>
              <a:rPr lang="en-GB" dirty="0"/>
              <a:t> </a:t>
            </a:r>
            <a:r>
              <a:rPr lang="en-GB" dirty="0" err="1"/>
              <a:t>útbúið</a:t>
            </a:r>
            <a:r>
              <a:rPr lang="en-GB" dirty="0"/>
              <a:t> </a:t>
            </a:r>
            <a:r>
              <a:rPr lang="en-GB" dirty="0" err="1"/>
              <a:t>efni</a:t>
            </a:r>
            <a:r>
              <a:rPr lang="en-GB" dirty="0"/>
              <a:t> </a:t>
            </a:r>
            <a:r>
              <a:rPr lang="en-GB" dirty="0" err="1"/>
              <a:t>fyrir</a:t>
            </a:r>
            <a:r>
              <a:rPr lang="en-GB" dirty="0"/>
              <a:t> </a:t>
            </a:r>
            <a:r>
              <a:rPr lang="en-GB" dirty="0" err="1"/>
              <a:t>vefsíður</a:t>
            </a:r>
            <a:r>
              <a:rPr lang="en-GB" dirty="0"/>
              <a:t> og </a:t>
            </a:r>
            <a:r>
              <a:rPr lang="en-GB" dirty="0" err="1"/>
              <a:t>samfélagsmiðla</a:t>
            </a:r>
            <a:r>
              <a:rPr lang="en-GB" dirty="0"/>
              <a:t> </a:t>
            </a:r>
            <a:r>
              <a:rPr lang="en-GB" dirty="0" err="1"/>
              <a:t>innan</a:t>
            </a:r>
            <a:r>
              <a:rPr lang="en-GB" dirty="0"/>
              <a:t> </a:t>
            </a:r>
            <a:r>
              <a:rPr lang="en-GB" dirty="0" err="1"/>
              <a:t>þess</a:t>
            </a:r>
            <a:r>
              <a:rPr lang="en-GB" dirty="0"/>
              <a:t> </a:t>
            </a:r>
            <a:r>
              <a:rPr lang="en-GB" dirty="0" err="1"/>
              <a:t>þema</a:t>
            </a:r>
            <a:endParaRPr lang="en-US" dirty="0">
              <a:highlight>
                <a:srgbClr val="FFFF00"/>
              </a:highlight>
            </a:endParaRPr>
          </a:p>
        </p:txBody>
      </p:sp>
    </p:spTree>
    <p:extLst>
      <p:ext uri="{BB962C8B-B14F-4D97-AF65-F5344CB8AC3E}">
        <p14:creationId xmlns:p14="http://schemas.microsoft.com/office/powerpoint/2010/main" val="175662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5D8A66B-F6BA-3246-A2DE-10DD9DF7F1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860" y="0"/>
            <a:ext cx="11520279"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5423154"/>
            <a:ext cx="4716379" cy="830997"/>
          </a:xfrm>
          <a:prstGeom prst="rect">
            <a:avLst/>
          </a:prstGeom>
          <a:solidFill>
            <a:srgbClr val="F5B020"/>
          </a:solidFill>
        </p:spPr>
        <p:txBody>
          <a:bodyPr wrap="square" rtlCol="0">
            <a:spAutoFit/>
          </a:bodyPr>
          <a:lstStyle/>
          <a:p>
            <a:r>
              <a:rPr lang="en-IE" sz="2400" dirty="0">
                <a:solidFill>
                  <a:schemeClr val="bg1"/>
                </a:solidFill>
              </a:rPr>
              <a:t>Great Gatsby &amp; </a:t>
            </a:r>
            <a:r>
              <a:rPr lang="en-IE" sz="2400" dirty="0" err="1">
                <a:solidFill>
                  <a:schemeClr val="bg1"/>
                </a:solidFill>
              </a:rPr>
              <a:t>stórhýsin</a:t>
            </a:r>
            <a:r>
              <a:rPr lang="en-IE" sz="2400" dirty="0">
                <a:solidFill>
                  <a:schemeClr val="bg1"/>
                </a:solidFill>
              </a:rPr>
              <a:t> á </a:t>
            </a:r>
            <a:r>
              <a:rPr lang="en-IE" sz="2400" dirty="0" err="1">
                <a:solidFill>
                  <a:schemeClr val="bg1"/>
                </a:solidFill>
              </a:rPr>
              <a:t>gullströnd</a:t>
            </a:r>
            <a:r>
              <a:rPr lang="en-IE" sz="2400" dirty="0">
                <a:solidFill>
                  <a:schemeClr val="bg1"/>
                </a:solidFill>
              </a:rPr>
              <a:t> Long Island (USA)</a:t>
            </a:r>
          </a:p>
        </p:txBody>
      </p:sp>
      <p:sp>
        <p:nvSpPr>
          <p:cNvPr id="5" name="TextBox 4">
            <a:extLst>
              <a:ext uri="{FF2B5EF4-FFF2-40B4-BE49-F238E27FC236}">
                <a16:creationId xmlns:a16="http://schemas.microsoft.com/office/drawing/2014/main" id="{E98ABFAA-5890-0E41-ADAC-5E66604462ED}"/>
              </a:ext>
            </a:extLst>
          </p:cNvPr>
          <p:cNvSpPr txBox="1"/>
          <p:nvPr/>
        </p:nvSpPr>
        <p:spPr>
          <a:xfrm>
            <a:off x="0" y="6390266"/>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275625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VERTU SKAPANDI</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75006" y="1704698"/>
            <a:ext cx="10284958" cy="3723689"/>
          </a:xfrm>
        </p:spPr>
        <p:txBody>
          <a:bodyPr/>
          <a:lstStyle/>
          <a:p>
            <a:pPr marL="342900" indent="-342900" algn="just">
              <a:buFont typeface="Arial" panose="020B0604020202020204" pitchFamily="34" charset="0"/>
              <a:buChar char="•"/>
            </a:pPr>
            <a:r>
              <a:rPr lang="is-IS" dirty="0"/>
              <a:t>Áfangastaðurinn þar sem kvikmynd eða sjónvarpsþáttur var tekin upp eða er sögusvið skáldskapar er yfirleitt í brennidepli þegar kemur að markaðssetningu poppmenningarferðaþjónustu. </a:t>
            </a:r>
          </a:p>
          <a:p>
            <a:pPr marL="342900" indent="-342900" algn="just">
              <a:buFont typeface="Arial" panose="020B0604020202020204" pitchFamily="34" charset="0"/>
              <a:buChar char="•"/>
            </a:pPr>
            <a:r>
              <a:rPr lang="is-IS" dirty="0"/>
              <a:t>En jafnvel þó að engir tökustaðir séu á þínu svæði, þá </a:t>
            </a:r>
            <a:r>
              <a:rPr lang="is-IS" dirty="0" smtClean="0"/>
              <a:t>eru möguleikarnir óteljandi og </a:t>
            </a:r>
            <a:r>
              <a:rPr lang="is-IS" dirty="0"/>
              <a:t>þú getur nýtt þér poppmenningu til að kynna ýmsa eiginleika áfangastaðarins.</a:t>
            </a:r>
          </a:p>
          <a:p>
            <a:pPr marL="342900" indent="-342900" algn="just">
              <a:buFont typeface="Arial" panose="020B0604020202020204" pitchFamily="34" charset="0"/>
              <a:buChar char="•"/>
            </a:pPr>
            <a:r>
              <a:rPr lang="is-IS" dirty="0"/>
              <a:t>Hafðu samband við framleiðslufyrirtæki kvikmynda og vertu „kvikmyndavænn“ – taktu frumkvæðið með því að hvetja til kvikmyndatöku á þínu svæði. Þróaðu tengsl við kvikmyndaver, alþjóðlegar og staðbundnar markaðsstofur og auglýsingastofur.</a:t>
            </a:r>
          </a:p>
          <a:p>
            <a:pPr marL="342900" indent="-342900" algn="just">
              <a:buFont typeface="Arial" panose="020B0604020202020204" pitchFamily="34" charset="0"/>
              <a:buChar char="•"/>
            </a:pPr>
            <a:r>
              <a:rPr lang="is-IS" dirty="0"/>
              <a:t>Kynning á poppmenningu snýst um að hugsa út fyrir rammann – koma með skapandi hugmyndir byggðar á sameiginlegum þemum, útbreiddum tískustraumum og viðbrögðum í rauntíma.</a:t>
            </a:r>
            <a:endParaRPr lang="en-US" dirty="0"/>
          </a:p>
        </p:txBody>
      </p:sp>
    </p:spTree>
    <p:extLst>
      <p:ext uri="{BB962C8B-B14F-4D97-AF65-F5344CB8AC3E}">
        <p14:creationId xmlns:p14="http://schemas.microsoft.com/office/powerpoint/2010/main" val="175072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495F34A5-6267-5A4E-BD9F-EC2A7A52EC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582"/>
            <a:ext cx="12192000" cy="657268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1" y="4385670"/>
            <a:ext cx="4917056" cy="461665"/>
          </a:xfrm>
          <a:prstGeom prst="rect">
            <a:avLst/>
          </a:prstGeom>
          <a:solidFill>
            <a:srgbClr val="F5B020"/>
          </a:solidFill>
        </p:spPr>
        <p:txBody>
          <a:bodyPr wrap="square" rtlCol="0">
            <a:spAutoFit/>
          </a:bodyPr>
          <a:lstStyle/>
          <a:p>
            <a:r>
              <a:rPr lang="en-IE" sz="2400" dirty="0">
                <a:solidFill>
                  <a:schemeClr val="bg1"/>
                </a:solidFill>
              </a:rPr>
              <a:t>Fifty Shades of Grey </a:t>
            </a:r>
            <a:r>
              <a:rPr lang="en-IE" sz="2400" dirty="0" err="1">
                <a:solidFill>
                  <a:schemeClr val="bg1"/>
                </a:solidFill>
              </a:rPr>
              <a:t>þematilboð</a:t>
            </a:r>
            <a:endParaRPr lang="en-IE" sz="2400" dirty="0">
              <a:solidFill>
                <a:schemeClr val="bg1"/>
              </a:solidFill>
            </a:endParaRPr>
          </a:p>
        </p:txBody>
      </p:sp>
      <p:sp>
        <p:nvSpPr>
          <p:cNvPr id="5" name="TextBox 4">
            <a:extLst>
              <a:ext uri="{FF2B5EF4-FFF2-40B4-BE49-F238E27FC236}">
                <a16:creationId xmlns:a16="http://schemas.microsoft.com/office/drawing/2014/main" id="{98A0101C-18B5-974D-8166-4AC1090CE9E2}"/>
              </a:ext>
            </a:extLst>
          </p:cNvPr>
          <p:cNvSpPr txBox="1"/>
          <p:nvPr/>
        </p:nvSpPr>
        <p:spPr>
          <a:xfrm>
            <a:off x="138022" y="6193766"/>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424927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KAFLI 2</a:t>
            </a:r>
          </a:p>
          <a:p>
            <a:r>
              <a:rPr lang="en-IE" dirty="0"/>
              <a:t>TÆKIFÆRIN Á ÞÍNU SVÆÐI – OG FLEIRA</a:t>
            </a:r>
          </a:p>
        </p:txBody>
      </p:sp>
      <p:sp>
        <p:nvSpPr>
          <p:cNvPr id="14" name="TextBox 13">
            <a:extLst>
              <a:ext uri="{FF2B5EF4-FFF2-40B4-BE49-F238E27FC236}">
                <a16:creationId xmlns:a16="http://schemas.microsoft.com/office/drawing/2014/main" id="{035BF860-8084-D94A-A60A-8BE9B6947070}"/>
              </a:ext>
            </a:extLst>
          </p:cNvPr>
          <p:cNvSpPr txBox="1"/>
          <p:nvPr/>
        </p:nvSpPr>
        <p:spPr>
          <a:xfrm>
            <a:off x="388093" y="6262777"/>
            <a:ext cx="2251590" cy="369332"/>
          </a:xfrm>
          <a:prstGeom prst="rect">
            <a:avLst/>
          </a:prstGeom>
          <a:noFill/>
        </p:spPr>
        <p:txBody>
          <a:bodyPr wrap="square" rtlCol="0">
            <a:spAutoFit/>
          </a:bodyPr>
          <a:lstStyle/>
          <a:p>
            <a:r>
              <a:rPr lang="en-LT" dirty="0">
                <a:hlinkClick r:id="rId2"/>
              </a:rPr>
              <a:t>Source</a:t>
            </a:r>
            <a:endParaRPr lang="en-LT" dirty="0"/>
          </a:p>
        </p:txBody>
      </p:sp>
      <p:pic>
        <p:nvPicPr>
          <p:cNvPr id="6" name="Picture Placeholder 5" descr="A person and a child standing in front of a house with a starry night sky&#10;&#10;Description automatically generated with low confidence">
            <a:extLst>
              <a:ext uri="{FF2B5EF4-FFF2-40B4-BE49-F238E27FC236}">
                <a16:creationId xmlns:a16="http://schemas.microsoft.com/office/drawing/2014/main" id="{7C1C7F32-23E0-9940-8C38-CEF7C5D42A4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403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0" y="936395"/>
            <a:ext cx="3565525" cy="3297980"/>
          </a:xfrm>
        </p:spPr>
        <p:txBody>
          <a:bodyPr>
            <a:normAutofit/>
          </a:bodyPr>
          <a:lstStyle/>
          <a:p>
            <a:r>
              <a:rPr lang="en-IE" dirty="0"/>
              <a:t>TÆKIFÆRI Á ÞÍNU SVÆÐI TIL FERÐAÞJÓNUSTU TENGDRI POPPMENNINGU – OG FLEIRA</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56839" y="4659812"/>
            <a:ext cx="10296984" cy="1631658"/>
          </a:xfrm>
        </p:spPr>
        <p:txBody>
          <a:bodyPr/>
          <a:lstStyle/>
          <a:p>
            <a:pPr algn="just"/>
            <a:r>
              <a:rPr lang="en-US" sz="2200" dirty="0" err="1"/>
              <a:t>Ferðaþjónusta</a:t>
            </a:r>
            <a:r>
              <a:rPr lang="en-US" sz="2200" dirty="0"/>
              <a:t> </a:t>
            </a:r>
            <a:r>
              <a:rPr lang="en-US" sz="2200" dirty="0" err="1"/>
              <a:t>tengd</a:t>
            </a:r>
            <a:r>
              <a:rPr lang="en-US" sz="2200" dirty="0"/>
              <a:t> </a:t>
            </a:r>
            <a:r>
              <a:rPr lang="en-US" sz="2200" dirty="0" err="1"/>
              <a:t>poppmenningu</a:t>
            </a:r>
            <a:r>
              <a:rPr lang="en-US" sz="2200" dirty="0"/>
              <a:t> </a:t>
            </a:r>
            <a:r>
              <a:rPr lang="en-US" sz="2200" dirty="0" err="1"/>
              <a:t>verður</a:t>
            </a:r>
            <a:r>
              <a:rPr lang="en-US" sz="2200" dirty="0"/>
              <a:t> </a:t>
            </a:r>
            <a:r>
              <a:rPr lang="en-US" sz="2200" dirty="0" err="1"/>
              <a:t>sífellt</a:t>
            </a:r>
            <a:r>
              <a:rPr lang="en-US" sz="2200" dirty="0"/>
              <a:t> </a:t>
            </a:r>
            <a:r>
              <a:rPr lang="en-US" sz="2200" dirty="0" err="1"/>
              <a:t>vinsælli</a:t>
            </a:r>
            <a:r>
              <a:rPr lang="en-US" sz="2200" dirty="0"/>
              <a:t> og </a:t>
            </a:r>
            <a:r>
              <a:rPr lang="en-US" sz="2200" dirty="0" err="1"/>
              <a:t>mörg</a:t>
            </a:r>
            <a:r>
              <a:rPr lang="en-US" sz="2200" dirty="0"/>
              <a:t> </a:t>
            </a:r>
            <a:r>
              <a:rPr lang="en-US" sz="2200" dirty="0" err="1"/>
              <a:t>lönd</a:t>
            </a:r>
            <a:r>
              <a:rPr lang="en-US" sz="2200" dirty="0"/>
              <a:t>, </a:t>
            </a:r>
            <a:r>
              <a:rPr lang="en-US" sz="2200" dirty="0" err="1"/>
              <a:t>svæði</a:t>
            </a:r>
            <a:r>
              <a:rPr lang="en-US" sz="2200" dirty="0"/>
              <a:t> og </a:t>
            </a:r>
            <a:r>
              <a:rPr lang="en-US" sz="2200" dirty="0" err="1"/>
              <a:t>áfangastaðir</a:t>
            </a:r>
            <a:r>
              <a:rPr lang="en-US" sz="2200" dirty="0"/>
              <a:t> </a:t>
            </a:r>
            <a:r>
              <a:rPr lang="en-US" sz="2200" dirty="0" err="1"/>
              <a:t>leggja</a:t>
            </a:r>
            <a:r>
              <a:rPr lang="en-US" sz="2200" dirty="0"/>
              <a:t> </a:t>
            </a:r>
            <a:r>
              <a:rPr lang="en-US" sz="2200" dirty="0" err="1"/>
              <a:t>áherslu</a:t>
            </a:r>
            <a:r>
              <a:rPr lang="en-US" sz="2200" dirty="0"/>
              <a:t> á </a:t>
            </a:r>
            <a:r>
              <a:rPr lang="en-US" sz="2200" dirty="0" err="1"/>
              <a:t>að</a:t>
            </a:r>
            <a:r>
              <a:rPr lang="en-US" sz="2200" dirty="0"/>
              <a:t> </a:t>
            </a:r>
            <a:r>
              <a:rPr lang="en-US" sz="2200" dirty="0" err="1"/>
              <a:t>þróa</a:t>
            </a:r>
            <a:r>
              <a:rPr lang="en-US" sz="2200" dirty="0"/>
              <a:t> </a:t>
            </a:r>
            <a:r>
              <a:rPr lang="en-US" sz="2200" dirty="0" err="1"/>
              <a:t>þennan</a:t>
            </a:r>
            <a:r>
              <a:rPr lang="en-US" sz="2200" dirty="0"/>
              <a:t> </a:t>
            </a:r>
            <a:r>
              <a:rPr lang="en-US" sz="2200" dirty="0" err="1"/>
              <a:t>anga</a:t>
            </a:r>
            <a:r>
              <a:rPr lang="en-US" sz="2200" dirty="0"/>
              <a:t> </a:t>
            </a:r>
            <a:r>
              <a:rPr lang="en-US" sz="2200" dirty="0" err="1"/>
              <a:t>ferðaþjónustunnar</a:t>
            </a:r>
            <a:r>
              <a:rPr lang="en-US" sz="2200" dirty="0"/>
              <a:t>.</a:t>
            </a:r>
          </a:p>
          <a:p>
            <a:pPr algn="just"/>
            <a:r>
              <a:rPr lang="en-US" sz="2200" dirty="0">
                <a:solidFill>
                  <a:srgbClr val="002060"/>
                </a:solidFill>
              </a:rPr>
              <a:t>Í </a:t>
            </a:r>
            <a:r>
              <a:rPr lang="en-US" sz="2200" dirty="0" err="1">
                <a:solidFill>
                  <a:srgbClr val="002060"/>
                </a:solidFill>
              </a:rPr>
              <a:t>þessum</a:t>
            </a:r>
            <a:r>
              <a:rPr lang="en-US" sz="2200" dirty="0">
                <a:solidFill>
                  <a:srgbClr val="002060"/>
                </a:solidFill>
              </a:rPr>
              <a:t> </a:t>
            </a:r>
            <a:r>
              <a:rPr lang="en-US" sz="2200" dirty="0" err="1">
                <a:solidFill>
                  <a:srgbClr val="002060"/>
                </a:solidFill>
              </a:rPr>
              <a:t>kafla</a:t>
            </a:r>
            <a:r>
              <a:rPr lang="en-US" sz="2200" dirty="0">
                <a:solidFill>
                  <a:srgbClr val="002060"/>
                </a:solidFill>
              </a:rPr>
              <a:t> </a:t>
            </a:r>
            <a:r>
              <a:rPr lang="en-US" sz="2200" dirty="0" err="1">
                <a:solidFill>
                  <a:srgbClr val="002060"/>
                </a:solidFill>
              </a:rPr>
              <a:t>skoðum</a:t>
            </a:r>
            <a:r>
              <a:rPr lang="en-US" sz="2200" dirty="0">
                <a:solidFill>
                  <a:srgbClr val="002060"/>
                </a:solidFill>
              </a:rPr>
              <a:t> </a:t>
            </a:r>
            <a:r>
              <a:rPr lang="en-US" sz="2200" dirty="0" err="1">
                <a:solidFill>
                  <a:srgbClr val="002060"/>
                </a:solidFill>
              </a:rPr>
              <a:t>við</a:t>
            </a:r>
            <a:r>
              <a:rPr lang="en-US" sz="2200" dirty="0">
                <a:solidFill>
                  <a:srgbClr val="002060"/>
                </a:solidFill>
              </a:rPr>
              <a:t> </a:t>
            </a:r>
            <a:r>
              <a:rPr lang="en-US" sz="2200" dirty="0" err="1">
                <a:solidFill>
                  <a:srgbClr val="002060"/>
                </a:solidFill>
              </a:rPr>
              <a:t>nokkra</a:t>
            </a:r>
            <a:r>
              <a:rPr lang="en-US" sz="2200" dirty="0">
                <a:solidFill>
                  <a:srgbClr val="002060"/>
                </a:solidFill>
              </a:rPr>
              <a:t> </a:t>
            </a:r>
            <a:r>
              <a:rPr lang="en-US" sz="2200" dirty="0" err="1">
                <a:solidFill>
                  <a:srgbClr val="002060"/>
                </a:solidFill>
              </a:rPr>
              <a:t>af</a:t>
            </a:r>
            <a:r>
              <a:rPr lang="en-US" sz="2200" dirty="0">
                <a:solidFill>
                  <a:srgbClr val="002060"/>
                </a:solidFill>
              </a:rPr>
              <a:t> </a:t>
            </a:r>
            <a:r>
              <a:rPr lang="en-US" sz="2200" dirty="0" err="1">
                <a:solidFill>
                  <a:srgbClr val="002060"/>
                </a:solidFill>
              </a:rPr>
              <a:t>vinsælustu</a:t>
            </a:r>
            <a:r>
              <a:rPr lang="en-US" sz="2200" dirty="0">
                <a:solidFill>
                  <a:srgbClr val="002060"/>
                </a:solidFill>
              </a:rPr>
              <a:t> </a:t>
            </a:r>
            <a:r>
              <a:rPr lang="en-US" sz="2200" dirty="0" err="1">
                <a:solidFill>
                  <a:srgbClr val="002060"/>
                </a:solidFill>
              </a:rPr>
              <a:t>áfangastöðum</a:t>
            </a:r>
            <a:r>
              <a:rPr lang="en-US" sz="2200" dirty="0">
                <a:solidFill>
                  <a:srgbClr val="002060"/>
                </a:solidFill>
              </a:rPr>
              <a:t> </a:t>
            </a:r>
            <a:r>
              <a:rPr lang="en-US" sz="2200" dirty="0" err="1">
                <a:solidFill>
                  <a:srgbClr val="002060"/>
                </a:solidFill>
              </a:rPr>
              <a:t>poppmenningar</a:t>
            </a:r>
            <a:r>
              <a:rPr lang="en-US" sz="2200" dirty="0">
                <a:solidFill>
                  <a:srgbClr val="002060"/>
                </a:solidFill>
              </a:rPr>
              <a:t>, </a:t>
            </a:r>
            <a:r>
              <a:rPr lang="en-US" sz="2200" dirty="0" err="1">
                <a:solidFill>
                  <a:srgbClr val="002060"/>
                </a:solidFill>
              </a:rPr>
              <a:t>með</a:t>
            </a:r>
            <a:r>
              <a:rPr lang="en-US" sz="2200" dirty="0">
                <a:solidFill>
                  <a:srgbClr val="002060"/>
                </a:solidFill>
              </a:rPr>
              <a:t> </a:t>
            </a:r>
            <a:r>
              <a:rPr lang="en-US" sz="2200" dirty="0" err="1">
                <a:solidFill>
                  <a:srgbClr val="002060"/>
                </a:solidFill>
              </a:rPr>
              <a:t>sérstaka</a:t>
            </a:r>
            <a:r>
              <a:rPr lang="en-US" sz="2200" dirty="0">
                <a:solidFill>
                  <a:srgbClr val="002060"/>
                </a:solidFill>
              </a:rPr>
              <a:t> </a:t>
            </a:r>
            <a:r>
              <a:rPr lang="en-US" sz="2200" dirty="0" err="1">
                <a:solidFill>
                  <a:srgbClr val="002060"/>
                </a:solidFill>
              </a:rPr>
              <a:t>áherslu</a:t>
            </a:r>
            <a:r>
              <a:rPr lang="en-US" sz="2200" dirty="0">
                <a:solidFill>
                  <a:srgbClr val="002060"/>
                </a:solidFill>
              </a:rPr>
              <a:t> á </a:t>
            </a:r>
            <a:r>
              <a:rPr lang="en-US" sz="2200" dirty="0" err="1">
                <a:solidFill>
                  <a:srgbClr val="002060"/>
                </a:solidFill>
              </a:rPr>
              <a:t>Ísland</a:t>
            </a:r>
            <a:r>
              <a:rPr lang="en-US" sz="2200" dirty="0">
                <a:solidFill>
                  <a:srgbClr val="002060"/>
                </a:solidFill>
              </a:rPr>
              <a:t>, </a:t>
            </a:r>
            <a:r>
              <a:rPr lang="en-US" sz="2200" dirty="0" err="1">
                <a:solidFill>
                  <a:srgbClr val="002060"/>
                </a:solidFill>
              </a:rPr>
              <a:t>Litháen</a:t>
            </a:r>
            <a:r>
              <a:rPr lang="en-US" sz="2200" dirty="0">
                <a:solidFill>
                  <a:srgbClr val="002060"/>
                </a:solidFill>
              </a:rPr>
              <a:t>, </a:t>
            </a:r>
            <a:r>
              <a:rPr lang="en-US" sz="2200" dirty="0" err="1">
                <a:solidFill>
                  <a:srgbClr val="002060"/>
                </a:solidFill>
              </a:rPr>
              <a:t>Bretland</a:t>
            </a:r>
            <a:r>
              <a:rPr lang="en-US" sz="2200" dirty="0">
                <a:solidFill>
                  <a:srgbClr val="002060"/>
                </a:solidFill>
              </a:rPr>
              <a:t> og </a:t>
            </a:r>
            <a:r>
              <a:rPr lang="en-US" sz="2200" dirty="0" err="1">
                <a:solidFill>
                  <a:srgbClr val="002060"/>
                </a:solidFill>
              </a:rPr>
              <a:t>Svíþjóð</a:t>
            </a:r>
            <a:r>
              <a:rPr lang="en-US" sz="2200" dirty="0">
                <a:solidFill>
                  <a:srgbClr val="002060"/>
                </a:solidFill>
              </a:rPr>
              <a:t>, </a:t>
            </a:r>
            <a:r>
              <a:rPr lang="en-US" sz="2200" dirty="0" err="1">
                <a:solidFill>
                  <a:srgbClr val="002060"/>
                </a:solidFill>
              </a:rPr>
              <a:t>þar</a:t>
            </a:r>
            <a:r>
              <a:rPr lang="en-US" sz="2200" dirty="0">
                <a:solidFill>
                  <a:srgbClr val="002060"/>
                </a:solidFill>
              </a:rPr>
              <a:t> </a:t>
            </a:r>
            <a:r>
              <a:rPr lang="en-US" sz="2200" dirty="0" err="1">
                <a:solidFill>
                  <a:srgbClr val="002060"/>
                </a:solidFill>
              </a:rPr>
              <a:t>sem</a:t>
            </a:r>
            <a:r>
              <a:rPr lang="en-US" sz="2200" dirty="0">
                <a:solidFill>
                  <a:srgbClr val="002060"/>
                </a:solidFill>
              </a:rPr>
              <a:t> </a:t>
            </a:r>
            <a:r>
              <a:rPr lang="en-US" sz="2200" dirty="0" err="1">
                <a:solidFill>
                  <a:srgbClr val="002060"/>
                </a:solidFill>
              </a:rPr>
              <a:t>þau</a:t>
            </a:r>
            <a:r>
              <a:rPr lang="en-US" sz="2200" dirty="0">
                <a:solidFill>
                  <a:srgbClr val="002060"/>
                </a:solidFill>
              </a:rPr>
              <a:t>  </a:t>
            </a:r>
            <a:r>
              <a:rPr lang="en-US" sz="2200" dirty="0" err="1">
                <a:solidFill>
                  <a:srgbClr val="002060"/>
                </a:solidFill>
              </a:rPr>
              <a:t>eru</a:t>
            </a:r>
            <a:r>
              <a:rPr lang="en-US" sz="2200" dirty="0">
                <a:solidFill>
                  <a:srgbClr val="002060"/>
                </a:solidFill>
              </a:rPr>
              <a:t> </a:t>
            </a:r>
            <a:r>
              <a:rPr lang="en-US" sz="2200" dirty="0" err="1">
                <a:solidFill>
                  <a:srgbClr val="002060"/>
                </a:solidFill>
              </a:rPr>
              <a:t>aðilar</a:t>
            </a:r>
            <a:r>
              <a:rPr lang="en-US" sz="2200" dirty="0">
                <a:solidFill>
                  <a:srgbClr val="002060"/>
                </a:solidFill>
              </a:rPr>
              <a:t> </a:t>
            </a:r>
            <a:r>
              <a:rPr lang="en-US" sz="2200" dirty="0" err="1">
                <a:solidFill>
                  <a:srgbClr val="002060"/>
                </a:solidFill>
              </a:rPr>
              <a:t>að</a:t>
            </a:r>
            <a:r>
              <a:rPr lang="en-US" sz="2200" dirty="0">
                <a:solidFill>
                  <a:srgbClr val="002060"/>
                </a:solidFill>
              </a:rPr>
              <a:t> OUTPACE </a:t>
            </a:r>
            <a:r>
              <a:rPr lang="en-US" sz="2200" dirty="0" err="1">
                <a:solidFill>
                  <a:srgbClr val="002060"/>
                </a:solidFill>
              </a:rPr>
              <a:t>verkefninu</a:t>
            </a:r>
            <a:r>
              <a:rPr lang="en-US" sz="2200" dirty="0">
                <a:solidFill>
                  <a:srgbClr val="002060"/>
                </a:solidFill>
              </a:rPr>
              <a:t>.</a:t>
            </a:r>
          </a:p>
        </p:txBody>
      </p:sp>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909223" cy="369332"/>
          </a:xfrm>
          <a:prstGeom prst="rect">
            <a:avLst/>
          </a:prstGeom>
          <a:noFill/>
        </p:spPr>
        <p:txBody>
          <a:bodyPr wrap="none" rtlCol="0">
            <a:spAutoFit/>
          </a:bodyPr>
          <a:lstStyle/>
          <a:p>
            <a:r>
              <a:rPr lang="is-IS" dirty="0">
                <a:hlinkClick r:id="rId2"/>
              </a:rPr>
              <a:t>Heimild</a:t>
            </a:r>
            <a:endParaRPr lang="en-LT" dirty="0"/>
          </a:p>
        </p:txBody>
      </p:sp>
      <p:pic>
        <p:nvPicPr>
          <p:cNvPr id="4" name="Picture Placeholder 3">
            <a:extLst>
              <a:ext uri="{FF2B5EF4-FFF2-40B4-BE49-F238E27FC236}">
                <a16:creationId xmlns:a16="http://schemas.microsoft.com/office/drawing/2014/main" id="{51F9202B-F58C-4156-A7D9-EC445B49A9F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565525" y="-107950"/>
            <a:ext cx="8626475" cy="4540250"/>
          </a:xfrm>
        </p:spPr>
      </p:pic>
    </p:spTree>
    <p:extLst>
      <p:ext uri="{BB962C8B-B14F-4D97-AF65-F5344CB8AC3E}">
        <p14:creationId xmlns:p14="http://schemas.microsoft.com/office/powerpoint/2010/main" val="131011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ATH!!!! 10 BORGIR MEÐ LANGA SÖGU UM  FERÐAÞJÓNUSTU</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504698" cy="3723689"/>
          </a:xfrm>
        </p:spPr>
        <p:txBody>
          <a:bodyPr/>
          <a:lstStyle/>
          <a:p>
            <a:r>
              <a:rPr lang="en-US" sz="1600" dirty="0"/>
              <a:t>1. Amsterdam: 96 </a:t>
            </a:r>
            <a:r>
              <a:rPr lang="en-US" sz="1600" dirty="0" err="1"/>
              <a:t>leikhús</a:t>
            </a:r>
            <a:r>
              <a:rPr lang="en-US" sz="1600" dirty="0"/>
              <a:t>, 81 </a:t>
            </a:r>
            <a:r>
              <a:rPr lang="en-US" sz="1600" dirty="0" err="1"/>
              <a:t>söfn</a:t>
            </a:r>
            <a:r>
              <a:rPr lang="en-US" sz="1600" dirty="0"/>
              <a:t>, 54 </a:t>
            </a:r>
            <a:r>
              <a:rPr lang="en-US" sz="1600" dirty="0" err="1"/>
              <a:t>listagallerý</a:t>
            </a:r>
            <a:r>
              <a:rPr lang="en-US" sz="1600" dirty="0"/>
              <a:t>, 2 </a:t>
            </a:r>
            <a:r>
              <a:rPr lang="en-US" sz="1600" dirty="0" err="1"/>
              <a:t>heimsminjastaði</a:t>
            </a:r>
            <a:r>
              <a:rPr lang="en-US" sz="1600" dirty="0"/>
              <a:t>, 8 </a:t>
            </a:r>
            <a:r>
              <a:rPr lang="en-US" sz="1600" dirty="0" err="1"/>
              <a:t>tónlistarhús</a:t>
            </a:r>
            <a:r>
              <a:rPr lang="en-US" sz="1600" dirty="0"/>
              <a:t>, 43 Michelin </a:t>
            </a:r>
            <a:r>
              <a:rPr lang="en-US" sz="1600" dirty="0" err="1"/>
              <a:t>veitingastaði</a:t>
            </a:r>
            <a:r>
              <a:rPr lang="en-US" sz="1600" dirty="0"/>
              <a:t>.</a:t>
            </a:r>
          </a:p>
          <a:p>
            <a:r>
              <a:rPr lang="en-US" sz="1600" dirty="0"/>
              <a:t>2. Dublin: 127 </a:t>
            </a:r>
            <a:r>
              <a:rPr lang="en-US" sz="1600" dirty="0" err="1"/>
              <a:t>leikhús</a:t>
            </a:r>
            <a:r>
              <a:rPr lang="en-US" sz="1600" dirty="0"/>
              <a:t>, 57 </a:t>
            </a:r>
            <a:r>
              <a:rPr lang="en-US" sz="1600" dirty="0" err="1"/>
              <a:t>söfn</a:t>
            </a:r>
            <a:r>
              <a:rPr lang="en-US" sz="1600" dirty="0"/>
              <a:t>, 32 </a:t>
            </a:r>
            <a:r>
              <a:rPr lang="en-US" sz="1600" dirty="0" err="1"/>
              <a:t>listagallerý</a:t>
            </a:r>
            <a:r>
              <a:rPr lang="en-US" sz="1600" dirty="0"/>
              <a:t>, 6 </a:t>
            </a:r>
            <a:r>
              <a:rPr lang="en-US" sz="1600" dirty="0" err="1"/>
              <a:t>tónlistarhús</a:t>
            </a:r>
            <a:r>
              <a:rPr lang="en-US" sz="1600" dirty="0"/>
              <a:t>, 5 Michelin </a:t>
            </a:r>
            <a:r>
              <a:rPr lang="en-US" sz="1600" dirty="0" err="1"/>
              <a:t>veitingastaði</a:t>
            </a:r>
            <a:r>
              <a:rPr lang="en-US" sz="1600" dirty="0"/>
              <a:t>.</a:t>
            </a:r>
          </a:p>
          <a:p>
            <a:r>
              <a:rPr lang="en-US" sz="1600" dirty="0"/>
              <a:t>3. Prague: 129 </a:t>
            </a:r>
            <a:r>
              <a:rPr lang="en-US" sz="1600" dirty="0" err="1"/>
              <a:t>leikhús</a:t>
            </a:r>
            <a:r>
              <a:rPr lang="en-US" sz="1600" dirty="0"/>
              <a:t>, 110 </a:t>
            </a:r>
            <a:r>
              <a:rPr lang="en-US" sz="1600" dirty="0" err="1"/>
              <a:t>söfn</a:t>
            </a:r>
            <a:r>
              <a:rPr lang="en-US" sz="1600" dirty="0"/>
              <a:t>, 201 </a:t>
            </a:r>
            <a:r>
              <a:rPr lang="en-US" sz="1600" dirty="0" err="1"/>
              <a:t>listagallerý</a:t>
            </a:r>
            <a:r>
              <a:rPr lang="en-US" sz="1600" dirty="0"/>
              <a:t>, 1 </a:t>
            </a:r>
            <a:r>
              <a:rPr lang="en-US" sz="1600" dirty="0" err="1"/>
              <a:t>heimsminjastað</a:t>
            </a:r>
            <a:r>
              <a:rPr lang="en-US" sz="1600" dirty="0"/>
              <a:t>, 4 </a:t>
            </a:r>
            <a:r>
              <a:rPr lang="en-US" sz="1600" dirty="0" err="1"/>
              <a:t>tónlistarhús</a:t>
            </a:r>
            <a:r>
              <a:rPr lang="en-US" sz="1600" dirty="0"/>
              <a:t>, 3 Michelin </a:t>
            </a:r>
            <a:r>
              <a:rPr lang="en-US" sz="1600" dirty="0" err="1"/>
              <a:t>veitingastaði</a:t>
            </a:r>
            <a:r>
              <a:rPr lang="en-US" sz="1600" dirty="0"/>
              <a:t>.</a:t>
            </a:r>
          </a:p>
          <a:p>
            <a:r>
              <a:rPr lang="en-US" sz="1600" dirty="0"/>
              <a:t>4. Miami: 72 </a:t>
            </a:r>
            <a:r>
              <a:rPr lang="en-US" sz="1600" dirty="0" err="1"/>
              <a:t>leikhús</a:t>
            </a:r>
            <a:r>
              <a:rPr lang="en-US" sz="1600" dirty="0"/>
              <a:t>, 18 </a:t>
            </a:r>
            <a:r>
              <a:rPr lang="en-US" sz="1600" dirty="0" err="1"/>
              <a:t>söfn</a:t>
            </a:r>
            <a:r>
              <a:rPr lang="en-US" sz="1600" dirty="0"/>
              <a:t>, 27 </a:t>
            </a:r>
            <a:r>
              <a:rPr lang="en-US" sz="1600" dirty="0" err="1"/>
              <a:t>listagallerý</a:t>
            </a:r>
            <a:r>
              <a:rPr lang="en-US" sz="1600" dirty="0"/>
              <a:t>, 1 </a:t>
            </a:r>
            <a:r>
              <a:rPr lang="en-US" sz="1600" dirty="0" err="1"/>
              <a:t>heimsminjastað</a:t>
            </a:r>
            <a:r>
              <a:rPr lang="en-US" sz="1600" dirty="0"/>
              <a:t> og 1 </a:t>
            </a:r>
            <a:r>
              <a:rPr lang="en-US" sz="1600" dirty="0" err="1"/>
              <a:t>tónlistarhús</a:t>
            </a:r>
            <a:r>
              <a:rPr lang="en-US" sz="1600" dirty="0"/>
              <a:t>.</a:t>
            </a:r>
          </a:p>
          <a:p>
            <a:r>
              <a:rPr lang="en-US" sz="1600" dirty="0"/>
              <a:t>5. Paris: 245 </a:t>
            </a:r>
            <a:r>
              <a:rPr lang="en-US" sz="1600" dirty="0" err="1"/>
              <a:t>leikhús</a:t>
            </a:r>
            <a:r>
              <a:rPr lang="en-US" sz="1600" dirty="0"/>
              <a:t>, 147 </a:t>
            </a:r>
            <a:r>
              <a:rPr lang="en-US" sz="1600" dirty="0" err="1"/>
              <a:t>söfn</a:t>
            </a:r>
            <a:r>
              <a:rPr lang="en-US" sz="1600" dirty="0"/>
              <a:t>, 69 </a:t>
            </a:r>
            <a:r>
              <a:rPr lang="en-US" sz="1600" dirty="0" err="1"/>
              <a:t>listagallerý</a:t>
            </a:r>
            <a:r>
              <a:rPr lang="en-US" sz="1600" dirty="0"/>
              <a:t>, 1 </a:t>
            </a:r>
            <a:r>
              <a:rPr lang="en-US" sz="1600" dirty="0" err="1"/>
              <a:t>heimsminjastað</a:t>
            </a:r>
            <a:r>
              <a:rPr lang="en-US" sz="1600" dirty="0"/>
              <a:t>, 6 </a:t>
            </a:r>
            <a:r>
              <a:rPr lang="en-US" sz="1600" dirty="0" err="1"/>
              <a:t>tónlistarhús</a:t>
            </a:r>
            <a:r>
              <a:rPr lang="en-US" sz="1600" dirty="0"/>
              <a:t>, 100 Michelin </a:t>
            </a:r>
            <a:r>
              <a:rPr lang="en-US" sz="1600" dirty="0" err="1"/>
              <a:t>veitingastaði</a:t>
            </a:r>
            <a:r>
              <a:rPr lang="en-US" sz="1600" dirty="0"/>
              <a:t>.</a:t>
            </a:r>
          </a:p>
          <a:p>
            <a:r>
              <a:rPr lang="en-US" sz="1600" dirty="0"/>
              <a:t>6. Barcelona: 80 </a:t>
            </a:r>
            <a:r>
              <a:rPr lang="en-US" sz="1600" dirty="0" err="1"/>
              <a:t>leikhús</a:t>
            </a:r>
            <a:r>
              <a:rPr lang="en-US" sz="1600" dirty="0"/>
              <a:t>, 95 </a:t>
            </a:r>
            <a:r>
              <a:rPr lang="en-US" sz="1600" dirty="0" err="1"/>
              <a:t>söfn</a:t>
            </a:r>
            <a:r>
              <a:rPr lang="en-US" sz="1600" dirty="0"/>
              <a:t>, 46 </a:t>
            </a:r>
            <a:r>
              <a:rPr lang="en-US" sz="1600" dirty="0" err="1"/>
              <a:t>listagallerý</a:t>
            </a:r>
            <a:r>
              <a:rPr lang="en-US" sz="1600" dirty="0"/>
              <a:t>, 1 </a:t>
            </a:r>
            <a:r>
              <a:rPr lang="en-US" sz="1600" dirty="0" err="1"/>
              <a:t>heimsminjastað</a:t>
            </a:r>
            <a:r>
              <a:rPr lang="en-US" sz="1600" dirty="0"/>
              <a:t>, 3 </a:t>
            </a:r>
            <a:r>
              <a:rPr lang="en-US" sz="1600" dirty="0" err="1"/>
              <a:t>tónlistarhús</a:t>
            </a:r>
            <a:r>
              <a:rPr lang="en-US" sz="1600" dirty="0"/>
              <a:t>, 25 Michelin </a:t>
            </a:r>
            <a:r>
              <a:rPr lang="en-US" sz="1600" dirty="0" err="1"/>
              <a:t>veitingastaði</a:t>
            </a:r>
            <a:r>
              <a:rPr lang="en-US" sz="1600" dirty="0"/>
              <a:t>.</a:t>
            </a:r>
          </a:p>
          <a:p>
            <a:r>
              <a:rPr lang="en-US" sz="1600" dirty="0"/>
              <a:t>7. Milan: 43 </a:t>
            </a:r>
            <a:r>
              <a:rPr lang="en-US" sz="1600" dirty="0" err="1"/>
              <a:t>leikhús</a:t>
            </a:r>
            <a:r>
              <a:rPr lang="en-US" sz="1600" dirty="0"/>
              <a:t>, 76 </a:t>
            </a:r>
            <a:r>
              <a:rPr lang="en-US" sz="1600" dirty="0" err="1"/>
              <a:t>söfn</a:t>
            </a:r>
            <a:r>
              <a:rPr lang="en-US" sz="1600" dirty="0"/>
              <a:t>, 42 </a:t>
            </a:r>
            <a:r>
              <a:rPr lang="en-US" sz="1600" dirty="0" err="1"/>
              <a:t>listagallerý</a:t>
            </a:r>
            <a:r>
              <a:rPr lang="en-US" sz="1600" dirty="0"/>
              <a:t>, 1 </a:t>
            </a:r>
            <a:r>
              <a:rPr lang="en-US" sz="1600" dirty="0" err="1"/>
              <a:t>heimsminjastað</a:t>
            </a:r>
            <a:r>
              <a:rPr lang="en-US" sz="1600" dirty="0"/>
              <a:t>, 4 </a:t>
            </a:r>
            <a:r>
              <a:rPr lang="en-US" sz="1600" dirty="0" err="1"/>
              <a:t>tónlistarhús</a:t>
            </a:r>
            <a:r>
              <a:rPr lang="en-US" sz="1600" dirty="0"/>
              <a:t>, 17 Michelin </a:t>
            </a:r>
            <a:r>
              <a:rPr lang="en-US" sz="1600" dirty="0" err="1"/>
              <a:t>veitingastaði</a:t>
            </a:r>
            <a:r>
              <a:rPr lang="en-US" sz="1600" dirty="0"/>
              <a:t>.</a:t>
            </a:r>
          </a:p>
          <a:p>
            <a:r>
              <a:rPr lang="en-US" sz="1600" dirty="0"/>
              <a:t>8. Rome: 93 </a:t>
            </a:r>
            <a:r>
              <a:rPr lang="en-US" sz="1600" dirty="0" err="1"/>
              <a:t>leikhús</a:t>
            </a:r>
            <a:r>
              <a:rPr lang="en-US" sz="1600" dirty="0"/>
              <a:t>, 151 </a:t>
            </a:r>
            <a:r>
              <a:rPr lang="en-US" sz="1600" dirty="0" err="1"/>
              <a:t>söfn</a:t>
            </a:r>
            <a:r>
              <a:rPr lang="en-US" sz="1600" dirty="0"/>
              <a:t>, 42 </a:t>
            </a:r>
            <a:r>
              <a:rPr lang="en-US" sz="1600" dirty="0" err="1"/>
              <a:t>listagallerý</a:t>
            </a:r>
            <a:r>
              <a:rPr lang="en-US" sz="1600" dirty="0"/>
              <a:t>, 5 </a:t>
            </a:r>
            <a:r>
              <a:rPr lang="en-US" sz="1600" dirty="0" err="1"/>
              <a:t>heimsminjastaði</a:t>
            </a:r>
            <a:r>
              <a:rPr lang="en-US" sz="1600" dirty="0"/>
              <a:t>, 3 </a:t>
            </a:r>
            <a:r>
              <a:rPr lang="en-US" sz="1600" dirty="0" err="1"/>
              <a:t>tónlistarhús</a:t>
            </a:r>
            <a:r>
              <a:rPr lang="en-US" sz="1600" dirty="0"/>
              <a:t>, 18 Michelin </a:t>
            </a:r>
            <a:r>
              <a:rPr lang="en-US" sz="1600" dirty="0" err="1"/>
              <a:t>veitingastaði</a:t>
            </a:r>
            <a:r>
              <a:rPr lang="en-US" sz="1600" dirty="0"/>
              <a:t>.</a:t>
            </a:r>
          </a:p>
          <a:p>
            <a:r>
              <a:rPr lang="en-US" sz="1600" dirty="0"/>
              <a:t>9. Vienna: 55 </a:t>
            </a:r>
            <a:r>
              <a:rPr lang="en-US" sz="1600" dirty="0" err="1"/>
              <a:t>leikhús</a:t>
            </a:r>
            <a:r>
              <a:rPr lang="en-US" sz="1600" dirty="0"/>
              <a:t>, 103 </a:t>
            </a:r>
            <a:r>
              <a:rPr lang="en-US" sz="1600" dirty="0" err="1"/>
              <a:t>söfn</a:t>
            </a:r>
            <a:r>
              <a:rPr lang="en-US" sz="1600" dirty="0"/>
              <a:t>, 14 </a:t>
            </a:r>
            <a:r>
              <a:rPr lang="en-US" sz="1600" dirty="0" err="1"/>
              <a:t>listagallerý</a:t>
            </a:r>
            <a:r>
              <a:rPr lang="en-US" sz="1600" dirty="0"/>
              <a:t>, 2 </a:t>
            </a:r>
            <a:r>
              <a:rPr lang="en-US" sz="1600" dirty="0" err="1"/>
              <a:t>heimsminjastaði</a:t>
            </a:r>
            <a:r>
              <a:rPr lang="en-US" sz="1600" dirty="0"/>
              <a:t>, 7 </a:t>
            </a:r>
            <a:r>
              <a:rPr lang="en-US" sz="1600" dirty="0" err="1"/>
              <a:t>tónlistarhús</a:t>
            </a:r>
            <a:r>
              <a:rPr lang="en-US" sz="1600" dirty="0"/>
              <a:t>, 9 Michelin </a:t>
            </a:r>
            <a:r>
              <a:rPr lang="en-US" sz="1600" dirty="0" err="1"/>
              <a:t>veitingastaði</a:t>
            </a:r>
            <a:r>
              <a:rPr lang="en-US" sz="1600" dirty="0"/>
              <a:t>.</a:t>
            </a:r>
          </a:p>
          <a:p>
            <a:r>
              <a:rPr lang="en-US" sz="1600" dirty="0"/>
              <a:t>10. London: 878 </a:t>
            </a:r>
            <a:r>
              <a:rPr lang="en-US" sz="1600" dirty="0" err="1"/>
              <a:t>leikhús</a:t>
            </a:r>
            <a:r>
              <a:rPr lang="en-US" sz="1600" dirty="0"/>
              <a:t>, 186 </a:t>
            </a:r>
            <a:r>
              <a:rPr lang="en-US" sz="1600" dirty="0" err="1"/>
              <a:t>söfn</a:t>
            </a:r>
            <a:r>
              <a:rPr lang="en-US" sz="1600" dirty="0"/>
              <a:t>, 125 </a:t>
            </a:r>
            <a:r>
              <a:rPr lang="en-US" sz="1600" dirty="0" err="1"/>
              <a:t>listagallerý</a:t>
            </a:r>
            <a:r>
              <a:rPr lang="en-US" sz="1600" dirty="0"/>
              <a:t>, 4 </a:t>
            </a:r>
            <a:r>
              <a:rPr lang="en-US" sz="1600" dirty="0" err="1"/>
              <a:t>heimsminjastaði</a:t>
            </a:r>
            <a:r>
              <a:rPr lang="en-US" sz="1600" dirty="0"/>
              <a:t>, 17 </a:t>
            </a:r>
            <a:r>
              <a:rPr lang="en-US" sz="1600" dirty="0" err="1"/>
              <a:t>tónlistarhús</a:t>
            </a:r>
            <a:r>
              <a:rPr lang="en-US" sz="1600" dirty="0"/>
              <a:t>, 67 Michelin </a:t>
            </a:r>
            <a:r>
              <a:rPr lang="en-US" sz="1600" dirty="0" err="1"/>
              <a:t>veitingastaði</a:t>
            </a:r>
            <a:r>
              <a:rPr lang="en-US" sz="1600" dirty="0"/>
              <a:t>.</a:t>
            </a:r>
          </a:p>
          <a:p>
            <a:endParaRPr lang="en-US" sz="1600" dirty="0"/>
          </a:p>
        </p:txBody>
      </p:sp>
      <p:sp>
        <p:nvSpPr>
          <p:cNvPr id="2" name="TextBox 1">
            <a:extLst>
              <a:ext uri="{FF2B5EF4-FFF2-40B4-BE49-F238E27FC236}">
                <a16:creationId xmlns:a16="http://schemas.microsoft.com/office/drawing/2014/main" id="{6A137C54-F72A-1342-B465-12D21D944138}"/>
              </a:ext>
            </a:extLst>
          </p:cNvPr>
          <p:cNvSpPr txBox="1"/>
          <p:nvPr/>
        </p:nvSpPr>
        <p:spPr>
          <a:xfrm>
            <a:off x="1687302" y="6286676"/>
            <a:ext cx="909223" cy="369332"/>
          </a:xfrm>
          <a:prstGeom prst="rect">
            <a:avLst/>
          </a:prstGeom>
          <a:noFill/>
        </p:spPr>
        <p:txBody>
          <a:bodyPr wrap="none" rtlCol="0">
            <a:spAutoFit/>
          </a:bodyPr>
          <a:lstStyle/>
          <a:p>
            <a:r>
              <a:rPr lang="is-IS" dirty="0">
                <a:hlinkClick r:id="rId3"/>
              </a:rPr>
              <a:t>Heimild</a:t>
            </a:r>
            <a:endParaRPr lang="en-LT" dirty="0"/>
          </a:p>
        </p:txBody>
      </p:sp>
      <p:pic>
        <p:nvPicPr>
          <p:cNvPr id="7" name="Graphic 6" descr="Earth globe: Africa and Europe with solid fill">
            <a:extLst>
              <a:ext uri="{FF2B5EF4-FFF2-40B4-BE49-F238E27FC236}">
                <a16:creationId xmlns:a16="http://schemas.microsoft.com/office/drawing/2014/main" id="{5BA28BF8-5BCD-4921-9ED8-663E842017B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168190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VINSÆLIR ÁFANGASTAÐIR POPPMENNINGAR (1)</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785990" y="1504950"/>
            <a:ext cx="10523705" cy="4810879"/>
          </a:xfrm>
        </p:spPr>
        <p:txBody>
          <a:bodyPr/>
          <a:lstStyle/>
          <a:p>
            <a:r>
              <a:rPr lang="en-US" sz="1800" dirty="0">
                <a:solidFill>
                  <a:srgbClr val="91BE46"/>
                </a:solidFill>
              </a:rPr>
              <a:t>KVIKMYNDIR</a:t>
            </a:r>
            <a:r>
              <a:rPr lang="en-US" sz="1800" dirty="0"/>
              <a:t/>
            </a:r>
            <a:br>
              <a:rPr lang="en-US" sz="1800" dirty="0"/>
            </a:br>
            <a:r>
              <a:rPr lang="en-US" sz="1800" dirty="0"/>
              <a:t>- Los Angeles, </a:t>
            </a:r>
            <a:r>
              <a:rPr lang="en-US" sz="1800" dirty="0" err="1"/>
              <a:t>Kaliforníu</a:t>
            </a:r>
            <a:r>
              <a:rPr lang="en-US" sz="1800" dirty="0"/>
              <a:t>: </a:t>
            </a:r>
            <a:r>
              <a:rPr lang="en-US" sz="1800" dirty="0" err="1"/>
              <a:t>kvikmyndaverin</a:t>
            </a:r>
            <a:r>
              <a:rPr lang="en-US" sz="1800" dirty="0"/>
              <a:t>.</a:t>
            </a:r>
            <a:br>
              <a:rPr lang="en-US" sz="1800" dirty="0"/>
            </a:br>
            <a:r>
              <a:rPr lang="en-US" sz="1800" dirty="0"/>
              <a:t>- New York: </a:t>
            </a:r>
            <a:r>
              <a:rPr lang="en-US" sz="1800" dirty="0" err="1"/>
              <a:t>sögusvið</a:t>
            </a:r>
            <a:r>
              <a:rPr lang="en-US" sz="1800" dirty="0"/>
              <a:t> </a:t>
            </a:r>
            <a:r>
              <a:rPr lang="en-US" sz="1800" dirty="0" err="1"/>
              <a:t>hundruða</a:t>
            </a:r>
            <a:r>
              <a:rPr lang="en-US" sz="1800" dirty="0"/>
              <a:t> </a:t>
            </a:r>
            <a:r>
              <a:rPr lang="en-US" sz="1800" dirty="0" err="1"/>
              <a:t>kvikmynda</a:t>
            </a:r>
            <a:r>
              <a:rPr lang="en-US" sz="1800" dirty="0"/>
              <a:t>.</a:t>
            </a:r>
            <a:br>
              <a:rPr lang="en-US" sz="1800" dirty="0"/>
            </a:br>
            <a:r>
              <a:rPr lang="en-US" sz="1800" dirty="0"/>
              <a:t>- Salzburg, </a:t>
            </a:r>
            <a:r>
              <a:rPr lang="en-US" sz="1800" dirty="0" err="1"/>
              <a:t>Austurríki</a:t>
            </a:r>
            <a:r>
              <a:rPr lang="en-US" sz="1800" dirty="0"/>
              <a:t>: </a:t>
            </a:r>
            <a:r>
              <a:rPr lang="en-US" sz="1800" dirty="0" err="1"/>
              <a:t>margar</a:t>
            </a:r>
            <a:r>
              <a:rPr lang="en-US" sz="1800" dirty="0"/>
              <a:t> </a:t>
            </a:r>
            <a:r>
              <a:rPr lang="en-US" sz="1800" dirty="0" err="1"/>
              <a:t>senur</a:t>
            </a:r>
            <a:r>
              <a:rPr lang="en-US" sz="1800" dirty="0"/>
              <a:t> </a:t>
            </a:r>
            <a:r>
              <a:rPr lang="en-US" sz="1800" dirty="0" err="1"/>
              <a:t>úr</a:t>
            </a:r>
            <a:r>
              <a:rPr lang="en-US" sz="1800" dirty="0"/>
              <a:t> </a:t>
            </a:r>
            <a:r>
              <a:rPr lang="en-US" sz="1800" dirty="0" err="1"/>
              <a:t>kvikmyndinni</a:t>
            </a:r>
            <a:r>
              <a:rPr lang="en-US" sz="1800" dirty="0"/>
              <a:t> </a:t>
            </a:r>
            <a:r>
              <a:rPr lang="en-US" sz="1800" dirty="0" err="1"/>
              <a:t>Söngvaseið</a:t>
            </a:r>
            <a:r>
              <a:rPr lang="en-US" sz="1800" dirty="0"/>
              <a:t> (1965) </a:t>
            </a:r>
            <a:r>
              <a:rPr lang="en-US" sz="1800" dirty="0" err="1"/>
              <a:t>voru</a:t>
            </a:r>
            <a:r>
              <a:rPr lang="en-US" sz="1800" dirty="0"/>
              <a:t> </a:t>
            </a:r>
            <a:r>
              <a:rPr lang="en-US" sz="1800" dirty="0" err="1"/>
              <a:t>teknar</a:t>
            </a:r>
            <a:r>
              <a:rPr lang="en-US" sz="1800" dirty="0"/>
              <a:t> </a:t>
            </a:r>
            <a:r>
              <a:rPr lang="en-US" sz="1800" dirty="0" err="1"/>
              <a:t>upp</a:t>
            </a:r>
            <a:r>
              <a:rPr lang="en-US" sz="1800" dirty="0"/>
              <a:t> í </a:t>
            </a:r>
            <a:r>
              <a:rPr lang="en-US" sz="1800" dirty="0" err="1"/>
              <a:t>borginni</a:t>
            </a:r>
            <a:r>
              <a:rPr lang="en-US" sz="1800" dirty="0"/>
              <a:t>.</a:t>
            </a:r>
            <a:br>
              <a:rPr lang="en-US" sz="1800" dirty="0"/>
            </a:br>
            <a:r>
              <a:rPr lang="en-US" sz="1800" dirty="0"/>
              <a:t>- </a:t>
            </a:r>
            <a:r>
              <a:rPr lang="en-US" sz="1800" dirty="0" err="1"/>
              <a:t>Túnis</a:t>
            </a:r>
            <a:r>
              <a:rPr lang="en-US" sz="1800" dirty="0"/>
              <a:t>: </a:t>
            </a:r>
            <a:r>
              <a:rPr lang="en-US" sz="1800" dirty="0" err="1"/>
              <a:t>tökustaður</a:t>
            </a:r>
            <a:r>
              <a:rPr lang="en-US" sz="1800" dirty="0"/>
              <a:t> Star Wars </a:t>
            </a:r>
            <a:r>
              <a:rPr lang="en-US" sz="1800" dirty="0" err="1"/>
              <a:t>myndanna</a:t>
            </a:r>
            <a:r>
              <a:rPr lang="en-US" sz="1800" dirty="0"/>
              <a:t>, </a:t>
            </a:r>
            <a:r>
              <a:rPr lang="en-US" sz="1800" dirty="0" err="1"/>
              <a:t>tökur</a:t>
            </a:r>
            <a:r>
              <a:rPr lang="en-US" sz="1800" dirty="0"/>
              <a:t> </a:t>
            </a:r>
            <a:r>
              <a:rPr lang="en-US" sz="1800" dirty="0" err="1"/>
              <a:t>byrjuðu</a:t>
            </a:r>
            <a:r>
              <a:rPr lang="en-US" sz="1800" dirty="0"/>
              <a:t> 1977.</a:t>
            </a:r>
            <a:br>
              <a:rPr lang="en-US" sz="1800" dirty="0"/>
            </a:br>
            <a:r>
              <a:rPr lang="en-US" sz="1800" dirty="0"/>
              <a:t>- The Field of Dreams: </a:t>
            </a:r>
            <a:r>
              <a:rPr lang="en-US" sz="1800" dirty="0" err="1"/>
              <a:t>hafnaboltavöllur</a:t>
            </a:r>
            <a:r>
              <a:rPr lang="en-US" sz="1800" dirty="0"/>
              <a:t> </a:t>
            </a:r>
            <a:r>
              <a:rPr lang="en-US" sz="1800" dirty="0" err="1"/>
              <a:t>sem</a:t>
            </a:r>
            <a:r>
              <a:rPr lang="en-US" sz="1800" dirty="0"/>
              <a:t> </a:t>
            </a:r>
            <a:r>
              <a:rPr lang="en-US" sz="1800" dirty="0" err="1"/>
              <a:t>kom</a:t>
            </a:r>
            <a:r>
              <a:rPr lang="en-US" sz="1800" dirty="0"/>
              <a:t> </a:t>
            </a:r>
            <a:r>
              <a:rPr lang="en-US" sz="1800" dirty="0" err="1"/>
              <a:t>fyrir</a:t>
            </a:r>
            <a:r>
              <a:rPr lang="en-US" sz="1800" dirty="0"/>
              <a:t> í </a:t>
            </a:r>
            <a:r>
              <a:rPr lang="en-US" sz="1800" dirty="0" err="1"/>
              <a:t>kvikmynd</a:t>
            </a:r>
            <a:r>
              <a:rPr lang="en-US" sz="1800" dirty="0"/>
              <a:t> </a:t>
            </a:r>
            <a:r>
              <a:rPr lang="en-US" sz="1800" dirty="0" err="1"/>
              <a:t>með</a:t>
            </a:r>
            <a:r>
              <a:rPr lang="en-US" sz="1800" dirty="0"/>
              <a:t> </a:t>
            </a:r>
            <a:r>
              <a:rPr lang="en-US" sz="1800" dirty="0" err="1"/>
              <a:t>sama</a:t>
            </a:r>
            <a:r>
              <a:rPr lang="en-US" sz="1800" dirty="0"/>
              <a:t> </a:t>
            </a:r>
            <a:r>
              <a:rPr lang="en-US" sz="1800" dirty="0" err="1"/>
              <a:t>nafni</a:t>
            </a:r>
            <a:r>
              <a:rPr lang="en-US" sz="1800" dirty="0"/>
              <a:t> </a:t>
            </a:r>
            <a:r>
              <a:rPr lang="en-US" sz="1800" dirty="0" err="1"/>
              <a:t>frá</a:t>
            </a:r>
            <a:r>
              <a:rPr lang="en-US" sz="1800" dirty="0"/>
              <a:t> </a:t>
            </a:r>
            <a:r>
              <a:rPr lang="en-US" sz="1800" dirty="0" err="1"/>
              <a:t>árinu</a:t>
            </a:r>
            <a:r>
              <a:rPr lang="en-US" sz="1800" dirty="0"/>
              <a:t> 1989.</a:t>
            </a:r>
            <a:br>
              <a:rPr lang="en-US" sz="1800" dirty="0"/>
            </a:br>
            <a:r>
              <a:rPr lang="en-US" sz="1800" dirty="0"/>
              <a:t>- Petra, Jordan: </a:t>
            </a:r>
            <a:r>
              <a:rPr lang="en-US" sz="1800" dirty="0" err="1"/>
              <a:t>heimsóknum</a:t>
            </a:r>
            <a:r>
              <a:rPr lang="en-US" sz="1800" dirty="0"/>
              <a:t> </a:t>
            </a:r>
            <a:r>
              <a:rPr lang="en-US" sz="1800" dirty="0" err="1"/>
              <a:t>þangað</a:t>
            </a:r>
            <a:r>
              <a:rPr lang="en-US" sz="1800" dirty="0"/>
              <a:t> </a:t>
            </a:r>
            <a:r>
              <a:rPr lang="en-US" sz="1800" dirty="0" err="1"/>
              <a:t>fjölgaði</a:t>
            </a:r>
            <a:r>
              <a:rPr lang="en-US" sz="1800" dirty="0"/>
              <a:t> </a:t>
            </a:r>
            <a:r>
              <a:rPr lang="en-US" sz="1800" dirty="0" err="1"/>
              <a:t>úr</a:t>
            </a:r>
            <a:r>
              <a:rPr lang="en-US" sz="1800" dirty="0"/>
              <a:t> </a:t>
            </a:r>
            <a:r>
              <a:rPr lang="en-US" sz="1800" dirty="0" err="1"/>
              <a:t>þúsundum</a:t>
            </a:r>
            <a:r>
              <a:rPr lang="en-US" sz="1800" dirty="0"/>
              <a:t> í </a:t>
            </a:r>
            <a:r>
              <a:rPr lang="en-US" sz="1800" dirty="0" err="1"/>
              <a:t>milljónir</a:t>
            </a:r>
            <a:r>
              <a:rPr lang="en-US" sz="1800" dirty="0"/>
              <a:t> </a:t>
            </a:r>
            <a:r>
              <a:rPr lang="en-US" sz="1800" dirty="0" err="1"/>
              <a:t>gesta</a:t>
            </a:r>
            <a:r>
              <a:rPr lang="en-US" sz="1800" dirty="0"/>
              <a:t> </a:t>
            </a:r>
            <a:r>
              <a:rPr lang="en-US" sz="1800" dirty="0" err="1"/>
              <a:t>eftir</a:t>
            </a:r>
            <a:r>
              <a:rPr lang="en-US" sz="1800" dirty="0"/>
              <a:t> </a:t>
            </a:r>
            <a:r>
              <a:rPr lang="en-US" sz="1800" dirty="0" err="1"/>
              <a:t>að</a:t>
            </a:r>
            <a:r>
              <a:rPr lang="en-US" sz="1800" dirty="0"/>
              <a:t> </a:t>
            </a:r>
            <a:r>
              <a:rPr lang="en-US" sz="1800" dirty="0" err="1"/>
              <a:t>áhrifarík</a:t>
            </a:r>
            <a:r>
              <a:rPr lang="en-US" sz="1800" dirty="0"/>
              <a:t> sena </a:t>
            </a:r>
            <a:r>
              <a:rPr lang="en-US" sz="1800" dirty="0" err="1"/>
              <a:t>úr</a:t>
            </a:r>
            <a:r>
              <a:rPr lang="en-US" sz="1800" dirty="0"/>
              <a:t> </a:t>
            </a:r>
            <a:r>
              <a:rPr lang="en-US" sz="1800" dirty="0" err="1"/>
              <a:t>kvikmyndinni</a:t>
            </a:r>
            <a:r>
              <a:rPr lang="en-US" sz="1800" dirty="0"/>
              <a:t> Indiana Jones and the Last Crusade (1989) var </a:t>
            </a:r>
            <a:r>
              <a:rPr lang="en-US" sz="1800" dirty="0" err="1"/>
              <a:t>tekin</a:t>
            </a:r>
            <a:r>
              <a:rPr lang="en-US" sz="1800" dirty="0"/>
              <a:t> </a:t>
            </a:r>
            <a:r>
              <a:rPr lang="en-US" sz="1800" dirty="0" err="1"/>
              <a:t>upp</a:t>
            </a:r>
            <a:r>
              <a:rPr lang="en-US" sz="1800" dirty="0"/>
              <a:t> í Al </a:t>
            </a:r>
            <a:r>
              <a:rPr lang="en-US" sz="1800" dirty="0" err="1"/>
              <a:t>Khazneh</a:t>
            </a:r>
            <a:r>
              <a:rPr lang="en-US" sz="1800" dirty="0"/>
              <a:t>.</a:t>
            </a:r>
            <a:br>
              <a:rPr lang="en-US" sz="1800" dirty="0"/>
            </a:br>
            <a:r>
              <a:rPr lang="en-US" sz="1800" dirty="0"/>
              <a:t>- Wallace </a:t>
            </a:r>
            <a:r>
              <a:rPr lang="en-US" sz="1800" dirty="0" err="1"/>
              <a:t>minnisvarðinn</a:t>
            </a:r>
            <a:r>
              <a:rPr lang="en-US" sz="1800" dirty="0"/>
              <a:t>, Stirling (</a:t>
            </a:r>
            <a:r>
              <a:rPr lang="en-US" sz="1800" dirty="0" err="1"/>
              <a:t>Skotlandi</a:t>
            </a:r>
            <a:r>
              <a:rPr lang="en-US" sz="1800" dirty="0"/>
              <a:t>), </a:t>
            </a:r>
            <a:r>
              <a:rPr lang="en-US" sz="1800" dirty="0" err="1"/>
              <a:t>tileinkaður</a:t>
            </a:r>
            <a:r>
              <a:rPr lang="en-US" sz="1800" dirty="0"/>
              <a:t> </a:t>
            </a:r>
            <a:r>
              <a:rPr lang="en-US" sz="1800" dirty="0" err="1"/>
              <a:t>skosku</a:t>
            </a:r>
            <a:r>
              <a:rPr lang="en-US" sz="1800" dirty="0"/>
              <a:t> </a:t>
            </a:r>
            <a:r>
              <a:rPr lang="en-US" sz="1800" dirty="0" err="1"/>
              <a:t>hetjunni</a:t>
            </a:r>
            <a:r>
              <a:rPr lang="en-US" sz="1800" dirty="0"/>
              <a:t> William Wallace: </a:t>
            </a:r>
            <a:r>
              <a:rPr lang="en-US" sz="1800" dirty="0" err="1"/>
              <a:t>Gestum</a:t>
            </a:r>
            <a:r>
              <a:rPr lang="en-US" sz="1800" dirty="0"/>
              <a:t> </a:t>
            </a:r>
            <a:r>
              <a:rPr lang="en-US" sz="1800" dirty="0" err="1"/>
              <a:t>fjölgaði</a:t>
            </a:r>
            <a:r>
              <a:rPr lang="en-US" sz="1800" dirty="0"/>
              <a:t> um 160.000 </a:t>
            </a:r>
            <a:r>
              <a:rPr lang="en-US" sz="1800" dirty="0" err="1"/>
              <a:t>eftir</a:t>
            </a:r>
            <a:r>
              <a:rPr lang="en-US" sz="1800" dirty="0"/>
              <a:t> </a:t>
            </a:r>
            <a:r>
              <a:rPr lang="en-US" sz="1800" dirty="0" err="1"/>
              <a:t>að</a:t>
            </a:r>
            <a:r>
              <a:rPr lang="en-US" sz="1800" dirty="0"/>
              <a:t> </a:t>
            </a:r>
            <a:r>
              <a:rPr lang="en-US" sz="1800" dirty="0" err="1"/>
              <a:t>kvikmyndin</a:t>
            </a:r>
            <a:r>
              <a:rPr lang="en-US" sz="1800" dirty="0"/>
              <a:t> Braveheart (1995) </a:t>
            </a:r>
            <a:r>
              <a:rPr lang="en-US" sz="1800" dirty="0" err="1"/>
              <a:t>kom</a:t>
            </a:r>
            <a:r>
              <a:rPr lang="en-US" sz="1800" dirty="0"/>
              <a:t> </a:t>
            </a:r>
            <a:r>
              <a:rPr lang="en-US" sz="1800" dirty="0" err="1"/>
              <a:t>út</a:t>
            </a:r>
            <a:r>
              <a:rPr lang="en-US" sz="1800" dirty="0"/>
              <a:t>.</a:t>
            </a:r>
            <a:br>
              <a:rPr lang="en-US" sz="1800" dirty="0"/>
            </a:br>
            <a:r>
              <a:rPr lang="en-US" sz="1800" dirty="0"/>
              <a:t>- Burkittsville, Maryland: </a:t>
            </a:r>
            <a:r>
              <a:rPr lang="en-US" sz="1800" dirty="0" err="1"/>
              <a:t>þar</a:t>
            </a:r>
            <a:r>
              <a:rPr lang="en-US" sz="1800" dirty="0"/>
              <a:t> </a:t>
            </a:r>
            <a:r>
              <a:rPr lang="en-US" sz="1800" dirty="0" err="1"/>
              <a:t>sem</a:t>
            </a:r>
            <a:r>
              <a:rPr lang="en-US" sz="1800" dirty="0"/>
              <a:t> </a:t>
            </a:r>
            <a:r>
              <a:rPr lang="en-US" sz="1800" dirty="0" err="1"/>
              <a:t>ferðamenn</a:t>
            </a:r>
            <a:r>
              <a:rPr lang="en-US" sz="1800" dirty="0"/>
              <a:t> </a:t>
            </a:r>
            <a:r>
              <a:rPr lang="en-US" sz="1800" dirty="0" err="1"/>
              <a:t>leika</a:t>
            </a:r>
            <a:r>
              <a:rPr lang="en-US" sz="1800" dirty="0"/>
              <a:t> </a:t>
            </a:r>
            <a:r>
              <a:rPr lang="en-US" sz="1800" dirty="0" err="1"/>
              <a:t>eftir</a:t>
            </a:r>
            <a:r>
              <a:rPr lang="en-US" sz="1800" dirty="0"/>
              <a:t> </a:t>
            </a:r>
            <a:r>
              <a:rPr lang="en-US" sz="1800" dirty="0" err="1"/>
              <a:t>óhugnalegustu</a:t>
            </a:r>
            <a:r>
              <a:rPr lang="en-US" sz="1800" dirty="0"/>
              <a:t> </a:t>
            </a:r>
            <a:r>
              <a:rPr lang="en-US" sz="1800" dirty="0" err="1"/>
              <a:t>atriðin</a:t>
            </a:r>
            <a:r>
              <a:rPr lang="en-US" sz="1800" dirty="0"/>
              <a:t> </a:t>
            </a:r>
            <a:r>
              <a:rPr lang="en-US" sz="1800" dirty="0" err="1"/>
              <a:t>úr</a:t>
            </a:r>
            <a:r>
              <a:rPr lang="en-US" sz="1800" dirty="0"/>
              <a:t> </a:t>
            </a:r>
            <a:r>
              <a:rPr lang="en-US" sz="1800" dirty="0" err="1"/>
              <a:t>myndinni</a:t>
            </a:r>
            <a:r>
              <a:rPr lang="en-US" sz="1800" dirty="0"/>
              <a:t> The Blair Witch Project (1999).</a:t>
            </a:r>
            <a:br>
              <a:rPr lang="en-US" sz="1800" dirty="0"/>
            </a:br>
            <a:r>
              <a:rPr lang="en-US" sz="1800" dirty="0"/>
              <a:t>- </a:t>
            </a:r>
            <a:r>
              <a:rPr lang="en-US" sz="1800" dirty="0" err="1"/>
              <a:t>Nýja-Sjáland</a:t>
            </a:r>
            <a:r>
              <a:rPr lang="en-US" sz="1800" dirty="0"/>
              <a:t>: </a:t>
            </a:r>
            <a:r>
              <a:rPr lang="en-US" sz="1800" dirty="0" err="1"/>
              <a:t>eftir</a:t>
            </a:r>
            <a:r>
              <a:rPr lang="en-US" sz="1800" dirty="0"/>
              <a:t> </a:t>
            </a:r>
            <a:r>
              <a:rPr lang="en-US" sz="1800" dirty="0" err="1"/>
              <a:t>að</a:t>
            </a:r>
            <a:r>
              <a:rPr lang="en-US" sz="1800" dirty="0"/>
              <a:t> </a:t>
            </a:r>
            <a:r>
              <a:rPr lang="en-US" sz="1800" dirty="0" err="1"/>
              <a:t>Hringadróttinssögurnar</a:t>
            </a:r>
            <a:r>
              <a:rPr lang="en-US" sz="1800" dirty="0"/>
              <a:t> (2001–2003) </a:t>
            </a:r>
            <a:r>
              <a:rPr lang="en-US" sz="1800" dirty="0" err="1"/>
              <a:t>voru</a:t>
            </a:r>
            <a:r>
              <a:rPr lang="en-US" sz="1800" dirty="0"/>
              <a:t> </a:t>
            </a:r>
            <a:r>
              <a:rPr lang="en-US" sz="1800" dirty="0" err="1"/>
              <a:t>teknar</a:t>
            </a:r>
            <a:r>
              <a:rPr lang="en-US" sz="1800" dirty="0"/>
              <a:t> </a:t>
            </a:r>
            <a:r>
              <a:rPr lang="en-US" sz="1800" dirty="0" err="1"/>
              <a:t>þar</a:t>
            </a:r>
            <a:r>
              <a:rPr lang="en-US" sz="1800" dirty="0"/>
              <a:t> </a:t>
            </a:r>
            <a:r>
              <a:rPr lang="en-US" sz="1800" dirty="0" err="1"/>
              <a:t>upp</a:t>
            </a:r>
            <a:r>
              <a:rPr lang="en-US" sz="1800" dirty="0"/>
              <a:t>.</a:t>
            </a:r>
            <a:br>
              <a:rPr lang="en-US" sz="1800" dirty="0"/>
            </a:br>
            <a:r>
              <a:rPr lang="en-US" sz="1800" dirty="0"/>
              <a:t>- </a:t>
            </a:r>
            <a:r>
              <a:rPr lang="en-US" sz="1800" dirty="0" err="1"/>
              <a:t>Alnwick</a:t>
            </a:r>
            <a:r>
              <a:rPr lang="en-US" sz="1800" dirty="0"/>
              <a:t> </a:t>
            </a:r>
            <a:r>
              <a:rPr lang="en-US" sz="1800" dirty="0" err="1"/>
              <a:t>kastali</a:t>
            </a:r>
            <a:r>
              <a:rPr lang="en-US" sz="1800" dirty="0"/>
              <a:t>: </a:t>
            </a:r>
            <a:r>
              <a:rPr lang="en-US" sz="1800" dirty="0" err="1"/>
              <a:t>staðsetning</a:t>
            </a:r>
            <a:r>
              <a:rPr lang="en-US" sz="1800" dirty="0"/>
              <a:t> Hogwarts í Harry Potter </a:t>
            </a:r>
            <a:r>
              <a:rPr lang="en-US" sz="1800" dirty="0" err="1"/>
              <a:t>myndunum</a:t>
            </a:r>
            <a:r>
              <a:rPr lang="en-US" sz="1800" dirty="0"/>
              <a:t> (2001–2011)</a:t>
            </a:r>
            <a:br>
              <a:rPr lang="en-US" sz="1800" dirty="0"/>
            </a:br>
            <a:r>
              <a:rPr lang="en-US" sz="1800" dirty="0"/>
              <a:t>- Santa Ynez </a:t>
            </a:r>
            <a:r>
              <a:rPr lang="en-US" sz="1800" dirty="0" err="1"/>
              <a:t>dalurinn</a:t>
            </a:r>
            <a:r>
              <a:rPr lang="en-US" sz="1800" dirty="0"/>
              <a:t> í </a:t>
            </a:r>
            <a:r>
              <a:rPr lang="en-US" sz="1800" dirty="0" err="1"/>
              <a:t>Mið-Kaliforníu</a:t>
            </a:r>
            <a:r>
              <a:rPr lang="en-US" sz="1800" dirty="0"/>
              <a:t>: </a:t>
            </a:r>
            <a:r>
              <a:rPr lang="en-US" sz="1800" dirty="0" err="1"/>
              <a:t>sögusvið</a:t>
            </a:r>
            <a:r>
              <a:rPr lang="en-US" sz="1800" dirty="0"/>
              <a:t> </a:t>
            </a:r>
            <a:r>
              <a:rPr lang="en-US" sz="1800" dirty="0" err="1"/>
              <a:t>meirihluta</a:t>
            </a:r>
            <a:r>
              <a:rPr lang="en-US" sz="1800" dirty="0"/>
              <a:t> </a:t>
            </a:r>
            <a:r>
              <a:rPr lang="en-US" sz="1800" dirty="0" err="1"/>
              <a:t>myndarinnar</a:t>
            </a:r>
            <a:r>
              <a:rPr lang="en-US" sz="1800" dirty="0"/>
              <a:t> Sideways (2004).</a:t>
            </a:r>
            <a:br>
              <a:rPr lang="en-US" sz="1800" dirty="0"/>
            </a:br>
            <a:r>
              <a:rPr lang="en-US" sz="1800" dirty="0"/>
              <a:t>- Rosslyn </a:t>
            </a:r>
            <a:r>
              <a:rPr lang="en-US" sz="1800" dirty="0" err="1"/>
              <a:t>kapellan</a:t>
            </a:r>
            <a:r>
              <a:rPr lang="en-US" sz="1800" dirty="0"/>
              <a:t> (</a:t>
            </a:r>
            <a:r>
              <a:rPr lang="en-US" sz="1800" dirty="0" err="1"/>
              <a:t>Skotlandi</a:t>
            </a:r>
            <a:r>
              <a:rPr lang="en-US" sz="1800" dirty="0"/>
              <a:t>) og Lincoln </a:t>
            </a:r>
            <a:r>
              <a:rPr lang="en-US" sz="1800" dirty="0" err="1"/>
              <a:t>dómkirkjan</a:t>
            </a:r>
            <a:r>
              <a:rPr lang="en-US" sz="1800" dirty="0"/>
              <a:t> (</a:t>
            </a:r>
            <a:r>
              <a:rPr lang="en-US" sz="1800" dirty="0" err="1"/>
              <a:t>Englandi</a:t>
            </a:r>
            <a:r>
              <a:rPr lang="en-US" sz="1800" dirty="0"/>
              <a:t>): </a:t>
            </a:r>
            <a:r>
              <a:rPr lang="en-US" sz="1800" dirty="0" err="1"/>
              <a:t>Staðir</a:t>
            </a:r>
            <a:r>
              <a:rPr lang="en-US" sz="1800" dirty="0"/>
              <a:t> </a:t>
            </a:r>
            <a:r>
              <a:rPr lang="en-US" sz="1800" dirty="0" err="1"/>
              <a:t>notaðir</a:t>
            </a:r>
            <a:r>
              <a:rPr lang="en-US" sz="1800" dirty="0"/>
              <a:t> í </a:t>
            </a:r>
            <a:r>
              <a:rPr lang="en-US" sz="1800" dirty="0" err="1"/>
              <a:t>myndinni</a:t>
            </a:r>
            <a:r>
              <a:rPr lang="en-US" sz="1800" dirty="0"/>
              <a:t> The Da Vinci Code (2006)</a:t>
            </a:r>
            <a:br>
              <a:rPr lang="en-US" sz="1800" dirty="0"/>
            </a:br>
            <a:r>
              <a:rPr lang="en-US" sz="1800" dirty="0"/>
              <a:t>- Brevard og Transylvania County, North Carolina (USA): </a:t>
            </a:r>
            <a:r>
              <a:rPr lang="en-US" sz="1800" dirty="0" err="1"/>
              <a:t>Tökustaðir</a:t>
            </a:r>
            <a:r>
              <a:rPr lang="en-US" sz="1800" dirty="0"/>
              <a:t> The Hunger Games (2012)</a:t>
            </a:r>
            <a:br>
              <a:rPr lang="en-US" sz="1800" dirty="0"/>
            </a:br>
            <a:r>
              <a:rPr lang="en-US" sz="1800" dirty="0"/>
              <a:t>- </a:t>
            </a:r>
            <a:r>
              <a:rPr lang="en-US" sz="1800" dirty="0" err="1"/>
              <a:t>Noregur</a:t>
            </a:r>
            <a:r>
              <a:rPr lang="en-US" sz="1800" dirty="0"/>
              <a:t>: </a:t>
            </a:r>
            <a:r>
              <a:rPr lang="en-US" sz="1800" dirty="0" err="1"/>
              <a:t>ferðaþjónusta</a:t>
            </a:r>
            <a:r>
              <a:rPr lang="en-US" sz="1800" dirty="0"/>
              <a:t> </a:t>
            </a:r>
            <a:r>
              <a:rPr lang="en-US" sz="1800" dirty="0" err="1"/>
              <a:t>til</a:t>
            </a:r>
            <a:r>
              <a:rPr lang="en-US" sz="1800" dirty="0"/>
              <a:t> </a:t>
            </a:r>
            <a:r>
              <a:rPr lang="en-US" sz="1800" dirty="0" err="1"/>
              <a:t>landsins</a:t>
            </a:r>
            <a:r>
              <a:rPr lang="en-US" sz="1800" dirty="0"/>
              <a:t> </a:t>
            </a:r>
            <a:r>
              <a:rPr lang="en-US" sz="1800" dirty="0" err="1"/>
              <a:t>tók</a:t>
            </a:r>
            <a:r>
              <a:rPr lang="en-US" sz="1800" dirty="0"/>
              <a:t> </a:t>
            </a:r>
            <a:r>
              <a:rPr lang="en-US" sz="1800" dirty="0" err="1"/>
              <a:t>kipp</a:t>
            </a:r>
            <a:r>
              <a:rPr lang="en-US" sz="1800" dirty="0"/>
              <a:t> </a:t>
            </a:r>
            <a:r>
              <a:rPr lang="en-US" sz="1800" dirty="0" err="1"/>
              <a:t>þegar</a:t>
            </a:r>
            <a:r>
              <a:rPr lang="en-US" sz="1800" dirty="0"/>
              <a:t> Disney </a:t>
            </a:r>
            <a:r>
              <a:rPr lang="en-US" sz="1800" dirty="0" err="1"/>
              <a:t>myndinn</a:t>
            </a:r>
            <a:r>
              <a:rPr lang="en-US" sz="1800" dirty="0"/>
              <a:t> Frozen </a:t>
            </a:r>
            <a:r>
              <a:rPr lang="en-US" sz="1800" dirty="0" err="1"/>
              <a:t>kom</a:t>
            </a:r>
            <a:r>
              <a:rPr lang="en-US" sz="1800" dirty="0"/>
              <a:t> </a:t>
            </a:r>
            <a:r>
              <a:rPr lang="en-US" sz="1800" dirty="0" err="1"/>
              <a:t>út</a:t>
            </a:r>
            <a:r>
              <a:rPr lang="en-US" sz="1800" dirty="0"/>
              <a:t> </a:t>
            </a:r>
            <a:r>
              <a:rPr lang="en-US" sz="1800" dirty="0" err="1"/>
              <a:t>árið</a:t>
            </a:r>
            <a:r>
              <a:rPr lang="en-US" sz="1800" dirty="0"/>
              <a:t> 2013.</a:t>
            </a:r>
          </a:p>
        </p:txBody>
      </p:sp>
      <p:sp>
        <p:nvSpPr>
          <p:cNvPr id="2" name="TextBox 1">
            <a:extLst>
              <a:ext uri="{FF2B5EF4-FFF2-40B4-BE49-F238E27FC236}">
                <a16:creationId xmlns:a16="http://schemas.microsoft.com/office/drawing/2014/main" id="{3B0E1266-9D4F-4539-90A8-23D2C5248898}"/>
              </a:ext>
            </a:extLst>
          </p:cNvPr>
          <p:cNvSpPr txBox="1"/>
          <p:nvPr/>
        </p:nvSpPr>
        <p:spPr>
          <a:xfrm>
            <a:off x="99588" y="2907115"/>
            <a:ext cx="1575418" cy="2862322"/>
          </a:xfrm>
          <a:prstGeom prst="rect">
            <a:avLst/>
          </a:prstGeom>
          <a:solidFill>
            <a:srgbClr val="9A2E90"/>
          </a:solidFill>
        </p:spPr>
        <p:txBody>
          <a:bodyPr wrap="square" rtlCol="0">
            <a:spAutoFit/>
          </a:bodyPr>
          <a:lstStyle/>
          <a:p>
            <a:pPr algn="ctr"/>
            <a:r>
              <a:rPr lang="en-IE" dirty="0" err="1">
                <a:solidFill>
                  <a:schemeClr val="bg1"/>
                </a:solidFill>
              </a:rPr>
              <a:t>Þú</a:t>
            </a:r>
            <a:r>
              <a:rPr lang="en-IE" dirty="0">
                <a:solidFill>
                  <a:schemeClr val="bg1"/>
                </a:solidFill>
              </a:rPr>
              <a:t> </a:t>
            </a:r>
            <a:r>
              <a:rPr lang="en-IE" dirty="0" err="1">
                <a:solidFill>
                  <a:schemeClr val="bg1"/>
                </a:solidFill>
              </a:rPr>
              <a:t>getur</a:t>
            </a:r>
            <a:r>
              <a:rPr lang="en-IE" dirty="0">
                <a:solidFill>
                  <a:schemeClr val="bg1"/>
                </a:solidFill>
              </a:rPr>
              <a:t> </a:t>
            </a:r>
            <a:r>
              <a:rPr lang="en-IE" dirty="0" err="1">
                <a:solidFill>
                  <a:schemeClr val="bg1"/>
                </a:solidFill>
              </a:rPr>
              <a:t>fundið</a:t>
            </a:r>
            <a:r>
              <a:rPr lang="en-IE" dirty="0">
                <a:solidFill>
                  <a:schemeClr val="bg1"/>
                </a:solidFill>
              </a:rPr>
              <a:t> </a:t>
            </a:r>
            <a:r>
              <a:rPr lang="en-IE" dirty="0" err="1">
                <a:solidFill>
                  <a:schemeClr val="bg1"/>
                </a:solidFill>
              </a:rPr>
              <a:t>fullt</a:t>
            </a:r>
            <a:r>
              <a:rPr lang="en-IE" dirty="0">
                <a:solidFill>
                  <a:schemeClr val="bg1"/>
                </a:solidFill>
              </a:rPr>
              <a:t> </a:t>
            </a:r>
            <a:r>
              <a:rPr lang="en-IE" dirty="0" err="1">
                <a:solidFill>
                  <a:schemeClr val="bg1"/>
                </a:solidFill>
              </a:rPr>
              <a:t>af</a:t>
            </a:r>
            <a:r>
              <a:rPr lang="en-IE" dirty="0">
                <a:solidFill>
                  <a:schemeClr val="bg1"/>
                </a:solidFill>
              </a:rPr>
              <a:t> </a:t>
            </a:r>
            <a:r>
              <a:rPr lang="en-IE" dirty="0" err="1">
                <a:solidFill>
                  <a:schemeClr val="bg1"/>
                </a:solidFill>
              </a:rPr>
              <a:t>upplýsingum</a:t>
            </a:r>
            <a:r>
              <a:rPr lang="en-IE" dirty="0">
                <a:solidFill>
                  <a:schemeClr val="bg1"/>
                </a:solidFill>
              </a:rPr>
              <a:t> um </a:t>
            </a:r>
            <a:r>
              <a:rPr lang="en-IE" dirty="0" err="1">
                <a:solidFill>
                  <a:schemeClr val="bg1"/>
                </a:solidFill>
              </a:rPr>
              <a:t>þessa</a:t>
            </a:r>
            <a:r>
              <a:rPr lang="en-IE" dirty="0">
                <a:solidFill>
                  <a:schemeClr val="bg1"/>
                </a:solidFill>
              </a:rPr>
              <a:t> </a:t>
            </a:r>
            <a:r>
              <a:rPr lang="en-IE" dirty="0" err="1">
                <a:solidFill>
                  <a:schemeClr val="bg1"/>
                </a:solidFill>
              </a:rPr>
              <a:t>staði</a:t>
            </a:r>
            <a:r>
              <a:rPr lang="en-IE" dirty="0">
                <a:solidFill>
                  <a:schemeClr val="bg1"/>
                </a:solidFill>
              </a:rPr>
              <a:t> á </a:t>
            </a:r>
            <a:r>
              <a:rPr lang="en-IE" dirty="0" err="1">
                <a:solidFill>
                  <a:schemeClr val="bg1"/>
                </a:solidFill>
              </a:rPr>
              <a:t>netinu</a:t>
            </a:r>
            <a:r>
              <a:rPr lang="en-IE" dirty="0">
                <a:solidFill>
                  <a:schemeClr val="bg1"/>
                </a:solidFill>
              </a:rPr>
              <a:t>, </a:t>
            </a:r>
            <a:r>
              <a:rPr lang="en-IE" dirty="0" err="1">
                <a:solidFill>
                  <a:schemeClr val="bg1"/>
                </a:solidFill>
              </a:rPr>
              <a:t>við</a:t>
            </a:r>
            <a:r>
              <a:rPr lang="en-IE" dirty="0">
                <a:solidFill>
                  <a:schemeClr val="bg1"/>
                </a:solidFill>
              </a:rPr>
              <a:t> </a:t>
            </a:r>
            <a:r>
              <a:rPr lang="en-IE" dirty="0" err="1">
                <a:solidFill>
                  <a:schemeClr val="bg1"/>
                </a:solidFill>
              </a:rPr>
              <a:t>mælum</a:t>
            </a:r>
            <a:r>
              <a:rPr lang="en-IE" dirty="0">
                <a:solidFill>
                  <a:schemeClr val="bg1"/>
                </a:solidFill>
              </a:rPr>
              <a:t> </a:t>
            </a:r>
            <a:r>
              <a:rPr lang="en-IE" dirty="0" err="1">
                <a:solidFill>
                  <a:schemeClr val="bg1"/>
                </a:solidFill>
              </a:rPr>
              <a:t>með</a:t>
            </a:r>
            <a:r>
              <a:rPr lang="en-IE" dirty="0">
                <a:solidFill>
                  <a:schemeClr val="bg1"/>
                </a:solidFill>
              </a:rPr>
              <a:t> </a:t>
            </a:r>
            <a:r>
              <a:rPr lang="en-IE" dirty="0" err="1">
                <a:solidFill>
                  <a:schemeClr val="bg1"/>
                </a:solidFill>
              </a:rPr>
              <a:t>að</a:t>
            </a:r>
            <a:r>
              <a:rPr lang="en-IE" dirty="0">
                <a:solidFill>
                  <a:schemeClr val="bg1"/>
                </a:solidFill>
              </a:rPr>
              <a:t> </a:t>
            </a:r>
            <a:r>
              <a:rPr lang="en-IE" dirty="0" err="1">
                <a:solidFill>
                  <a:schemeClr val="bg1"/>
                </a:solidFill>
              </a:rPr>
              <a:t>skoða</a:t>
            </a:r>
            <a:r>
              <a:rPr lang="en-IE" dirty="0">
                <a:solidFill>
                  <a:schemeClr val="bg1"/>
                </a:solidFill>
              </a:rPr>
              <a:t> </a:t>
            </a:r>
            <a:r>
              <a:rPr lang="en-IE" dirty="0" err="1">
                <a:solidFill>
                  <a:schemeClr val="bg1"/>
                </a:solidFill>
              </a:rPr>
              <a:t>þessa</a:t>
            </a:r>
            <a:r>
              <a:rPr lang="en-IE" dirty="0">
                <a:solidFill>
                  <a:schemeClr val="bg1"/>
                </a:solidFill>
              </a:rPr>
              <a:t> </a:t>
            </a:r>
            <a:r>
              <a:rPr lang="en-IE" dirty="0" err="1">
                <a:solidFill>
                  <a:schemeClr val="bg1"/>
                </a:solidFill>
              </a:rPr>
              <a:t>áfangastaði</a:t>
            </a:r>
            <a:r>
              <a:rPr lang="en-IE" dirty="0">
                <a:solidFill>
                  <a:schemeClr val="bg1"/>
                </a:solidFill>
              </a:rPr>
              <a:t> </a:t>
            </a:r>
            <a:r>
              <a:rPr lang="en-IE" dirty="0" err="1">
                <a:solidFill>
                  <a:schemeClr val="bg1"/>
                </a:solidFill>
              </a:rPr>
              <a:t>nánar</a:t>
            </a:r>
            <a:r>
              <a:rPr lang="en-IE" dirty="0">
                <a:solidFill>
                  <a:schemeClr val="bg1"/>
                </a:solidFill>
              </a:rPr>
              <a:t>!</a:t>
            </a:r>
          </a:p>
        </p:txBody>
      </p:sp>
      <p:pic>
        <p:nvPicPr>
          <p:cNvPr id="10" name="Graphic 9" descr="Earth globe: Africa and Europe with solid fill">
            <a:extLst>
              <a:ext uri="{FF2B5EF4-FFF2-40B4-BE49-F238E27FC236}">
                <a16:creationId xmlns:a16="http://schemas.microsoft.com/office/drawing/2014/main" id="{3B76A299-6EE6-4A47-8EC0-16B672E7D19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347570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VINSÆLIR ÁFANGASTAÐIR POPPMENNINGAR (2)</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14050" y="1436012"/>
            <a:ext cx="10284958" cy="3723689"/>
          </a:xfrm>
        </p:spPr>
        <p:txBody>
          <a:bodyPr/>
          <a:lstStyle/>
          <a:p>
            <a:r>
              <a:rPr lang="en-US" sz="1800" dirty="0">
                <a:solidFill>
                  <a:srgbClr val="91BE46"/>
                </a:solidFill>
              </a:rPr>
              <a:t>ÞJÓÐSÖGUR</a:t>
            </a:r>
            <a:r>
              <a:rPr lang="en-US" sz="1800" dirty="0"/>
              <a:t/>
            </a:r>
            <a:br>
              <a:rPr lang="en-US" sz="1800" dirty="0"/>
            </a:br>
            <a:r>
              <a:rPr lang="en-US" sz="1800" dirty="0"/>
              <a:t>- Loch Ness í </a:t>
            </a:r>
            <a:r>
              <a:rPr lang="en-US" sz="1800" dirty="0" err="1"/>
              <a:t>skosku</a:t>
            </a:r>
            <a:r>
              <a:rPr lang="en-US" sz="1800" dirty="0"/>
              <a:t> </a:t>
            </a:r>
            <a:r>
              <a:rPr lang="en-US" sz="1800" dirty="0" err="1"/>
              <a:t>hálöndunum</a:t>
            </a:r>
            <a:r>
              <a:rPr lang="en-US" sz="1800" dirty="0"/>
              <a:t>, </a:t>
            </a:r>
            <a:r>
              <a:rPr lang="en-US" sz="1800" dirty="0" err="1"/>
              <a:t>þar</a:t>
            </a:r>
            <a:r>
              <a:rPr lang="en-US" sz="1800" dirty="0"/>
              <a:t> </a:t>
            </a:r>
            <a:r>
              <a:rPr lang="en-US" sz="1800" dirty="0" err="1"/>
              <a:t>sem</a:t>
            </a:r>
            <a:r>
              <a:rPr lang="en-US" sz="1800" dirty="0"/>
              <a:t> Loch Ness </a:t>
            </a:r>
            <a:r>
              <a:rPr lang="en-US" sz="1800" dirty="0" err="1" smtClean="0"/>
              <a:t>skrýmslið</a:t>
            </a:r>
            <a:r>
              <a:rPr lang="en-US" sz="1800" dirty="0" smtClean="0"/>
              <a:t> </a:t>
            </a:r>
            <a:r>
              <a:rPr lang="en-US" sz="1800" dirty="0"/>
              <a:t>á </a:t>
            </a:r>
            <a:r>
              <a:rPr lang="en-US" sz="1800" dirty="0" err="1"/>
              <a:t>uppruna</a:t>
            </a:r>
            <a:r>
              <a:rPr lang="en-US" sz="1800" dirty="0"/>
              <a:t> </a:t>
            </a:r>
            <a:r>
              <a:rPr lang="en-US" sz="1800" dirty="0" err="1"/>
              <a:t>sinn</a:t>
            </a:r>
            <a:r>
              <a:rPr lang="en-US" sz="1800" dirty="0"/>
              <a:t>.</a:t>
            </a:r>
            <a:br>
              <a:rPr lang="en-US" sz="1800" dirty="0"/>
            </a:br>
            <a:r>
              <a:rPr lang="en-US" sz="1800" dirty="0"/>
              <a:t>- Sherwood </a:t>
            </a:r>
            <a:r>
              <a:rPr lang="en-US" sz="1800" dirty="0" err="1"/>
              <a:t>skógurinn</a:t>
            </a:r>
            <a:r>
              <a:rPr lang="en-US" sz="1800" dirty="0"/>
              <a:t>, Nottinghamshire, England, </a:t>
            </a:r>
            <a:r>
              <a:rPr lang="en-US" sz="1800" dirty="0" err="1"/>
              <a:t>kemur</a:t>
            </a:r>
            <a:r>
              <a:rPr lang="en-US" sz="1800" dirty="0"/>
              <a:t> </a:t>
            </a:r>
            <a:r>
              <a:rPr lang="en-US" sz="1800" dirty="0" err="1"/>
              <a:t>fyrir</a:t>
            </a:r>
            <a:r>
              <a:rPr lang="en-US" sz="1800" dirty="0"/>
              <a:t> í </a:t>
            </a:r>
            <a:r>
              <a:rPr lang="en-US" sz="1800" dirty="0" err="1"/>
              <a:t>sögunum</a:t>
            </a:r>
            <a:r>
              <a:rPr lang="en-US" sz="1800" dirty="0"/>
              <a:t> um </a:t>
            </a:r>
            <a:r>
              <a:rPr lang="en-US" sz="1800" dirty="0" err="1"/>
              <a:t>Hróa</a:t>
            </a:r>
            <a:r>
              <a:rPr lang="en-US" sz="1800" dirty="0"/>
              <a:t> </a:t>
            </a:r>
            <a:r>
              <a:rPr lang="en-US" sz="1800" dirty="0" err="1"/>
              <a:t>Hött</a:t>
            </a:r>
            <a:r>
              <a:rPr lang="en-US" sz="1800" dirty="0"/>
              <a:t>.</a:t>
            </a:r>
            <a:br>
              <a:rPr lang="en-US" sz="1800" dirty="0"/>
            </a:br>
            <a:r>
              <a:rPr lang="en-US" sz="1800" dirty="0"/>
              <a:t>- Tintagel </a:t>
            </a:r>
            <a:r>
              <a:rPr lang="en-US" sz="1800" dirty="0" err="1"/>
              <a:t>kastalinn</a:t>
            </a:r>
            <a:r>
              <a:rPr lang="en-US" sz="1800" dirty="0"/>
              <a:t> í </a:t>
            </a:r>
            <a:r>
              <a:rPr lang="en-US" sz="1800" dirty="0" err="1"/>
              <a:t>Suðvestur-Englandi</a:t>
            </a:r>
            <a:r>
              <a:rPr lang="en-US" sz="1800" dirty="0"/>
              <a:t>, </a:t>
            </a:r>
            <a:r>
              <a:rPr lang="en-US" sz="1800" dirty="0" err="1"/>
              <a:t>sem</a:t>
            </a:r>
            <a:r>
              <a:rPr lang="en-US" sz="1800" dirty="0"/>
              <a:t> </a:t>
            </a:r>
            <a:r>
              <a:rPr lang="en-US" sz="1800" dirty="0" err="1"/>
              <a:t>tengist</a:t>
            </a:r>
            <a:r>
              <a:rPr lang="en-US" sz="1800" dirty="0"/>
              <a:t> </a:t>
            </a:r>
            <a:r>
              <a:rPr lang="en-US" sz="1800" dirty="0" err="1"/>
              <a:t>Artúr</a:t>
            </a:r>
            <a:r>
              <a:rPr lang="en-US" sz="1800" dirty="0"/>
              <a:t> </a:t>
            </a:r>
            <a:r>
              <a:rPr lang="en-US" sz="1800" dirty="0" err="1"/>
              <a:t>konungi</a:t>
            </a:r>
            <a:r>
              <a:rPr lang="en-US" sz="1800" dirty="0"/>
              <a:t>.</a:t>
            </a:r>
          </a:p>
          <a:p>
            <a:r>
              <a:rPr lang="en-US" sz="1800" dirty="0">
                <a:solidFill>
                  <a:srgbClr val="91BE46"/>
                </a:solidFill>
              </a:rPr>
              <a:t>BÓKMENNTIR</a:t>
            </a:r>
            <a:r>
              <a:rPr lang="en-US" sz="1800" dirty="0"/>
              <a:t/>
            </a:r>
            <a:br>
              <a:rPr lang="en-US" sz="1800" dirty="0"/>
            </a:br>
            <a:r>
              <a:rPr lang="en-US" sz="1800" dirty="0"/>
              <a:t>- Ashdown </a:t>
            </a:r>
            <a:r>
              <a:rPr lang="en-US" sz="1800" dirty="0" err="1"/>
              <a:t>skógurinn</a:t>
            </a:r>
            <a:r>
              <a:rPr lang="en-US" sz="1800" dirty="0"/>
              <a:t>, Sussex, </a:t>
            </a:r>
            <a:r>
              <a:rPr lang="en-US" sz="1800" dirty="0" err="1"/>
              <a:t>Englandi</a:t>
            </a:r>
            <a:r>
              <a:rPr lang="en-US" sz="1800" dirty="0"/>
              <a:t>, </a:t>
            </a:r>
            <a:r>
              <a:rPr lang="en-US" sz="1800" dirty="0" err="1"/>
              <a:t>kemur</a:t>
            </a:r>
            <a:r>
              <a:rPr lang="en-US" sz="1800" dirty="0"/>
              <a:t> </a:t>
            </a:r>
            <a:r>
              <a:rPr lang="en-US" sz="1800" dirty="0" err="1"/>
              <a:t>fyrir</a:t>
            </a:r>
            <a:r>
              <a:rPr lang="en-US" sz="1800" dirty="0"/>
              <a:t> í </a:t>
            </a:r>
            <a:r>
              <a:rPr lang="en-US" sz="1800" dirty="0" err="1"/>
              <a:t>Bangsímon</a:t>
            </a:r>
            <a:r>
              <a:rPr lang="en-US" sz="1800" dirty="0"/>
              <a:t> </a:t>
            </a:r>
            <a:r>
              <a:rPr lang="en-US" sz="1800" dirty="0" err="1"/>
              <a:t>bókunum</a:t>
            </a:r>
            <a:r>
              <a:rPr lang="en-US" sz="1800" dirty="0"/>
              <a:t>.</a:t>
            </a:r>
            <a:br>
              <a:rPr lang="en-US" sz="1800" dirty="0"/>
            </a:br>
            <a:r>
              <a:rPr lang="en-US" sz="1800" dirty="0"/>
              <a:t>- Stratford-upon-Avon, Warwickshire, </a:t>
            </a:r>
            <a:r>
              <a:rPr lang="en-US" sz="1800" dirty="0" err="1"/>
              <a:t>Englandi</a:t>
            </a:r>
            <a:r>
              <a:rPr lang="en-US" sz="1800" dirty="0"/>
              <a:t>, </a:t>
            </a:r>
            <a:r>
              <a:rPr lang="en-US" sz="1800" dirty="0" err="1"/>
              <a:t>fæðingarstaður</a:t>
            </a:r>
            <a:r>
              <a:rPr lang="en-US" sz="1800" dirty="0"/>
              <a:t> William Shakespeare (1564–1616), </a:t>
            </a:r>
            <a:r>
              <a:rPr lang="en-US" sz="1800" dirty="0" err="1"/>
              <a:t>tekur</a:t>
            </a:r>
            <a:r>
              <a:rPr lang="en-US" sz="1800" dirty="0"/>
              <a:t> á </a:t>
            </a:r>
            <a:r>
              <a:rPr lang="en-US" sz="1800" dirty="0" err="1"/>
              <a:t>móti</a:t>
            </a:r>
            <a:r>
              <a:rPr lang="en-US" sz="1800" dirty="0"/>
              <a:t> um 4.9 </a:t>
            </a:r>
            <a:r>
              <a:rPr lang="en-US" sz="1800" dirty="0" err="1"/>
              <a:t>milljónum</a:t>
            </a:r>
            <a:r>
              <a:rPr lang="en-US" sz="1800" dirty="0"/>
              <a:t> </a:t>
            </a:r>
            <a:r>
              <a:rPr lang="en-US" sz="1800" dirty="0" err="1"/>
              <a:t>gesta</a:t>
            </a:r>
            <a:r>
              <a:rPr lang="en-US" sz="1800" dirty="0"/>
              <a:t> á </a:t>
            </a:r>
            <a:r>
              <a:rPr lang="en-US" sz="1800" dirty="0" err="1"/>
              <a:t>ári</a:t>
            </a:r>
            <a:r>
              <a:rPr lang="en-US" sz="1800" dirty="0"/>
              <a:t> </a:t>
            </a:r>
            <a:r>
              <a:rPr lang="en-US" sz="1800" dirty="0" err="1"/>
              <a:t>frá</a:t>
            </a:r>
            <a:r>
              <a:rPr lang="en-US" sz="1800" dirty="0"/>
              <a:t> </a:t>
            </a:r>
            <a:r>
              <a:rPr lang="en-US" sz="1800" dirty="0" err="1"/>
              <a:t>öllum</a:t>
            </a:r>
            <a:r>
              <a:rPr lang="en-US" sz="1800" dirty="0"/>
              <a:t> </a:t>
            </a:r>
            <a:r>
              <a:rPr lang="en-US" sz="1800" dirty="0" err="1"/>
              <a:t>heimshornum</a:t>
            </a:r>
            <a:r>
              <a:rPr lang="en-US" sz="1800" dirty="0"/>
              <a:t>.</a:t>
            </a:r>
            <a:br>
              <a:rPr lang="en-US" sz="1800" dirty="0"/>
            </a:br>
            <a:r>
              <a:rPr lang="en-US" sz="1800" dirty="0"/>
              <a:t>- Prince Edward Island, </a:t>
            </a:r>
            <a:r>
              <a:rPr lang="en-US" sz="1800" dirty="0" err="1"/>
              <a:t>sögusvið</a:t>
            </a:r>
            <a:r>
              <a:rPr lang="en-US" sz="1800" dirty="0"/>
              <a:t> </a:t>
            </a:r>
            <a:r>
              <a:rPr lang="en-US" sz="1800" dirty="0" err="1"/>
              <a:t>kanadísku</a:t>
            </a:r>
            <a:r>
              <a:rPr lang="en-US" sz="1800" dirty="0"/>
              <a:t> </a:t>
            </a:r>
            <a:r>
              <a:rPr lang="en-US" sz="1800" dirty="0" err="1"/>
              <a:t>bókanna</a:t>
            </a:r>
            <a:r>
              <a:rPr lang="en-US" sz="1800" dirty="0"/>
              <a:t> um Önnu í </a:t>
            </a:r>
            <a:r>
              <a:rPr lang="en-US" sz="1800" dirty="0" err="1"/>
              <a:t>Grænuhlíð</a:t>
            </a:r>
            <a:r>
              <a:rPr lang="en-US" sz="1800" dirty="0"/>
              <a:t>, er </a:t>
            </a:r>
            <a:r>
              <a:rPr lang="en-US" sz="1800" dirty="0" err="1"/>
              <a:t>vinsæll</a:t>
            </a:r>
            <a:r>
              <a:rPr lang="en-US" sz="1800" dirty="0"/>
              <a:t> </a:t>
            </a:r>
            <a:r>
              <a:rPr lang="en-US" sz="1800" dirty="0" err="1"/>
              <a:t>áfangastaður</a:t>
            </a:r>
            <a:r>
              <a:rPr lang="en-US" sz="1800" dirty="0"/>
              <a:t>, </a:t>
            </a:r>
            <a:r>
              <a:rPr lang="en-US" sz="1800" dirty="0" err="1"/>
              <a:t>sér</a:t>
            </a:r>
            <a:r>
              <a:rPr lang="en-US" sz="1800" dirty="0"/>
              <a:t> í </a:t>
            </a:r>
            <a:r>
              <a:rPr lang="en-US" sz="1800" dirty="0" err="1"/>
              <a:t>lagi</a:t>
            </a:r>
            <a:r>
              <a:rPr lang="en-US" sz="1800" dirty="0"/>
              <a:t> </a:t>
            </a:r>
            <a:r>
              <a:rPr lang="en-US" sz="1800" dirty="0" err="1"/>
              <a:t>hjá</a:t>
            </a:r>
            <a:r>
              <a:rPr lang="en-US" sz="1800" dirty="0"/>
              <a:t> </a:t>
            </a:r>
            <a:r>
              <a:rPr lang="en-US" sz="1800" dirty="0" err="1"/>
              <a:t>japönskum</a:t>
            </a:r>
            <a:r>
              <a:rPr lang="en-US" sz="1800" dirty="0"/>
              <a:t> </a:t>
            </a:r>
            <a:r>
              <a:rPr lang="en-US" sz="1800" dirty="0" err="1"/>
              <a:t>ferðamönnum</a:t>
            </a:r>
            <a:r>
              <a:rPr lang="en-US" sz="1800" dirty="0"/>
              <a:t> </a:t>
            </a:r>
            <a:r>
              <a:rPr lang="en-US" sz="1800" dirty="0" err="1"/>
              <a:t>en</a:t>
            </a:r>
            <a:r>
              <a:rPr lang="en-US" sz="1800" dirty="0"/>
              <a:t> </a:t>
            </a:r>
            <a:r>
              <a:rPr lang="en-US" sz="1800" dirty="0" err="1"/>
              <a:t>fyrsta</a:t>
            </a:r>
            <a:r>
              <a:rPr lang="en-US" sz="1800" dirty="0"/>
              <a:t> </a:t>
            </a:r>
            <a:r>
              <a:rPr lang="en-US" sz="1800" dirty="0" err="1"/>
              <a:t>japanska</a:t>
            </a:r>
            <a:r>
              <a:rPr lang="en-US" sz="1800" dirty="0"/>
              <a:t> </a:t>
            </a:r>
            <a:r>
              <a:rPr lang="en-US" sz="1800" dirty="0" err="1"/>
              <a:t>þýðing</a:t>
            </a:r>
            <a:r>
              <a:rPr lang="en-US" sz="1800" dirty="0"/>
              <a:t> </a:t>
            </a:r>
            <a:r>
              <a:rPr lang="en-US" sz="1800" dirty="0" err="1"/>
              <a:t>bókanna</a:t>
            </a:r>
            <a:r>
              <a:rPr lang="en-US" sz="1800" dirty="0"/>
              <a:t> </a:t>
            </a:r>
            <a:r>
              <a:rPr lang="en-US" sz="1800" dirty="0" err="1"/>
              <a:t>kom</a:t>
            </a:r>
            <a:r>
              <a:rPr lang="en-US" sz="1800" dirty="0"/>
              <a:t> </a:t>
            </a:r>
            <a:r>
              <a:rPr lang="en-US" sz="1800" dirty="0" err="1"/>
              <a:t>út</a:t>
            </a:r>
            <a:r>
              <a:rPr lang="en-US" sz="1800" dirty="0"/>
              <a:t> </a:t>
            </a:r>
            <a:r>
              <a:rPr lang="en-US" sz="1800" dirty="0" err="1"/>
              <a:t>árið</a:t>
            </a:r>
            <a:r>
              <a:rPr lang="en-US" sz="1800" dirty="0"/>
              <a:t> 1952.</a:t>
            </a:r>
            <a:br>
              <a:rPr lang="en-US" sz="1800" dirty="0"/>
            </a:br>
            <a:r>
              <a:rPr lang="en-US" sz="1800" dirty="0"/>
              <a:t>- Forks, Washington, </a:t>
            </a:r>
            <a:r>
              <a:rPr lang="en-US" sz="1800" dirty="0" err="1"/>
              <a:t>aðalsögusvið</a:t>
            </a:r>
            <a:r>
              <a:rPr lang="en-US" sz="1800" dirty="0"/>
              <a:t> Twilight </a:t>
            </a:r>
            <a:r>
              <a:rPr lang="en-US" sz="1800" dirty="0" err="1"/>
              <a:t>bókanna</a:t>
            </a:r>
            <a:r>
              <a:rPr lang="en-US" sz="1800" dirty="0"/>
              <a:t> og </a:t>
            </a:r>
            <a:r>
              <a:rPr lang="en-US" sz="1800" dirty="0" err="1"/>
              <a:t>kvikmyndanna</a:t>
            </a:r>
            <a:r>
              <a:rPr lang="en-US" sz="1800" dirty="0"/>
              <a:t>.</a:t>
            </a:r>
          </a:p>
          <a:p>
            <a:r>
              <a:rPr lang="en-US" sz="1800" dirty="0">
                <a:solidFill>
                  <a:srgbClr val="91BE46"/>
                </a:solidFill>
              </a:rPr>
              <a:t>TÓNLIST</a:t>
            </a:r>
            <a:r>
              <a:rPr lang="en-US" sz="1800" dirty="0"/>
              <a:t/>
            </a:r>
            <a:br>
              <a:rPr lang="en-US" sz="1800" dirty="0"/>
            </a:br>
            <a:r>
              <a:rPr lang="en-US" sz="1800" dirty="0"/>
              <a:t>- Abbey Road, London, er </a:t>
            </a:r>
            <a:r>
              <a:rPr lang="en-US" sz="1800" dirty="0" err="1"/>
              <a:t>þekkt</a:t>
            </a:r>
            <a:r>
              <a:rPr lang="en-US" sz="1800" dirty="0"/>
              <a:t> </a:t>
            </a:r>
            <a:r>
              <a:rPr lang="en-US" sz="1800" dirty="0" err="1"/>
              <a:t>vegna</a:t>
            </a:r>
            <a:r>
              <a:rPr lang="en-US" sz="1800" dirty="0"/>
              <a:t> </a:t>
            </a:r>
            <a:r>
              <a:rPr lang="en-US" sz="1800" dirty="0" err="1"/>
              <a:t>Bítla</a:t>
            </a:r>
            <a:r>
              <a:rPr lang="en-US" sz="1800" dirty="0"/>
              <a:t> </a:t>
            </a:r>
            <a:r>
              <a:rPr lang="en-US" sz="1800" dirty="0" err="1"/>
              <a:t>plötunnar</a:t>
            </a:r>
            <a:r>
              <a:rPr lang="en-US" sz="1800" dirty="0"/>
              <a:t> Abbey Road </a:t>
            </a:r>
            <a:r>
              <a:rPr lang="en-US" sz="1800" dirty="0" err="1"/>
              <a:t>sem</a:t>
            </a:r>
            <a:r>
              <a:rPr lang="en-US" sz="1800" dirty="0"/>
              <a:t> </a:t>
            </a:r>
            <a:r>
              <a:rPr lang="en-US" sz="1800" dirty="0" err="1"/>
              <a:t>kom</a:t>
            </a:r>
            <a:r>
              <a:rPr lang="en-US" sz="1800" dirty="0"/>
              <a:t> </a:t>
            </a:r>
            <a:r>
              <a:rPr lang="en-US" sz="1800" dirty="0" err="1"/>
              <a:t>út</a:t>
            </a:r>
            <a:r>
              <a:rPr lang="en-US" sz="1800" dirty="0"/>
              <a:t> </a:t>
            </a:r>
            <a:r>
              <a:rPr lang="en-US" sz="1800" dirty="0" err="1"/>
              <a:t>árið</a:t>
            </a:r>
            <a:r>
              <a:rPr lang="en-US" sz="1800" dirty="0"/>
              <a:t> 1969, </a:t>
            </a:r>
            <a:r>
              <a:rPr lang="en-US" sz="1800" dirty="0" err="1"/>
              <a:t>en</a:t>
            </a:r>
            <a:r>
              <a:rPr lang="en-US" sz="1800" dirty="0"/>
              <a:t> á </a:t>
            </a:r>
            <a:r>
              <a:rPr lang="en-US" sz="1800" dirty="0" err="1"/>
              <a:t>forsíðumynd</a:t>
            </a:r>
            <a:r>
              <a:rPr lang="en-US" sz="1800" dirty="0"/>
              <a:t> </a:t>
            </a:r>
            <a:r>
              <a:rPr lang="en-US" sz="1800" dirty="0" err="1"/>
              <a:t>plötunnar</a:t>
            </a:r>
            <a:r>
              <a:rPr lang="en-US" sz="1800" dirty="0"/>
              <a:t> </a:t>
            </a:r>
            <a:r>
              <a:rPr lang="en-US" sz="1800" dirty="0" err="1"/>
              <a:t>sjást</a:t>
            </a:r>
            <a:r>
              <a:rPr lang="en-US" sz="1800" dirty="0"/>
              <a:t> </a:t>
            </a:r>
            <a:r>
              <a:rPr lang="en-US" sz="1800" dirty="0" err="1"/>
              <a:t>Bítlarnir</a:t>
            </a:r>
            <a:r>
              <a:rPr lang="en-US" sz="1800" dirty="0"/>
              <a:t> ganga </a:t>
            </a:r>
            <a:r>
              <a:rPr lang="en-US" sz="1800" dirty="0" err="1"/>
              <a:t>yfir</a:t>
            </a:r>
            <a:r>
              <a:rPr lang="en-US" sz="1800" dirty="0"/>
              <a:t> </a:t>
            </a:r>
            <a:r>
              <a:rPr lang="en-US" sz="1800" dirty="0" err="1"/>
              <a:t>gangbraut</a:t>
            </a:r>
            <a:r>
              <a:rPr lang="en-US" sz="1800" dirty="0"/>
              <a:t> </a:t>
            </a:r>
            <a:r>
              <a:rPr lang="en-US" sz="1800" dirty="0" err="1"/>
              <a:t>við</a:t>
            </a:r>
            <a:r>
              <a:rPr lang="en-US" sz="1800" dirty="0"/>
              <a:t> </a:t>
            </a:r>
            <a:r>
              <a:rPr lang="en-US" sz="1800" dirty="0" err="1"/>
              <a:t>götuna</a:t>
            </a:r>
            <a:r>
              <a:rPr lang="en-US" sz="1800" dirty="0"/>
              <a:t>.</a:t>
            </a:r>
            <a:br>
              <a:rPr lang="en-US" sz="1800" dirty="0"/>
            </a:br>
            <a:r>
              <a:rPr lang="en-US" sz="1800" dirty="0"/>
              <a:t>- Liverpool, England, er </a:t>
            </a:r>
            <a:r>
              <a:rPr lang="en-US" sz="1800" dirty="0" err="1"/>
              <a:t>mekka</a:t>
            </a:r>
            <a:r>
              <a:rPr lang="en-US" sz="1800" dirty="0"/>
              <a:t> </a:t>
            </a:r>
            <a:r>
              <a:rPr lang="en-US" sz="1800" dirty="0" err="1"/>
              <a:t>fyrir</a:t>
            </a:r>
            <a:r>
              <a:rPr lang="en-US" sz="1800" dirty="0"/>
              <a:t> </a:t>
            </a:r>
            <a:r>
              <a:rPr lang="en-US" sz="1800" dirty="0" err="1"/>
              <a:t>aðdáendur</a:t>
            </a:r>
            <a:r>
              <a:rPr lang="en-US" sz="1800" dirty="0"/>
              <a:t> </a:t>
            </a:r>
            <a:r>
              <a:rPr lang="en-US" sz="1800" dirty="0" err="1"/>
              <a:t>Bítlana</a:t>
            </a:r>
            <a:r>
              <a:rPr lang="en-US" sz="1800" dirty="0"/>
              <a:t>, ekki </a:t>
            </a:r>
            <a:r>
              <a:rPr lang="en-US" sz="1800" dirty="0" err="1"/>
              <a:t>síst</a:t>
            </a:r>
            <a:r>
              <a:rPr lang="en-US" sz="1800" dirty="0"/>
              <a:t> </a:t>
            </a:r>
            <a:r>
              <a:rPr lang="en-US" sz="1800" dirty="0" err="1"/>
              <a:t>safnið</a:t>
            </a:r>
            <a:r>
              <a:rPr lang="en-US" sz="1800" dirty="0"/>
              <a:t> ‘The Beatles Story’.</a:t>
            </a:r>
            <a:br>
              <a:rPr lang="en-US" sz="1800" dirty="0"/>
            </a:br>
            <a:r>
              <a:rPr lang="en-US" sz="1800" dirty="0"/>
              <a:t>- Graceland, Memphis, Tennessee, </a:t>
            </a:r>
            <a:r>
              <a:rPr lang="en-US" sz="1800" dirty="0" err="1"/>
              <a:t>stórhýsi</a:t>
            </a:r>
            <a:r>
              <a:rPr lang="en-US" sz="1800" dirty="0"/>
              <a:t> </a:t>
            </a:r>
            <a:r>
              <a:rPr lang="en-US" sz="1800" dirty="0" err="1"/>
              <a:t>sem</a:t>
            </a:r>
            <a:r>
              <a:rPr lang="en-US" sz="1800" dirty="0"/>
              <a:t> var í </a:t>
            </a:r>
            <a:r>
              <a:rPr lang="en-US" sz="1800" dirty="0" err="1"/>
              <a:t>eigu</a:t>
            </a:r>
            <a:r>
              <a:rPr lang="en-US" sz="1800" dirty="0"/>
              <a:t> Elvis Presley. </a:t>
            </a:r>
            <a:r>
              <a:rPr lang="en-US" sz="1800" dirty="0" err="1"/>
              <a:t>Það</a:t>
            </a:r>
            <a:r>
              <a:rPr lang="en-US" sz="1800" dirty="0"/>
              <a:t> </a:t>
            </a:r>
            <a:r>
              <a:rPr lang="en-US" sz="1800" dirty="0" err="1"/>
              <a:t>var</a:t>
            </a:r>
            <a:r>
              <a:rPr lang="en-US" sz="1800" dirty="0"/>
              <a:t> </a:t>
            </a:r>
            <a:r>
              <a:rPr lang="en-US" sz="1800" dirty="0" err="1"/>
              <a:t>opnað</a:t>
            </a:r>
            <a:r>
              <a:rPr lang="en-US" sz="1800" dirty="0"/>
              <a:t> </a:t>
            </a:r>
            <a:r>
              <a:rPr lang="en-US" sz="1800" dirty="0" err="1"/>
              <a:t>gestum</a:t>
            </a:r>
            <a:r>
              <a:rPr lang="en-US" sz="1800" dirty="0"/>
              <a:t> </a:t>
            </a:r>
            <a:r>
              <a:rPr lang="en-US" sz="1800" dirty="0" err="1"/>
              <a:t>árið</a:t>
            </a:r>
            <a:r>
              <a:rPr lang="en-US" sz="1800" dirty="0"/>
              <a:t> 1982 og </a:t>
            </a:r>
            <a:r>
              <a:rPr lang="en-US" sz="1800" dirty="0" err="1"/>
              <a:t>hýsir</a:t>
            </a:r>
            <a:r>
              <a:rPr lang="en-US" sz="1800" dirty="0"/>
              <a:t> </a:t>
            </a:r>
            <a:r>
              <a:rPr lang="en-US" sz="1800" dirty="0" err="1"/>
              <a:t>safn</a:t>
            </a:r>
            <a:r>
              <a:rPr lang="en-US" sz="1800" dirty="0"/>
              <a:t> um </a:t>
            </a:r>
            <a:r>
              <a:rPr lang="en-US" sz="1800" dirty="0" err="1"/>
              <a:t>líf</a:t>
            </a:r>
            <a:r>
              <a:rPr lang="en-US" sz="1800" dirty="0"/>
              <a:t> </a:t>
            </a:r>
            <a:r>
              <a:rPr lang="en-US" sz="1800" dirty="0" err="1"/>
              <a:t>konungs</a:t>
            </a:r>
            <a:r>
              <a:rPr lang="en-US" sz="1800" dirty="0"/>
              <a:t> </a:t>
            </a:r>
            <a:r>
              <a:rPr lang="en-US" sz="1800" dirty="0" err="1"/>
              <a:t>rokksins</a:t>
            </a:r>
            <a:r>
              <a:rPr lang="en-US" sz="1800" dirty="0"/>
              <a:t>.</a:t>
            </a:r>
          </a:p>
        </p:txBody>
      </p:sp>
      <p:pic>
        <p:nvPicPr>
          <p:cNvPr id="4" name="Graphic 3" descr="Earth globe: Africa and Europe with solid fill">
            <a:extLst>
              <a:ext uri="{FF2B5EF4-FFF2-40B4-BE49-F238E27FC236}">
                <a16:creationId xmlns:a16="http://schemas.microsoft.com/office/drawing/2014/main" id="{2D3E03FC-E83A-4950-A59B-00AA76DF51C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32603" y="900113"/>
            <a:ext cx="914400" cy="914400"/>
          </a:xfrm>
          <a:prstGeom prst="rect">
            <a:avLst/>
          </a:prstGeom>
        </p:spPr>
      </p:pic>
      <p:sp>
        <p:nvSpPr>
          <p:cNvPr id="7" name="TextBox 6">
            <a:extLst>
              <a:ext uri="{FF2B5EF4-FFF2-40B4-BE49-F238E27FC236}">
                <a16:creationId xmlns:a16="http://schemas.microsoft.com/office/drawing/2014/main" id="{314B714E-4056-4FF4-8C42-3F11F65B334F}"/>
              </a:ext>
            </a:extLst>
          </p:cNvPr>
          <p:cNvSpPr txBox="1"/>
          <p:nvPr/>
        </p:nvSpPr>
        <p:spPr>
          <a:xfrm>
            <a:off x="99588" y="2907115"/>
            <a:ext cx="1575418" cy="2862322"/>
          </a:xfrm>
          <a:prstGeom prst="rect">
            <a:avLst/>
          </a:prstGeom>
          <a:solidFill>
            <a:srgbClr val="9A2E90"/>
          </a:solidFill>
        </p:spPr>
        <p:txBody>
          <a:bodyPr wrap="square" rtlCol="0">
            <a:spAutoFit/>
          </a:bodyPr>
          <a:lstStyle/>
          <a:p>
            <a:pPr algn="ctr"/>
            <a:r>
              <a:rPr lang="en-IE" dirty="0" err="1">
                <a:solidFill>
                  <a:schemeClr val="bg1"/>
                </a:solidFill>
              </a:rPr>
              <a:t>Þú</a:t>
            </a:r>
            <a:r>
              <a:rPr lang="en-IE" dirty="0">
                <a:solidFill>
                  <a:schemeClr val="bg1"/>
                </a:solidFill>
              </a:rPr>
              <a:t> </a:t>
            </a:r>
            <a:r>
              <a:rPr lang="en-IE" dirty="0" err="1">
                <a:solidFill>
                  <a:schemeClr val="bg1"/>
                </a:solidFill>
              </a:rPr>
              <a:t>getur</a:t>
            </a:r>
            <a:r>
              <a:rPr lang="en-IE" dirty="0">
                <a:solidFill>
                  <a:schemeClr val="bg1"/>
                </a:solidFill>
              </a:rPr>
              <a:t> </a:t>
            </a:r>
            <a:r>
              <a:rPr lang="en-IE" dirty="0" err="1">
                <a:solidFill>
                  <a:schemeClr val="bg1"/>
                </a:solidFill>
              </a:rPr>
              <a:t>fundið</a:t>
            </a:r>
            <a:r>
              <a:rPr lang="en-IE" dirty="0">
                <a:solidFill>
                  <a:schemeClr val="bg1"/>
                </a:solidFill>
              </a:rPr>
              <a:t> </a:t>
            </a:r>
            <a:r>
              <a:rPr lang="en-IE" dirty="0" err="1">
                <a:solidFill>
                  <a:schemeClr val="bg1"/>
                </a:solidFill>
              </a:rPr>
              <a:t>fullt</a:t>
            </a:r>
            <a:r>
              <a:rPr lang="en-IE" dirty="0">
                <a:solidFill>
                  <a:schemeClr val="bg1"/>
                </a:solidFill>
              </a:rPr>
              <a:t> </a:t>
            </a:r>
            <a:r>
              <a:rPr lang="en-IE" dirty="0" err="1">
                <a:solidFill>
                  <a:schemeClr val="bg1"/>
                </a:solidFill>
              </a:rPr>
              <a:t>af</a:t>
            </a:r>
            <a:r>
              <a:rPr lang="en-IE" dirty="0">
                <a:solidFill>
                  <a:schemeClr val="bg1"/>
                </a:solidFill>
              </a:rPr>
              <a:t> </a:t>
            </a:r>
            <a:r>
              <a:rPr lang="en-IE" dirty="0" err="1">
                <a:solidFill>
                  <a:schemeClr val="bg1"/>
                </a:solidFill>
              </a:rPr>
              <a:t>upplýsingum</a:t>
            </a:r>
            <a:r>
              <a:rPr lang="en-IE" dirty="0">
                <a:solidFill>
                  <a:schemeClr val="bg1"/>
                </a:solidFill>
              </a:rPr>
              <a:t> um </a:t>
            </a:r>
            <a:r>
              <a:rPr lang="en-IE" dirty="0" err="1">
                <a:solidFill>
                  <a:schemeClr val="bg1"/>
                </a:solidFill>
              </a:rPr>
              <a:t>þessa</a:t>
            </a:r>
            <a:r>
              <a:rPr lang="en-IE" dirty="0">
                <a:solidFill>
                  <a:schemeClr val="bg1"/>
                </a:solidFill>
              </a:rPr>
              <a:t> </a:t>
            </a:r>
            <a:r>
              <a:rPr lang="en-IE" dirty="0" err="1">
                <a:solidFill>
                  <a:schemeClr val="bg1"/>
                </a:solidFill>
              </a:rPr>
              <a:t>staði</a:t>
            </a:r>
            <a:r>
              <a:rPr lang="en-IE" dirty="0">
                <a:solidFill>
                  <a:schemeClr val="bg1"/>
                </a:solidFill>
              </a:rPr>
              <a:t> á </a:t>
            </a:r>
            <a:r>
              <a:rPr lang="en-IE" dirty="0" err="1">
                <a:solidFill>
                  <a:schemeClr val="bg1"/>
                </a:solidFill>
              </a:rPr>
              <a:t>netinu</a:t>
            </a:r>
            <a:r>
              <a:rPr lang="en-IE" dirty="0">
                <a:solidFill>
                  <a:schemeClr val="bg1"/>
                </a:solidFill>
              </a:rPr>
              <a:t>, </a:t>
            </a:r>
            <a:r>
              <a:rPr lang="en-IE" dirty="0" err="1">
                <a:solidFill>
                  <a:schemeClr val="bg1"/>
                </a:solidFill>
              </a:rPr>
              <a:t>við</a:t>
            </a:r>
            <a:r>
              <a:rPr lang="en-IE" dirty="0">
                <a:solidFill>
                  <a:schemeClr val="bg1"/>
                </a:solidFill>
              </a:rPr>
              <a:t> </a:t>
            </a:r>
            <a:r>
              <a:rPr lang="en-IE" dirty="0" err="1">
                <a:solidFill>
                  <a:schemeClr val="bg1"/>
                </a:solidFill>
              </a:rPr>
              <a:t>mælum</a:t>
            </a:r>
            <a:r>
              <a:rPr lang="en-IE" dirty="0">
                <a:solidFill>
                  <a:schemeClr val="bg1"/>
                </a:solidFill>
              </a:rPr>
              <a:t> </a:t>
            </a:r>
            <a:r>
              <a:rPr lang="en-IE" dirty="0" err="1">
                <a:solidFill>
                  <a:schemeClr val="bg1"/>
                </a:solidFill>
              </a:rPr>
              <a:t>með</a:t>
            </a:r>
            <a:r>
              <a:rPr lang="en-IE" dirty="0">
                <a:solidFill>
                  <a:schemeClr val="bg1"/>
                </a:solidFill>
              </a:rPr>
              <a:t> </a:t>
            </a:r>
            <a:r>
              <a:rPr lang="en-IE" dirty="0" err="1">
                <a:solidFill>
                  <a:schemeClr val="bg1"/>
                </a:solidFill>
              </a:rPr>
              <a:t>að</a:t>
            </a:r>
            <a:r>
              <a:rPr lang="en-IE" dirty="0">
                <a:solidFill>
                  <a:schemeClr val="bg1"/>
                </a:solidFill>
              </a:rPr>
              <a:t> </a:t>
            </a:r>
            <a:r>
              <a:rPr lang="en-IE" dirty="0" err="1">
                <a:solidFill>
                  <a:schemeClr val="bg1"/>
                </a:solidFill>
              </a:rPr>
              <a:t>skoða</a:t>
            </a:r>
            <a:r>
              <a:rPr lang="en-IE" dirty="0">
                <a:solidFill>
                  <a:schemeClr val="bg1"/>
                </a:solidFill>
              </a:rPr>
              <a:t> </a:t>
            </a:r>
            <a:r>
              <a:rPr lang="en-IE" dirty="0" err="1">
                <a:solidFill>
                  <a:schemeClr val="bg1"/>
                </a:solidFill>
              </a:rPr>
              <a:t>þessa</a:t>
            </a:r>
            <a:r>
              <a:rPr lang="en-IE" dirty="0">
                <a:solidFill>
                  <a:schemeClr val="bg1"/>
                </a:solidFill>
              </a:rPr>
              <a:t> </a:t>
            </a:r>
            <a:r>
              <a:rPr lang="en-IE" dirty="0" err="1">
                <a:solidFill>
                  <a:schemeClr val="bg1"/>
                </a:solidFill>
              </a:rPr>
              <a:t>áfangastaði</a:t>
            </a:r>
            <a:r>
              <a:rPr lang="en-IE" dirty="0">
                <a:solidFill>
                  <a:schemeClr val="bg1"/>
                </a:solidFill>
              </a:rPr>
              <a:t> </a:t>
            </a:r>
            <a:r>
              <a:rPr lang="en-IE" dirty="0" err="1">
                <a:solidFill>
                  <a:schemeClr val="bg1"/>
                </a:solidFill>
              </a:rPr>
              <a:t>nánar</a:t>
            </a:r>
            <a:r>
              <a:rPr lang="en-IE" dirty="0">
                <a:solidFill>
                  <a:schemeClr val="bg1"/>
                </a:solidFill>
              </a:rPr>
              <a:t>!</a:t>
            </a:r>
          </a:p>
        </p:txBody>
      </p:sp>
    </p:spTree>
    <p:extLst>
      <p:ext uri="{BB962C8B-B14F-4D97-AF65-F5344CB8AC3E}">
        <p14:creationId xmlns:p14="http://schemas.microsoft.com/office/powerpoint/2010/main" val="334971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outdoor, fireworks, sunset, many&#10;&#10;Description automatically generated">
            <a:extLst>
              <a:ext uri="{FF2B5EF4-FFF2-40B4-BE49-F238E27FC236}">
                <a16:creationId xmlns:a16="http://schemas.microsoft.com/office/drawing/2014/main" id="{17060B93-01D7-7D48-8A7B-D7CF69EF78F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43009" y="3217464"/>
            <a:ext cx="4902027" cy="968329"/>
          </a:xfrm>
        </p:spPr>
        <p:txBody>
          <a:bodyPr/>
          <a:lstStyle/>
          <a:p>
            <a:r>
              <a:rPr lang="is-IS" dirty="0"/>
              <a:t>POPPMENNINGAR UPPLIFANIR FYRIR STYTTRI FERÐIR</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80097"/>
            <a:ext cx="4902027" cy="968329"/>
          </a:xfrm>
        </p:spPr>
        <p:txBody>
          <a:bodyPr/>
          <a:lstStyle/>
          <a:p>
            <a:r>
              <a:rPr lang="en-IE" dirty="0"/>
              <a:t>POPPMENNINGAR UPPLIFANIR FYRIR </a:t>
            </a:r>
            <a:r>
              <a:rPr lang="en-IE"/>
              <a:t>LENGRI FERÐIR</a:t>
            </a:r>
            <a:endParaRPr lang="en-IE" dirty="0"/>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716598"/>
            <a:ext cx="4902027" cy="968329"/>
          </a:xfrm>
        </p:spPr>
        <p:txBody>
          <a:bodyPr/>
          <a:lstStyle/>
          <a:p>
            <a:r>
              <a:rPr lang="en-IE" dirty="0"/>
              <a:t>AÐRAR HÁTÍÐIR OG VIÐBURÐIR TENGDIR POPPMENNINGAR-FERÐAÞJÓNUSTU</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333749" y="666750"/>
            <a:ext cx="5184997" cy="2102994"/>
          </a:xfrm>
          <a:solidFill>
            <a:srgbClr val="1198D1"/>
          </a:solidFill>
        </p:spPr>
        <p:txBody>
          <a:bodyPr/>
          <a:lstStyle/>
          <a:p>
            <a:endParaRPr lang="en-IE" dirty="0"/>
          </a:p>
          <a:p>
            <a:r>
              <a:rPr lang="en-IE" dirty="0"/>
              <a:t>  KENNSLUPAKKI 3 YFIRLIT</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793918" y="715011"/>
            <a:ext cx="4902027" cy="968329"/>
          </a:xfrm>
        </p:spPr>
        <p:txBody>
          <a:bodyPr/>
          <a:lstStyle/>
          <a:p>
            <a:r>
              <a:rPr lang="is-IS" dirty="0"/>
              <a:t>HVERNIG ER BEST AÐ KOMA FERÐAÞJÓNUSTU TENGDRI POPPMENNINGU Á FRAMFÆRI?</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12581"/>
            <a:ext cx="4902027" cy="968329"/>
          </a:xfrm>
        </p:spPr>
        <p:txBody>
          <a:bodyPr/>
          <a:lstStyle/>
          <a:p>
            <a:r>
              <a:rPr lang="is-IS" dirty="0"/>
              <a:t>TÆKIFÆRI Á ÞÍNU SVÆÐI OG FLEIRA</a:t>
            </a:r>
            <a:endParaRPr lang="en-IE" dirty="0"/>
          </a:p>
        </p:txBody>
      </p:sp>
      <p:sp>
        <p:nvSpPr>
          <p:cNvPr id="18" name="TextBox 17">
            <a:extLst>
              <a:ext uri="{FF2B5EF4-FFF2-40B4-BE49-F238E27FC236}">
                <a16:creationId xmlns:a16="http://schemas.microsoft.com/office/drawing/2014/main" id="{AF2D3AF1-FA77-1246-9DCF-25485A8813BF}"/>
              </a:ext>
            </a:extLst>
          </p:cNvPr>
          <p:cNvSpPr txBox="1"/>
          <p:nvPr/>
        </p:nvSpPr>
        <p:spPr>
          <a:xfrm>
            <a:off x="11333000" y="6469159"/>
            <a:ext cx="909223" cy="369332"/>
          </a:xfrm>
          <a:prstGeom prst="rect">
            <a:avLst/>
          </a:prstGeom>
          <a:noFill/>
        </p:spPr>
        <p:txBody>
          <a:bodyPr wrap="none" rtlCol="0">
            <a:spAutoFit/>
          </a:bodyPr>
          <a:lstStyle/>
          <a:p>
            <a:r>
              <a:rPr lang="is-IS" dirty="0">
                <a:hlinkClick r:id="rId3"/>
              </a:rPr>
              <a:t>Heimild</a:t>
            </a:r>
            <a:endParaRPr lang="en-LT" dirty="0"/>
          </a:p>
        </p:txBody>
      </p:sp>
      <p:sp>
        <p:nvSpPr>
          <p:cNvPr id="15" name="TextBox 14">
            <a:extLst>
              <a:ext uri="{FF2B5EF4-FFF2-40B4-BE49-F238E27FC236}">
                <a16:creationId xmlns:a16="http://schemas.microsoft.com/office/drawing/2014/main" id="{851BE347-EC51-4129-B4D2-1CE65C5A6D18}"/>
              </a:ext>
            </a:extLst>
          </p:cNvPr>
          <p:cNvSpPr txBox="1"/>
          <p:nvPr/>
        </p:nvSpPr>
        <p:spPr>
          <a:xfrm>
            <a:off x="313928" y="6243229"/>
            <a:ext cx="4970941" cy="461665"/>
          </a:xfrm>
          <a:prstGeom prst="rect">
            <a:avLst/>
          </a:prstGeom>
          <a:noFill/>
        </p:spPr>
        <p:txBody>
          <a:bodyPr wrap="square">
            <a:spAutoFit/>
          </a:bodyPr>
          <a:lstStyle/>
          <a:p>
            <a:r>
              <a:rPr lang="en-US" sz="800" dirty="0" err="1">
                <a:solidFill>
                  <a:srgbClr val="323338"/>
                </a:solidFill>
              </a:rPr>
              <a:t>Þetta</a:t>
            </a:r>
            <a:r>
              <a:rPr lang="en-US" sz="800" dirty="0">
                <a:solidFill>
                  <a:srgbClr val="323338"/>
                </a:solidFill>
              </a:rPr>
              <a:t> </a:t>
            </a:r>
            <a:r>
              <a:rPr lang="en-US" sz="800" dirty="0" err="1">
                <a:solidFill>
                  <a:srgbClr val="323338"/>
                </a:solidFill>
              </a:rPr>
              <a:t>verkefni</a:t>
            </a:r>
            <a:r>
              <a:rPr lang="en-US" sz="800" dirty="0">
                <a:solidFill>
                  <a:srgbClr val="323338"/>
                </a:solidFill>
              </a:rPr>
              <a:t> </a:t>
            </a:r>
            <a:r>
              <a:rPr lang="en-US" sz="800" dirty="0" err="1">
                <a:solidFill>
                  <a:srgbClr val="323338"/>
                </a:solidFill>
              </a:rPr>
              <a:t>hefur</a:t>
            </a:r>
            <a:r>
              <a:rPr lang="en-US" sz="800" dirty="0">
                <a:solidFill>
                  <a:srgbClr val="323338"/>
                </a:solidFill>
              </a:rPr>
              <a:t> </a:t>
            </a:r>
            <a:r>
              <a:rPr lang="en-US" sz="800" dirty="0" err="1">
                <a:solidFill>
                  <a:srgbClr val="323338"/>
                </a:solidFill>
              </a:rPr>
              <a:t>hlotið</a:t>
            </a:r>
            <a:r>
              <a:rPr lang="en-US" sz="800" dirty="0">
                <a:solidFill>
                  <a:srgbClr val="323338"/>
                </a:solidFill>
              </a:rPr>
              <a:t> </a:t>
            </a:r>
            <a:r>
              <a:rPr lang="en-US" sz="800" dirty="0" err="1">
                <a:solidFill>
                  <a:srgbClr val="323338"/>
                </a:solidFill>
              </a:rPr>
              <a:t>styrk</a:t>
            </a:r>
            <a:r>
              <a:rPr lang="en-US" sz="800" dirty="0">
                <a:solidFill>
                  <a:srgbClr val="323338"/>
                </a:solidFill>
              </a:rPr>
              <a:t> </a:t>
            </a:r>
            <a:r>
              <a:rPr lang="en-US" sz="800" dirty="0" err="1">
                <a:solidFill>
                  <a:srgbClr val="323338"/>
                </a:solidFill>
              </a:rPr>
              <a:t>frá</a:t>
            </a:r>
            <a:r>
              <a:rPr lang="en-US" sz="800" dirty="0">
                <a:solidFill>
                  <a:srgbClr val="323338"/>
                </a:solidFill>
              </a:rPr>
              <a:t> </a:t>
            </a:r>
            <a:r>
              <a:rPr lang="en-US" sz="800" dirty="0" err="1">
                <a:solidFill>
                  <a:srgbClr val="323338"/>
                </a:solidFill>
              </a:rPr>
              <a:t>framkvæmdastjórn</a:t>
            </a:r>
            <a:r>
              <a:rPr lang="en-US" sz="800" dirty="0">
                <a:solidFill>
                  <a:srgbClr val="323338"/>
                </a:solidFill>
              </a:rPr>
              <a:t> </a:t>
            </a:r>
            <a:r>
              <a:rPr lang="en-US" sz="800" dirty="0" err="1">
                <a:solidFill>
                  <a:srgbClr val="323338"/>
                </a:solidFill>
              </a:rPr>
              <a:t>Evrópusambandsins</a:t>
            </a:r>
            <a:r>
              <a:rPr lang="en-US" sz="800" dirty="0">
                <a:solidFill>
                  <a:srgbClr val="323338"/>
                </a:solidFill>
              </a:rPr>
              <a:t> (European Commission). </a:t>
            </a:r>
            <a:r>
              <a:rPr lang="en-US" sz="800" dirty="0" err="1">
                <a:solidFill>
                  <a:srgbClr val="323338"/>
                </a:solidFill>
              </a:rPr>
              <a:t>Þessi</a:t>
            </a:r>
            <a:r>
              <a:rPr lang="en-US" sz="800" dirty="0">
                <a:solidFill>
                  <a:srgbClr val="323338"/>
                </a:solidFill>
              </a:rPr>
              <a:t> </a:t>
            </a:r>
            <a:r>
              <a:rPr lang="en-US" sz="800" dirty="0" err="1">
                <a:solidFill>
                  <a:srgbClr val="323338"/>
                </a:solidFill>
              </a:rPr>
              <a:t>útgáfa</a:t>
            </a:r>
            <a:r>
              <a:rPr lang="en-US" sz="800" dirty="0">
                <a:solidFill>
                  <a:srgbClr val="323338"/>
                </a:solidFill>
              </a:rPr>
              <a:t> </a:t>
            </a:r>
            <a:r>
              <a:rPr lang="en-US" sz="800" dirty="0" err="1">
                <a:solidFill>
                  <a:srgbClr val="323338"/>
                </a:solidFill>
              </a:rPr>
              <a:t>endurspeglar</a:t>
            </a:r>
            <a:r>
              <a:rPr lang="en-US" sz="800" dirty="0">
                <a:solidFill>
                  <a:srgbClr val="323338"/>
                </a:solidFill>
              </a:rPr>
              <a:t> </a:t>
            </a:r>
            <a:r>
              <a:rPr lang="en-US" sz="800" dirty="0" err="1">
                <a:solidFill>
                  <a:srgbClr val="323338"/>
                </a:solidFill>
              </a:rPr>
              <a:t>aðeins</a:t>
            </a:r>
            <a:r>
              <a:rPr lang="en-US" sz="800" dirty="0">
                <a:solidFill>
                  <a:srgbClr val="323338"/>
                </a:solidFill>
              </a:rPr>
              <a:t> </a:t>
            </a:r>
            <a:r>
              <a:rPr lang="en-US" sz="800" dirty="0" err="1">
                <a:solidFill>
                  <a:srgbClr val="323338"/>
                </a:solidFill>
              </a:rPr>
              <a:t>sjónarmið</a:t>
            </a:r>
            <a:r>
              <a:rPr lang="en-US" sz="800" dirty="0">
                <a:solidFill>
                  <a:srgbClr val="323338"/>
                </a:solidFill>
              </a:rPr>
              <a:t> </a:t>
            </a:r>
            <a:r>
              <a:rPr lang="en-US" sz="800" dirty="0" err="1">
                <a:solidFill>
                  <a:srgbClr val="323338"/>
                </a:solidFill>
              </a:rPr>
              <a:t>höfunda</a:t>
            </a:r>
            <a:r>
              <a:rPr lang="en-US" sz="800" dirty="0">
                <a:solidFill>
                  <a:srgbClr val="323338"/>
                </a:solidFill>
              </a:rPr>
              <a:t> og </a:t>
            </a:r>
            <a:r>
              <a:rPr lang="en-US" sz="800" dirty="0" err="1">
                <a:solidFill>
                  <a:srgbClr val="323338"/>
                </a:solidFill>
              </a:rPr>
              <a:t>framkvæmdastjórnin</a:t>
            </a:r>
            <a:r>
              <a:rPr lang="en-US" sz="800" dirty="0">
                <a:solidFill>
                  <a:srgbClr val="323338"/>
                </a:solidFill>
              </a:rPr>
              <a:t> </a:t>
            </a:r>
            <a:r>
              <a:rPr lang="en-US" sz="800" dirty="0" err="1">
                <a:solidFill>
                  <a:srgbClr val="323338"/>
                </a:solidFill>
              </a:rPr>
              <a:t>getur</a:t>
            </a:r>
            <a:r>
              <a:rPr lang="en-US" sz="800" dirty="0">
                <a:solidFill>
                  <a:srgbClr val="323338"/>
                </a:solidFill>
              </a:rPr>
              <a:t> </a:t>
            </a:r>
            <a:r>
              <a:rPr lang="en-US" sz="800" dirty="0" err="1">
                <a:solidFill>
                  <a:srgbClr val="323338"/>
                </a:solidFill>
              </a:rPr>
              <a:t>ekki</a:t>
            </a:r>
            <a:r>
              <a:rPr lang="en-US" sz="800" dirty="0">
                <a:solidFill>
                  <a:srgbClr val="323338"/>
                </a:solidFill>
              </a:rPr>
              <a:t> </a:t>
            </a:r>
            <a:r>
              <a:rPr lang="en-US" sz="800" dirty="0" err="1">
                <a:solidFill>
                  <a:srgbClr val="323338"/>
                </a:solidFill>
              </a:rPr>
              <a:t>borið</a:t>
            </a:r>
            <a:r>
              <a:rPr lang="en-US" sz="800" dirty="0">
                <a:solidFill>
                  <a:srgbClr val="323338"/>
                </a:solidFill>
              </a:rPr>
              <a:t> </a:t>
            </a:r>
            <a:r>
              <a:rPr lang="en-US" sz="800" dirty="0" err="1">
                <a:solidFill>
                  <a:srgbClr val="323338"/>
                </a:solidFill>
              </a:rPr>
              <a:t>ábyrgð</a:t>
            </a:r>
            <a:r>
              <a:rPr lang="en-US" sz="800" dirty="0">
                <a:solidFill>
                  <a:srgbClr val="323338"/>
                </a:solidFill>
              </a:rPr>
              <a:t> á </a:t>
            </a:r>
            <a:r>
              <a:rPr lang="en-US" sz="800" dirty="0" err="1">
                <a:solidFill>
                  <a:srgbClr val="323338"/>
                </a:solidFill>
              </a:rPr>
              <a:t>hvernig</a:t>
            </a:r>
            <a:r>
              <a:rPr lang="en-US" sz="800" dirty="0">
                <a:solidFill>
                  <a:srgbClr val="323338"/>
                </a:solidFill>
              </a:rPr>
              <a:t> </a:t>
            </a:r>
            <a:r>
              <a:rPr lang="en-US" sz="800" dirty="0" err="1">
                <a:solidFill>
                  <a:srgbClr val="323338"/>
                </a:solidFill>
              </a:rPr>
              <a:t>upplýsingarnar</a:t>
            </a:r>
            <a:r>
              <a:rPr lang="en-US" sz="800" dirty="0">
                <a:solidFill>
                  <a:srgbClr val="323338"/>
                </a:solidFill>
              </a:rPr>
              <a:t> </a:t>
            </a:r>
            <a:r>
              <a:rPr lang="en-US" sz="800" dirty="0" err="1">
                <a:solidFill>
                  <a:srgbClr val="323338"/>
                </a:solidFill>
              </a:rPr>
              <a:t>sem</a:t>
            </a:r>
            <a:r>
              <a:rPr lang="en-US" sz="800" dirty="0">
                <a:solidFill>
                  <a:srgbClr val="323338"/>
                </a:solidFill>
              </a:rPr>
              <a:t> </a:t>
            </a:r>
            <a:r>
              <a:rPr lang="en-US" sz="800" dirty="0" err="1">
                <a:solidFill>
                  <a:srgbClr val="323338"/>
                </a:solidFill>
              </a:rPr>
              <a:t>hér</a:t>
            </a:r>
            <a:r>
              <a:rPr lang="en-US" sz="800" dirty="0">
                <a:solidFill>
                  <a:srgbClr val="323338"/>
                </a:solidFill>
              </a:rPr>
              <a:t> </a:t>
            </a:r>
            <a:r>
              <a:rPr lang="en-US" sz="800" dirty="0" err="1">
                <a:solidFill>
                  <a:srgbClr val="323338"/>
                </a:solidFill>
              </a:rPr>
              <a:t>birtast</a:t>
            </a:r>
            <a:r>
              <a:rPr lang="en-US" sz="800" dirty="0">
                <a:solidFill>
                  <a:srgbClr val="323338"/>
                </a:solidFill>
              </a:rPr>
              <a:t> </a:t>
            </a:r>
            <a:r>
              <a:rPr lang="en-US" sz="800" dirty="0" err="1">
                <a:solidFill>
                  <a:srgbClr val="323338"/>
                </a:solidFill>
              </a:rPr>
              <a:t>eru</a:t>
            </a:r>
            <a:r>
              <a:rPr lang="en-US" sz="800" dirty="0">
                <a:solidFill>
                  <a:srgbClr val="323338"/>
                </a:solidFill>
              </a:rPr>
              <a:t> </a:t>
            </a:r>
            <a:r>
              <a:rPr lang="en-US" sz="800" dirty="0" err="1">
                <a:solidFill>
                  <a:srgbClr val="323338"/>
                </a:solidFill>
              </a:rPr>
              <a:t>notaðar</a:t>
            </a:r>
            <a:r>
              <a:rPr lang="en-US" sz="800" dirty="0">
                <a:solidFill>
                  <a:srgbClr val="323338"/>
                </a:solidFill>
              </a:rPr>
              <a:t>.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A022C-6DA9-47AD-BE9B-E804A69AFA53}"/>
              </a:ext>
            </a:extLst>
          </p:cNvPr>
          <p:cNvSpPr>
            <a:spLocks noGrp="1"/>
          </p:cNvSpPr>
          <p:nvPr>
            <p:ph type="body" sz="quarter" idx="15"/>
          </p:nvPr>
        </p:nvSpPr>
        <p:spPr>
          <a:xfrm>
            <a:off x="6958361" y="753378"/>
            <a:ext cx="4638907" cy="2330605"/>
          </a:xfrm>
        </p:spPr>
        <p:txBody>
          <a:bodyPr>
            <a:normAutofit/>
          </a:bodyPr>
          <a:lstStyle/>
          <a:p>
            <a:r>
              <a:rPr lang="en-US" sz="2400" dirty="0" err="1"/>
              <a:t>Skoðum</a:t>
            </a:r>
            <a:r>
              <a:rPr lang="en-US" sz="2400" dirty="0"/>
              <a:t> </a:t>
            </a:r>
            <a:r>
              <a:rPr lang="en-US" sz="2400" dirty="0" err="1"/>
              <a:t>nokkur</a:t>
            </a:r>
            <a:r>
              <a:rPr lang="en-US" sz="2400" dirty="0"/>
              <a:t> </a:t>
            </a:r>
            <a:r>
              <a:rPr lang="en-US" sz="2400" dirty="0" err="1"/>
              <a:t>tækifæri</a:t>
            </a:r>
            <a:r>
              <a:rPr lang="en-US" sz="2400" dirty="0"/>
              <a:t> </a:t>
            </a:r>
            <a:r>
              <a:rPr lang="en-US" sz="2400" dirty="0" err="1"/>
              <a:t>fyrir</a:t>
            </a:r>
            <a:r>
              <a:rPr lang="en-US" sz="2400" dirty="0"/>
              <a:t> </a:t>
            </a:r>
            <a:r>
              <a:rPr lang="en-US" sz="2400" dirty="0" err="1"/>
              <a:t>poppmenningarferðaþjónustu</a:t>
            </a:r>
            <a:r>
              <a:rPr lang="en-US" sz="2400" dirty="0"/>
              <a:t> í OUTPACE </a:t>
            </a:r>
            <a:r>
              <a:rPr lang="en-US" sz="2400" dirty="0" err="1"/>
              <a:t>samstarfslöndunum</a:t>
            </a:r>
            <a:r>
              <a:rPr lang="en-US" sz="2400" dirty="0"/>
              <a:t>; Íslandi, </a:t>
            </a:r>
            <a:r>
              <a:rPr lang="en-US" sz="2400" dirty="0" err="1"/>
              <a:t>Írlandi</a:t>
            </a:r>
            <a:r>
              <a:rPr lang="en-US" sz="2400" dirty="0"/>
              <a:t>, </a:t>
            </a:r>
            <a:r>
              <a:rPr lang="en-US" sz="2400" dirty="0" err="1"/>
              <a:t>Norður-Írlandi</a:t>
            </a:r>
            <a:r>
              <a:rPr lang="en-US" sz="2400" dirty="0"/>
              <a:t>/</a:t>
            </a:r>
            <a:r>
              <a:rPr lang="en-US" sz="2400" dirty="0" err="1"/>
              <a:t>Bretlandi</a:t>
            </a:r>
            <a:r>
              <a:rPr lang="en-US" sz="2400" dirty="0"/>
              <a:t>, </a:t>
            </a:r>
            <a:r>
              <a:rPr lang="en-US" sz="2400" dirty="0" err="1"/>
              <a:t>Svíþjóð</a:t>
            </a:r>
            <a:r>
              <a:rPr lang="en-US" sz="2400" dirty="0"/>
              <a:t> og </a:t>
            </a:r>
            <a:r>
              <a:rPr lang="en-US" sz="2400" dirty="0" err="1"/>
              <a:t>Litháen</a:t>
            </a:r>
            <a:r>
              <a:rPr lang="en-US" sz="2400" dirty="0"/>
              <a:t>.</a:t>
            </a:r>
          </a:p>
        </p:txBody>
      </p:sp>
      <p:pic>
        <p:nvPicPr>
          <p:cNvPr id="9" name="Picture 8">
            <a:extLst>
              <a:ext uri="{FF2B5EF4-FFF2-40B4-BE49-F238E27FC236}">
                <a16:creationId xmlns:a16="http://schemas.microsoft.com/office/drawing/2014/main" id="{8128858E-54D2-44EC-A752-C518721BA9D3}"/>
              </a:ext>
            </a:extLst>
          </p:cNvPr>
          <p:cNvPicPr>
            <a:picLocks noChangeAspect="1"/>
          </p:cNvPicPr>
          <p:nvPr/>
        </p:nvPicPr>
        <p:blipFill>
          <a:blip r:embed="rId2"/>
          <a:stretch>
            <a:fillRect/>
          </a:stretch>
        </p:blipFill>
        <p:spPr>
          <a:xfrm>
            <a:off x="85932" y="0"/>
            <a:ext cx="6511434" cy="6858000"/>
          </a:xfrm>
          <a:prstGeom prst="rect">
            <a:avLst/>
          </a:prstGeom>
        </p:spPr>
      </p:pic>
      <p:sp>
        <p:nvSpPr>
          <p:cNvPr id="10" name="TextBox 9">
            <a:extLst>
              <a:ext uri="{FF2B5EF4-FFF2-40B4-BE49-F238E27FC236}">
                <a16:creationId xmlns:a16="http://schemas.microsoft.com/office/drawing/2014/main" id="{F4ACE588-4F20-4F89-8833-BEBBC7C075D4}"/>
              </a:ext>
            </a:extLst>
          </p:cNvPr>
          <p:cNvSpPr txBox="1"/>
          <p:nvPr/>
        </p:nvSpPr>
        <p:spPr>
          <a:xfrm>
            <a:off x="349405" y="2865863"/>
            <a:ext cx="992458" cy="369332"/>
          </a:xfrm>
          <a:prstGeom prst="rect">
            <a:avLst/>
          </a:prstGeom>
          <a:noFill/>
        </p:spPr>
        <p:txBody>
          <a:bodyPr wrap="square" rtlCol="0">
            <a:spAutoFit/>
          </a:bodyPr>
          <a:lstStyle/>
          <a:p>
            <a:pPr algn="ctr"/>
            <a:r>
              <a:rPr lang="en-IE" dirty="0" err="1">
                <a:solidFill>
                  <a:srgbClr val="F5B020"/>
                </a:solidFill>
              </a:rPr>
              <a:t>Ísland</a:t>
            </a:r>
            <a:endParaRPr lang="en-IE" dirty="0">
              <a:solidFill>
                <a:srgbClr val="F5B020"/>
              </a:solidFill>
            </a:endParaRPr>
          </a:p>
        </p:txBody>
      </p:sp>
      <p:sp>
        <p:nvSpPr>
          <p:cNvPr id="11" name="TextBox 10">
            <a:extLst>
              <a:ext uri="{FF2B5EF4-FFF2-40B4-BE49-F238E27FC236}">
                <a16:creationId xmlns:a16="http://schemas.microsoft.com/office/drawing/2014/main" id="{544126A8-B74F-407A-9DF3-C02B5D01BA3D}"/>
              </a:ext>
            </a:extLst>
          </p:cNvPr>
          <p:cNvSpPr txBox="1"/>
          <p:nvPr/>
        </p:nvSpPr>
        <p:spPr>
          <a:xfrm>
            <a:off x="713679" y="3787697"/>
            <a:ext cx="992458" cy="369332"/>
          </a:xfrm>
          <a:prstGeom prst="rect">
            <a:avLst/>
          </a:prstGeom>
          <a:noFill/>
        </p:spPr>
        <p:txBody>
          <a:bodyPr wrap="square" rtlCol="0">
            <a:spAutoFit/>
          </a:bodyPr>
          <a:lstStyle/>
          <a:p>
            <a:pPr algn="ctr"/>
            <a:r>
              <a:rPr lang="en-IE" dirty="0" err="1">
                <a:solidFill>
                  <a:srgbClr val="E45E32"/>
                </a:solidFill>
              </a:rPr>
              <a:t>Írland</a:t>
            </a:r>
            <a:endParaRPr lang="en-IE" dirty="0">
              <a:solidFill>
                <a:srgbClr val="E45E32"/>
              </a:solidFill>
            </a:endParaRPr>
          </a:p>
        </p:txBody>
      </p:sp>
      <p:sp>
        <p:nvSpPr>
          <p:cNvPr id="12" name="TextBox 11">
            <a:extLst>
              <a:ext uri="{FF2B5EF4-FFF2-40B4-BE49-F238E27FC236}">
                <a16:creationId xmlns:a16="http://schemas.microsoft.com/office/drawing/2014/main" id="{CD12592B-E5D0-4DA0-BF0F-C18E31F3E4D5}"/>
              </a:ext>
            </a:extLst>
          </p:cNvPr>
          <p:cNvSpPr txBox="1"/>
          <p:nvPr/>
        </p:nvSpPr>
        <p:spPr>
          <a:xfrm>
            <a:off x="719253" y="5501487"/>
            <a:ext cx="1245219" cy="646331"/>
          </a:xfrm>
          <a:prstGeom prst="rect">
            <a:avLst/>
          </a:prstGeom>
          <a:noFill/>
        </p:spPr>
        <p:txBody>
          <a:bodyPr wrap="square" rtlCol="0">
            <a:spAutoFit/>
          </a:bodyPr>
          <a:lstStyle/>
          <a:p>
            <a:pPr algn="ctr"/>
            <a:r>
              <a:rPr lang="en-IE" dirty="0" err="1">
                <a:solidFill>
                  <a:srgbClr val="DD1B50"/>
                </a:solidFill>
              </a:rPr>
              <a:t>Norður-Írland</a:t>
            </a:r>
            <a:endParaRPr lang="en-IE" dirty="0">
              <a:solidFill>
                <a:srgbClr val="DD1B50"/>
              </a:solidFill>
            </a:endParaRPr>
          </a:p>
        </p:txBody>
      </p:sp>
      <p:sp>
        <p:nvSpPr>
          <p:cNvPr id="13" name="TextBox 12">
            <a:extLst>
              <a:ext uri="{FF2B5EF4-FFF2-40B4-BE49-F238E27FC236}">
                <a16:creationId xmlns:a16="http://schemas.microsoft.com/office/drawing/2014/main" id="{9018096A-D0D8-484B-A652-24EFBA098659}"/>
              </a:ext>
            </a:extLst>
          </p:cNvPr>
          <p:cNvSpPr txBox="1"/>
          <p:nvPr/>
        </p:nvSpPr>
        <p:spPr>
          <a:xfrm>
            <a:off x="1440365" y="6195171"/>
            <a:ext cx="1245219" cy="369332"/>
          </a:xfrm>
          <a:prstGeom prst="rect">
            <a:avLst/>
          </a:prstGeom>
          <a:noFill/>
        </p:spPr>
        <p:txBody>
          <a:bodyPr wrap="square" rtlCol="0">
            <a:spAutoFit/>
          </a:bodyPr>
          <a:lstStyle/>
          <a:p>
            <a:pPr algn="ctr"/>
            <a:r>
              <a:rPr lang="en-IE" dirty="0" err="1">
                <a:solidFill>
                  <a:srgbClr val="9A2E90"/>
                </a:solidFill>
              </a:rPr>
              <a:t>Bretland</a:t>
            </a:r>
            <a:endParaRPr lang="en-IE" dirty="0">
              <a:solidFill>
                <a:srgbClr val="9A2E90"/>
              </a:solidFill>
            </a:endParaRPr>
          </a:p>
        </p:txBody>
      </p:sp>
      <p:sp>
        <p:nvSpPr>
          <p:cNvPr id="14" name="TextBox 13">
            <a:extLst>
              <a:ext uri="{FF2B5EF4-FFF2-40B4-BE49-F238E27FC236}">
                <a16:creationId xmlns:a16="http://schemas.microsoft.com/office/drawing/2014/main" id="{E8D70332-1E96-4E91-A84F-240653431F51}"/>
              </a:ext>
            </a:extLst>
          </p:cNvPr>
          <p:cNvSpPr txBox="1"/>
          <p:nvPr/>
        </p:nvSpPr>
        <p:spPr>
          <a:xfrm>
            <a:off x="3035699" y="5825839"/>
            <a:ext cx="1245219" cy="369332"/>
          </a:xfrm>
          <a:prstGeom prst="rect">
            <a:avLst/>
          </a:prstGeom>
          <a:noFill/>
        </p:spPr>
        <p:txBody>
          <a:bodyPr wrap="square" rtlCol="0">
            <a:spAutoFit/>
          </a:bodyPr>
          <a:lstStyle/>
          <a:p>
            <a:pPr algn="ctr"/>
            <a:r>
              <a:rPr lang="en-IE" dirty="0" err="1">
                <a:solidFill>
                  <a:srgbClr val="1198D1"/>
                </a:solidFill>
              </a:rPr>
              <a:t>Svíþjóð</a:t>
            </a:r>
            <a:endParaRPr lang="en-IE" dirty="0">
              <a:solidFill>
                <a:srgbClr val="1198D1"/>
              </a:solidFill>
            </a:endParaRPr>
          </a:p>
        </p:txBody>
      </p:sp>
      <p:sp>
        <p:nvSpPr>
          <p:cNvPr id="15" name="TextBox 14">
            <a:extLst>
              <a:ext uri="{FF2B5EF4-FFF2-40B4-BE49-F238E27FC236}">
                <a16:creationId xmlns:a16="http://schemas.microsoft.com/office/drawing/2014/main" id="{5E39F1A1-1A6B-40F1-A019-8575BEE8A6E2}"/>
              </a:ext>
            </a:extLst>
          </p:cNvPr>
          <p:cNvSpPr txBox="1"/>
          <p:nvPr/>
        </p:nvSpPr>
        <p:spPr>
          <a:xfrm>
            <a:off x="3896911" y="5316821"/>
            <a:ext cx="1245219" cy="369332"/>
          </a:xfrm>
          <a:prstGeom prst="rect">
            <a:avLst/>
          </a:prstGeom>
          <a:noFill/>
        </p:spPr>
        <p:txBody>
          <a:bodyPr wrap="square" rtlCol="0">
            <a:spAutoFit/>
          </a:bodyPr>
          <a:lstStyle/>
          <a:p>
            <a:pPr algn="ctr"/>
            <a:r>
              <a:rPr lang="en-IE" dirty="0" err="1">
                <a:solidFill>
                  <a:srgbClr val="91BE46"/>
                </a:solidFill>
              </a:rPr>
              <a:t>Litháen</a:t>
            </a:r>
            <a:endParaRPr lang="en-IE" dirty="0">
              <a:solidFill>
                <a:srgbClr val="91BE46"/>
              </a:solidFill>
            </a:endParaRPr>
          </a:p>
        </p:txBody>
      </p:sp>
    </p:spTree>
    <p:extLst>
      <p:ext uri="{BB962C8B-B14F-4D97-AF65-F5344CB8AC3E}">
        <p14:creationId xmlns:p14="http://schemas.microsoft.com/office/powerpoint/2010/main" val="202326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ÍSLAND – lands </a:t>
            </a:r>
            <a:r>
              <a:rPr lang="en-US" dirty="0" err="1"/>
              <a:t>elds</a:t>
            </a:r>
            <a:r>
              <a:rPr lang="en-US" dirty="0"/>
              <a:t> og </a:t>
            </a:r>
            <a:r>
              <a:rPr lang="en-US" dirty="0" err="1"/>
              <a:t>ísa</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777934"/>
          </a:xfrm>
        </p:spPr>
        <p:txBody>
          <a:bodyPr/>
          <a:lstStyle/>
          <a:p>
            <a:r>
              <a:rPr lang="is-IS" dirty="0"/>
              <a:t>9. febrúar 2021 kynnti valnefnd lista yfir þá sem tilnefndir voru til 93. Óskarsverðlaunanna. 15 lög voru tilnefnd í flokknum Frumsamin lög. Meðal laganna sem tilnefnd voru var lagið Húsavík úr Netflix myndinni Eurovision Song Contest: The Story of Fire Saga. Húsavík nýtti sér </a:t>
            </a:r>
            <a:r>
              <a:rPr lang="is-IS" dirty="0" smtClean="0"/>
              <a:t>þetta tækifæri vel </a:t>
            </a:r>
            <a:r>
              <a:rPr lang="is-IS" dirty="0"/>
              <a:t>til að vekja athygli heimsins og ferðamanna á bænum.</a:t>
            </a:r>
            <a:endParaRPr lang="en-US"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909223" cy="369332"/>
          </a:xfrm>
          <a:prstGeom prst="rect">
            <a:avLst/>
          </a:prstGeom>
          <a:noFill/>
        </p:spPr>
        <p:txBody>
          <a:bodyPr wrap="none" rtlCol="0">
            <a:spAutoFit/>
          </a:bodyPr>
          <a:lstStyle/>
          <a:p>
            <a:r>
              <a:rPr lang="is-IS" dirty="0">
                <a:hlinkClick r:id="rId3"/>
              </a:rPr>
              <a:t>Heimild</a:t>
            </a:r>
            <a:endParaRPr lang="en-LT" dirty="0"/>
          </a:p>
        </p:txBody>
      </p:sp>
      <p:sp>
        <p:nvSpPr>
          <p:cNvPr id="3" name="Picture Placeholder 2">
            <a:extLst>
              <a:ext uri="{FF2B5EF4-FFF2-40B4-BE49-F238E27FC236}">
                <a16:creationId xmlns:a16="http://schemas.microsoft.com/office/drawing/2014/main" id="{4F58BF94-0FB6-4647-A972-73953B329699}"/>
              </a:ext>
            </a:extLst>
          </p:cNvPr>
          <p:cNvSpPr>
            <a:spLocks noGrp="1"/>
          </p:cNvSpPr>
          <p:nvPr>
            <p:ph type="pic" sz="quarter" idx="19"/>
          </p:nvPr>
        </p:nvSpPr>
        <p:spPr/>
      </p:sp>
      <p:pic>
        <p:nvPicPr>
          <p:cNvPr id="7" name="Online Media 6" descr="An Óskar for Húsavík">
            <a:hlinkClick r:id="" action="ppaction://media"/>
            <a:extLst>
              <a:ext uri="{FF2B5EF4-FFF2-40B4-BE49-F238E27FC236}">
                <a16:creationId xmlns:a16="http://schemas.microsoft.com/office/drawing/2014/main" id="{EF22834E-76F8-B248-A2DE-2F3753658838}"/>
              </a:ext>
            </a:extLst>
          </p:cNvPr>
          <p:cNvPicPr>
            <a:picLocks noRot="1" noChangeAspect="1"/>
          </p:cNvPicPr>
          <p:nvPr>
            <a:videoFile r:link="rId1"/>
          </p:nvPr>
        </p:nvPicPr>
        <p:blipFill>
          <a:blip r:embed="rId4"/>
          <a:stretch>
            <a:fillRect/>
          </a:stretch>
        </p:blipFill>
        <p:spPr>
          <a:xfrm>
            <a:off x="3661317" y="4735"/>
            <a:ext cx="8239072" cy="4655076"/>
          </a:xfrm>
          <a:prstGeom prst="rect">
            <a:avLst/>
          </a:prstGeom>
        </p:spPr>
      </p:pic>
    </p:spTree>
    <p:extLst>
      <p:ext uri="{BB962C8B-B14F-4D97-AF65-F5344CB8AC3E}">
        <p14:creationId xmlns:p14="http://schemas.microsoft.com/office/powerpoint/2010/main" val="131534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000" dirty="0">
                <a:solidFill>
                  <a:srgbClr val="9A2E90"/>
                </a:solidFill>
              </a:rPr>
              <a:t>15 VINSÆLAR MYNDIR OG ÞÆTTIR TEKNIR UPP Á ÍSLANDI</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21116" y="1418412"/>
            <a:ext cx="10504698" cy="3723689"/>
          </a:xfrm>
        </p:spPr>
        <p:txBody>
          <a:bodyPr/>
          <a:lstStyle/>
          <a:p>
            <a:pPr marL="285750" indent="-285750">
              <a:lnSpc>
                <a:spcPct val="100000"/>
              </a:lnSpc>
              <a:buFont typeface="Arial" panose="020B0604020202020204" pitchFamily="34" charset="0"/>
              <a:buChar char="•"/>
            </a:pPr>
            <a:r>
              <a:rPr lang="en-US" sz="1400" dirty="0"/>
              <a:t>1. The Game of Thrones (2011-2019)</a:t>
            </a:r>
          </a:p>
          <a:p>
            <a:pPr marL="285750" indent="-285750">
              <a:lnSpc>
                <a:spcPct val="100000"/>
              </a:lnSpc>
              <a:buFont typeface="Arial" panose="020B0604020202020204" pitchFamily="34" charset="0"/>
              <a:buChar char="•"/>
            </a:pPr>
            <a:r>
              <a:rPr lang="en-US" sz="1400" dirty="0"/>
              <a:t>2. Prometheus (2012)</a:t>
            </a:r>
          </a:p>
          <a:p>
            <a:pPr marL="285750" indent="-285750">
              <a:lnSpc>
                <a:spcPct val="100000"/>
              </a:lnSpc>
              <a:buFont typeface="Arial" panose="020B0604020202020204" pitchFamily="34" charset="0"/>
              <a:buChar char="•"/>
            </a:pPr>
            <a:r>
              <a:rPr lang="en-US" sz="1400" dirty="0"/>
              <a:t>3. The Secret Life of Walter </a:t>
            </a:r>
            <a:r>
              <a:rPr lang="en-US" sz="1400" dirty="0" err="1"/>
              <a:t>Mitty</a:t>
            </a:r>
            <a:r>
              <a:rPr lang="en-US" sz="1400" dirty="0"/>
              <a:t> (2013)</a:t>
            </a:r>
          </a:p>
          <a:p>
            <a:pPr marL="285750" indent="-285750">
              <a:lnSpc>
                <a:spcPct val="100000"/>
              </a:lnSpc>
              <a:buFont typeface="Arial" panose="020B0604020202020204" pitchFamily="34" charset="0"/>
              <a:buChar char="•"/>
            </a:pPr>
            <a:r>
              <a:rPr lang="en-US" sz="1400" dirty="0"/>
              <a:t>4. Oblivion (2013)</a:t>
            </a:r>
          </a:p>
          <a:p>
            <a:pPr marL="285750" indent="-285750">
              <a:lnSpc>
                <a:spcPct val="100000"/>
              </a:lnSpc>
              <a:buFont typeface="Arial" panose="020B0604020202020204" pitchFamily="34" charset="0"/>
              <a:buChar char="•"/>
            </a:pPr>
            <a:r>
              <a:rPr lang="en-US" sz="1400" dirty="0"/>
              <a:t>5. Star Trek Into Darkness (2013)</a:t>
            </a:r>
          </a:p>
          <a:p>
            <a:pPr marL="285750" indent="-285750">
              <a:lnSpc>
                <a:spcPct val="100000"/>
              </a:lnSpc>
              <a:buFont typeface="Arial" panose="020B0604020202020204" pitchFamily="34" charset="0"/>
              <a:buChar char="•"/>
            </a:pPr>
            <a:r>
              <a:rPr lang="en-US" sz="1400" dirty="0"/>
              <a:t>6. Thor: The Dark World (2013)</a:t>
            </a:r>
          </a:p>
          <a:p>
            <a:pPr marL="285750" indent="-285750">
              <a:lnSpc>
                <a:spcPct val="100000"/>
              </a:lnSpc>
              <a:buFont typeface="Arial" panose="020B0604020202020204" pitchFamily="34" charset="0"/>
              <a:buChar char="•"/>
            </a:pPr>
            <a:r>
              <a:rPr lang="en-US" sz="1400" dirty="0"/>
              <a:t>7. Vikings (2013-2020)</a:t>
            </a:r>
          </a:p>
          <a:p>
            <a:pPr marL="285750" indent="-285750">
              <a:lnSpc>
                <a:spcPct val="100000"/>
              </a:lnSpc>
              <a:buFont typeface="Arial" panose="020B0604020202020204" pitchFamily="34" charset="0"/>
              <a:buChar char="•"/>
            </a:pPr>
            <a:r>
              <a:rPr lang="en-US" sz="1400" dirty="0"/>
              <a:t>8. Interstellar (2014)</a:t>
            </a:r>
          </a:p>
          <a:p>
            <a:pPr marL="285750" indent="-285750">
              <a:lnSpc>
                <a:spcPct val="100000"/>
              </a:lnSpc>
              <a:buFont typeface="Arial" panose="020B0604020202020204" pitchFamily="34" charset="0"/>
              <a:buChar char="•"/>
            </a:pPr>
            <a:r>
              <a:rPr lang="en-US" sz="1400" dirty="0"/>
              <a:t>9. Star Wars: The Force Awakens (2015) og Rogue One (2016)</a:t>
            </a:r>
          </a:p>
          <a:p>
            <a:pPr marL="285750" indent="-285750">
              <a:lnSpc>
                <a:spcPct val="100000"/>
              </a:lnSpc>
              <a:buFont typeface="Arial" panose="020B0604020202020204" pitchFamily="34" charset="0"/>
              <a:buChar char="•"/>
            </a:pPr>
            <a:r>
              <a:rPr lang="en-US" sz="1400" dirty="0"/>
              <a:t>10. Captain America: Civil War (2016)</a:t>
            </a:r>
          </a:p>
          <a:p>
            <a:pPr marL="285750" indent="-285750">
              <a:lnSpc>
                <a:spcPct val="100000"/>
              </a:lnSpc>
              <a:buFont typeface="Arial" panose="020B0604020202020204" pitchFamily="34" charset="0"/>
              <a:buChar char="•"/>
            </a:pPr>
            <a:r>
              <a:rPr lang="en-US" sz="1400" dirty="0"/>
              <a:t>11. Blade Runner 2049 (2017)</a:t>
            </a:r>
          </a:p>
          <a:p>
            <a:pPr marL="285750" indent="-285750">
              <a:lnSpc>
                <a:spcPct val="100000"/>
              </a:lnSpc>
              <a:buFont typeface="Arial" panose="020B0604020202020204" pitchFamily="34" charset="0"/>
              <a:buChar char="•"/>
            </a:pPr>
            <a:r>
              <a:rPr lang="en-US" sz="1400" dirty="0"/>
              <a:t>12. Eurovision Song Contest: The Story of Fire Saga (2020)</a:t>
            </a:r>
          </a:p>
          <a:p>
            <a:pPr marL="285750" indent="-285750">
              <a:lnSpc>
                <a:spcPct val="100000"/>
              </a:lnSpc>
              <a:buFont typeface="Arial" panose="020B0604020202020204" pitchFamily="34" charset="0"/>
              <a:buChar char="•"/>
            </a:pPr>
            <a:r>
              <a:rPr lang="en-US" sz="1400" dirty="0"/>
              <a:t>13. Spider-Man: No Way Home (2021)</a:t>
            </a:r>
          </a:p>
          <a:p>
            <a:pPr marL="285750" indent="-285750">
              <a:lnSpc>
                <a:spcPct val="100000"/>
              </a:lnSpc>
              <a:buFont typeface="Arial" panose="020B0604020202020204" pitchFamily="34" charset="0"/>
              <a:buChar char="•"/>
            </a:pPr>
            <a:r>
              <a:rPr lang="en-US" sz="1400" dirty="0"/>
              <a:t>14. Zack Snyder’s Justice League (2021)</a:t>
            </a:r>
          </a:p>
          <a:p>
            <a:pPr marL="285750" indent="-285750">
              <a:lnSpc>
                <a:spcPct val="100000"/>
              </a:lnSpc>
              <a:buFont typeface="Arial" panose="020B0604020202020204" pitchFamily="34" charset="0"/>
              <a:buChar char="•"/>
            </a:pPr>
            <a:r>
              <a:rPr lang="en-US" sz="1400" dirty="0"/>
              <a:t>15. The Tomorrow War (2021)</a:t>
            </a:r>
          </a:p>
        </p:txBody>
      </p:sp>
      <p:sp>
        <p:nvSpPr>
          <p:cNvPr id="2" name="TextBox 1">
            <a:extLst>
              <a:ext uri="{FF2B5EF4-FFF2-40B4-BE49-F238E27FC236}">
                <a16:creationId xmlns:a16="http://schemas.microsoft.com/office/drawing/2014/main" id="{6A137C54-F72A-1342-B465-12D21D944138}"/>
              </a:ext>
            </a:extLst>
          </p:cNvPr>
          <p:cNvSpPr txBox="1"/>
          <p:nvPr/>
        </p:nvSpPr>
        <p:spPr>
          <a:xfrm>
            <a:off x="81526" y="6306367"/>
            <a:ext cx="909223" cy="369332"/>
          </a:xfrm>
          <a:prstGeom prst="rect">
            <a:avLst/>
          </a:prstGeom>
          <a:noFill/>
        </p:spPr>
        <p:txBody>
          <a:bodyPr wrap="none" rtlCol="0">
            <a:spAutoFit/>
          </a:bodyPr>
          <a:lstStyle/>
          <a:p>
            <a:r>
              <a:rPr lang="is-IS" dirty="0">
                <a:hlinkClick r:id="rId2"/>
              </a:rPr>
              <a:t>Heimild</a:t>
            </a:r>
            <a:endParaRPr lang="en-LT" dirty="0"/>
          </a:p>
        </p:txBody>
      </p:sp>
      <p:sp>
        <p:nvSpPr>
          <p:cNvPr id="4" name="TextBox 3"/>
          <p:cNvSpPr txBox="1"/>
          <p:nvPr/>
        </p:nvSpPr>
        <p:spPr>
          <a:xfrm>
            <a:off x="6798733" y="1418412"/>
            <a:ext cx="5096934" cy="2123658"/>
          </a:xfrm>
          <a:prstGeom prst="rect">
            <a:avLst/>
          </a:prstGeom>
          <a:noFill/>
        </p:spPr>
        <p:txBody>
          <a:bodyPr wrap="square" rtlCol="0">
            <a:spAutoFit/>
          </a:bodyPr>
          <a:lstStyle/>
          <a:p>
            <a:pPr>
              <a:lnSpc>
                <a:spcPct val="150000"/>
              </a:lnSpc>
            </a:pPr>
            <a:r>
              <a:rPr lang="is-IS" b="1" dirty="0" smtClean="0">
                <a:solidFill>
                  <a:srgbClr val="7030A0"/>
                </a:solidFill>
              </a:rPr>
              <a:t>Og margt fleira er á döfinni...</a:t>
            </a:r>
          </a:p>
          <a:p>
            <a:pPr marL="285750" indent="-285750">
              <a:lnSpc>
                <a:spcPct val="150000"/>
              </a:lnSpc>
              <a:buFont typeface="Arial" panose="020B0604020202020204" pitchFamily="34" charset="0"/>
              <a:buChar char="•"/>
            </a:pPr>
            <a:r>
              <a:rPr lang="is-IS" sz="1400" dirty="0" smtClean="0"/>
              <a:t>House of the Dragon (2022)</a:t>
            </a:r>
          </a:p>
          <a:p>
            <a:pPr marL="285750" indent="-285750">
              <a:lnSpc>
                <a:spcPct val="150000"/>
              </a:lnSpc>
              <a:buFont typeface="Arial" panose="020B0604020202020204" pitchFamily="34" charset="0"/>
              <a:buChar char="•"/>
            </a:pPr>
            <a:r>
              <a:rPr lang="is-IS" sz="1400" dirty="0" smtClean="0"/>
              <a:t>Doctor Strange in the Multiverse of Madness (2022)</a:t>
            </a:r>
          </a:p>
          <a:p>
            <a:pPr marL="285750" indent="-285750">
              <a:lnSpc>
                <a:spcPct val="150000"/>
              </a:lnSpc>
              <a:buFont typeface="Arial" panose="020B0604020202020204" pitchFamily="34" charset="0"/>
              <a:buChar char="•"/>
            </a:pPr>
            <a:r>
              <a:rPr lang="is-IS" sz="1400" dirty="0" smtClean="0"/>
              <a:t>The Witcher: Blood Origin (2022)</a:t>
            </a:r>
          </a:p>
          <a:p>
            <a:pPr marL="285750" indent="-285750">
              <a:lnSpc>
                <a:spcPct val="150000"/>
              </a:lnSpc>
              <a:buFont typeface="Arial" panose="020B0604020202020204" pitchFamily="34" charset="0"/>
              <a:buChar char="•"/>
            </a:pPr>
            <a:r>
              <a:rPr lang="is-IS" sz="1400" dirty="0" smtClean="0"/>
              <a:t>The Northman (2022)</a:t>
            </a:r>
          </a:p>
          <a:p>
            <a:pPr>
              <a:lnSpc>
                <a:spcPct val="150000"/>
              </a:lnSpc>
            </a:pPr>
            <a:r>
              <a:rPr lang="is-IS" sz="1400" dirty="0" smtClean="0"/>
              <a:t>... ásamt fjölda annarra kvikmynda og þátta sem eru í framleiðslu.</a:t>
            </a:r>
            <a:endParaRPr lang="is-IS" sz="1400" dirty="0"/>
          </a:p>
        </p:txBody>
      </p:sp>
    </p:spTree>
    <p:extLst>
      <p:ext uri="{BB962C8B-B14F-4D97-AF65-F5344CB8AC3E}">
        <p14:creationId xmlns:p14="http://schemas.microsoft.com/office/powerpoint/2010/main" val="1419641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535259"/>
            <a:ext cx="8544395" cy="1534171"/>
          </a:xfrm>
        </p:spPr>
        <p:txBody>
          <a:bodyPr>
            <a:normAutofit/>
          </a:bodyPr>
          <a:lstStyle/>
          <a:p>
            <a:r>
              <a:rPr lang="en-IE" dirty="0"/>
              <a:t>LITHÁEN: </a:t>
            </a:r>
            <a:r>
              <a:rPr lang="en-IE" i="1" dirty="0" smtClean="0"/>
              <a:t>Chernobyl</a:t>
            </a:r>
            <a:r>
              <a:rPr lang="en-IE" dirty="0" smtClean="0"/>
              <a:t> </a:t>
            </a:r>
            <a:r>
              <a:rPr lang="en-IE" dirty="0" err="1" smtClean="0"/>
              <a:t>eru</a:t>
            </a:r>
            <a:r>
              <a:rPr lang="en-IE" dirty="0" smtClean="0"/>
              <a:t> </a:t>
            </a:r>
            <a:r>
              <a:rPr lang="en-IE" dirty="0" err="1" smtClean="0"/>
              <a:t>leiknir</a:t>
            </a:r>
            <a:r>
              <a:rPr lang="en-IE" dirty="0" smtClean="0"/>
              <a:t> </a:t>
            </a:r>
            <a:r>
              <a:rPr lang="en-IE" dirty="0" err="1"/>
              <a:t>sjónvarpsþættir</a:t>
            </a:r>
            <a:r>
              <a:rPr lang="en-IE" dirty="0"/>
              <a:t> </a:t>
            </a:r>
            <a:r>
              <a:rPr lang="en-IE" dirty="0" err="1"/>
              <a:t>frá</a:t>
            </a:r>
            <a:r>
              <a:rPr lang="en-IE" dirty="0"/>
              <a:t> </a:t>
            </a:r>
            <a:r>
              <a:rPr lang="en-IE" dirty="0" err="1"/>
              <a:t>árinu</a:t>
            </a:r>
            <a:r>
              <a:rPr lang="en-IE" dirty="0"/>
              <a:t> 2019 </a:t>
            </a:r>
            <a:r>
              <a:rPr lang="en-IE" dirty="0" err="1"/>
              <a:t>sem</a:t>
            </a:r>
            <a:r>
              <a:rPr lang="en-IE" dirty="0"/>
              <a:t> </a:t>
            </a:r>
            <a:r>
              <a:rPr lang="en-IE" dirty="0" err="1"/>
              <a:t>snúast</a:t>
            </a:r>
            <a:r>
              <a:rPr lang="en-IE" dirty="0"/>
              <a:t> um </a:t>
            </a:r>
            <a:r>
              <a:rPr lang="en-IE" dirty="0" err="1"/>
              <a:t>hörmungarnar</a:t>
            </a:r>
            <a:r>
              <a:rPr lang="en-IE" dirty="0"/>
              <a:t> í Chernobyl </a:t>
            </a:r>
            <a:r>
              <a:rPr lang="en-IE" dirty="0" err="1"/>
              <a:t>árið</a:t>
            </a:r>
            <a:r>
              <a:rPr lang="en-IE" dirty="0"/>
              <a:t> 1986 og </a:t>
            </a:r>
            <a:r>
              <a:rPr lang="en-IE" dirty="0" err="1"/>
              <a:t>hreinsunarstarfið</a:t>
            </a:r>
            <a:r>
              <a:rPr lang="en-IE" dirty="0"/>
              <a:t> í </a:t>
            </a:r>
            <a:r>
              <a:rPr lang="en-IE" dirty="0" err="1"/>
              <a:t>kjölfarið</a:t>
            </a:r>
            <a:r>
              <a:rPr lang="en-IE" dirty="0"/>
              <a:t>. </a:t>
            </a:r>
            <a:r>
              <a:rPr lang="en-IE" dirty="0" err="1"/>
              <a:t>Þáttaröðin</a:t>
            </a:r>
            <a:r>
              <a:rPr lang="en-IE" dirty="0"/>
              <a:t> </a:t>
            </a:r>
            <a:r>
              <a:rPr lang="en-IE" dirty="0" err="1"/>
              <a:t>var</a:t>
            </a:r>
            <a:r>
              <a:rPr lang="en-IE" dirty="0"/>
              <a:t> </a:t>
            </a:r>
            <a:r>
              <a:rPr lang="en-IE" dirty="0" err="1"/>
              <a:t>framleidd</a:t>
            </a:r>
            <a:r>
              <a:rPr lang="en-IE" dirty="0"/>
              <a:t> </a:t>
            </a:r>
            <a:r>
              <a:rPr lang="en-IE" dirty="0" err="1"/>
              <a:t>af</a:t>
            </a:r>
            <a:r>
              <a:rPr lang="en-IE" dirty="0"/>
              <a:t> HBO í </a:t>
            </a:r>
            <a:r>
              <a:rPr lang="en-IE" dirty="0" err="1"/>
              <a:t>Bandaríkjunum</a:t>
            </a:r>
            <a:r>
              <a:rPr lang="en-IE" dirty="0"/>
              <a:t> og Sky UK í </a:t>
            </a:r>
            <a:r>
              <a:rPr lang="en-IE" dirty="0" err="1"/>
              <a:t>Bretlandi</a:t>
            </a:r>
            <a:r>
              <a:rPr lang="en-IE" dirty="0"/>
              <a:t> og </a:t>
            </a:r>
            <a:r>
              <a:rPr lang="en-IE" dirty="0" err="1"/>
              <a:t>tekin</a:t>
            </a:r>
            <a:r>
              <a:rPr lang="en-IE" dirty="0"/>
              <a:t> </a:t>
            </a:r>
            <a:r>
              <a:rPr lang="en-IE" dirty="0" err="1"/>
              <a:t>upp</a:t>
            </a:r>
            <a:r>
              <a:rPr lang="en-IE" dirty="0"/>
              <a:t> í </a:t>
            </a:r>
            <a:r>
              <a:rPr lang="en-IE" dirty="0" err="1"/>
              <a:t>Litháen</a:t>
            </a:r>
            <a:r>
              <a:rPr lang="en-IE" dirty="0"/>
              <a:t> og </a:t>
            </a:r>
            <a:r>
              <a:rPr lang="en-IE" dirty="0" err="1"/>
              <a:t>Úkraínu</a:t>
            </a:r>
            <a:endParaRPr lang="en-IE" dirty="0"/>
          </a:p>
        </p:txBody>
      </p:sp>
      <p:pic>
        <p:nvPicPr>
          <p:cNvPr id="6" name="Picture Placeholder 5" descr="A picture containing text, outdoor, road, sky&#10;&#10;Description automatically generated">
            <a:extLst>
              <a:ext uri="{FF2B5EF4-FFF2-40B4-BE49-F238E27FC236}">
                <a16:creationId xmlns:a16="http://schemas.microsoft.com/office/drawing/2014/main" id="{491D92B3-43AC-8D4E-AC77-A9CEB2D803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3766950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398029"/>
            <a:ext cx="7404379" cy="1791502"/>
          </a:xfrm>
        </p:spPr>
        <p:txBody>
          <a:bodyPr>
            <a:normAutofit fontScale="92500" lnSpcReduction="10000"/>
          </a:bodyPr>
          <a:lstStyle/>
          <a:p>
            <a:r>
              <a:rPr lang="en-US" dirty="0" err="1"/>
              <a:t>Tökur</a:t>
            </a:r>
            <a:r>
              <a:rPr lang="en-US" dirty="0"/>
              <a:t> Netflix </a:t>
            </a:r>
            <a:r>
              <a:rPr lang="en-US" dirty="0" err="1"/>
              <a:t>fjórðu</a:t>
            </a:r>
            <a:r>
              <a:rPr lang="en-US" dirty="0"/>
              <a:t> </a:t>
            </a:r>
            <a:r>
              <a:rPr lang="en-US" dirty="0" err="1"/>
              <a:t>seríu</a:t>
            </a:r>
            <a:r>
              <a:rPr lang="en-US" dirty="0"/>
              <a:t> </a:t>
            </a:r>
            <a:r>
              <a:rPr lang="en-US" dirty="0" err="1"/>
              <a:t>þáttanna</a:t>
            </a:r>
            <a:r>
              <a:rPr lang="en-US" dirty="0"/>
              <a:t> Stranger Things </a:t>
            </a:r>
            <a:r>
              <a:rPr lang="en-US" dirty="0" err="1"/>
              <a:t>fóru</a:t>
            </a:r>
            <a:r>
              <a:rPr lang="en-US" dirty="0"/>
              <a:t> </a:t>
            </a:r>
            <a:r>
              <a:rPr lang="en-US" dirty="0" err="1"/>
              <a:t>fram</a:t>
            </a:r>
            <a:r>
              <a:rPr lang="en-US" dirty="0"/>
              <a:t> á </a:t>
            </a:r>
            <a:r>
              <a:rPr lang="en-US" dirty="0" err="1"/>
              <a:t>ýmsum</a:t>
            </a:r>
            <a:r>
              <a:rPr lang="en-US" dirty="0"/>
              <a:t> </a:t>
            </a:r>
            <a:r>
              <a:rPr lang="en-US" dirty="0" err="1"/>
              <a:t>stöðum</a:t>
            </a:r>
            <a:r>
              <a:rPr lang="en-US" dirty="0"/>
              <a:t> í </a:t>
            </a:r>
            <a:r>
              <a:rPr lang="en-US" dirty="0" err="1"/>
              <a:t>Vilníus</a:t>
            </a:r>
            <a:r>
              <a:rPr lang="en-US" dirty="0"/>
              <a:t>, </a:t>
            </a:r>
            <a:r>
              <a:rPr lang="en-US" dirty="0" err="1"/>
              <a:t>þar</a:t>
            </a:r>
            <a:r>
              <a:rPr lang="en-US" dirty="0"/>
              <a:t> á </a:t>
            </a:r>
            <a:r>
              <a:rPr lang="en-US" dirty="0" err="1"/>
              <a:t>meðal</a:t>
            </a:r>
            <a:r>
              <a:rPr lang="en-US" dirty="0"/>
              <a:t> í </a:t>
            </a:r>
            <a:r>
              <a:rPr lang="en-US" dirty="0" err="1"/>
              <a:t>gömlu</a:t>
            </a:r>
            <a:r>
              <a:rPr lang="en-US" dirty="0"/>
              <a:t> </a:t>
            </a:r>
            <a:r>
              <a:rPr lang="en-US" dirty="0" err="1"/>
              <a:t>fangelsi</a:t>
            </a:r>
            <a:r>
              <a:rPr lang="en-US" dirty="0"/>
              <a:t> </a:t>
            </a:r>
            <a:r>
              <a:rPr lang="en-US" dirty="0" err="1"/>
              <a:t>sem</a:t>
            </a:r>
            <a:r>
              <a:rPr lang="en-US" dirty="0"/>
              <a:t> </a:t>
            </a:r>
            <a:r>
              <a:rPr lang="en-US" dirty="0" err="1"/>
              <a:t>nýlega</a:t>
            </a:r>
            <a:r>
              <a:rPr lang="en-US" dirty="0"/>
              <a:t> </a:t>
            </a:r>
            <a:r>
              <a:rPr lang="en-US" dirty="0" err="1"/>
              <a:t>hafði</a:t>
            </a:r>
            <a:r>
              <a:rPr lang="en-US" dirty="0"/>
              <a:t> </a:t>
            </a:r>
            <a:r>
              <a:rPr lang="en-US" dirty="0" err="1"/>
              <a:t>verið</a:t>
            </a:r>
            <a:r>
              <a:rPr lang="en-US" dirty="0"/>
              <a:t> </a:t>
            </a:r>
            <a:r>
              <a:rPr lang="en-US" dirty="0" err="1"/>
              <a:t>lokað</a:t>
            </a:r>
            <a:r>
              <a:rPr lang="en-US" dirty="0"/>
              <a:t>.</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IE" sz="2000" dirty="0" err="1"/>
              <a:t>Fangelsið</a:t>
            </a:r>
            <a:r>
              <a:rPr lang="en-IE" sz="2000" dirty="0"/>
              <a:t> </a:t>
            </a:r>
            <a:r>
              <a:rPr lang="en-IE" sz="2000" dirty="0" err="1"/>
              <a:t>hóf</a:t>
            </a:r>
            <a:r>
              <a:rPr lang="en-IE" sz="2000" dirty="0"/>
              <a:t> </a:t>
            </a:r>
            <a:r>
              <a:rPr lang="en-IE" sz="2000" dirty="0" err="1"/>
              <a:t>starfsemi</a:t>
            </a:r>
            <a:r>
              <a:rPr lang="en-IE" sz="2000" dirty="0"/>
              <a:t> </a:t>
            </a:r>
            <a:r>
              <a:rPr lang="en-IE" sz="2000" dirty="0" err="1"/>
              <a:t>snemma</a:t>
            </a:r>
            <a:r>
              <a:rPr lang="en-IE" sz="2000" dirty="0"/>
              <a:t> á 20. </a:t>
            </a:r>
            <a:r>
              <a:rPr lang="en-IE" sz="2000" dirty="0" err="1"/>
              <a:t>áratug</a:t>
            </a:r>
            <a:r>
              <a:rPr lang="en-IE" sz="2000" dirty="0"/>
              <a:t> </a:t>
            </a:r>
            <a:r>
              <a:rPr lang="en-IE" sz="2000" dirty="0" err="1"/>
              <a:t>síðustu</a:t>
            </a:r>
            <a:r>
              <a:rPr lang="en-IE" sz="2000" dirty="0"/>
              <a:t> </a:t>
            </a:r>
            <a:r>
              <a:rPr lang="en-IE" sz="2000" dirty="0" err="1"/>
              <a:t>aldar</a:t>
            </a:r>
            <a:r>
              <a:rPr lang="en-IE" sz="2000" dirty="0"/>
              <a:t> </a:t>
            </a:r>
            <a:r>
              <a:rPr lang="en-IE" sz="2000" dirty="0" err="1"/>
              <a:t>en</a:t>
            </a:r>
            <a:r>
              <a:rPr lang="en-IE" sz="2000" dirty="0"/>
              <a:t> </a:t>
            </a:r>
            <a:r>
              <a:rPr lang="en-IE" sz="2000" dirty="0" err="1"/>
              <a:t>lokaði</a:t>
            </a:r>
            <a:r>
              <a:rPr lang="en-IE" sz="2000" dirty="0"/>
              <a:t> </a:t>
            </a:r>
            <a:r>
              <a:rPr lang="en-IE" sz="2000" dirty="0" err="1"/>
              <a:t>árið</a:t>
            </a:r>
            <a:r>
              <a:rPr lang="en-IE" sz="2000" dirty="0"/>
              <a:t> 2020. 20. </a:t>
            </a:r>
            <a:r>
              <a:rPr lang="en-IE" sz="2000" dirty="0" err="1"/>
              <a:t>öldin</a:t>
            </a:r>
            <a:r>
              <a:rPr lang="en-IE" sz="2000" dirty="0"/>
              <a:t> var </a:t>
            </a:r>
            <a:r>
              <a:rPr lang="en-IE" sz="2000" dirty="0" err="1"/>
              <a:t>mikið</a:t>
            </a:r>
            <a:r>
              <a:rPr lang="en-IE" sz="2000" dirty="0"/>
              <a:t> </a:t>
            </a:r>
            <a:r>
              <a:rPr lang="en-IE" sz="2000" dirty="0" err="1"/>
              <a:t>umbrotatímabil</a:t>
            </a:r>
            <a:r>
              <a:rPr lang="en-IE" sz="2000" dirty="0"/>
              <a:t> í </a:t>
            </a:r>
            <a:r>
              <a:rPr lang="en-IE" sz="2000" dirty="0" err="1"/>
              <a:t>sögu</a:t>
            </a:r>
            <a:r>
              <a:rPr lang="en-IE" sz="2000" dirty="0"/>
              <a:t> </a:t>
            </a:r>
            <a:r>
              <a:rPr lang="en-IE" sz="2000" dirty="0" err="1"/>
              <a:t>Litháens</a:t>
            </a:r>
            <a:r>
              <a:rPr lang="en-IE" sz="2000" dirty="0"/>
              <a:t> og </a:t>
            </a:r>
            <a:r>
              <a:rPr lang="en-IE" sz="2000" dirty="0" err="1" smtClean="0"/>
              <a:t>landið</a:t>
            </a:r>
            <a:r>
              <a:rPr lang="en-IE" sz="2000" dirty="0" smtClean="0"/>
              <a:t> </a:t>
            </a:r>
            <a:r>
              <a:rPr lang="en-IE" sz="2000" dirty="0" err="1" smtClean="0"/>
              <a:t>skipti</a:t>
            </a:r>
            <a:r>
              <a:rPr lang="en-IE" sz="2000" dirty="0" smtClean="0"/>
              <a:t> </a:t>
            </a:r>
            <a:r>
              <a:rPr lang="en-IE" sz="2000" dirty="0"/>
              <a:t>oft um </a:t>
            </a:r>
            <a:r>
              <a:rPr lang="en-IE" sz="2000" dirty="0" err="1" smtClean="0"/>
              <a:t>stjórnarhætti</a:t>
            </a:r>
            <a:r>
              <a:rPr lang="en-IE" sz="2000" dirty="0" smtClean="0"/>
              <a:t> – </a:t>
            </a:r>
            <a:r>
              <a:rPr lang="en-IE" sz="2000" dirty="0" err="1" smtClean="0"/>
              <a:t>fr</a:t>
            </a:r>
            <a:r>
              <a:rPr lang="en-IE" sz="2000" dirty="0" err="1"/>
              <a:t>á</a:t>
            </a:r>
            <a:r>
              <a:rPr lang="en-IE" sz="2000" dirty="0" smtClean="0"/>
              <a:t> </a:t>
            </a:r>
            <a:r>
              <a:rPr lang="en-IE" sz="2000" dirty="0" err="1"/>
              <a:t>keisaraveldi</a:t>
            </a:r>
            <a:r>
              <a:rPr lang="en-IE" sz="2000" dirty="0"/>
              <a:t> </a:t>
            </a:r>
            <a:r>
              <a:rPr lang="en-IE" sz="2000" dirty="0" err="1" smtClean="0"/>
              <a:t>Rússlands</a:t>
            </a:r>
            <a:r>
              <a:rPr lang="en-IE" sz="2000" dirty="0" smtClean="0"/>
              <a:t>, </a:t>
            </a:r>
            <a:r>
              <a:rPr lang="en-IE" sz="2000" dirty="0" err="1" smtClean="0"/>
              <a:t>yfir</a:t>
            </a:r>
            <a:r>
              <a:rPr lang="en-IE" sz="2000" dirty="0" smtClean="0"/>
              <a:t> </a:t>
            </a:r>
            <a:r>
              <a:rPr lang="en-IE" sz="2000" dirty="0" err="1" smtClean="0"/>
              <a:t>til</a:t>
            </a:r>
            <a:r>
              <a:rPr lang="en-IE" sz="2000" dirty="0" smtClean="0"/>
              <a:t> </a:t>
            </a:r>
            <a:r>
              <a:rPr lang="en-IE" sz="2000" dirty="0" err="1" smtClean="0"/>
              <a:t>Sovétríkjanna</a:t>
            </a:r>
            <a:r>
              <a:rPr lang="en-IE" sz="2000" dirty="0" smtClean="0"/>
              <a:t>, </a:t>
            </a:r>
            <a:r>
              <a:rPr lang="en-IE" sz="2000" dirty="0" err="1" smtClean="0"/>
              <a:t>nasista</a:t>
            </a:r>
            <a:r>
              <a:rPr lang="en-IE" sz="2000" dirty="0" smtClean="0"/>
              <a:t> </a:t>
            </a:r>
            <a:r>
              <a:rPr lang="en-IE" sz="2000" dirty="0" err="1" smtClean="0"/>
              <a:t>Þýskalands</a:t>
            </a:r>
            <a:r>
              <a:rPr lang="en-IE" sz="2000" dirty="0" smtClean="0"/>
              <a:t> </a:t>
            </a:r>
            <a:r>
              <a:rPr lang="en-IE" sz="2000" dirty="0"/>
              <a:t>og </a:t>
            </a:r>
            <a:r>
              <a:rPr lang="en-IE" sz="2000" dirty="0" err="1"/>
              <a:t>loks</a:t>
            </a:r>
            <a:r>
              <a:rPr lang="en-IE" sz="2000" dirty="0"/>
              <a:t> </a:t>
            </a:r>
            <a:r>
              <a:rPr lang="en-IE" sz="2000" dirty="0" err="1"/>
              <a:t>sjálfstæðs</a:t>
            </a:r>
            <a:r>
              <a:rPr lang="en-IE" sz="2000" dirty="0"/>
              <a:t> </a:t>
            </a:r>
            <a:r>
              <a:rPr lang="en-IE" sz="2000" dirty="0" err="1"/>
              <a:t>Litháens</a:t>
            </a:r>
            <a:r>
              <a:rPr lang="en-IE" sz="2000" dirty="0"/>
              <a:t> – </a:t>
            </a:r>
            <a:r>
              <a:rPr lang="en-IE" sz="2000" dirty="0" smtClean="0"/>
              <a:t>og </a:t>
            </a:r>
            <a:r>
              <a:rPr lang="en-IE" sz="2000" dirty="0" err="1" smtClean="0"/>
              <a:t>alltaf</a:t>
            </a:r>
            <a:r>
              <a:rPr lang="en-IE" sz="2000" dirty="0" smtClean="0"/>
              <a:t> </a:t>
            </a:r>
            <a:r>
              <a:rPr lang="en-IE" sz="2000" dirty="0" err="1" smtClean="0"/>
              <a:t>var</a:t>
            </a:r>
            <a:r>
              <a:rPr lang="en-IE" sz="2000" dirty="0" smtClean="0"/>
              <a:t> </a:t>
            </a:r>
            <a:r>
              <a:rPr lang="en-IE" sz="2000" dirty="0" err="1" smtClean="0"/>
              <a:t>bygginging</a:t>
            </a:r>
            <a:r>
              <a:rPr lang="en-IE" sz="2000" dirty="0" smtClean="0"/>
              <a:t> </a:t>
            </a:r>
            <a:r>
              <a:rPr lang="en-IE" sz="2000" dirty="0" err="1" smtClean="0"/>
              <a:t>notuð</a:t>
            </a:r>
            <a:r>
              <a:rPr lang="en-IE" sz="2000" dirty="0" smtClean="0"/>
              <a:t> </a:t>
            </a:r>
            <a:r>
              <a:rPr lang="en-IE" sz="2000" dirty="0" err="1" smtClean="0"/>
              <a:t>sem</a:t>
            </a:r>
            <a:r>
              <a:rPr lang="en-IE" sz="2000" dirty="0" smtClean="0"/>
              <a:t> </a:t>
            </a:r>
            <a:r>
              <a:rPr lang="en-IE" sz="2000" dirty="0" err="1" smtClean="0"/>
              <a:t>fangelsi</a:t>
            </a:r>
            <a:r>
              <a:rPr lang="en-IE" sz="2000" dirty="0" smtClean="0"/>
              <a:t>.</a:t>
            </a:r>
            <a:endParaRPr lang="en-IE" sz="2000" dirty="0"/>
          </a:p>
        </p:txBody>
      </p:sp>
      <p:pic>
        <p:nvPicPr>
          <p:cNvPr id="9" name="Picture Placeholder 8" descr="A picture containing outdoor, tree, street, way&#10;&#10;Description automatically generated">
            <a:extLst>
              <a:ext uri="{FF2B5EF4-FFF2-40B4-BE49-F238E27FC236}">
                <a16:creationId xmlns:a16="http://schemas.microsoft.com/office/drawing/2014/main" id="{7C31B5D0-DC00-FD48-A828-29696C89F6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909223" cy="369332"/>
          </a:xfrm>
          <a:prstGeom prst="rect">
            <a:avLst/>
          </a:prstGeom>
          <a:noFill/>
        </p:spPr>
        <p:txBody>
          <a:bodyPr wrap="none" rtlCol="0">
            <a:spAutoFit/>
          </a:bodyPr>
          <a:lstStyle/>
          <a:p>
            <a:r>
              <a:rPr lang="is-IS" dirty="0">
                <a:hlinkClick r:id="rId3"/>
              </a:rPr>
              <a:t>Heimild</a:t>
            </a:r>
            <a:endParaRPr lang="en-LT" dirty="0"/>
          </a:p>
        </p:txBody>
      </p:sp>
      <p:pic>
        <p:nvPicPr>
          <p:cNvPr id="16" name="Picture Placeholder 15" descr="A poster with a group of people on it&#10;&#10;Description automatically generated with low confidence">
            <a:extLst>
              <a:ext uri="{FF2B5EF4-FFF2-40B4-BE49-F238E27FC236}">
                <a16:creationId xmlns:a16="http://schemas.microsoft.com/office/drawing/2014/main" id="{98BB4025-B75B-6A4C-92E1-12769297F60A}"/>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4709884" y="3122762"/>
            <a:ext cx="2771571" cy="3620166"/>
          </a:xfrm>
        </p:spPr>
      </p:pic>
    </p:spTree>
    <p:extLst>
      <p:ext uri="{BB962C8B-B14F-4D97-AF65-F5344CB8AC3E}">
        <p14:creationId xmlns:p14="http://schemas.microsoft.com/office/powerpoint/2010/main" val="378504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69697"/>
            <a:ext cx="11675445" cy="707886"/>
          </a:xfrm>
          <a:prstGeom prst="rect">
            <a:avLst/>
          </a:prstGeom>
          <a:solidFill>
            <a:srgbClr val="9A2E90"/>
          </a:solidFill>
        </p:spPr>
        <p:txBody>
          <a:bodyPr wrap="square" rtlCol="0">
            <a:spAutoFit/>
          </a:bodyPr>
          <a:lstStyle/>
          <a:p>
            <a:pPr algn="ctr"/>
            <a:r>
              <a:rPr lang="en-US" sz="2000" dirty="0">
                <a:solidFill>
                  <a:schemeClr val="bg1"/>
                </a:solidFill>
              </a:rPr>
              <a:t>#nanoJesus – </a:t>
            </a:r>
            <a:r>
              <a:rPr lang="en-US" sz="2000" dirty="0" err="1">
                <a:solidFill>
                  <a:schemeClr val="bg1"/>
                </a:solidFill>
              </a:rPr>
              <a:t>samstarf</a:t>
            </a:r>
            <a:r>
              <a:rPr lang="en-US" sz="2000" dirty="0">
                <a:solidFill>
                  <a:schemeClr val="bg1"/>
                </a:solidFill>
              </a:rPr>
              <a:t> </a:t>
            </a:r>
            <a:r>
              <a:rPr lang="en-US" sz="2000" dirty="0" err="1">
                <a:solidFill>
                  <a:schemeClr val="bg1"/>
                </a:solidFill>
              </a:rPr>
              <a:t>borgar</a:t>
            </a:r>
            <a:r>
              <a:rPr lang="en-US" sz="2000" dirty="0">
                <a:solidFill>
                  <a:schemeClr val="bg1"/>
                </a:solidFill>
              </a:rPr>
              <a:t>, </a:t>
            </a:r>
            <a:r>
              <a:rPr lang="en-US" sz="2000" dirty="0" err="1">
                <a:solidFill>
                  <a:schemeClr val="bg1"/>
                </a:solidFill>
              </a:rPr>
              <a:t>háskóla</a:t>
            </a:r>
            <a:r>
              <a:rPr lang="en-US" sz="2000" dirty="0">
                <a:solidFill>
                  <a:schemeClr val="bg1"/>
                </a:solidFill>
              </a:rPr>
              <a:t> og </a:t>
            </a:r>
            <a:r>
              <a:rPr lang="en-US" sz="2000" dirty="0" err="1">
                <a:solidFill>
                  <a:schemeClr val="bg1"/>
                </a:solidFill>
              </a:rPr>
              <a:t>fyrirtækja</a:t>
            </a:r>
            <a:r>
              <a:rPr lang="en-US" sz="2000" dirty="0">
                <a:solidFill>
                  <a:schemeClr val="bg1"/>
                </a:solidFill>
              </a:rPr>
              <a:t> í </a:t>
            </a:r>
            <a:r>
              <a:rPr lang="en-US" sz="2000" dirty="0" err="1">
                <a:solidFill>
                  <a:schemeClr val="bg1"/>
                </a:solidFill>
              </a:rPr>
              <a:t>Vilníus</a:t>
            </a:r>
            <a:r>
              <a:rPr lang="en-US" sz="2000" dirty="0">
                <a:solidFill>
                  <a:schemeClr val="bg1"/>
                </a:solidFill>
              </a:rPr>
              <a:t>: </a:t>
            </a:r>
            <a:r>
              <a:rPr lang="en-US" sz="2000" dirty="0" err="1">
                <a:solidFill>
                  <a:schemeClr val="bg1"/>
                </a:solidFill>
              </a:rPr>
              <a:t>fæðingarsena</a:t>
            </a:r>
            <a:r>
              <a:rPr lang="en-US" sz="2000" dirty="0">
                <a:solidFill>
                  <a:schemeClr val="bg1"/>
                </a:solidFill>
              </a:rPr>
              <a:t> Jesús </a:t>
            </a:r>
            <a:r>
              <a:rPr lang="en-US" sz="2000" dirty="0" err="1">
                <a:solidFill>
                  <a:schemeClr val="bg1"/>
                </a:solidFill>
              </a:rPr>
              <a:t>sviðsett</a:t>
            </a:r>
            <a:r>
              <a:rPr lang="en-US" sz="2000" dirty="0">
                <a:solidFill>
                  <a:schemeClr val="bg1"/>
                </a:solidFill>
              </a:rPr>
              <a:t> á </a:t>
            </a:r>
            <a:r>
              <a:rPr lang="en-US" sz="2000" dirty="0" err="1">
                <a:solidFill>
                  <a:schemeClr val="bg1"/>
                </a:solidFill>
              </a:rPr>
              <a:t>dómkirkjutorginu</a:t>
            </a:r>
            <a:r>
              <a:rPr lang="en-US" sz="2000" dirty="0">
                <a:solidFill>
                  <a:schemeClr val="bg1"/>
                </a:solidFill>
              </a:rPr>
              <a:t> í </a:t>
            </a:r>
            <a:r>
              <a:rPr lang="en-US" sz="2000" dirty="0" err="1">
                <a:solidFill>
                  <a:schemeClr val="bg1"/>
                </a:solidFill>
              </a:rPr>
              <a:t>Vilníus</a:t>
            </a:r>
            <a:r>
              <a:rPr lang="en-US" sz="2000" dirty="0">
                <a:solidFill>
                  <a:schemeClr val="bg1"/>
                </a:solidFill>
              </a:rPr>
              <a:t> og </a:t>
            </a:r>
            <a:r>
              <a:rPr lang="en-US" sz="2000" dirty="0" err="1">
                <a:solidFill>
                  <a:schemeClr val="bg1"/>
                </a:solidFill>
              </a:rPr>
              <a:t>síðan</a:t>
            </a:r>
            <a:r>
              <a:rPr lang="en-US" sz="2000" dirty="0">
                <a:solidFill>
                  <a:schemeClr val="bg1"/>
                </a:solidFill>
              </a:rPr>
              <a:t> </a:t>
            </a:r>
            <a:r>
              <a:rPr lang="en-US" sz="2000" dirty="0" err="1">
                <a:solidFill>
                  <a:schemeClr val="bg1"/>
                </a:solidFill>
              </a:rPr>
              <a:t>skönnuð</a:t>
            </a:r>
            <a:r>
              <a:rPr lang="en-US" sz="2000" dirty="0">
                <a:solidFill>
                  <a:schemeClr val="bg1"/>
                </a:solidFill>
              </a:rPr>
              <a:t> og </a:t>
            </a:r>
            <a:r>
              <a:rPr lang="en-US" sz="2000" dirty="0" err="1">
                <a:solidFill>
                  <a:schemeClr val="bg1"/>
                </a:solidFill>
              </a:rPr>
              <a:t>prentuð</a:t>
            </a:r>
            <a:r>
              <a:rPr lang="en-US" sz="2000" dirty="0">
                <a:solidFill>
                  <a:schemeClr val="bg1"/>
                </a:solidFill>
              </a:rPr>
              <a:t> í </a:t>
            </a:r>
            <a:r>
              <a:rPr lang="en-US" sz="2000" dirty="0" err="1">
                <a:solidFill>
                  <a:schemeClr val="bg1"/>
                </a:solidFill>
              </a:rPr>
              <a:t>þrívídd</a:t>
            </a:r>
            <a:r>
              <a:rPr lang="en-US" sz="2000" dirty="0">
                <a:solidFill>
                  <a:schemeClr val="bg1"/>
                </a:solidFill>
              </a:rPr>
              <a:t> í </a:t>
            </a:r>
            <a:r>
              <a:rPr lang="en-US" sz="2000" dirty="0" err="1">
                <a:solidFill>
                  <a:schemeClr val="bg1"/>
                </a:solidFill>
              </a:rPr>
              <a:t>nanó-stærð</a:t>
            </a:r>
            <a:r>
              <a:rPr lang="en-US" sz="2000" dirty="0">
                <a:solidFill>
                  <a:schemeClr val="bg1"/>
                </a:solidFill>
              </a:rPr>
              <a:t> og </a:t>
            </a:r>
            <a:r>
              <a:rPr lang="en-US" sz="2000" dirty="0" err="1">
                <a:solidFill>
                  <a:schemeClr val="bg1"/>
                </a:solidFill>
              </a:rPr>
              <a:t>að</a:t>
            </a:r>
            <a:r>
              <a:rPr lang="en-US" sz="2000" dirty="0">
                <a:solidFill>
                  <a:schemeClr val="bg1"/>
                </a:solidFill>
              </a:rPr>
              <a:t> </a:t>
            </a:r>
            <a:r>
              <a:rPr lang="en-US" sz="2000" dirty="0" err="1">
                <a:solidFill>
                  <a:schemeClr val="bg1"/>
                </a:solidFill>
              </a:rPr>
              <a:t>lokum</a:t>
            </a:r>
            <a:r>
              <a:rPr lang="en-US" sz="2000" dirty="0">
                <a:solidFill>
                  <a:schemeClr val="bg1"/>
                </a:solidFill>
              </a:rPr>
              <a:t> </a:t>
            </a:r>
            <a:r>
              <a:rPr lang="en-US" sz="2000" dirty="0" err="1">
                <a:solidFill>
                  <a:schemeClr val="bg1"/>
                </a:solidFill>
              </a:rPr>
              <a:t>gefin</a:t>
            </a:r>
            <a:r>
              <a:rPr lang="en-US" sz="2000" dirty="0">
                <a:solidFill>
                  <a:schemeClr val="bg1"/>
                </a:solidFill>
              </a:rPr>
              <a:t> Frans </a:t>
            </a:r>
            <a:r>
              <a:rPr lang="en-US" sz="2000" dirty="0" err="1">
                <a:solidFill>
                  <a:schemeClr val="bg1"/>
                </a:solidFill>
              </a:rPr>
              <a:t>páfa</a:t>
            </a:r>
            <a:endParaRPr lang="en-IE" sz="2000" dirty="0">
              <a:solidFill>
                <a:schemeClr val="bg1"/>
              </a:solidFill>
            </a:endParaRPr>
          </a:p>
        </p:txBody>
      </p:sp>
      <p:pic>
        <p:nvPicPr>
          <p:cNvPr id="3" name="Online Media 2" descr="Lithuania welcomes Pope with the smallest gift ever #NanoJesus">
            <a:hlinkClick r:id="" action="ppaction://media"/>
            <a:extLst>
              <a:ext uri="{FF2B5EF4-FFF2-40B4-BE49-F238E27FC236}">
                <a16:creationId xmlns:a16="http://schemas.microsoft.com/office/drawing/2014/main" id="{E8D7CE28-4AFC-2B42-BF13-15EE94717D4E}"/>
              </a:ext>
            </a:extLst>
          </p:cNvPr>
          <p:cNvPicPr>
            <a:picLocks noRot="1" noChangeAspect="1"/>
          </p:cNvPicPr>
          <p:nvPr>
            <a:videoFile r:link="rId1"/>
          </p:nvPr>
        </p:nvPicPr>
        <p:blipFill>
          <a:blip r:embed="rId3"/>
          <a:stretch>
            <a:fillRect/>
          </a:stretch>
        </p:blipFill>
        <p:spPr>
          <a:xfrm>
            <a:off x="1006415" y="218466"/>
            <a:ext cx="10179170" cy="5751231"/>
          </a:xfrm>
          <a:prstGeom prst="rect">
            <a:avLst/>
          </a:prstGeom>
        </p:spPr>
      </p:pic>
    </p:spTree>
    <p:extLst>
      <p:ext uri="{BB962C8B-B14F-4D97-AF65-F5344CB8AC3E}">
        <p14:creationId xmlns:p14="http://schemas.microsoft.com/office/powerpoint/2010/main" val="3598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a:bodyPr>
          <a:lstStyle/>
          <a:p>
            <a:r>
              <a:rPr lang="is-IS" dirty="0"/>
              <a:t>Bretland er einn vinsælasti ferðamannastaður í heimi, með heillandi sögu, spennandi borgir og ríkar hefðir.</a:t>
            </a:r>
          </a:p>
          <a:p>
            <a:r>
              <a:rPr lang="is-IS" dirty="0"/>
              <a:t>Frá Bítlunum til Harry Potter og Sherlock Holmes – listinn er ótæmandi.</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909223" cy="369332"/>
          </a:xfrm>
          <a:prstGeom prst="rect">
            <a:avLst/>
          </a:prstGeom>
          <a:noFill/>
        </p:spPr>
        <p:txBody>
          <a:bodyPr wrap="none" rtlCol="0">
            <a:spAutoFit/>
          </a:bodyPr>
          <a:lstStyle/>
          <a:p>
            <a:r>
              <a:rPr lang="is-IS" dirty="0">
                <a:hlinkClick r:id="rId2"/>
              </a:rPr>
              <a:t>Heimild</a:t>
            </a:r>
            <a:endParaRPr lang="en-LT" dirty="0"/>
          </a:p>
        </p:txBody>
      </p:sp>
      <p:pic>
        <p:nvPicPr>
          <p:cNvPr id="12" name="Picture Placeholder 11" descr="A group of statues in front of a building&#10;&#10;Description automatically generated with medium confidence">
            <a:extLst>
              <a:ext uri="{FF2B5EF4-FFF2-40B4-BE49-F238E27FC236}">
                <a16:creationId xmlns:a16="http://schemas.microsoft.com/office/drawing/2014/main" id="{1EB05EC5-92D9-1E47-A436-9C7A4E95856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635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244273" cy="883473"/>
          </a:xfrm>
        </p:spPr>
        <p:txBody>
          <a:bodyPr>
            <a:normAutofit fontScale="85000" lnSpcReduction="10000"/>
          </a:bodyPr>
          <a:lstStyle/>
          <a:p>
            <a:r>
              <a:rPr lang="en-US" dirty="0">
                <a:solidFill>
                  <a:srgbClr val="9A2E90"/>
                </a:solidFill>
              </a:rPr>
              <a:t>8 VINSÆLIR TÖKUSTAÐIR OG AÐRAR STAÐSETNINGAR POPPMENNINGAR Í LONDON</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algn="just"/>
            <a:r>
              <a:rPr lang="en-IE" sz="2400" dirty="0"/>
              <a:t>1. The Black Prince, Kingsman</a:t>
            </a:r>
          </a:p>
          <a:p>
            <a:pPr algn="just"/>
            <a:r>
              <a:rPr lang="en-IE" sz="2400" dirty="0"/>
              <a:t>2. Old Royal Naval College, Les Miserables</a:t>
            </a:r>
          </a:p>
          <a:p>
            <a:pPr algn="just"/>
            <a:r>
              <a:rPr lang="en-IE" sz="2400" dirty="0"/>
              <a:t>3. The Blue Door, Notting Hill</a:t>
            </a:r>
          </a:p>
          <a:p>
            <a:pPr algn="just"/>
            <a:r>
              <a:rPr lang="en-IE" sz="2400" dirty="0"/>
              <a:t>4. Islington Andover Estates, Chewing Gum</a:t>
            </a:r>
          </a:p>
          <a:p>
            <a:pPr algn="just"/>
            <a:r>
              <a:rPr lang="en-IE" sz="2400" dirty="0"/>
              <a:t>5. Les Ambassadeurs</a:t>
            </a:r>
          </a:p>
          <a:p>
            <a:pPr algn="just"/>
            <a:r>
              <a:rPr lang="en-IE" sz="2400" dirty="0"/>
              <a:t>6. </a:t>
            </a:r>
            <a:r>
              <a:rPr lang="en-IE" sz="2400" dirty="0" err="1"/>
              <a:t>Styttan</a:t>
            </a:r>
            <a:r>
              <a:rPr lang="en-IE" sz="2400" dirty="0"/>
              <a:t> </a:t>
            </a:r>
            <a:r>
              <a:rPr lang="en-IE" sz="2400" dirty="0" err="1"/>
              <a:t>af</a:t>
            </a:r>
            <a:r>
              <a:rPr lang="en-IE" sz="2400" dirty="0"/>
              <a:t> Havelock</a:t>
            </a:r>
          </a:p>
          <a:p>
            <a:pPr algn="just"/>
            <a:r>
              <a:rPr lang="en-IE" sz="2400" dirty="0"/>
              <a:t>7. </a:t>
            </a:r>
            <a:r>
              <a:rPr lang="en-IE" sz="2400" dirty="0" err="1"/>
              <a:t>Yfir</a:t>
            </a:r>
            <a:r>
              <a:rPr lang="en-IE" sz="2400" dirty="0"/>
              <a:t> 70 </a:t>
            </a:r>
            <a:r>
              <a:rPr lang="en-IE" sz="2400" dirty="0" err="1"/>
              <a:t>mismunandi</a:t>
            </a:r>
            <a:r>
              <a:rPr lang="en-IE" sz="2400" dirty="0"/>
              <a:t> </a:t>
            </a:r>
            <a:r>
              <a:rPr lang="en-IE" sz="2400" dirty="0" err="1"/>
              <a:t>kvikmyndir</a:t>
            </a:r>
            <a:r>
              <a:rPr lang="en-IE" sz="2400" dirty="0"/>
              <a:t>, South Bank</a:t>
            </a:r>
          </a:p>
          <a:p>
            <a:pPr algn="just"/>
            <a:r>
              <a:rPr lang="en-IE" sz="2400" dirty="0"/>
              <a:t>8. Platform 9 ¾, Harry Potter</a:t>
            </a:r>
          </a:p>
          <a:p>
            <a:pPr algn="just"/>
            <a:endParaRPr lang="en-IE" sz="2400" dirty="0"/>
          </a:p>
        </p:txBody>
      </p:sp>
      <p:pic>
        <p:nvPicPr>
          <p:cNvPr id="14" name="Picture Placeholder 13" descr="A picture containing text, building, outdoor, street&#10;&#10;Description automatically generated">
            <a:extLst>
              <a:ext uri="{FF2B5EF4-FFF2-40B4-BE49-F238E27FC236}">
                <a16:creationId xmlns:a16="http://schemas.microsoft.com/office/drawing/2014/main" id="{2F6C8574-8CC9-1C45-A316-CBFAFB736B69}"/>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90502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707886"/>
          </a:xfrm>
          <a:prstGeom prst="rect">
            <a:avLst/>
          </a:prstGeom>
          <a:solidFill>
            <a:srgbClr val="9A2E90"/>
          </a:solidFill>
        </p:spPr>
        <p:txBody>
          <a:bodyPr wrap="square" rtlCol="0">
            <a:spAutoFit/>
          </a:bodyPr>
          <a:lstStyle/>
          <a:p>
            <a:pPr algn="ctr"/>
            <a:r>
              <a:rPr lang="en-IE" sz="2000" dirty="0" err="1" smtClean="0">
                <a:solidFill>
                  <a:schemeClr val="bg1"/>
                </a:solidFill>
              </a:rPr>
              <a:t>Kvikmyndaver</a:t>
            </a:r>
            <a:r>
              <a:rPr lang="en-IE" sz="2000" dirty="0" smtClean="0">
                <a:solidFill>
                  <a:schemeClr val="bg1"/>
                </a:solidFill>
              </a:rPr>
              <a:t> í Belfast á </a:t>
            </a:r>
            <a:r>
              <a:rPr lang="en-IE" sz="2000" dirty="0" err="1" smtClean="0">
                <a:solidFill>
                  <a:schemeClr val="bg1"/>
                </a:solidFill>
              </a:rPr>
              <a:t>Norður-Írlandi</a:t>
            </a:r>
            <a:r>
              <a:rPr lang="en-IE" sz="2000" dirty="0" smtClean="0">
                <a:solidFill>
                  <a:schemeClr val="bg1"/>
                </a:solidFill>
              </a:rPr>
              <a:t> </a:t>
            </a:r>
            <a:r>
              <a:rPr lang="en-IE" sz="2000" dirty="0" err="1" smtClean="0">
                <a:solidFill>
                  <a:schemeClr val="bg1"/>
                </a:solidFill>
              </a:rPr>
              <a:t>var</a:t>
            </a:r>
            <a:r>
              <a:rPr lang="en-IE" sz="2000" dirty="0" smtClean="0">
                <a:solidFill>
                  <a:schemeClr val="bg1"/>
                </a:solidFill>
              </a:rPr>
              <a:t> </a:t>
            </a:r>
            <a:r>
              <a:rPr lang="en-IE" sz="2000" dirty="0" err="1" smtClean="0">
                <a:solidFill>
                  <a:schemeClr val="bg1"/>
                </a:solidFill>
              </a:rPr>
              <a:t>notað</a:t>
            </a:r>
            <a:r>
              <a:rPr lang="en-IE" sz="2000" dirty="0" smtClean="0">
                <a:solidFill>
                  <a:schemeClr val="bg1"/>
                </a:solidFill>
              </a:rPr>
              <a:t> </a:t>
            </a:r>
            <a:r>
              <a:rPr lang="en-IE" sz="2000" dirty="0" err="1" smtClean="0">
                <a:solidFill>
                  <a:schemeClr val="bg1"/>
                </a:solidFill>
              </a:rPr>
              <a:t>fyrir</a:t>
            </a:r>
            <a:r>
              <a:rPr lang="en-IE" sz="2000" dirty="0" smtClean="0">
                <a:solidFill>
                  <a:schemeClr val="bg1"/>
                </a:solidFill>
              </a:rPr>
              <a:t> </a:t>
            </a:r>
            <a:r>
              <a:rPr lang="en-IE" sz="2000" dirty="0" err="1" smtClean="0">
                <a:solidFill>
                  <a:schemeClr val="bg1"/>
                </a:solidFill>
              </a:rPr>
              <a:t>allar</a:t>
            </a:r>
            <a:r>
              <a:rPr lang="en-IE" sz="2000" dirty="0" smtClean="0">
                <a:solidFill>
                  <a:schemeClr val="bg1"/>
                </a:solidFill>
              </a:rPr>
              <a:t> </a:t>
            </a:r>
            <a:r>
              <a:rPr lang="en-IE" sz="2000" dirty="0" err="1" smtClean="0">
                <a:solidFill>
                  <a:schemeClr val="bg1"/>
                </a:solidFill>
              </a:rPr>
              <a:t>tökur</a:t>
            </a:r>
            <a:r>
              <a:rPr lang="en-IE" sz="2000" dirty="0" smtClean="0">
                <a:solidFill>
                  <a:schemeClr val="bg1"/>
                </a:solidFill>
              </a:rPr>
              <a:t> </a:t>
            </a:r>
            <a:r>
              <a:rPr lang="en-IE" sz="2000" dirty="0" err="1" smtClean="0">
                <a:solidFill>
                  <a:schemeClr val="bg1"/>
                </a:solidFill>
              </a:rPr>
              <a:t>sem</a:t>
            </a:r>
            <a:r>
              <a:rPr lang="en-IE" sz="2000" dirty="0" smtClean="0">
                <a:solidFill>
                  <a:schemeClr val="bg1"/>
                </a:solidFill>
              </a:rPr>
              <a:t> </a:t>
            </a:r>
            <a:r>
              <a:rPr lang="en-IE" sz="2000" dirty="0" err="1" smtClean="0">
                <a:solidFill>
                  <a:schemeClr val="bg1"/>
                </a:solidFill>
              </a:rPr>
              <a:t>fram</a:t>
            </a:r>
            <a:r>
              <a:rPr lang="en-IE" sz="2000" dirty="0" smtClean="0">
                <a:solidFill>
                  <a:schemeClr val="bg1"/>
                </a:solidFill>
              </a:rPr>
              <a:t> </a:t>
            </a:r>
            <a:r>
              <a:rPr lang="en-IE" sz="2000" dirty="0" err="1" smtClean="0">
                <a:solidFill>
                  <a:schemeClr val="bg1"/>
                </a:solidFill>
              </a:rPr>
              <a:t>fóru</a:t>
            </a:r>
            <a:r>
              <a:rPr lang="en-IE" sz="2000" dirty="0" smtClean="0">
                <a:solidFill>
                  <a:schemeClr val="bg1"/>
                </a:solidFill>
              </a:rPr>
              <a:t> </a:t>
            </a:r>
            <a:r>
              <a:rPr lang="en-IE" sz="2000" dirty="0" err="1" smtClean="0">
                <a:solidFill>
                  <a:schemeClr val="bg1"/>
                </a:solidFill>
              </a:rPr>
              <a:t>innandyra</a:t>
            </a:r>
            <a:r>
              <a:rPr lang="en-IE" sz="2000" dirty="0">
                <a:solidFill>
                  <a:schemeClr val="bg1"/>
                </a:solidFill>
              </a:rPr>
              <a:t> </a:t>
            </a:r>
            <a:r>
              <a:rPr lang="en-IE" sz="2000" dirty="0" err="1" smtClean="0">
                <a:solidFill>
                  <a:schemeClr val="bg1"/>
                </a:solidFill>
              </a:rPr>
              <a:t>fyrir</a:t>
            </a:r>
            <a:r>
              <a:rPr lang="en-IE" sz="2000" dirty="0" smtClean="0">
                <a:solidFill>
                  <a:schemeClr val="bg1"/>
                </a:solidFill>
              </a:rPr>
              <a:t> Game of Thrones </a:t>
            </a:r>
            <a:r>
              <a:rPr lang="en-IE" sz="2000" dirty="0" err="1" smtClean="0">
                <a:solidFill>
                  <a:schemeClr val="bg1"/>
                </a:solidFill>
              </a:rPr>
              <a:t>þættina</a:t>
            </a:r>
            <a:r>
              <a:rPr lang="en-IE" sz="2000" dirty="0" smtClean="0">
                <a:solidFill>
                  <a:schemeClr val="bg1"/>
                </a:solidFill>
              </a:rPr>
              <a:t>. </a:t>
            </a:r>
            <a:endParaRPr lang="en-IE" sz="2000" dirty="0">
              <a:solidFill>
                <a:schemeClr val="bg1"/>
              </a:solidFill>
            </a:endParaRPr>
          </a:p>
        </p:txBody>
      </p:sp>
      <p:pic>
        <p:nvPicPr>
          <p:cNvPr id="2" name="Online Media 1" descr="Top Five Game of Thrones Locations (Northern Ireland)">
            <a:hlinkClick r:id="" action="ppaction://media"/>
            <a:extLst>
              <a:ext uri="{FF2B5EF4-FFF2-40B4-BE49-F238E27FC236}">
                <a16:creationId xmlns:a16="http://schemas.microsoft.com/office/drawing/2014/main" id="{F70CFCCE-1A27-F648-9458-E8CB0436BA1B}"/>
              </a:ext>
            </a:extLst>
          </p:cNvPr>
          <p:cNvPicPr>
            <a:picLocks noRot="1" noChangeAspect="1"/>
          </p:cNvPicPr>
          <p:nvPr>
            <a:videoFile r:link="rId1"/>
          </p:nvPr>
        </p:nvPicPr>
        <p:blipFill>
          <a:blip r:embed="rId3"/>
          <a:stretch>
            <a:fillRect/>
          </a:stretch>
        </p:blipFill>
        <p:spPr>
          <a:xfrm>
            <a:off x="1456944" y="312066"/>
            <a:ext cx="9278112" cy="5242133"/>
          </a:xfrm>
          <a:prstGeom prst="rect">
            <a:avLst/>
          </a:prstGeom>
        </p:spPr>
      </p:pic>
    </p:spTree>
    <p:extLst>
      <p:ext uri="{BB962C8B-B14F-4D97-AF65-F5344CB8AC3E}">
        <p14:creationId xmlns:p14="http://schemas.microsoft.com/office/powerpoint/2010/main" val="17829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US" dirty="0">
                <a:solidFill>
                  <a:srgbClr val="9A2E90"/>
                </a:solidFill>
              </a:rPr>
              <a:t>VINSÆLIR TÖKUSTAÐIR Á ÍRLANDI OG FALLEGIR NÁTTÚRUSTAÐIR</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marL="457200" indent="-457200" algn="just">
              <a:buAutoNum type="arabicPeriod"/>
            </a:pPr>
            <a:r>
              <a:rPr lang="en-IE" sz="2400" dirty="0"/>
              <a:t>Game of Thrones (</a:t>
            </a:r>
            <a:r>
              <a:rPr lang="en-IE" sz="2400" dirty="0" err="1"/>
              <a:t>tökustaðir</a:t>
            </a:r>
            <a:r>
              <a:rPr lang="en-IE" sz="2400" dirty="0"/>
              <a:t>: The Dark Hedges, Carrick-a-Rede Rope Bridge, Cushendun Caves, Ballintoy Harbour, Larrybane Chalk Quarry)</a:t>
            </a:r>
          </a:p>
          <a:p>
            <a:pPr marL="457200" indent="-457200" algn="just">
              <a:buFont typeface="Arial"/>
              <a:buAutoNum type="arabicPeriod"/>
            </a:pPr>
            <a:r>
              <a:rPr lang="en-IE" sz="2400" dirty="0"/>
              <a:t>Harry Potter (The Cliffs of Moher - Horcrux Cave)</a:t>
            </a:r>
          </a:p>
          <a:p>
            <a:pPr marL="457200" indent="-457200" algn="just">
              <a:buFont typeface="Arial"/>
              <a:buAutoNum type="arabicPeriod"/>
            </a:pPr>
            <a:r>
              <a:rPr lang="en-IE" sz="2400" dirty="0"/>
              <a:t>The Princess Bride (The Cliffs of Moher - Cliffs of Insanity)</a:t>
            </a:r>
          </a:p>
          <a:p>
            <a:pPr marL="457200" indent="-457200" algn="just">
              <a:buFont typeface="Arial"/>
              <a:buAutoNum type="arabicPeriod"/>
            </a:pPr>
            <a:r>
              <a:rPr lang="en-IE" sz="2400" dirty="0"/>
              <a:t>Star Wars (Malin Head, Skellig Michael)</a:t>
            </a:r>
          </a:p>
          <a:p>
            <a:pPr marL="457200" indent="-457200" algn="just">
              <a:buFont typeface="Arial"/>
              <a:buAutoNum type="arabicPeriod"/>
            </a:pPr>
            <a:r>
              <a:rPr lang="en-IE" sz="2400" dirty="0"/>
              <a:t>Lord of the Rings (Burren)</a:t>
            </a:r>
          </a:p>
        </p:txBody>
      </p:sp>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909223" cy="369332"/>
          </a:xfrm>
          <a:prstGeom prst="rect">
            <a:avLst/>
          </a:prstGeom>
          <a:noFill/>
        </p:spPr>
        <p:txBody>
          <a:bodyPr wrap="none" rtlCol="0">
            <a:spAutoFit/>
          </a:bodyPr>
          <a:lstStyle/>
          <a:p>
            <a:r>
              <a:rPr lang="is-IS" dirty="0">
                <a:hlinkClick r:id="rId2"/>
              </a:rPr>
              <a:t>Heimild</a:t>
            </a:r>
            <a:endParaRPr lang="en-LT" dirty="0"/>
          </a:p>
        </p:txBody>
      </p:sp>
      <p:pic>
        <p:nvPicPr>
          <p:cNvPr id="17" name="Picture Placeholder 16" descr="A picture containing sky, water, outdoor, grass&#10;&#10;Description automatically generated">
            <a:extLst>
              <a:ext uri="{FF2B5EF4-FFF2-40B4-BE49-F238E27FC236}">
                <a16:creationId xmlns:a16="http://schemas.microsoft.com/office/drawing/2014/main" id="{F3FD02BD-5463-734C-9D5B-55827FDCEBF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3929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85000" lnSpcReduction="20000"/>
          </a:bodyPr>
          <a:lstStyle/>
          <a:p>
            <a:r>
              <a:rPr lang="en-IE" dirty="0"/>
              <a:t>KAFLI 1</a:t>
            </a:r>
          </a:p>
          <a:p>
            <a:r>
              <a:rPr lang="is-IS" dirty="0"/>
              <a:t>HVERNIG ER BEST AÐ KOMA FERÐAÞJÓNUSTU TENGDRI POPPMENNINGU Á FRAMFÆRI?</a:t>
            </a:r>
            <a:endParaRPr lang="en-IE" dirty="0"/>
          </a:p>
        </p:txBody>
      </p:sp>
      <p:pic>
        <p:nvPicPr>
          <p:cNvPr id="19" name="Picture Placeholder 18" descr="A picture containing grass, sky, water, building&#10;&#10;Description automatically generated">
            <a:extLst>
              <a:ext uri="{FF2B5EF4-FFF2-40B4-BE49-F238E27FC236}">
                <a16:creationId xmlns:a16="http://schemas.microsoft.com/office/drawing/2014/main" id="{DC68A585-93D8-5645-9A1E-464668B9D8F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0" name="TextBox 19">
            <a:extLst>
              <a:ext uri="{FF2B5EF4-FFF2-40B4-BE49-F238E27FC236}">
                <a16:creationId xmlns:a16="http://schemas.microsoft.com/office/drawing/2014/main" id="{809D6D70-EE31-5349-B2F9-5FEC04DB86A3}"/>
              </a:ext>
            </a:extLst>
          </p:cNvPr>
          <p:cNvSpPr txBox="1"/>
          <p:nvPr/>
        </p:nvSpPr>
        <p:spPr>
          <a:xfrm>
            <a:off x="353587" y="6383546"/>
            <a:ext cx="909223" cy="369332"/>
          </a:xfrm>
          <a:prstGeom prst="rect">
            <a:avLst/>
          </a:prstGeom>
          <a:noFill/>
        </p:spPr>
        <p:txBody>
          <a:bodyPr wrap="none" rtlCol="0">
            <a:spAutoFit/>
          </a:bodyPr>
          <a:lstStyle/>
          <a:p>
            <a:r>
              <a:rPr lang="is-IS" dirty="0" smtClean="0">
                <a:hlinkClick r:id="rId3"/>
              </a:rPr>
              <a:t>Heimild</a:t>
            </a:r>
            <a:endParaRPr lang="en-LT" dirty="0"/>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a:bodyPr>
          <a:lstStyle/>
          <a:p>
            <a:r>
              <a:rPr lang="is-IS" dirty="0"/>
              <a:t>Svíþjóð er þekkt fyrir tónlistarmenningu sína og eina farsælustu hljómsveit tónlistarsögunnar – ABBA. ABBA safnið opnaði í Stokkhólmi í Svíþjóð í maí 2013 en þar er að finna gagnvirka sýningu um hljómsveitina </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909223" cy="369332"/>
          </a:xfrm>
          <a:prstGeom prst="rect">
            <a:avLst/>
          </a:prstGeom>
          <a:noFill/>
        </p:spPr>
        <p:txBody>
          <a:bodyPr wrap="none" rtlCol="0">
            <a:spAutoFit/>
          </a:bodyPr>
          <a:lstStyle/>
          <a:p>
            <a:r>
              <a:rPr lang="is-IS" dirty="0">
                <a:hlinkClick r:id="rId2"/>
              </a:rPr>
              <a:t>Heimild</a:t>
            </a:r>
            <a:endParaRPr lang="en-LT" dirty="0"/>
          </a:p>
        </p:txBody>
      </p:sp>
      <p:pic>
        <p:nvPicPr>
          <p:cNvPr id="6" name="Picture Placeholder 5" descr="A picture containing several&#10;&#10;Description automatically generated">
            <a:extLst>
              <a:ext uri="{FF2B5EF4-FFF2-40B4-BE49-F238E27FC236}">
                <a16:creationId xmlns:a16="http://schemas.microsoft.com/office/drawing/2014/main" id="{289C9F36-F25C-E342-973D-BDD6670E86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5469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KAFLI 3</a:t>
            </a:r>
          </a:p>
          <a:p>
            <a:r>
              <a:rPr lang="is-IS" dirty="0"/>
              <a:t>POPPMENNINGAR UPPLIFANIR FYRIR STYTTRI FERÐIR</a:t>
            </a:r>
            <a:endParaRPr lang="en-IE" dirty="0"/>
          </a:p>
        </p:txBody>
      </p:sp>
      <p:pic>
        <p:nvPicPr>
          <p:cNvPr id="5" name="Picture Placeholder 4" descr="A picture containing tree, outdoor, grass, nature&#10;&#10;Description automatically generated">
            <a:extLst>
              <a:ext uri="{FF2B5EF4-FFF2-40B4-BE49-F238E27FC236}">
                <a16:creationId xmlns:a16="http://schemas.microsoft.com/office/drawing/2014/main" id="{FBD1B27C-8445-AA4B-B88B-BCCF8201B1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238" y="11875"/>
            <a:ext cx="12198238" cy="6858000"/>
          </a:xfrm>
        </p:spPr>
      </p:pic>
      <p:sp>
        <p:nvSpPr>
          <p:cNvPr id="6" name="TextBox 5">
            <a:extLst>
              <a:ext uri="{FF2B5EF4-FFF2-40B4-BE49-F238E27FC236}">
                <a16:creationId xmlns:a16="http://schemas.microsoft.com/office/drawing/2014/main" id="{F87556BD-0C6A-CB40-96E6-A73D29ECA16E}"/>
              </a:ext>
            </a:extLst>
          </p:cNvPr>
          <p:cNvSpPr txBox="1"/>
          <p:nvPr/>
        </p:nvSpPr>
        <p:spPr>
          <a:xfrm>
            <a:off x="144253" y="6291072"/>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1448928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Universal Studios Hollywood</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000" dirty="0" err="1"/>
              <a:t>Kvikmyndaverið</a:t>
            </a:r>
            <a:r>
              <a:rPr lang="en-US" sz="2000" dirty="0"/>
              <a:t> Universal Studios er í Hollywood, </a:t>
            </a:r>
            <a:r>
              <a:rPr lang="en-US" sz="2000" dirty="0" err="1"/>
              <a:t>höfuðborg</a:t>
            </a:r>
            <a:r>
              <a:rPr lang="en-US" sz="2000" dirty="0"/>
              <a:t> </a:t>
            </a:r>
            <a:r>
              <a:rPr lang="en-US" sz="2000" dirty="0" err="1"/>
              <a:t>bandaríska</a:t>
            </a:r>
            <a:r>
              <a:rPr lang="en-US" sz="2000" dirty="0"/>
              <a:t> </a:t>
            </a:r>
            <a:r>
              <a:rPr lang="en-US" sz="2000" dirty="0" err="1"/>
              <a:t>kvikmyndaiðnaðarins</a:t>
            </a:r>
            <a:r>
              <a:rPr lang="en-US" sz="2000" dirty="0"/>
              <a:t>. </a:t>
            </a:r>
            <a:r>
              <a:rPr lang="en-US" sz="2000" dirty="0" err="1"/>
              <a:t>Þar</a:t>
            </a:r>
            <a:r>
              <a:rPr lang="en-US" sz="2000" dirty="0"/>
              <a:t> </a:t>
            </a:r>
            <a:r>
              <a:rPr lang="en-US" sz="2000" dirty="0" err="1"/>
              <a:t>er</a:t>
            </a:r>
            <a:r>
              <a:rPr lang="en-US" sz="2000" dirty="0"/>
              <a:t> </a:t>
            </a:r>
            <a:r>
              <a:rPr lang="en-US" sz="2000" dirty="0" err="1"/>
              <a:t>boðið</a:t>
            </a:r>
            <a:r>
              <a:rPr lang="en-US" sz="2000" dirty="0"/>
              <a:t> </a:t>
            </a:r>
            <a:r>
              <a:rPr lang="en-US" sz="2000" dirty="0" err="1"/>
              <a:t>upp</a:t>
            </a:r>
            <a:r>
              <a:rPr lang="en-US" sz="2000" dirty="0"/>
              <a:t> á </a:t>
            </a:r>
            <a:r>
              <a:rPr lang="en-US" sz="2000" dirty="0" err="1"/>
              <a:t>fjölbreytta</a:t>
            </a:r>
            <a:r>
              <a:rPr lang="en-US" sz="2000" dirty="0"/>
              <a:t> </a:t>
            </a:r>
            <a:r>
              <a:rPr lang="en-US" sz="2000" dirty="0" err="1"/>
              <a:t>afþreyingarmöguleika</a:t>
            </a:r>
            <a:r>
              <a:rPr lang="en-US" sz="2000" dirty="0"/>
              <a:t> </a:t>
            </a:r>
            <a:r>
              <a:rPr lang="en-US" sz="2000" dirty="0" err="1"/>
              <a:t>sem</a:t>
            </a:r>
            <a:r>
              <a:rPr lang="en-US" sz="2000" dirty="0"/>
              <a:t> </a:t>
            </a:r>
            <a:r>
              <a:rPr lang="en-US" sz="2000" dirty="0" err="1"/>
              <a:t>fela</a:t>
            </a:r>
            <a:r>
              <a:rPr lang="en-US" sz="2000" dirty="0"/>
              <a:t> </a:t>
            </a:r>
            <a:r>
              <a:rPr lang="en-US" sz="2000" dirty="0" err="1"/>
              <a:t>m.a.</a:t>
            </a:r>
            <a:r>
              <a:rPr lang="en-US" sz="2000" dirty="0"/>
              <a:t> í </a:t>
            </a:r>
            <a:r>
              <a:rPr lang="en-US" sz="2000" dirty="0" err="1"/>
              <a:t>sér</a:t>
            </a:r>
            <a:r>
              <a:rPr lang="en-US" sz="2000" dirty="0"/>
              <a:t> </a:t>
            </a:r>
            <a:r>
              <a:rPr lang="en-US" sz="2000" dirty="0" err="1"/>
              <a:t>skoðunarferðir</a:t>
            </a:r>
            <a:r>
              <a:rPr lang="en-US" sz="2000" dirty="0"/>
              <a:t> </a:t>
            </a:r>
            <a:r>
              <a:rPr lang="en-US" sz="2000" dirty="0" err="1"/>
              <a:t>bakvið</a:t>
            </a:r>
            <a:r>
              <a:rPr lang="en-US" sz="2000" dirty="0"/>
              <a:t> </a:t>
            </a:r>
            <a:r>
              <a:rPr lang="en-US" sz="2000" dirty="0" err="1"/>
              <a:t>tjöldin</a:t>
            </a:r>
            <a:r>
              <a:rPr lang="en-US" sz="2000" dirty="0"/>
              <a:t> á </a:t>
            </a:r>
            <a:r>
              <a:rPr lang="en-US" sz="2000" dirty="0" err="1"/>
              <a:t>kvikmyndasettum</a:t>
            </a:r>
            <a:r>
              <a:rPr lang="en-US" sz="2000" dirty="0"/>
              <a:t> og </a:t>
            </a:r>
            <a:r>
              <a:rPr lang="en-US" sz="2000" dirty="0" err="1"/>
              <a:t>skemmtigarð</a:t>
            </a:r>
            <a:r>
              <a:rPr lang="en-US" sz="2000" dirty="0"/>
              <a:t> </a:t>
            </a:r>
            <a:r>
              <a:rPr lang="en-US" sz="2000" dirty="0" err="1"/>
              <a:t>með</a:t>
            </a:r>
            <a:r>
              <a:rPr lang="en-US" sz="2000" dirty="0"/>
              <a:t> </a:t>
            </a:r>
            <a:r>
              <a:rPr lang="en-US" sz="2000" dirty="0" err="1"/>
              <a:t>svæðum</a:t>
            </a:r>
            <a:r>
              <a:rPr lang="en-US" sz="2000" dirty="0"/>
              <a:t> </a:t>
            </a:r>
            <a:r>
              <a:rPr lang="en-US" sz="2000" dirty="0" err="1"/>
              <a:t>byggðum</a:t>
            </a:r>
            <a:r>
              <a:rPr lang="en-US" sz="2000" dirty="0"/>
              <a:t> á </a:t>
            </a:r>
            <a:r>
              <a:rPr lang="en-US" sz="2000" dirty="0" err="1"/>
              <a:t>vinsælum</a:t>
            </a:r>
            <a:r>
              <a:rPr lang="en-US" sz="2000" dirty="0"/>
              <a:t> </a:t>
            </a:r>
            <a:r>
              <a:rPr lang="en-US" sz="2000" dirty="0" err="1"/>
              <a:t>kvikmyndum</a:t>
            </a:r>
            <a:r>
              <a:rPr lang="en-US" sz="2000" dirty="0"/>
              <a:t> </a:t>
            </a:r>
            <a:r>
              <a:rPr lang="en-US" sz="2000" dirty="0" err="1"/>
              <a:t>eins</a:t>
            </a:r>
            <a:r>
              <a:rPr lang="en-US" sz="2000" dirty="0"/>
              <a:t> og The Wizarding World of Harry Potter, Jurassic World - The Ride, Fast &amp; Furious – Supercharged, Springfield - The Simpsons Ride™, Transformers™: The Ride–3D, Studio Tour, </a:t>
            </a:r>
            <a:r>
              <a:rPr lang="en-US" sz="2000" dirty="0" err="1"/>
              <a:t>o.fl</a:t>
            </a:r>
            <a:r>
              <a:rPr lang="en-US" sz="2000" dirty="0"/>
              <a:t>.</a:t>
            </a:r>
          </a:p>
        </p:txBody>
      </p:sp>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909223" cy="369332"/>
          </a:xfrm>
          <a:prstGeom prst="rect">
            <a:avLst/>
          </a:prstGeom>
          <a:noFill/>
        </p:spPr>
        <p:txBody>
          <a:bodyPr wrap="none" rtlCol="0">
            <a:spAutoFit/>
          </a:bodyPr>
          <a:lstStyle/>
          <a:p>
            <a:r>
              <a:rPr lang="is-IS" dirty="0">
                <a:hlinkClick r:id="rId2"/>
              </a:rPr>
              <a:t>Heimild</a:t>
            </a:r>
            <a:endParaRPr lang="en-LT" dirty="0"/>
          </a:p>
        </p:txBody>
      </p:sp>
      <p:pic>
        <p:nvPicPr>
          <p:cNvPr id="7" name="Picture Placeholder 6" descr="A picture containing text&#10;&#10;Description automatically generated">
            <a:extLst>
              <a:ext uri="{FF2B5EF4-FFF2-40B4-BE49-F238E27FC236}">
                <a16:creationId xmlns:a16="http://schemas.microsoft.com/office/drawing/2014/main" id="{5C2E1E7C-7294-6340-8518-E4C328223903}"/>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1856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707886"/>
          </a:xfrm>
          <a:prstGeom prst="rect">
            <a:avLst/>
          </a:prstGeom>
          <a:solidFill>
            <a:srgbClr val="9A2E90"/>
          </a:solidFill>
        </p:spPr>
        <p:txBody>
          <a:bodyPr wrap="square" rtlCol="0">
            <a:spAutoFit/>
          </a:bodyPr>
          <a:lstStyle/>
          <a:p>
            <a:pPr algn="ctr"/>
            <a:r>
              <a:rPr lang="en-IE" sz="2000" dirty="0">
                <a:solidFill>
                  <a:schemeClr val="bg1"/>
                </a:solidFill>
              </a:rPr>
              <a:t>Disneyland </a:t>
            </a:r>
            <a:r>
              <a:rPr lang="en-IE" sz="2000" dirty="0" err="1">
                <a:solidFill>
                  <a:schemeClr val="bg1"/>
                </a:solidFill>
              </a:rPr>
              <a:t>garðurinn</a:t>
            </a:r>
            <a:r>
              <a:rPr lang="en-IE" sz="2000" dirty="0">
                <a:solidFill>
                  <a:schemeClr val="bg1"/>
                </a:solidFill>
              </a:rPr>
              <a:t> </a:t>
            </a:r>
            <a:r>
              <a:rPr lang="en-IE" sz="2000" dirty="0" err="1">
                <a:solidFill>
                  <a:schemeClr val="bg1"/>
                </a:solidFill>
              </a:rPr>
              <a:t>opnaði</a:t>
            </a:r>
            <a:r>
              <a:rPr lang="en-IE" sz="2000" dirty="0">
                <a:solidFill>
                  <a:schemeClr val="bg1"/>
                </a:solidFill>
              </a:rPr>
              <a:t> </a:t>
            </a:r>
            <a:r>
              <a:rPr lang="en-IE" sz="2000" dirty="0" err="1">
                <a:solidFill>
                  <a:schemeClr val="bg1"/>
                </a:solidFill>
              </a:rPr>
              <a:t>árið</a:t>
            </a:r>
            <a:r>
              <a:rPr lang="en-IE" sz="2000" dirty="0">
                <a:solidFill>
                  <a:schemeClr val="bg1"/>
                </a:solidFill>
              </a:rPr>
              <a:t> 1955 í </a:t>
            </a:r>
            <a:r>
              <a:rPr lang="en-IE" sz="2000" dirty="0" err="1">
                <a:solidFill>
                  <a:schemeClr val="bg1"/>
                </a:solidFill>
              </a:rPr>
              <a:t>Kaliforníu</a:t>
            </a:r>
            <a:r>
              <a:rPr lang="en-IE" sz="2000" dirty="0">
                <a:solidFill>
                  <a:schemeClr val="bg1"/>
                </a:solidFill>
              </a:rPr>
              <a:t>. Disneyland er </a:t>
            </a:r>
            <a:r>
              <a:rPr lang="en-IE" sz="2000" dirty="0" err="1">
                <a:solidFill>
                  <a:schemeClr val="bg1"/>
                </a:solidFill>
              </a:rPr>
              <a:t>vinsælasti</a:t>
            </a:r>
            <a:r>
              <a:rPr lang="en-IE" sz="2000" dirty="0">
                <a:solidFill>
                  <a:schemeClr val="bg1"/>
                </a:solidFill>
              </a:rPr>
              <a:t> </a:t>
            </a:r>
            <a:r>
              <a:rPr lang="en-IE" sz="2000" dirty="0" err="1">
                <a:solidFill>
                  <a:schemeClr val="bg1"/>
                </a:solidFill>
              </a:rPr>
              <a:t>skemmtigarðurinn</a:t>
            </a:r>
            <a:r>
              <a:rPr lang="en-IE" sz="2000" dirty="0">
                <a:solidFill>
                  <a:schemeClr val="bg1"/>
                </a:solidFill>
              </a:rPr>
              <a:t> í </a:t>
            </a:r>
            <a:r>
              <a:rPr lang="en-IE" sz="2000" dirty="0" err="1">
                <a:solidFill>
                  <a:schemeClr val="bg1"/>
                </a:solidFill>
              </a:rPr>
              <a:t>heiminum</a:t>
            </a:r>
            <a:r>
              <a:rPr lang="en-IE" sz="2000" dirty="0">
                <a:solidFill>
                  <a:schemeClr val="bg1"/>
                </a:solidFill>
              </a:rPr>
              <a:t>, </a:t>
            </a:r>
            <a:r>
              <a:rPr lang="en-IE" sz="2000" dirty="0" err="1">
                <a:solidFill>
                  <a:schemeClr val="bg1"/>
                </a:solidFill>
              </a:rPr>
              <a:t>með</a:t>
            </a:r>
            <a:r>
              <a:rPr lang="en-IE" sz="2000" dirty="0">
                <a:solidFill>
                  <a:schemeClr val="bg1"/>
                </a:solidFill>
              </a:rPr>
              <a:t> 726 </a:t>
            </a:r>
            <a:r>
              <a:rPr lang="en-IE" sz="2000" dirty="0" err="1">
                <a:solidFill>
                  <a:schemeClr val="bg1"/>
                </a:solidFill>
              </a:rPr>
              <a:t>milljón</a:t>
            </a:r>
            <a:r>
              <a:rPr lang="en-IE" sz="2000" dirty="0">
                <a:solidFill>
                  <a:schemeClr val="bg1"/>
                </a:solidFill>
              </a:rPr>
              <a:t> </a:t>
            </a:r>
            <a:r>
              <a:rPr lang="en-IE" sz="2000" dirty="0" err="1">
                <a:solidFill>
                  <a:schemeClr val="bg1"/>
                </a:solidFill>
              </a:rPr>
              <a:t>heimsóknir</a:t>
            </a:r>
            <a:r>
              <a:rPr lang="en-IE" sz="2000" dirty="0">
                <a:solidFill>
                  <a:schemeClr val="bg1"/>
                </a:solidFill>
              </a:rPr>
              <a:t> </a:t>
            </a:r>
            <a:r>
              <a:rPr lang="en-IE" sz="2000" dirty="0" err="1">
                <a:solidFill>
                  <a:schemeClr val="bg1"/>
                </a:solidFill>
              </a:rPr>
              <a:t>frá</a:t>
            </a:r>
            <a:r>
              <a:rPr lang="en-IE" sz="2000" dirty="0">
                <a:solidFill>
                  <a:schemeClr val="bg1"/>
                </a:solidFill>
              </a:rPr>
              <a:t> </a:t>
            </a:r>
            <a:r>
              <a:rPr lang="en-IE" sz="2000" dirty="0" err="1">
                <a:solidFill>
                  <a:schemeClr val="bg1"/>
                </a:solidFill>
              </a:rPr>
              <a:t>opnum</a:t>
            </a:r>
            <a:r>
              <a:rPr lang="en-IE" sz="2000" dirty="0">
                <a:solidFill>
                  <a:schemeClr val="bg1"/>
                </a:solidFill>
              </a:rPr>
              <a:t> (</a:t>
            </a:r>
            <a:r>
              <a:rPr lang="en-IE" sz="2000" dirty="0" err="1">
                <a:solidFill>
                  <a:schemeClr val="bg1"/>
                </a:solidFill>
              </a:rPr>
              <a:t>til</a:t>
            </a:r>
            <a:r>
              <a:rPr lang="en-IE" sz="2000" dirty="0">
                <a:solidFill>
                  <a:schemeClr val="bg1"/>
                </a:solidFill>
              </a:rPr>
              <a:t> og </a:t>
            </a:r>
            <a:r>
              <a:rPr lang="en-IE" sz="2000" dirty="0" err="1">
                <a:solidFill>
                  <a:schemeClr val="bg1"/>
                </a:solidFill>
              </a:rPr>
              <a:t>með</a:t>
            </a:r>
            <a:r>
              <a:rPr lang="en-IE" sz="2000" dirty="0">
                <a:solidFill>
                  <a:schemeClr val="bg1"/>
                </a:solidFill>
              </a:rPr>
              <a:t> </a:t>
            </a:r>
            <a:r>
              <a:rPr lang="en-IE" sz="2000" dirty="0" err="1">
                <a:solidFill>
                  <a:schemeClr val="bg1"/>
                </a:solidFill>
              </a:rPr>
              <a:t>desember</a:t>
            </a:r>
            <a:r>
              <a:rPr lang="en-IE" sz="2000" dirty="0">
                <a:solidFill>
                  <a:schemeClr val="bg1"/>
                </a:solidFill>
              </a:rPr>
              <a:t> 2018</a:t>
            </a:r>
            <a:r>
              <a:rPr lang="en-IE" sz="2000" dirty="0" smtClean="0">
                <a:solidFill>
                  <a:schemeClr val="bg1"/>
                </a:solidFill>
              </a:rPr>
              <a:t>).</a:t>
            </a:r>
            <a:endParaRPr lang="en-IE" sz="2000" dirty="0">
              <a:solidFill>
                <a:schemeClr val="bg1"/>
              </a:solidFill>
            </a:endParaRPr>
          </a:p>
        </p:txBody>
      </p:sp>
      <p:pic>
        <p:nvPicPr>
          <p:cNvPr id="3" name="Online Media 2" descr="A Tour of Disneyland Park">
            <a:hlinkClick r:id="" action="ppaction://media"/>
            <a:extLst>
              <a:ext uri="{FF2B5EF4-FFF2-40B4-BE49-F238E27FC236}">
                <a16:creationId xmlns:a16="http://schemas.microsoft.com/office/drawing/2014/main" id="{AB172C4F-BA8D-194D-94B7-0FF19D82D812}"/>
              </a:ext>
            </a:extLst>
          </p:cNvPr>
          <p:cNvPicPr>
            <a:picLocks noRot="1" noChangeAspect="1"/>
          </p:cNvPicPr>
          <p:nvPr>
            <a:videoFile r:link="rId1"/>
          </p:nvPr>
        </p:nvPicPr>
        <p:blipFill>
          <a:blip r:embed="rId3"/>
          <a:stretch>
            <a:fillRect/>
          </a:stretch>
        </p:blipFill>
        <p:spPr>
          <a:xfrm>
            <a:off x="1341551" y="181672"/>
            <a:ext cx="9508897" cy="5372527"/>
          </a:xfrm>
          <a:prstGeom prst="rect">
            <a:avLst/>
          </a:prstGeom>
        </p:spPr>
      </p:pic>
    </p:spTree>
    <p:extLst>
      <p:ext uri="{BB962C8B-B14F-4D97-AF65-F5344CB8AC3E}">
        <p14:creationId xmlns:p14="http://schemas.microsoft.com/office/powerpoint/2010/main" val="240707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en-IE" dirty="0"/>
              <a:t>Madame Tussauds </a:t>
            </a:r>
            <a:r>
              <a:rPr lang="en-IE" dirty="0" err="1"/>
              <a:t>vaxmyndasafnið</a:t>
            </a:r>
            <a:r>
              <a:rPr lang="en-IE" dirty="0"/>
              <a:t> í </a:t>
            </a:r>
            <a:r>
              <a:rPr lang="en-IE" dirty="0" smtClean="0"/>
              <a:t>London </a:t>
            </a:r>
            <a:r>
              <a:rPr lang="en-IE" dirty="0" err="1"/>
              <a:t>sýnir</a:t>
            </a:r>
            <a:r>
              <a:rPr lang="en-IE" dirty="0"/>
              <a:t> </a:t>
            </a:r>
            <a:r>
              <a:rPr lang="en-IE" dirty="0" err="1"/>
              <a:t>vaxverk</a:t>
            </a:r>
            <a:r>
              <a:rPr lang="en-IE" dirty="0"/>
              <a:t> </a:t>
            </a:r>
            <a:r>
              <a:rPr lang="en-IE" dirty="0" err="1"/>
              <a:t>frægra</a:t>
            </a:r>
            <a:r>
              <a:rPr lang="en-IE" dirty="0"/>
              <a:t> og </a:t>
            </a:r>
            <a:r>
              <a:rPr lang="en-IE" dirty="0" err="1"/>
              <a:t>sögulegra</a:t>
            </a:r>
            <a:r>
              <a:rPr lang="en-IE" dirty="0"/>
              <a:t> </a:t>
            </a:r>
            <a:r>
              <a:rPr lang="en-IE" dirty="0" err="1"/>
              <a:t>persóna</a:t>
            </a:r>
            <a:r>
              <a:rPr lang="en-IE" dirty="0"/>
              <a:t>, </a:t>
            </a:r>
            <a:r>
              <a:rPr lang="en-IE" dirty="0" err="1"/>
              <a:t>ásamt</a:t>
            </a:r>
            <a:r>
              <a:rPr lang="en-IE" dirty="0"/>
              <a:t> </a:t>
            </a:r>
            <a:r>
              <a:rPr lang="en-IE" dirty="0" err="1"/>
              <a:t>vinsælum</a:t>
            </a:r>
            <a:r>
              <a:rPr lang="en-IE" dirty="0"/>
              <a:t> </a:t>
            </a:r>
            <a:r>
              <a:rPr lang="en-IE" dirty="0" err="1"/>
              <a:t>kvikmynda</a:t>
            </a:r>
            <a:r>
              <a:rPr lang="en-IE" dirty="0"/>
              <a:t>- og </a:t>
            </a:r>
            <a:r>
              <a:rPr lang="en-IE" dirty="0" err="1"/>
              <a:t>sjónvarpspersónum</a:t>
            </a:r>
            <a:r>
              <a:rPr lang="en-IE" dirty="0"/>
              <a:t>. </a:t>
            </a:r>
            <a:r>
              <a:rPr lang="en-IE" dirty="0" err="1"/>
              <a:t>Safnið</a:t>
            </a:r>
            <a:r>
              <a:rPr lang="en-IE" dirty="0"/>
              <a:t> var </a:t>
            </a:r>
            <a:r>
              <a:rPr lang="en-IE" dirty="0" err="1"/>
              <a:t>stofnað</a:t>
            </a:r>
            <a:r>
              <a:rPr lang="en-IE" dirty="0"/>
              <a:t> </a:t>
            </a:r>
            <a:r>
              <a:rPr lang="en-IE" dirty="0" err="1"/>
              <a:t>af</a:t>
            </a:r>
            <a:r>
              <a:rPr lang="en-IE" dirty="0"/>
              <a:t> </a:t>
            </a:r>
            <a:r>
              <a:rPr lang="en-IE" dirty="0" err="1"/>
              <a:t>vaxmyndhöggvaranum</a:t>
            </a:r>
            <a:r>
              <a:rPr lang="en-IE" dirty="0"/>
              <a:t> Marie Tussaud </a:t>
            </a:r>
            <a:r>
              <a:rPr lang="en-IE" dirty="0" err="1"/>
              <a:t>árið</a:t>
            </a:r>
            <a:r>
              <a:rPr lang="en-IE" dirty="0"/>
              <a:t> 1835</a:t>
            </a:r>
            <a:r>
              <a:rPr lang="en-IE" dirty="0" smtClean="0"/>
              <a:t>. </a:t>
            </a:r>
            <a:endParaRPr lang="en-IE" dirty="0"/>
          </a:p>
        </p:txBody>
      </p:sp>
      <p:pic>
        <p:nvPicPr>
          <p:cNvPr id="7" name="Picture Placeholder 6" descr="A group of people sitting on a couch with a guitar&#10;&#10;Description automatically generated with low confidence">
            <a:extLst>
              <a:ext uri="{FF2B5EF4-FFF2-40B4-BE49-F238E27FC236}">
                <a16:creationId xmlns:a16="http://schemas.microsoft.com/office/drawing/2014/main" id="{BC431D6C-58AB-8F47-84B2-4822F341C3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2638864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015663"/>
          </a:xfrm>
          <a:prstGeom prst="rect">
            <a:avLst/>
          </a:prstGeom>
          <a:solidFill>
            <a:srgbClr val="9A2E90"/>
          </a:solidFill>
        </p:spPr>
        <p:txBody>
          <a:bodyPr wrap="square" rtlCol="0">
            <a:spAutoFit/>
          </a:bodyPr>
          <a:lstStyle/>
          <a:p>
            <a:pPr algn="ctr"/>
            <a:r>
              <a:rPr lang="en-IE" sz="2000" dirty="0">
                <a:solidFill>
                  <a:schemeClr val="bg1"/>
                </a:solidFill>
              </a:rPr>
              <a:t>Akihabara er </a:t>
            </a:r>
            <a:r>
              <a:rPr lang="en-IE" sz="2000" dirty="0" err="1">
                <a:solidFill>
                  <a:schemeClr val="bg1"/>
                </a:solidFill>
              </a:rPr>
              <a:t>algengt</a:t>
            </a:r>
            <a:r>
              <a:rPr lang="en-IE" sz="2000" dirty="0">
                <a:solidFill>
                  <a:schemeClr val="bg1"/>
                </a:solidFill>
              </a:rPr>
              <a:t> </a:t>
            </a:r>
            <a:r>
              <a:rPr lang="en-IE" sz="2000" dirty="0" err="1">
                <a:solidFill>
                  <a:schemeClr val="bg1"/>
                </a:solidFill>
              </a:rPr>
              <a:t>nafn</a:t>
            </a:r>
            <a:r>
              <a:rPr lang="en-IE" sz="2000" dirty="0">
                <a:solidFill>
                  <a:schemeClr val="bg1"/>
                </a:solidFill>
              </a:rPr>
              <a:t> </a:t>
            </a:r>
            <a:r>
              <a:rPr lang="en-IE" sz="2000" dirty="0" err="1">
                <a:solidFill>
                  <a:schemeClr val="bg1"/>
                </a:solidFill>
              </a:rPr>
              <a:t>svæðisins</a:t>
            </a:r>
            <a:r>
              <a:rPr lang="en-IE" sz="2000" dirty="0">
                <a:solidFill>
                  <a:schemeClr val="bg1"/>
                </a:solidFill>
              </a:rPr>
              <a:t> í </a:t>
            </a:r>
            <a:r>
              <a:rPr lang="en-IE" sz="2000" dirty="0" err="1">
                <a:solidFill>
                  <a:schemeClr val="bg1"/>
                </a:solidFill>
              </a:rPr>
              <a:t>kringum</a:t>
            </a:r>
            <a:r>
              <a:rPr lang="en-IE" sz="2000" dirty="0">
                <a:solidFill>
                  <a:schemeClr val="bg1"/>
                </a:solidFill>
              </a:rPr>
              <a:t> Akihabara </a:t>
            </a:r>
            <a:r>
              <a:rPr lang="en-IE" sz="2000" dirty="0" err="1" smtClean="0">
                <a:solidFill>
                  <a:schemeClr val="bg1"/>
                </a:solidFill>
              </a:rPr>
              <a:t>lestarstöðina</a:t>
            </a:r>
            <a:r>
              <a:rPr lang="en-IE" sz="2000" dirty="0" smtClean="0">
                <a:solidFill>
                  <a:schemeClr val="bg1"/>
                </a:solidFill>
              </a:rPr>
              <a:t> í </a:t>
            </a:r>
            <a:r>
              <a:rPr lang="en-IE" sz="2000" dirty="0">
                <a:solidFill>
                  <a:schemeClr val="bg1"/>
                </a:solidFill>
              </a:rPr>
              <a:t>Chiyoda </a:t>
            </a:r>
            <a:r>
              <a:rPr lang="en-IE" sz="2000" dirty="0" err="1">
                <a:solidFill>
                  <a:schemeClr val="bg1"/>
                </a:solidFill>
              </a:rPr>
              <a:t>hverfi</a:t>
            </a:r>
            <a:r>
              <a:rPr lang="en-IE" sz="2000" dirty="0">
                <a:solidFill>
                  <a:schemeClr val="bg1"/>
                </a:solidFill>
              </a:rPr>
              <a:t> Tokyo, Japan.  Akihabara </a:t>
            </a:r>
            <a:r>
              <a:rPr lang="en-IE" sz="2000" dirty="0" err="1">
                <a:solidFill>
                  <a:schemeClr val="bg1"/>
                </a:solidFill>
              </a:rPr>
              <a:t>er</a:t>
            </a:r>
            <a:r>
              <a:rPr lang="en-IE" sz="2000" dirty="0">
                <a:solidFill>
                  <a:schemeClr val="bg1"/>
                </a:solidFill>
              </a:rPr>
              <a:t> </a:t>
            </a:r>
            <a:r>
              <a:rPr lang="en-IE" sz="2000" dirty="0" err="1">
                <a:solidFill>
                  <a:schemeClr val="bg1"/>
                </a:solidFill>
              </a:rPr>
              <a:t>af</a:t>
            </a:r>
            <a:r>
              <a:rPr lang="en-IE" sz="2000" dirty="0">
                <a:solidFill>
                  <a:schemeClr val="bg1"/>
                </a:solidFill>
              </a:rPr>
              <a:t> </a:t>
            </a:r>
            <a:r>
              <a:rPr lang="en-IE" sz="2000" dirty="0" err="1">
                <a:solidFill>
                  <a:schemeClr val="bg1"/>
                </a:solidFill>
              </a:rPr>
              <a:t>mörgum</a:t>
            </a:r>
            <a:r>
              <a:rPr lang="en-IE" sz="2000" dirty="0">
                <a:solidFill>
                  <a:schemeClr val="bg1"/>
                </a:solidFill>
              </a:rPr>
              <a:t> </a:t>
            </a:r>
            <a:r>
              <a:rPr lang="en-IE" sz="2000" dirty="0" err="1">
                <a:solidFill>
                  <a:schemeClr val="bg1"/>
                </a:solidFill>
              </a:rPr>
              <a:t>talin</a:t>
            </a:r>
            <a:r>
              <a:rPr lang="en-IE" sz="2000" dirty="0">
                <a:solidFill>
                  <a:schemeClr val="bg1"/>
                </a:solidFill>
              </a:rPr>
              <a:t> </a:t>
            </a:r>
            <a:r>
              <a:rPr lang="en-IE" sz="2000" dirty="0" err="1">
                <a:solidFill>
                  <a:schemeClr val="bg1"/>
                </a:solidFill>
              </a:rPr>
              <a:t>miðja</a:t>
            </a:r>
            <a:r>
              <a:rPr lang="en-IE" sz="2000" dirty="0">
                <a:solidFill>
                  <a:schemeClr val="bg1"/>
                </a:solidFill>
              </a:rPr>
              <a:t> </a:t>
            </a:r>
            <a:r>
              <a:rPr lang="en-IE" sz="2000" dirty="0" err="1">
                <a:solidFill>
                  <a:schemeClr val="bg1"/>
                </a:solidFill>
              </a:rPr>
              <a:t>japanskrar</a:t>
            </a:r>
            <a:r>
              <a:rPr lang="en-IE" sz="2000" dirty="0">
                <a:solidFill>
                  <a:schemeClr val="bg1"/>
                </a:solidFill>
              </a:rPr>
              <a:t> </a:t>
            </a:r>
            <a:r>
              <a:rPr lang="en-IE" sz="2000" dirty="0" err="1">
                <a:solidFill>
                  <a:schemeClr val="bg1"/>
                </a:solidFill>
              </a:rPr>
              <a:t>nútímapoppmenningar</a:t>
            </a:r>
            <a:r>
              <a:rPr lang="en-IE" sz="2000" dirty="0">
                <a:solidFill>
                  <a:schemeClr val="bg1"/>
                </a:solidFill>
              </a:rPr>
              <a:t> og </a:t>
            </a:r>
            <a:r>
              <a:rPr lang="en-IE" sz="2000" dirty="0" err="1" smtClean="0">
                <a:solidFill>
                  <a:schemeClr val="bg1"/>
                </a:solidFill>
              </a:rPr>
              <a:t>en</a:t>
            </a:r>
            <a:r>
              <a:rPr lang="en-IE" sz="2000" dirty="0" smtClean="0">
                <a:solidFill>
                  <a:schemeClr val="bg1"/>
                </a:solidFill>
              </a:rPr>
              <a:t> </a:t>
            </a:r>
            <a:r>
              <a:rPr lang="en-IE" sz="2000" dirty="0" err="1" smtClean="0">
                <a:solidFill>
                  <a:schemeClr val="bg1"/>
                </a:solidFill>
              </a:rPr>
              <a:t>þar</a:t>
            </a:r>
            <a:r>
              <a:rPr lang="en-IE" sz="2000" dirty="0" smtClean="0">
                <a:solidFill>
                  <a:schemeClr val="bg1"/>
                </a:solidFill>
              </a:rPr>
              <a:t> </a:t>
            </a:r>
            <a:r>
              <a:rPr lang="en-IE" sz="2000" dirty="0" err="1" smtClean="0">
                <a:solidFill>
                  <a:schemeClr val="bg1"/>
                </a:solidFill>
              </a:rPr>
              <a:t>er</a:t>
            </a:r>
            <a:r>
              <a:rPr lang="en-IE" sz="2000" dirty="0" smtClean="0">
                <a:solidFill>
                  <a:schemeClr val="bg1"/>
                </a:solidFill>
              </a:rPr>
              <a:t> </a:t>
            </a:r>
            <a:r>
              <a:rPr lang="en-IE" sz="2000" dirty="0" err="1" smtClean="0">
                <a:solidFill>
                  <a:schemeClr val="bg1"/>
                </a:solidFill>
              </a:rPr>
              <a:t>að</a:t>
            </a:r>
            <a:r>
              <a:rPr lang="en-IE" sz="2000" dirty="0" smtClean="0">
                <a:solidFill>
                  <a:schemeClr val="bg1"/>
                </a:solidFill>
              </a:rPr>
              <a:t> </a:t>
            </a:r>
            <a:r>
              <a:rPr lang="en-IE" sz="2000" dirty="0" err="1" smtClean="0">
                <a:solidFill>
                  <a:schemeClr val="bg1"/>
                </a:solidFill>
              </a:rPr>
              <a:t>finna</a:t>
            </a:r>
            <a:r>
              <a:rPr lang="en-IE" sz="2000" dirty="0" smtClean="0">
                <a:solidFill>
                  <a:schemeClr val="bg1"/>
                </a:solidFill>
              </a:rPr>
              <a:t> </a:t>
            </a:r>
            <a:r>
              <a:rPr lang="en-IE" sz="2000" dirty="0" err="1">
                <a:solidFill>
                  <a:schemeClr val="bg1"/>
                </a:solidFill>
              </a:rPr>
              <a:t>stórt</a:t>
            </a:r>
            <a:r>
              <a:rPr lang="en-IE" sz="2000" dirty="0">
                <a:solidFill>
                  <a:schemeClr val="bg1"/>
                </a:solidFill>
              </a:rPr>
              <a:t> </a:t>
            </a:r>
            <a:r>
              <a:rPr lang="en-IE" sz="2000" dirty="0" err="1">
                <a:solidFill>
                  <a:schemeClr val="bg1"/>
                </a:solidFill>
              </a:rPr>
              <a:t>verslunarhverfi</a:t>
            </a:r>
            <a:r>
              <a:rPr lang="en-IE" sz="2000" dirty="0">
                <a:solidFill>
                  <a:schemeClr val="bg1"/>
                </a:solidFill>
              </a:rPr>
              <a:t> </a:t>
            </a:r>
            <a:r>
              <a:rPr lang="en-IE" sz="2000" dirty="0" err="1">
                <a:solidFill>
                  <a:schemeClr val="bg1"/>
                </a:solidFill>
              </a:rPr>
              <a:t>fyrir</a:t>
            </a:r>
            <a:r>
              <a:rPr lang="en-IE" sz="2000" dirty="0">
                <a:solidFill>
                  <a:schemeClr val="bg1"/>
                </a:solidFill>
              </a:rPr>
              <a:t> </a:t>
            </a:r>
            <a:r>
              <a:rPr lang="en-IE" sz="2000" dirty="0" err="1">
                <a:solidFill>
                  <a:schemeClr val="bg1"/>
                </a:solidFill>
              </a:rPr>
              <a:t>tölvuleiki</a:t>
            </a:r>
            <a:r>
              <a:rPr lang="en-IE" sz="2000" dirty="0">
                <a:solidFill>
                  <a:schemeClr val="bg1"/>
                </a:solidFill>
              </a:rPr>
              <a:t>, anime, manga, </a:t>
            </a:r>
            <a:r>
              <a:rPr lang="en-IE" sz="2000" dirty="0" err="1">
                <a:solidFill>
                  <a:schemeClr val="bg1"/>
                </a:solidFill>
              </a:rPr>
              <a:t>raftæki</a:t>
            </a:r>
            <a:r>
              <a:rPr lang="en-IE" sz="2000" dirty="0">
                <a:solidFill>
                  <a:schemeClr val="bg1"/>
                </a:solidFill>
              </a:rPr>
              <a:t> og </a:t>
            </a:r>
            <a:r>
              <a:rPr lang="en-IE" sz="2000" dirty="0" err="1">
                <a:solidFill>
                  <a:schemeClr val="bg1"/>
                </a:solidFill>
              </a:rPr>
              <a:t>tölvutengdar</a:t>
            </a:r>
            <a:r>
              <a:rPr lang="en-IE" sz="2000" dirty="0">
                <a:solidFill>
                  <a:schemeClr val="bg1"/>
                </a:solidFill>
              </a:rPr>
              <a:t> </a:t>
            </a:r>
            <a:r>
              <a:rPr lang="en-IE" sz="2000" dirty="0" err="1">
                <a:solidFill>
                  <a:schemeClr val="bg1"/>
                </a:solidFill>
              </a:rPr>
              <a:t>vörur</a:t>
            </a:r>
            <a:r>
              <a:rPr lang="en-IE" sz="2000" dirty="0">
                <a:solidFill>
                  <a:schemeClr val="bg1"/>
                </a:solidFill>
              </a:rPr>
              <a:t>.</a:t>
            </a:r>
          </a:p>
        </p:txBody>
      </p:sp>
      <p:pic>
        <p:nvPicPr>
          <p:cNvPr id="2" name="Online Media 1" descr="A Beginner's Guide to Akihabara">
            <a:hlinkClick r:id="" action="ppaction://media"/>
            <a:extLst>
              <a:ext uri="{FF2B5EF4-FFF2-40B4-BE49-F238E27FC236}">
                <a16:creationId xmlns:a16="http://schemas.microsoft.com/office/drawing/2014/main" id="{A51D60E7-27E1-3F4E-9147-0E8433EAFCA7}"/>
              </a:ext>
            </a:extLst>
          </p:cNvPr>
          <p:cNvPicPr>
            <a:picLocks noRot="1" noChangeAspect="1"/>
          </p:cNvPicPr>
          <p:nvPr>
            <a:videoFile r:link="rId1"/>
          </p:nvPr>
        </p:nvPicPr>
        <p:blipFill>
          <a:blip r:embed="rId3"/>
          <a:stretch>
            <a:fillRect/>
          </a:stretch>
        </p:blipFill>
        <p:spPr>
          <a:xfrm>
            <a:off x="1374988" y="219456"/>
            <a:ext cx="9442023" cy="5334743"/>
          </a:xfrm>
          <a:prstGeom prst="rect">
            <a:avLst/>
          </a:prstGeom>
        </p:spPr>
      </p:pic>
    </p:spTree>
    <p:extLst>
      <p:ext uri="{BB962C8B-B14F-4D97-AF65-F5344CB8AC3E}">
        <p14:creationId xmlns:p14="http://schemas.microsoft.com/office/powerpoint/2010/main" val="14489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fontScale="92500"/>
          </a:bodyPr>
          <a:lstStyle/>
          <a:p>
            <a:r>
              <a:rPr lang="en-IE" dirty="0"/>
              <a:t>Game On </a:t>
            </a:r>
            <a:r>
              <a:rPr lang="en-IE" dirty="0" err="1"/>
              <a:t>er</a:t>
            </a:r>
            <a:r>
              <a:rPr lang="en-IE" dirty="0"/>
              <a:t> </a:t>
            </a:r>
            <a:r>
              <a:rPr lang="en-IE" dirty="0" err="1"/>
              <a:t>fyrsta</a:t>
            </a:r>
            <a:r>
              <a:rPr lang="en-IE" dirty="0"/>
              <a:t> </a:t>
            </a:r>
            <a:r>
              <a:rPr lang="en-IE" dirty="0" err="1"/>
              <a:t>alþjóðlega</a:t>
            </a:r>
            <a:r>
              <a:rPr lang="en-IE" dirty="0"/>
              <a:t> </a:t>
            </a:r>
            <a:r>
              <a:rPr lang="en-IE" dirty="0" err="1"/>
              <a:t>ferðasýningin</a:t>
            </a:r>
            <a:r>
              <a:rPr lang="en-IE" dirty="0"/>
              <a:t> </a:t>
            </a:r>
            <a:r>
              <a:rPr lang="en-IE" dirty="0" err="1"/>
              <a:t>sem</a:t>
            </a:r>
            <a:r>
              <a:rPr lang="en-IE" dirty="0"/>
              <a:t> </a:t>
            </a:r>
            <a:r>
              <a:rPr lang="en-IE" dirty="0" err="1"/>
              <a:t>kannar</a:t>
            </a:r>
            <a:r>
              <a:rPr lang="en-IE" dirty="0"/>
              <a:t> </a:t>
            </a:r>
            <a:r>
              <a:rPr lang="en-IE" dirty="0" err="1"/>
              <a:t>sögu</a:t>
            </a:r>
            <a:r>
              <a:rPr lang="en-IE" dirty="0"/>
              <a:t> og </a:t>
            </a:r>
            <a:r>
              <a:rPr lang="en-IE" dirty="0" err="1"/>
              <a:t>menningu</a:t>
            </a:r>
            <a:r>
              <a:rPr lang="en-IE" dirty="0"/>
              <a:t> </a:t>
            </a:r>
            <a:r>
              <a:rPr lang="en-IE" dirty="0" err="1"/>
              <a:t>tölvuleikja</a:t>
            </a:r>
            <a:r>
              <a:rPr lang="en-IE" dirty="0"/>
              <a:t>. </a:t>
            </a:r>
            <a:r>
              <a:rPr lang="en-IE" dirty="0" err="1"/>
              <a:t>Sýningin</a:t>
            </a:r>
            <a:r>
              <a:rPr lang="en-IE" dirty="0"/>
              <a:t> </a:t>
            </a:r>
            <a:r>
              <a:rPr lang="en-IE" dirty="0" err="1"/>
              <a:t>var</a:t>
            </a:r>
            <a:r>
              <a:rPr lang="en-IE" dirty="0"/>
              <a:t> </a:t>
            </a:r>
            <a:r>
              <a:rPr lang="en-IE" dirty="0" err="1"/>
              <a:t>fyrst</a:t>
            </a:r>
            <a:r>
              <a:rPr lang="en-IE" dirty="0"/>
              <a:t> sett </a:t>
            </a:r>
            <a:r>
              <a:rPr lang="en-IE" dirty="0" err="1"/>
              <a:t>upp</a:t>
            </a:r>
            <a:r>
              <a:rPr lang="en-IE" dirty="0"/>
              <a:t> í Barbican </a:t>
            </a:r>
            <a:r>
              <a:rPr lang="en-IE" dirty="0" err="1"/>
              <a:t>Center</a:t>
            </a:r>
            <a:r>
              <a:rPr lang="en-IE" dirty="0"/>
              <a:t> </a:t>
            </a:r>
            <a:r>
              <a:rPr lang="en-IE" dirty="0" err="1"/>
              <a:t>árið</a:t>
            </a:r>
            <a:r>
              <a:rPr lang="en-IE" dirty="0"/>
              <a:t> </a:t>
            </a:r>
            <a:r>
              <a:rPr lang="en-IE" dirty="0" smtClean="0"/>
              <a:t>2002. Í </a:t>
            </a:r>
            <a:r>
              <a:rPr lang="en-IE" dirty="0" err="1" smtClean="0"/>
              <a:t>kjölfarið</a:t>
            </a:r>
            <a:r>
              <a:rPr lang="en-IE" dirty="0" smtClean="0"/>
              <a:t> </a:t>
            </a:r>
            <a:r>
              <a:rPr lang="en-IE" dirty="0" err="1"/>
              <a:t>hefur</a:t>
            </a:r>
            <a:r>
              <a:rPr lang="en-IE" dirty="0"/>
              <a:t> Barbican International Enterprises sett </a:t>
            </a:r>
            <a:r>
              <a:rPr lang="en-IE" dirty="0" err="1"/>
              <a:t>upp</a:t>
            </a:r>
            <a:r>
              <a:rPr lang="en-IE" dirty="0"/>
              <a:t> </a:t>
            </a:r>
            <a:r>
              <a:rPr lang="en-IE" dirty="0" err="1"/>
              <a:t>sýninguna</a:t>
            </a:r>
            <a:r>
              <a:rPr lang="en-IE" dirty="0"/>
              <a:t> í </a:t>
            </a:r>
            <a:r>
              <a:rPr lang="en-IE" dirty="0" err="1"/>
              <a:t>yfir</a:t>
            </a:r>
            <a:r>
              <a:rPr lang="en-IE" dirty="0"/>
              <a:t> 20 </a:t>
            </a:r>
            <a:r>
              <a:rPr lang="en-IE" dirty="0" err="1" smtClean="0"/>
              <a:t>löndum</a:t>
            </a:r>
            <a:r>
              <a:rPr lang="en-IE" dirty="0" smtClean="0"/>
              <a:t> og </a:t>
            </a:r>
            <a:r>
              <a:rPr lang="en-IE" dirty="0" err="1" smtClean="0"/>
              <a:t>tekið</a:t>
            </a:r>
            <a:r>
              <a:rPr lang="en-IE" dirty="0" smtClean="0"/>
              <a:t> á </a:t>
            </a:r>
            <a:r>
              <a:rPr lang="en-IE" dirty="0" err="1"/>
              <a:t>móti</a:t>
            </a:r>
            <a:r>
              <a:rPr lang="en-IE" dirty="0"/>
              <a:t> </a:t>
            </a:r>
            <a:r>
              <a:rPr lang="en-IE" dirty="0" err="1"/>
              <a:t>yfir</a:t>
            </a:r>
            <a:r>
              <a:rPr lang="en-IE" dirty="0"/>
              <a:t> 2 </a:t>
            </a:r>
            <a:r>
              <a:rPr lang="en-IE" dirty="0" err="1"/>
              <a:t>milljónum</a:t>
            </a:r>
            <a:r>
              <a:rPr lang="en-IE" dirty="0"/>
              <a:t> manna um </a:t>
            </a:r>
            <a:r>
              <a:rPr lang="en-IE" dirty="0" err="1"/>
              <a:t>allan</a:t>
            </a:r>
            <a:r>
              <a:rPr lang="en-IE" dirty="0"/>
              <a:t> </a:t>
            </a:r>
            <a:r>
              <a:rPr lang="en-IE" dirty="0" err="1"/>
              <a:t>heim</a:t>
            </a:r>
            <a:r>
              <a:rPr lang="en-IE" dirty="0"/>
              <a:t>.</a:t>
            </a:r>
          </a:p>
        </p:txBody>
      </p:sp>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909223" cy="369332"/>
          </a:xfrm>
          <a:prstGeom prst="rect">
            <a:avLst/>
          </a:prstGeom>
          <a:noFill/>
        </p:spPr>
        <p:txBody>
          <a:bodyPr wrap="none" rtlCol="0">
            <a:spAutoFit/>
          </a:bodyPr>
          <a:lstStyle/>
          <a:p>
            <a:r>
              <a:rPr lang="is-IS" dirty="0">
                <a:hlinkClick r:id="rId2"/>
              </a:rPr>
              <a:t>Heimild</a:t>
            </a:r>
            <a:endParaRPr lang="en-LT" dirty="0"/>
          </a:p>
        </p:txBody>
      </p:sp>
      <p:pic>
        <p:nvPicPr>
          <p:cNvPr id="6" name="Picture Placeholder 5" descr="A picture containing text, outdoor, decker, double&#10;&#10;Description automatically generated">
            <a:extLst>
              <a:ext uri="{FF2B5EF4-FFF2-40B4-BE49-F238E27FC236}">
                <a16:creationId xmlns:a16="http://schemas.microsoft.com/office/drawing/2014/main" id="{EB2D4BAC-8499-C84B-BA87-79E0129F76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763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KAFLI 4 </a:t>
            </a:r>
          </a:p>
          <a:p>
            <a:r>
              <a:rPr lang="en-IE" dirty="0"/>
              <a:t>POPPMENNINGAR UPPLIFANIR FYRIR LENGRI FERÐIR</a:t>
            </a:r>
          </a:p>
        </p:txBody>
      </p:sp>
      <p:pic>
        <p:nvPicPr>
          <p:cNvPr id="5" name="Picture Placeholder 4" descr="A picture containing text, sky, outdoor, sign&#10;&#10;Description automatically generated">
            <a:extLst>
              <a:ext uri="{FF2B5EF4-FFF2-40B4-BE49-F238E27FC236}">
                <a16:creationId xmlns:a16="http://schemas.microsoft.com/office/drawing/2014/main" id="{1C4C7931-6124-6245-9AA8-C52A81461E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5BE5D42B-EA1D-714B-8D60-77B508FE8931}"/>
              </a:ext>
            </a:extLst>
          </p:cNvPr>
          <p:cNvSpPr txBox="1"/>
          <p:nvPr/>
        </p:nvSpPr>
        <p:spPr>
          <a:xfrm>
            <a:off x="20521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37414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U.S. Route 66</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000" dirty="0" smtClean="0"/>
              <a:t>Route 66 í </a:t>
            </a:r>
            <a:r>
              <a:rPr lang="en-US" sz="2000" dirty="0" err="1" smtClean="0"/>
              <a:t>Bandaríkjunum</a:t>
            </a:r>
            <a:r>
              <a:rPr lang="en-US" sz="2000" dirty="0" smtClean="0"/>
              <a:t> (</a:t>
            </a:r>
            <a:r>
              <a:rPr lang="en-US" sz="2000" dirty="0" err="1" smtClean="0"/>
              <a:t>opnaði</a:t>
            </a:r>
            <a:r>
              <a:rPr lang="en-US" sz="2000" dirty="0" smtClean="0"/>
              <a:t> 1926) </a:t>
            </a:r>
            <a:r>
              <a:rPr lang="en-US" sz="2000" dirty="0" err="1" smtClean="0"/>
              <a:t>er</a:t>
            </a:r>
            <a:r>
              <a:rPr lang="en-US" sz="2000" dirty="0" smtClean="0"/>
              <a:t> </a:t>
            </a:r>
            <a:r>
              <a:rPr lang="en-US" sz="2000" dirty="0" err="1" smtClean="0"/>
              <a:t>einn</a:t>
            </a:r>
            <a:r>
              <a:rPr lang="en-US" sz="2000" dirty="0" smtClean="0"/>
              <a:t> </a:t>
            </a:r>
            <a:r>
              <a:rPr lang="en-US" sz="2000" dirty="0" err="1" smtClean="0"/>
              <a:t>frægasti</a:t>
            </a:r>
            <a:r>
              <a:rPr lang="en-US" sz="2000" dirty="0" smtClean="0"/>
              <a:t> </a:t>
            </a:r>
            <a:r>
              <a:rPr lang="en-US" sz="2000" dirty="0" err="1" smtClean="0"/>
              <a:t>vegur</a:t>
            </a:r>
            <a:r>
              <a:rPr lang="en-US" sz="2000" dirty="0" smtClean="0"/>
              <a:t> </a:t>
            </a:r>
            <a:r>
              <a:rPr lang="en-US" sz="2000" dirty="0" err="1" smtClean="0"/>
              <a:t>Bandaríkjana</a:t>
            </a:r>
            <a:r>
              <a:rPr lang="en-US" sz="2000" dirty="0" smtClean="0"/>
              <a:t> og </a:t>
            </a:r>
            <a:r>
              <a:rPr lang="en-US" sz="2000" dirty="0" err="1" smtClean="0"/>
              <a:t>hefur</a:t>
            </a:r>
            <a:r>
              <a:rPr lang="en-US" sz="2000" dirty="0" smtClean="0"/>
              <a:t> </a:t>
            </a:r>
            <a:r>
              <a:rPr lang="en-US" sz="2000" dirty="0" err="1" smtClean="0"/>
              <a:t>komið</a:t>
            </a:r>
            <a:r>
              <a:rPr lang="en-US" sz="2000" dirty="0" smtClean="0"/>
              <a:t> </a:t>
            </a:r>
            <a:r>
              <a:rPr lang="en-US" sz="2000" dirty="0" err="1" smtClean="0"/>
              <a:t>fyrir</a:t>
            </a:r>
            <a:r>
              <a:rPr lang="en-US" sz="2000" dirty="0" smtClean="0"/>
              <a:t> í </a:t>
            </a:r>
            <a:r>
              <a:rPr lang="en-US" sz="2000" dirty="0" err="1" smtClean="0"/>
              <a:t>verkum</a:t>
            </a:r>
            <a:r>
              <a:rPr lang="en-US" sz="2000" dirty="0" smtClean="0"/>
              <a:t> </a:t>
            </a:r>
            <a:r>
              <a:rPr lang="en-US" sz="2000" dirty="0" err="1" smtClean="0"/>
              <a:t>fjölmargra</a:t>
            </a:r>
            <a:r>
              <a:rPr lang="en-US" sz="2000" dirty="0" smtClean="0"/>
              <a:t> </a:t>
            </a:r>
            <a:r>
              <a:rPr lang="en-US" sz="2000" dirty="0" err="1" smtClean="0"/>
              <a:t>bandarískra</a:t>
            </a:r>
            <a:r>
              <a:rPr lang="en-US" sz="2000" dirty="0" smtClean="0"/>
              <a:t> </a:t>
            </a:r>
            <a:r>
              <a:rPr lang="en-US" sz="2000" dirty="0" err="1" smtClean="0"/>
              <a:t>listamananna</a:t>
            </a:r>
            <a:r>
              <a:rPr lang="en-US" sz="2000" dirty="0" smtClean="0"/>
              <a:t> í </a:t>
            </a:r>
            <a:r>
              <a:rPr lang="en-US" sz="2000" dirty="0" err="1" smtClean="0"/>
              <a:t>gegnum</a:t>
            </a:r>
            <a:r>
              <a:rPr lang="en-US" sz="2000" dirty="0" smtClean="0"/>
              <a:t> </a:t>
            </a:r>
            <a:r>
              <a:rPr lang="en-US" sz="2000" dirty="0" err="1" smtClean="0"/>
              <a:t>tíðini</a:t>
            </a:r>
            <a:r>
              <a:rPr lang="en-US" sz="2000" dirty="0" smtClean="0"/>
              <a:t>, </a:t>
            </a:r>
            <a:r>
              <a:rPr lang="en-US" sz="2000" dirty="0" err="1" smtClean="0"/>
              <a:t>hvort</a:t>
            </a:r>
            <a:r>
              <a:rPr lang="en-US" sz="2000" dirty="0" smtClean="0"/>
              <a:t> </a:t>
            </a:r>
            <a:r>
              <a:rPr lang="en-US" sz="2000" dirty="0" err="1" smtClean="0"/>
              <a:t>heldur</a:t>
            </a:r>
            <a:r>
              <a:rPr lang="en-US" sz="2000" dirty="0" smtClean="0"/>
              <a:t> </a:t>
            </a:r>
            <a:r>
              <a:rPr lang="en-US" sz="2000" dirty="0" err="1" smtClean="0"/>
              <a:t>sem</a:t>
            </a:r>
            <a:r>
              <a:rPr lang="en-US" sz="2000" dirty="0" smtClean="0"/>
              <a:t> </a:t>
            </a:r>
            <a:r>
              <a:rPr lang="en-US" sz="2000" dirty="0" err="1" smtClean="0"/>
              <a:t>er</a:t>
            </a:r>
            <a:r>
              <a:rPr lang="en-US" sz="2000" dirty="0" smtClean="0"/>
              <a:t> í </a:t>
            </a:r>
            <a:r>
              <a:rPr lang="en-US" sz="2000" dirty="0" err="1" smtClean="0"/>
              <a:t>bókmenntum</a:t>
            </a:r>
            <a:r>
              <a:rPr lang="en-US" sz="2000" dirty="0" smtClean="0"/>
              <a:t>, </a:t>
            </a:r>
            <a:r>
              <a:rPr lang="en-US" sz="2000" dirty="0" err="1" smtClean="0"/>
              <a:t>tónlist</a:t>
            </a:r>
            <a:r>
              <a:rPr lang="en-US" sz="2000" dirty="0"/>
              <a:t> </a:t>
            </a:r>
            <a:r>
              <a:rPr lang="en-US" sz="2000" dirty="0" err="1" smtClean="0"/>
              <a:t>eða</a:t>
            </a:r>
            <a:r>
              <a:rPr lang="en-US" sz="2000" dirty="0" smtClean="0"/>
              <a:t> </a:t>
            </a:r>
            <a:r>
              <a:rPr lang="en-US" sz="2000" dirty="0" err="1" smtClean="0"/>
              <a:t>sjónvarpsþáttum</a:t>
            </a:r>
            <a:r>
              <a:rPr lang="en-US" sz="2000" dirty="0" smtClean="0"/>
              <a:t>. Disney/Pixar </a:t>
            </a:r>
            <a:r>
              <a:rPr lang="en-US" sz="2000" dirty="0" err="1" smtClean="0"/>
              <a:t>myndin</a:t>
            </a:r>
            <a:r>
              <a:rPr lang="en-US" sz="2000" dirty="0" smtClean="0"/>
              <a:t> Cars (2006) </a:t>
            </a:r>
            <a:r>
              <a:rPr lang="en-US" sz="2000" dirty="0" err="1" smtClean="0"/>
              <a:t>fékk</a:t>
            </a:r>
            <a:r>
              <a:rPr lang="en-US" sz="2000" dirty="0" smtClean="0"/>
              <a:t> </a:t>
            </a:r>
            <a:r>
              <a:rPr lang="en-US" sz="2000" dirty="0" err="1" smtClean="0"/>
              <a:t>vinnuheitið</a:t>
            </a:r>
            <a:r>
              <a:rPr lang="en-US" sz="2000" dirty="0" smtClean="0"/>
              <a:t> Route 66. </a:t>
            </a:r>
            <a:r>
              <a:rPr lang="en-US" sz="2000" dirty="0" err="1" smtClean="0"/>
              <a:t>Söguþráður</a:t>
            </a:r>
            <a:r>
              <a:rPr lang="en-US" sz="2000" dirty="0" smtClean="0"/>
              <a:t> </a:t>
            </a:r>
            <a:r>
              <a:rPr lang="en-US" sz="2000" dirty="0" err="1" smtClean="0"/>
              <a:t>myndarinnar</a:t>
            </a:r>
            <a:r>
              <a:rPr lang="en-US" sz="2000" dirty="0"/>
              <a:t> </a:t>
            </a:r>
            <a:r>
              <a:rPr lang="en-US" sz="2000" dirty="0" err="1" smtClean="0"/>
              <a:t>snýst</a:t>
            </a:r>
            <a:r>
              <a:rPr lang="en-US" sz="2000" dirty="0" smtClean="0"/>
              <a:t> um </a:t>
            </a:r>
            <a:r>
              <a:rPr lang="en-US" sz="2000" dirty="0" err="1" smtClean="0"/>
              <a:t>hnignun</a:t>
            </a:r>
            <a:r>
              <a:rPr lang="en-US" sz="2000" dirty="0" smtClean="0"/>
              <a:t> </a:t>
            </a:r>
            <a:r>
              <a:rPr lang="en-US" sz="2000" dirty="0" err="1" smtClean="0"/>
              <a:t>bæjarins</a:t>
            </a:r>
            <a:r>
              <a:rPr lang="en-US" sz="2000" dirty="0" smtClean="0"/>
              <a:t> Radiator Springs, </a:t>
            </a:r>
            <a:r>
              <a:rPr lang="en-US" sz="2000" dirty="0" err="1" smtClean="0"/>
              <a:t>sem</a:t>
            </a:r>
            <a:r>
              <a:rPr lang="en-US" sz="2000" dirty="0" smtClean="0"/>
              <a:t> </a:t>
            </a:r>
            <a:r>
              <a:rPr lang="en-US" sz="2000" dirty="0" err="1" smtClean="0"/>
              <a:t>áður</a:t>
            </a:r>
            <a:r>
              <a:rPr lang="en-US" sz="2000" dirty="0" smtClean="0"/>
              <a:t> </a:t>
            </a:r>
            <a:r>
              <a:rPr lang="en-US" sz="2000" dirty="0" err="1" smtClean="0"/>
              <a:t>var</a:t>
            </a:r>
            <a:r>
              <a:rPr lang="en-US" sz="2000" dirty="0" smtClean="0"/>
              <a:t> </a:t>
            </a:r>
            <a:r>
              <a:rPr lang="en-US" sz="2000" dirty="0" err="1" smtClean="0"/>
              <a:t>farsæll</a:t>
            </a:r>
            <a:r>
              <a:rPr lang="en-US" sz="2000" dirty="0" smtClean="0"/>
              <a:t> </a:t>
            </a:r>
            <a:r>
              <a:rPr lang="en-US" sz="2000" dirty="0" err="1" smtClean="0"/>
              <a:t>bær</a:t>
            </a:r>
            <a:r>
              <a:rPr lang="en-US" sz="2000" dirty="0" smtClean="0"/>
              <a:t> </a:t>
            </a:r>
            <a:r>
              <a:rPr lang="en-US" sz="2000" dirty="0" err="1" smtClean="0"/>
              <a:t>en</a:t>
            </a:r>
            <a:r>
              <a:rPr lang="en-US" sz="2000" dirty="0" smtClean="0"/>
              <a:t> </a:t>
            </a:r>
            <a:r>
              <a:rPr lang="en-US" sz="2000" dirty="0" err="1" smtClean="0"/>
              <a:t>er</a:t>
            </a:r>
            <a:r>
              <a:rPr lang="en-US" sz="2000" dirty="0" smtClean="0"/>
              <a:t> </a:t>
            </a:r>
            <a:r>
              <a:rPr lang="en-US" sz="2000" dirty="0" err="1" smtClean="0"/>
              <a:t>nú</a:t>
            </a:r>
            <a:r>
              <a:rPr lang="en-US" sz="2000" dirty="0" smtClean="0"/>
              <a:t> </a:t>
            </a:r>
            <a:r>
              <a:rPr lang="en-US" sz="2000" dirty="0" err="1" smtClean="0"/>
              <a:t>orðinn</a:t>
            </a:r>
            <a:r>
              <a:rPr lang="en-US" sz="2000" dirty="0" smtClean="0"/>
              <a:t> </a:t>
            </a:r>
            <a:r>
              <a:rPr lang="en-US" sz="2000" dirty="0" err="1" smtClean="0"/>
              <a:t>að</a:t>
            </a:r>
            <a:r>
              <a:rPr lang="en-US" sz="2000" dirty="0" smtClean="0"/>
              <a:t> </a:t>
            </a:r>
            <a:r>
              <a:rPr lang="en-US" sz="2000" dirty="0" err="1" smtClean="0"/>
              <a:t>draugabæ</a:t>
            </a:r>
            <a:r>
              <a:rPr lang="en-US" sz="2000" dirty="0" smtClean="0"/>
              <a:t> </a:t>
            </a:r>
            <a:r>
              <a:rPr lang="en-US" sz="2000" dirty="0" err="1" smtClean="0"/>
              <a:t>eftir</a:t>
            </a:r>
            <a:r>
              <a:rPr lang="en-US" sz="2000" dirty="0" smtClean="0"/>
              <a:t> </a:t>
            </a:r>
            <a:r>
              <a:rPr lang="en-US" sz="2000" dirty="0" err="1" smtClean="0"/>
              <a:t>að</a:t>
            </a:r>
            <a:r>
              <a:rPr lang="en-US" sz="2000" dirty="0" smtClean="0"/>
              <a:t> </a:t>
            </a:r>
            <a:r>
              <a:rPr lang="en-US" sz="2000" dirty="0" err="1" smtClean="0"/>
              <a:t>aðalvegur</a:t>
            </a:r>
            <a:r>
              <a:rPr lang="en-US" sz="2000" dirty="0" smtClean="0"/>
              <a:t> </a:t>
            </a:r>
            <a:r>
              <a:rPr lang="en-US" sz="2000" dirty="0" err="1" smtClean="0"/>
              <a:t>bæjarins</a:t>
            </a:r>
            <a:r>
              <a:rPr lang="en-US" sz="2000" dirty="0" smtClean="0"/>
              <a:t>, Route 66, </a:t>
            </a:r>
            <a:r>
              <a:rPr lang="en-US" sz="2000" dirty="0" err="1" smtClean="0"/>
              <a:t>var</a:t>
            </a:r>
            <a:r>
              <a:rPr lang="en-US" sz="2000" dirty="0" smtClean="0"/>
              <a:t> </a:t>
            </a:r>
            <a:r>
              <a:rPr lang="en-US" sz="2000" dirty="0" err="1" smtClean="0"/>
              <a:t>ekki</a:t>
            </a:r>
            <a:r>
              <a:rPr lang="en-US" sz="2000" dirty="0" smtClean="0"/>
              <a:t> </a:t>
            </a:r>
            <a:r>
              <a:rPr lang="en-US" sz="2000" dirty="0" err="1" smtClean="0"/>
              <a:t>tengdur</a:t>
            </a:r>
            <a:r>
              <a:rPr lang="en-US" sz="2000" dirty="0" smtClean="0"/>
              <a:t> </a:t>
            </a:r>
            <a:r>
              <a:rPr lang="en-US" sz="2000" dirty="0" err="1" smtClean="0"/>
              <a:t>við</a:t>
            </a:r>
            <a:r>
              <a:rPr lang="en-US" sz="2000" dirty="0" smtClean="0"/>
              <a:t> </a:t>
            </a:r>
            <a:r>
              <a:rPr lang="en-US" sz="2000" dirty="0" err="1" smtClean="0"/>
              <a:t>nýja</a:t>
            </a:r>
            <a:r>
              <a:rPr lang="en-US" sz="2000" dirty="0" smtClean="0"/>
              <a:t> </a:t>
            </a:r>
            <a:r>
              <a:rPr lang="en-US" sz="2000" dirty="0" err="1" smtClean="0"/>
              <a:t>þjóðveginn</a:t>
            </a:r>
            <a:r>
              <a:rPr lang="en-US" sz="2000" dirty="0" smtClean="0"/>
              <a:t>.</a:t>
            </a:r>
            <a:endParaRPr lang="en-US" sz="2000" dirty="0"/>
          </a:p>
        </p:txBody>
      </p:sp>
      <p:sp>
        <p:nvSpPr>
          <p:cNvPr id="9" name="TextBox 8">
            <a:extLst>
              <a:ext uri="{FF2B5EF4-FFF2-40B4-BE49-F238E27FC236}">
                <a16:creationId xmlns:a16="http://schemas.microsoft.com/office/drawing/2014/main" id="{AF512AFF-F0C8-294B-A497-FB2DE08A9FF0}"/>
              </a:ext>
            </a:extLst>
          </p:cNvPr>
          <p:cNvSpPr txBox="1"/>
          <p:nvPr/>
        </p:nvSpPr>
        <p:spPr>
          <a:xfrm>
            <a:off x="11189539" y="5704208"/>
            <a:ext cx="824072" cy="369332"/>
          </a:xfrm>
          <a:prstGeom prst="rect">
            <a:avLst/>
          </a:prstGeom>
          <a:noFill/>
        </p:spPr>
        <p:txBody>
          <a:bodyPr wrap="none" rtlCol="0">
            <a:spAutoFit/>
          </a:bodyPr>
          <a:lstStyle/>
          <a:p>
            <a:r>
              <a:rPr lang="en-LT" dirty="0">
                <a:hlinkClick r:id="rId3"/>
              </a:rPr>
              <a:t>Source</a:t>
            </a:r>
            <a:endParaRPr lang="en-LT" dirty="0"/>
          </a:p>
        </p:txBody>
      </p:sp>
      <p:pic>
        <p:nvPicPr>
          <p:cNvPr id="7" name="Picture Placeholder 6" descr="A picture containing text, sky, road, outdoor&#10;&#10;Description automatically generated">
            <a:extLst>
              <a:ext uri="{FF2B5EF4-FFF2-40B4-BE49-F238E27FC236}">
                <a16:creationId xmlns:a16="http://schemas.microsoft.com/office/drawing/2014/main" id="{C6B5870D-C32C-BF46-AA41-EA20264B0E7C}"/>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3868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0" y="936395"/>
            <a:ext cx="3446585" cy="3297980"/>
          </a:xfrm>
        </p:spPr>
        <p:txBody>
          <a:bodyPr/>
          <a:lstStyle/>
          <a:p>
            <a:r>
              <a:rPr lang="en-US" dirty="0" err="1"/>
              <a:t>Poppmenningar-tengd</a:t>
            </a:r>
            <a:r>
              <a:rPr lang="en-US" dirty="0"/>
              <a:t> </a:t>
            </a:r>
            <a:r>
              <a:rPr lang="en-US" dirty="0" err="1"/>
              <a:t>fjölskylduferð</a:t>
            </a:r>
            <a:r>
              <a:rPr lang="en-US" dirty="0"/>
              <a:t> um England</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is-IS" dirty="0"/>
              <a:t>Ferðaþjónustufyrirtæki í Bretlandi taka að sér að skipuleggja vikuferðir fyrir fjölskyldur </a:t>
            </a:r>
            <a:r>
              <a:rPr lang="is-IS" dirty="0" smtClean="0"/>
              <a:t>þar sem þær fá að upplifa  og komast í návígi við enska </a:t>
            </a:r>
            <a:r>
              <a:rPr lang="is-IS" dirty="0"/>
              <a:t>poppmenningu, þar á meðal má nefna Lísu í Undralandi, Mary Poppins, Bítlana og Harry Potter.</a:t>
            </a:r>
            <a:endParaRPr lang="en-US" dirty="0"/>
          </a:p>
        </p:txBody>
      </p:sp>
      <p:pic>
        <p:nvPicPr>
          <p:cNvPr id="7" name="Picture Placeholder 6" descr="A picture containing sky, outdoor, building, day&#10;&#10;Description automatically generated">
            <a:extLst>
              <a:ext uri="{FF2B5EF4-FFF2-40B4-BE49-F238E27FC236}">
                <a16:creationId xmlns:a16="http://schemas.microsoft.com/office/drawing/2014/main" id="{AB5CC0E1-6527-B74B-B359-A003019C927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2D16767A-B91C-6649-83E7-6EB0BB1A97BD}"/>
              </a:ext>
            </a:extLst>
          </p:cNvPr>
          <p:cNvSpPr txBox="1"/>
          <p:nvPr/>
        </p:nvSpPr>
        <p:spPr>
          <a:xfrm>
            <a:off x="10765536" y="5522976"/>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47588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building, window, indoor, arch&#10;&#10;Description automatically generated">
            <a:extLst>
              <a:ext uri="{FF2B5EF4-FFF2-40B4-BE49-F238E27FC236}">
                <a16:creationId xmlns:a16="http://schemas.microsoft.com/office/drawing/2014/main" id="{80419F87-02C0-0C44-9B1F-7C7EE5E7F9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
          <a:stretch/>
        </p:blipFill>
        <p:spPr>
          <a:xfrm>
            <a:off x="3293433" y="2033396"/>
            <a:ext cx="2699559" cy="4093641"/>
          </a:xfrm>
          <a:prstGeom prst="rect">
            <a:avLst/>
          </a:prstGeom>
        </p:spPr>
      </p:pic>
      <p:pic>
        <p:nvPicPr>
          <p:cNvPr id="20" name="Picture 19" descr="A picture containing outdoor, person&#10;&#10;Description automatically generated">
            <a:extLst>
              <a:ext uri="{FF2B5EF4-FFF2-40B4-BE49-F238E27FC236}">
                <a16:creationId xmlns:a16="http://schemas.microsoft.com/office/drawing/2014/main" id="{518B874D-49CF-F143-90C7-D9A17EF301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5"/>
          <a:stretch/>
        </p:blipFill>
        <p:spPr>
          <a:xfrm>
            <a:off x="407090" y="2055131"/>
            <a:ext cx="2699558" cy="4071906"/>
          </a:xfrm>
          <a:prstGeom prst="rect">
            <a:avLst/>
          </a:prstGeom>
        </p:spPr>
      </p:pic>
      <p:pic>
        <p:nvPicPr>
          <p:cNvPr id="16" name="Picture 15" descr="A person standing next to a sign&#10;&#10;Description automatically generated with medium confidence">
            <a:extLst>
              <a:ext uri="{FF2B5EF4-FFF2-40B4-BE49-F238E27FC236}">
                <a16:creationId xmlns:a16="http://schemas.microsoft.com/office/drawing/2014/main" id="{319B568A-E91C-854D-A562-6D4A524437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3"/>
          <a:stretch/>
        </p:blipFill>
        <p:spPr>
          <a:xfrm>
            <a:off x="9010870" y="2063801"/>
            <a:ext cx="2774040" cy="4077223"/>
          </a:xfrm>
          <a:prstGeom prst="rect">
            <a:avLst/>
          </a:prstGeom>
        </p:spPr>
      </p:pic>
      <p:pic>
        <p:nvPicPr>
          <p:cNvPr id="14" name="Picture 13" descr="A close-up of a chess board&#10;&#10;Description automatically generated with medium confidence">
            <a:extLst>
              <a:ext uri="{FF2B5EF4-FFF2-40B4-BE49-F238E27FC236}">
                <a16:creationId xmlns:a16="http://schemas.microsoft.com/office/drawing/2014/main" id="{72E967FF-1B67-E148-99B5-5B8284320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0817" y="2046548"/>
            <a:ext cx="2716811" cy="4085924"/>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fontScale="92500" lnSpcReduction="20000"/>
          </a:bodyPr>
          <a:lstStyle/>
          <a:p>
            <a:r>
              <a:rPr lang="is-IS" dirty="0"/>
              <a:t>HVERNIG ER BEST AÐ KOMA FERÐAÞJÓNUSTU TENGDRI POPPMENNINGU Á FRAMFÆRI?</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err="1"/>
              <a:t>Það</a:t>
            </a:r>
            <a:r>
              <a:rPr lang="en-IE" dirty="0"/>
              <a:t> </a:t>
            </a:r>
            <a:r>
              <a:rPr lang="en-IE" dirty="0" err="1"/>
              <a:t>þarf</a:t>
            </a:r>
            <a:r>
              <a:rPr lang="en-IE" dirty="0"/>
              <a:t> </a:t>
            </a:r>
            <a:r>
              <a:rPr lang="en-IE" dirty="0" err="1"/>
              <a:t>að</a:t>
            </a:r>
            <a:r>
              <a:rPr lang="en-IE" dirty="0"/>
              <a:t>..</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405164" y="2282148"/>
            <a:ext cx="2701484" cy="845043"/>
          </a:xfrm>
          <a:solidFill>
            <a:srgbClr val="1198D1"/>
          </a:solidFill>
        </p:spPr>
        <p:txBody>
          <a:bodyPr/>
          <a:lstStyle/>
          <a:p>
            <a:r>
              <a:rPr lang="en-IE" sz="2400" dirty="0">
                <a:solidFill>
                  <a:schemeClr val="bg1"/>
                </a:solidFill>
              </a:rPr>
              <a:t>Vita </a:t>
            </a:r>
            <a:r>
              <a:rPr lang="en-IE" sz="2400" dirty="0" err="1" smtClean="0">
                <a:solidFill>
                  <a:schemeClr val="bg1"/>
                </a:solidFill>
              </a:rPr>
              <a:t>hverjir</a:t>
            </a:r>
            <a:r>
              <a:rPr lang="en-IE" sz="2400" dirty="0">
                <a:solidFill>
                  <a:schemeClr val="bg1"/>
                </a:solidFill>
              </a:rPr>
              <a:t> </a:t>
            </a:r>
            <a:r>
              <a:rPr lang="en-IE" sz="2400" dirty="0" err="1" smtClean="0">
                <a:solidFill>
                  <a:schemeClr val="bg1"/>
                </a:solidFill>
              </a:rPr>
              <a:t>séu</a:t>
            </a:r>
            <a:r>
              <a:rPr lang="en-IE" sz="2400" dirty="0" smtClean="0">
                <a:solidFill>
                  <a:schemeClr val="bg1"/>
                </a:solidFill>
              </a:rPr>
              <a:t> </a:t>
            </a:r>
            <a:r>
              <a:rPr lang="en-IE" sz="2400" dirty="0" err="1">
                <a:solidFill>
                  <a:schemeClr val="bg1"/>
                </a:solidFill>
              </a:rPr>
              <a:t>hagsmunaaðilarnir</a:t>
            </a:r>
            <a:endParaRPr lang="en-IE" sz="2400" dirty="0">
              <a:solidFill>
                <a:schemeClr val="bg1"/>
              </a:solidFill>
            </a:endParaRP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699559" cy="845042"/>
          </a:xfrm>
          <a:solidFill>
            <a:srgbClr val="DD1B50"/>
          </a:solidFill>
        </p:spPr>
        <p:txBody>
          <a:bodyPr/>
          <a:lstStyle/>
          <a:p>
            <a:r>
              <a:rPr lang="en-IE" sz="2400" dirty="0" err="1">
                <a:solidFill>
                  <a:schemeClr val="bg1"/>
                </a:solidFill>
              </a:rPr>
              <a:t>Vinna</a:t>
            </a:r>
            <a:r>
              <a:rPr lang="en-IE" sz="2400" dirty="0">
                <a:solidFill>
                  <a:schemeClr val="bg1"/>
                </a:solidFill>
              </a:rPr>
              <a:t> </a:t>
            </a:r>
            <a:r>
              <a:rPr lang="en-IE" sz="2400" dirty="0" err="1">
                <a:solidFill>
                  <a:schemeClr val="bg1"/>
                </a:solidFill>
              </a:rPr>
              <a:t>með</a:t>
            </a:r>
            <a:r>
              <a:rPr lang="en-IE" sz="2400" dirty="0">
                <a:solidFill>
                  <a:schemeClr val="bg1"/>
                </a:solidFill>
              </a:rPr>
              <a:t> </a:t>
            </a:r>
            <a:r>
              <a:rPr lang="en-IE" sz="2400" dirty="0" err="1">
                <a:solidFill>
                  <a:schemeClr val="bg1"/>
                </a:solidFill>
              </a:rPr>
              <a:t>hagsmunaaðilum</a:t>
            </a:r>
            <a:endParaRPr lang="en-IE" sz="2400" dirty="0">
              <a:solidFill>
                <a:schemeClr val="bg1"/>
              </a:solidFill>
            </a:endParaRP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50816" y="2282147"/>
            <a:ext cx="2716811" cy="845044"/>
          </a:xfrm>
          <a:solidFill>
            <a:srgbClr val="9A2E90"/>
          </a:solidFill>
        </p:spPr>
        <p:txBody>
          <a:bodyPr/>
          <a:lstStyle/>
          <a:p>
            <a:r>
              <a:rPr lang="en-IE" sz="2400" dirty="0">
                <a:solidFill>
                  <a:schemeClr val="bg1"/>
                </a:solidFill>
              </a:rPr>
              <a:t>Vera </a:t>
            </a:r>
            <a:r>
              <a:rPr lang="en-IE" sz="2400" dirty="0" err="1">
                <a:solidFill>
                  <a:schemeClr val="bg1"/>
                </a:solidFill>
              </a:rPr>
              <a:t>meðvitaður</a:t>
            </a:r>
            <a:r>
              <a:rPr lang="en-IE" sz="2400" dirty="0">
                <a:solidFill>
                  <a:schemeClr val="bg1"/>
                </a:solidFill>
              </a:rPr>
              <a:t> um </a:t>
            </a:r>
            <a:r>
              <a:rPr lang="en-IE" sz="2400" dirty="0" err="1">
                <a:solidFill>
                  <a:schemeClr val="bg1"/>
                </a:solidFill>
              </a:rPr>
              <a:t>það</a:t>
            </a:r>
            <a:r>
              <a:rPr lang="en-IE" sz="2400" dirty="0">
                <a:solidFill>
                  <a:schemeClr val="bg1"/>
                </a:solidFill>
              </a:rPr>
              <a:t> </a:t>
            </a:r>
            <a:r>
              <a:rPr lang="en-IE" sz="2400" dirty="0" err="1">
                <a:solidFill>
                  <a:schemeClr val="bg1"/>
                </a:solidFill>
              </a:rPr>
              <a:t>nýjasta</a:t>
            </a:r>
            <a:r>
              <a:rPr lang="en-IE" sz="2400" dirty="0">
                <a:solidFill>
                  <a:schemeClr val="bg1"/>
                </a:solidFill>
              </a:rPr>
              <a:t> </a:t>
            </a:r>
            <a:r>
              <a:rPr lang="en-IE" sz="2400" dirty="0" err="1">
                <a:solidFill>
                  <a:schemeClr val="bg1"/>
                </a:solidFill>
              </a:rPr>
              <a:t>nýja</a:t>
            </a:r>
            <a:endParaRPr lang="en-IE" sz="2400" dirty="0">
              <a:solidFill>
                <a:schemeClr val="bg1"/>
              </a:solidFill>
            </a:endParaRP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10870" y="2282147"/>
            <a:ext cx="2775966" cy="845044"/>
          </a:xfrm>
          <a:solidFill>
            <a:srgbClr val="F5B020"/>
          </a:solidFill>
        </p:spPr>
        <p:txBody>
          <a:bodyPr/>
          <a:lstStyle/>
          <a:p>
            <a:r>
              <a:rPr lang="en-IE" sz="2400" dirty="0">
                <a:solidFill>
                  <a:schemeClr val="bg1"/>
                </a:solidFill>
              </a:rPr>
              <a:t>Vera </a:t>
            </a:r>
            <a:r>
              <a:rPr lang="en-IE" sz="2400" dirty="0" err="1">
                <a:solidFill>
                  <a:schemeClr val="bg1"/>
                </a:solidFill>
              </a:rPr>
              <a:t>skapandi</a:t>
            </a:r>
            <a:endParaRPr lang="en-IE" sz="2400" dirty="0">
              <a:solidFill>
                <a:schemeClr val="bg1"/>
              </a:solidFill>
            </a:endParaRPr>
          </a:p>
        </p:txBody>
      </p:sp>
    </p:spTree>
    <p:extLst>
      <p:ext uri="{BB962C8B-B14F-4D97-AF65-F5344CB8AC3E}">
        <p14:creationId xmlns:p14="http://schemas.microsoft.com/office/powerpoint/2010/main" val="157185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KAFLI 5</a:t>
            </a:r>
          </a:p>
          <a:p>
            <a:r>
              <a:rPr lang="en-IE" dirty="0"/>
              <a:t>HÁTÍÐIR OG VIÐBURÐIR TENGDIR POPPMENNINGAR-FERÐAÞJÓNUSTU</a:t>
            </a:r>
          </a:p>
        </p:txBody>
      </p:sp>
      <p:pic>
        <p:nvPicPr>
          <p:cNvPr id="17" name="Picture Placeholder 16">
            <a:extLst>
              <a:ext uri="{FF2B5EF4-FFF2-40B4-BE49-F238E27FC236}">
                <a16:creationId xmlns:a16="http://schemas.microsoft.com/office/drawing/2014/main" id="{890B5A93-4B9A-FA4A-9E86-767F5A425C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8" name="TextBox 17">
            <a:extLst>
              <a:ext uri="{FF2B5EF4-FFF2-40B4-BE49-F238E27FC236}">
                <a16:creationId xmlns:a16="http://schemas.microsoft.com/office/drawing/2014/main" id="{C31773B2-960A-E347-9067-8BEC6824D6B3}"/>
              </a:ext>
            </a:extLst>
          </p:cNvPr>
          <p:cNvSpPr txBox="1"/>
          <p:nvPr/>
        </p:nvSpPr>
        <p:spPr>
          <a:xfrm>
            <a:off x="278365" y="6315456"/>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3429208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267855" y="936395"/>
            <a:ext cx="3178730" cy="3297980"/>
          </a:xfrm>
        </p:spPr>
        <p:txBody>
          <a:bodyPr/>
          <a:lstStyle/>
          <a:p>
            <a:r>
              <a:rPr lang="en-US" dirty="0" err="1"/>
              <a:t>Tónlistarhátíðir</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err="1"/>
              <a:t>Margar</a:t>
            </a:r>
            <a:r>
              <a:rPr lang="en-US" dirty="0"/>
              <a:t> </a:t>
            </a:r>
            <a:r>
              <a:rPr lang="en-US" dirty="0" err="1"/>
              <a:t>tónlistarhátíðir</a:t>
            </a:r>
            <a:r>
              <a:rPr lang="en-US" dirty="0"/>
              <a:t> </a:t>
            </a:r>
            <a:r>
              <a:rPr lang="en-US" dirty="0" err="1"/>
              <a:t>eru</a:t>
            </a:r>
            <a:r>
              <a:rPr lang="en-US" dirty="0"/>
              <a:t> </a:t>
            </a:r>
            <a:r>
              <a:rPr lang="en-US" dirty="0" err="1"/>
              <a:t>haldnar</a:t>
            </a:r>
            <a:r>
              <a:rPr lang="en-US" dirty="0"/>
              <a:t> um </a:t>
            </a:r>
            <a:r>
              <a:rPr lang="en-US" dirty="0" err="1"/>
              <a:t>heim</a:t>
            </a:r>
            <a:r>
              <a:rPr lang="en-US" dirty="0"/>
              <a:t> </a:t>
            </a:r>
            <a:r>
              <a:rPr lang="en-US" dirty="0" err="1"/>
              <a:t>allan</a:t>
            </a:r>
            <a:r>
              <a:rPr lang="en-US" dirty="0"/>
              <a:t> og </a:t>
            </a:r>
            <a:r>
              <a:rPr lang="en-US" dirty="0" err="1"/>
              <a:t>laða</a:t>
            </a:r>
            <a:r>
              <a:rPr lang="en-US" dirty="0"/>
              <a:t> </a:t>
            </a:r>
            <a:r>
              <a:rPr lang="en-US" dirty="0" err="1"/>
              <a:t>til</a:t>
            </a:r>
            <a:r>
              <a:rPr lang="en-US" dirty="0"/>
              <a:t> </a:t>
            </a:r>
            <a:r>
              <a:rPr lang="en-US" dirty="0" err="1"/>
              <a:t>sín</a:t>
            </a:r>
            <a:r>
              <a:rPr lang="en-US" dirty="0"/>
              <a:t> </a:t>
            </a:r>
            <a:r>
              <a:rPr lang="en-US" dirty="0" err="1"/>
              <a:t>fjölda</a:t>
            </a:r>
            <a:r>
              <a:rPr lang="en-US" dirty="0"/>
              <a:t> </a:t>
            </a:r>
            <a:r>
              <a:rPr lang="en-US" dirty="0" err="1"/>
              <a:t>ferðamanna</a:t>
            </a:r>
            <a:r>
              <a:rPr lang="en-US" dirty="0"/>
              <a:t> </a:t>
            </a:r>
            <a:r>
              <a:rPr lang="en-US" dirty="0" err="1"/>
              <a:t>til</a:t>
            </a:r>
            <a:r>
              <a:rPr lang="en-US" dirty="0"/>
              <a:t> </a:t>
            </a:r>
            <a:r>
              <a:rPr lang="en-US" dirty="0" err="1"/>
              <a:t>að</a:t>
            </a:r>
            <a:r>
              <a:rPr lang="en-US" dirty="0"/>
              <a:t> </a:t>
            </a:r>
            <a:r>
              <a:rPr lang="en-US" dirty="0" err="1"/>
              <a:t>hlusta</a:t>
            </a:r>
            <a:r>
              <a:rPr lang="en-US" dirty="0"/>
              <a:t> á </a:t>
            </a:r>
            <a:r>
              <a:rPr lang="en-US" dirty="0" err="1"/>
              <a:t>uppáhalds</a:t>
            </a:r>
            <a:r>
              <a:rPr lang="en-US" dirty="0"/>
              <a:t> </a:t>
            </a:r>
            <a:r>
              <a:rPr lang="en-US" dirty="0" err="1"/>
              <a:t>tónlistarmennina</a:t>
            </a:r>
            <a:r>
              <a:rPr lang="en-US" dirty="0"/>
              <a:t> </a:t>
            </a:r>
            <a:r>
              <a:rPr lang="en-US" dirty="0" err="1"/>
              <a:t>sína</a:t>
            </a:r>
            <a:r>
              <a:rPr lang="en-US" dirty="0"/>
              <a:t>. </a:t>
            </a:r>
            <a:r>
              <a:rPr lang="en-US" i="1" dirty="0"/>
              <a:t>Coachella</a:t>
            </a:r>
            <a:r>
              <a:rPr lang="en-US" dirty="0"/>
              <a:t>, </a:t>
            </a:r>
            <a:r>
              <a:rPr lang="en-US" i="1" dirty="0"/>
              <a:t>Sound On Sound Fest</a:t>
            </a:r>
            <a:r>
              <a:rPr lang="en-US" dirty="0"/>
              <a:t>, </a:t>
            </a:r>
            <a:r>
              <a:rPr lang="en-US" i="1" dirty="0"/>
              <a:t>Lollapalooza</a:t>
            </a:r>
            <a:r>
              <a:rPr lang="en-US" dirty="0"/>
              <a:t>, </a:t>
            </a:r>
            <a:r>
              <a:rPr lang="en-US" i="1" dirty="0"/>
              <a:t>Mutek</a:t>
            </a:r>
            <a:r>
              <a:rPr lang="en-US" dirty="0"/>
              <a:t>, </a:t>
            </a:r>
            <a:r>
              <a:rPr lang="en-US" i="1" dirty="0"/>
              <a:t>Field Day</a:t>
            </a:r>
            <a:r>
              <a:rPr lang="en-US" dirty="0"/>
              <a:t>, </a:t>
            </a:r>
            <a:r>
              <a:rPr lang="en-US" i="1" dirty="0"/>
              <a:t>Fuji Rock </a:t>
            </a:r>
            <a:r>
              <a:rPr lang="en-US" dirty="0" err="1"/>
              <a:t>ásamt</a:t>
            </a:r>
            <a:r>
              <a:rPr lang="en-US" dirty="0"/>
              <a:t> </a:t>
            </a:r>
            <a:r>
              <a:rPr lang="en-US" dirty="0" err="1"/>
              <a:t>fleirum</a:t>
            </a:r>
            <a:r>
              <a:rPr lang="en-US" dirty="0"/>
              <a:t>… og </a:t>
            </a:r>
            <a:r>
              <a:rPr lang="en-US" dirty="0" err="1"/>
              <a:t>ekki</a:t>
            </a:r>
            <a:r>
              <a:rPr lang="en-US" dirty="0"/>
              <a:t> </a:t>
            </a:r>
            <a:r>
              <a:rPr lang="en-US" dirty="0" err="1"/>
              <a:t>má</a:t>
            </a:r>
            <a:r>
              <a:rPr lang="en-US" dirty="0"/>
              <a:t> </a:t>
            </a:r>
            <a:r>
              <a:rPr lang="en-US" dirty="0" err="1"/>
              <a:t>gleyma</a:t>
            </a:r>
            <a:r>
              <a:rPr lang="en-US" dirty="0"/>
              <a:t> </a:t>
            </a:r>
            <a:r>
              <a:rPr lang="en-US" dirty="0" err="1"/>
              <a:t>tónlistarhátíðum</a:t>
            </a:r>
            <a:r>
              <a:rPr lang="en-US" dirty="0"/>
              <a:t> á </a:t>
            </a:r>
            <a:r>
              <a:rPr lang="en-US" dirty="0" err="1"/>
              <a:t>borð</a:t>
            </a:r>
            <a:r>
              <a:rPr lang="en-US" dirty="0"/>
              <a:t> </a:t>
            </a:r>
            <a:r>
              <a:rPr lang="en-US" dirty="0" err="1"/>
              <a:t>við</a:t>
            </a:r>
            <a:r>
              <a:rPr lang="en-US" dirty="0"/>
              <a:t> </a:t>
            </a:r>
            <a:r>
              <a:rPr lang="en-US" i="1" dirty="0"/>
              <a:t>Iceland Airwaves </a:t>
            </a:r>
            <a:r>
              <a:rPr lang="en-US" dirty="0"/>
              <a:t>og </a:t>
            </a:r>
            <a:r>
              <a:rPr lang="en-US" i="1" dirty="0"/>
              <a:t>Secret Solstice </a:t>
            </a:r>
            <a:r>
              <a:rPr lang="en-US" dirty="0" err="1"/>
              <a:t>hér</a:t>
            </a:r>
            <a:r>
              <a:rPr lang="en-US" dirty="0"/>
              <a:t> á </a:t>
            </a:r>
            <a:r>
              <a:rPr lang="en-US" dirty="0" err="1"/>
              <a:t>Íslandi</a:t>
            </a:r>
            <a:r>
              <a:rPr lang="en-US" dirty="0"/>
              <a:t>.</a:t>
            </a:r>
          </a:p>
        </p:txBody>
      </p:sp>
      <p:pic>
        <p:nvPicPr>
          <p:cNvPr id="8" name="Picture Placeholder 7" descr="A picture containing text, colorful&#10;&#10;Description automatically generated">
            <a:extLst>
              <a:ext uri="{FF2B5EF4-FFF2-40B4-BE49-F238E27FC236}">
                <a16:creationId xmlns:a16="http://schemas.microsoft.com/office/drawing/2014/main" id="{8630351B-922E-724F-A120-594F05FFF3E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2024869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Shakespeare </a:t>
            </a:r>
            <a:r>
              <a:rPr lang="en-US" dirty="0" err="1"/>
              <a:t>hátíðin</a:t>
            </a:r>
            <a:r>
              <a:rPr lang="en-US" dirty="0"/>
              <a:t> í Oregon</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is-IS" dirty="0"/>
              <a:t>Oregon Shakespearean Festival (OSF), sem er oft kölluð Broadway Vesturstrandar Bandaríkjana, er eitt stærsta aðdráttarafl svæðisins og státar af mörgum Tony verðlaunum og viðurkenningum. Frá febrúar til nóvember setur OSF upp 11 heimsklassa leikrit eftir bæði eldri leikskáld og samtímaskáld og laðar hátíðin árlega til sín um 400.000 gesti.</a:t>
            </a:r>
            <a:endParaRPr lang="en-US" dirty="0"/>
          </a:p>
        </p:txBody>
      </p:sp>
      <p:pic>
        <p:nvPicPr>
          <p:cNvPr id="7" name="Picture Placeholder 6" descr="A picture containing table, dining table&#10;&#10;Description automatically generated">
            <a:extLst>
              <a:ext uri="{FF2B5EF4-FFF2-40B4-BE49-F238E27FC236}">
                <a16:creationId xmlns:a16="http://schemas.microsoft.com/office/drawing/2014/main" id="{0881539B-55FE-0B47-953D-ADD9BCE3C49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BB2C6998-8A2C-F64F-A4FE-54584449DFE6}"/>
              </a:ext>
            </a:extLst>
          </p:cNvPr>
          <p:cNvSpPr txBox="1"/>
          <p:nvPr/>
        </p:nvSpPr>
        <p:spPr>
          <a:xfrm>
            <a:off x="10693116" y="5366675"/>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54230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Comic-Con</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GB" dirty="0" err="1"/>
              <a:t>Fyrsti</a:t>
            </a:r>
            <a:r>
              <a:rPr lang="en-GB" dirty="0"/>
              <a:t> Comic-Con </a:t>
            </a:r>
            <a:r>
              <a:rPr lang="en-GB" dirty="0" err="1"/>
              <a:t>viðburðurinn</a:t>
            </a:r>
            <a:r>
              <a:rPr lang="en-GB" dirty="0"/>
              <a:t> </a:t>
            </a:r>
            <a:r>
              <a:rPr lang="en-GB" dirty="0" err="1"/>
              <a:t>var</a:t>
            </a:r>
            <a:r>
              <a:rPr lang="en-GB" dirty="0"/>
              <a:t> </a:t>
            </a:r>
            <a:r>
              <a:rPr lang="en-GB" dirty="0" err="1"/>
              <a:t>haldinn</a:t>
            </a:r>
            <a:r>
              <a:rPr lang="en-GB" dirty="0"/>
              <a:t> </a:t>
            </a:r>
            <a:r>
              <a:rPr lang="en-GB" dirty="0" err="1"/>
              <a:t>árið</a:t>
            </a:r>
            <a:r>
              <a:rPr lang="en-GB" dirty="0"/>
              <a:t> 1970, </a:t>
            </a:r>
            <a:r>
              <a:rPr lang="en-GB" dirty="0" err="1"/>
              <a:t>en</a:t>
            </a:r>
            <a:r>
              <a:rPr lang="en-GB" dirty="0"/>
              <a:t> Comic-Con </a:t>
            </a:r>
            <a:r>
              <a:rPr lang="en-GB" dirty="0" err="1"/>
              <a:t>hefur</a:t>
            </a:r>
            <a:r>
              <a:rPr lang="en-GB" dirty="0"/>
              <a:t> </a:t>
            </a:r>
            <a:r>
              <a:rPr lang="en-GB" dirty="0" err="1"/>
              <a:t>þó</a:t>
            </a:r>
            <a:r>
              <a:rPr lang="en-GB" dirty="0"/>
              <a:t> </a:t>
            </a:r>
            <a:r>
              <a:rPr lang="en-GB" dirty="0" err="1"/>
              <a:t>aðeins</a:t>
            </a:r>
            <a:r>
              <a:rPr lang="en-GB" dirty="0"/>
              <a:t> </a:t>
            </a:r>
            <a:r>
              <a:rPr lang="en-GB" dirty="0" err="1"/>
              <a:t>sprottið</a:t>
            </a:r>
            <a:r>
              <a:rPr lang="en-GB" dirty="0"/>
              <a:t> </a:t>
            </a:r>
            <a:r>
              <a:rPr lang="en-GB" dirty="0" err="1"/>
              <a:t>upp</a:t>
            </a:r>
            <a:r>
              <a:rPr lang="en-GB" dirty="0"/>
              <a:t> </a:t>
            </a:r>
            <a:r>
              <a:rPr lang="en-GB" dirty="0" err="1"/>
              <a:t>sem</a:t>
            </a:r>
            <a:r>
              <a:rPr lang="en-GB" dirty="0"/>
              <a:t> </a:t>
            </a:r>
            <a:r>
              <a:rPr lang="en-GB" dirty="0" err="1"/>
              <a:t>alþjóðlegt</a:t>
            </a:r>
            <a:r>
              <a:rPr lang="en-GB" dirty="0"/>
              <a:t> </a:t>
            </a:r>
            <a:r>
              <a:rPr lang="en-GB" dirty="0" err="1"/>
              <a:t>fyrirbæri</a:t>
            </a:r>
            <a:r>
              <a:rPr lang="en-GB" dirty="0"/>
              <a:t> </a:t>
            </a:r>
            <a:r>
              <a:rPr lang="en-GB" dirty="0" err="1"/>
              <a:t>undanfarna</a:t>
            </a:r>
            <a:r>
              <a:rPr lang="en-GB" dirty="0"/>
              <a:t> </a:t>
            </a:r>
            <a:r>
              <a:rPr lang="en-GB" dirty="0" err="1"/>
              <a:t>tvo</a:t>
            </a:r>
            <a:r>
              <a:rPr lang="en-GB" dirty="0"/>
              <a:t> </a:t>
            </a:r>
            <a:r>
              <a:rPr lang="en-GB" dirty="0" err="1"/>
              <a:t>áratugi</a:t>
            </a:r>
            <a:r>
              <a:rPr lang="en-GB" dirty="0"/>
              <a:t>. Á </a:t>
            </a:r>
            <a:r>
              <a:rPr lang="en-GB" dirty="0" err="1"/>
              <a:t>ráðstefnunni</a:t>
            </a:r>
            <a:r>
              <a:rPr lang="en-GB" dirty="0"/>
              <a:t> </a:t>
            </a:r>
            <a:r>
              <a:rPr lang="en-GB" dirty="0" err="1"/>
              <a:t>koma</a:t>
            </a:r>
            <a:r>
              <a:rPr lang="en-GB" dirty="0"/>
              <a:t> </a:t>
            </a:r>
            <a:r>
              <a:rPr lang="en-GB" dirty="0" err="1"/>
              <a:t>árlega</a:t>
            </a:r>
            <a:r>
              <a:rPr lang="en-GB" dirty="0"/>
              <a:t> </a:t>
            </a:r>
            <a:r>
              <a:rPr lang="en-GB" dirty="0" err="1"/>
              <a:t>yfir</a:t>
            </a:r>
            <a:r>
              <a:rPr lang="en-GB" dirty="0"/>
              <a:t> 100.000 </a:t>
            </a:r>
            <a:r>
              <a:rPr lang="en-GB" dirty="0" err="1"/>
              <a:t>manns</a:t>
            </a:r>
            <a:r>
              <a:rPr lang="en-GB" dirty="0"/>
              <a:t> </a:t>
            </a:r>
            <a:r>
              <a:rPr lang="en-GB" dirty="0" err="1"/>
              <a:t>saman</a:t>
            </a:r>
            <a:r>
              <a:rPr lang="en-GB" dirty="0"/>
              <a:t> </a:t>
            </a:r>
            <a:r>
              <a:rPr lang="en-GB" dirty="0" err="1"/>
              <a:t>frá</a:t>
            </a:r>
            <a:r>
              <a:rPr lang="en-GB" dirty="0"/>
              <a:t> </a:t>
            </a:r>
            <a:r>
              <a:rPr lang="en-GB" dirty="0" err="1"/>
              <a:t>öllum</a:t>
            </a:r>
            <a:r>
              <a:rPr lang="en-GB" dirty="0"/>
              <a:t> </a:t>
            </a:r>
            <a:r>
              <a:rPr lang="en-GB" dirty="0" err="1"/>
              <a:t>heimshornum</a:t>
            </a:r>
            <a:r>
              <a:rPr lang="en-GB" dirty="0"/>
              <a:t>. </a:t>
            </a:r>
            <a:r>
              <a:rPr lang="en-GB" dirty="0" err="1"/>
              <a:t>Þessir</a:t>
            </a:r>
            <a:r>
              <a:rPr lang="en-GB" dirty="0"/>
              <a:t> </a:t>
            </a:r>
            <a:r>
              <a:rPr lang="en-GB" dirty="0" err="1"/>
              <a:t>viðburðir</a:t>
            </a:r>
            <a:r>
              <a:rPr lang="en-GB" dirty="0"/>
              <a:t> </a:t>
            </a:r>
            <a:r>
              <a:rPr lang="en-GB" dirty="0" err="1"/>
              <a:t>hafa</a:t>
            </a:r>
            <a:r>
              <a:rPr lang="en-GB" dirty="0"/>
              <a:t> </a:t>
            </a:r>
            <a:r>
              <a:rPr lang="en-GB" dirty="0" err="1"/>
              <a:t>gengið</a:t>
            </a:r>
            <a:r>
              <a:rPr lang="en-GB" dirty="0"/>
              <a:t> </a:t>
            </a:r>
            <a:r>
              <a:rPr lang="en-GB" dirty="0" err="1"/>
              <a:t>vel</a:t>
            </a:r>
            <a:r>
              <a:rPr lang="en-GB" dirty="0"/>
              <a:t> í </a:t>
            </a:r>
            <a:r>
              <a:rPr lang="en-GB" dirty="0" err="1"/>
              <a:t>seinni</a:t>
            </a:r>
            <a:r>
              <a:rPr lang="en-GB" dirty="0"/>
              <a:t> </a:t>
            </a:r>
            <a:r>
              <a:rPr lang="en-GB" dirty="0" err="1"/>
              <a:t>tíð</a:t>
            </a:r>
            <a:r>
              <a:rPr lang="en-GB" dirty="0"/>
              <a:t>, </a:t>
            </a:r>
            <a:r>
              <a:rPr lang="en-GB" dirty="0" err="1"/>
              <a:t>ekki</a:t>
            </a:r>
            <a:r>
              <a:rPr lang="en-GB" dirty="0"/>
              <a:t> </a:t>
            </a:r>
            <a:r>
              <a:rPr lang="en-GB" dirty="0" err="1"/>
              <a:t>síst</a:t>
            </a:r>
            <a:r>
              <a:rPr lang="en-GB" dirty="0"/>
              <a:t> </a:t>
            </a:r>
            <a:r>
              <a:rPr lang="en-GB" dirty="0" err="1"/>
              <a:t>vegna</a:t>
            </a:r>
            <a:r>
              <a:rPr lang="en-GB" dirty="0"/>
              <a:t> </a:t>
            </a:r>
            <a:r>
              <a:rPr lang="en-GB" dirty="0" err="1"/>
              <a:t>velgengni</a:t>
            </a:r>
            <a:r>
              <a:rPr lang="en-GB" dirty="0"/>
              <a:t> </a:t>
            </a:r>
            <a:r>
              <a:rPr lang="en-GB" dirty="0" err="1"/>
              <a:t>myndasagna</a:t>
            </a:r>
            <a:r>
              <a:rPr lang="en-GB" dirty="0"/>
              <a:t> Marvel og DC </a:t>
            </a:r>
            <a:r>
              <a:rPr lang="en-GB" dirty="0" err="1"/>
              <a:t>yfir</a:t>
            </a:r>
            <a:r>
              <a:rPr lang="en-GB" dirty="0"/>
              <a:t> í </a:t>
            </a:r>
            <a:r>
              <a:rPr lang="en-GB" dirty="0" err="1"/>
              <a:t>aðra</a:t>
            </a:r>
            <a:r>
              <a:rPr lang="en-GB" dirty="0"/>
              <a:t> </a:t>
            </a:r>
            <a:r>
              <a:rPr lang="en-GB" dirty="0" err="1"/>
              <a:t>miðla</a:t>
            </a:r>
            <a:r>
              <a:rPr lang="en-GB" dirty="0"/>
              <a:t> </a:t>
            </a:r>
            <a:r>
              <a:rPr lang="en-GB" dirty="0" err="1"/>
              <a:t>eins</a:t>
            </a:r>
            <a:r>
              <a:rPr lang="en-GB" dirty="0"/>
              <a:t> og </a:t>
            </a:r>
            <a:r>
              <a:rPr lang="en-GB" dirty="0" err="1"/>
              <a:t>kvikmyndir</a:t>
            </a:r>
            <a:r>
              <a:rPr lang="en-GB" dirty="0"/>
              <a:t>, </a:t>
            </a:r>
            <a:r>
              <a:rPr lang="en-GB" dirty="0" err="1"/>
              <a:t>sjónvarpsþætti</a:t>
            </a:r>
            <a:r>
              <a:rPr lang="en-GB" dirty="0"/>
              <a:t> og </a:t>
            </a:r>
            <a:r>
              <a:rPr lang="en-GB" dirty="0" err="1"/>
              <a:t>tölvuleiki</a:t>
            </a:r>
            <a:r>
              <a:rPr lang="en-GB" dirty="0"/>
              <a:t>.</a:t>
            </a:r>
            <a:endParaRPr lang="en-US" dirty="0"/>
          </a:p>
        </p:txBody>
      </p:sp>
      <p:pic>
        <p:nvPicPr>
          <p:cNvPr id="10" name="Picture Placeholder 9" descr="A picture containing text&#10;&#10;Description automatically generated">
            <a:extLst>
              <a:ext uri="{FF2B5EF4-FFF2-40B4-BE49-F238E27FC236}">
                <a16:creationId xmlns:a16="http://schemas.microsoft.com/office/drawing/2014/main" id="{D50A3188-13EF-3348-8AC7-FDF3CDB8BA8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3497988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92500"/>
          </a:bodyPr>
          <a:lstStyle/>
          <a:p>
            <a:r>
              <a:rPr lang="en-US" sz="2800" b="0" dirty="0"/>
              <a:t>K-pop </a:t>
            </a:r>
            <a:r>
              <a:rPr lang="en-US" sz="2800" b="0" dirty="0" err="1"/>
              <a:t>viðburðir</a:t>
            </a:r>
            <a:r>
              <a:rPr lang="en-US" sz="2800" b="0" dirty="0"/>
              <a:t>. K-pop </a:t>
            </a:r>
            <a:r>
              <a:rPr lang="en-US" sz="2800" b="0" dirty="0" err="1"/>
              <a:t>er</a:t>
            </a:r>
            <a:r>
              <a:rPr lang="en-US" sz="2800" b="0" dirty="0"/>
              <a:t> </a:t>
            </a:r>
            <a:r>
              <a:rPr lang="en-US" sz="2800" b="0" dirty="0" err="1"/>
              <a:t>orðið</a:t>
            </a:r>
            <a:r>
              <a:rPr lang="en-US" sz="2800" b="0" dirty="0"/>
              <a:t> </a:t>
            </a:r>
            <a:r>
              <a:rPr lang="en-US" sz="2800" b="0" dirty="0" err="1"/>
              <a:t>að</a:t>
            </a:r>
            <a:r>
              <a:rPr lang="en-US" sz="2800" b="0" dirty="0"/>
              <a:t> </a:t>
            </a:r>
            <a:r>
              <a:rPr lang="en-US" sz="2800" b="0" dirty="0" err="1"/>
              <a:t>alþjóðlegu</a:t>
            </a:r>
            <a:r>
              <a:rPr lang="en-US" sz="2800" b="0" dirty="0"/>
              <a:t> </a:t>
            </a:r>
            <a:r>
              <a:rPr lang="en-US" sz="2800" b="0" dirty="0" err="1"/>
              <a:t>fyrirbæri</a:t>
            </a:r>
            <a:r>
              <a:rPr lang="en-US" sz="2800" b="0" dirty="0"/>
              <a:t> </a:t>
            </a:r>
            <a:r>
              <a:rPr lang="en-US" sz="2800" b="0" dirty="0" err="1"/>
              <a:t>þökk</a:t>
            </a:r>
            <a:r>
              <a:rPr lang="en-US" sz="2800" b="0" dirty="0"/>
              <a:t> </a:t>
            </a:r>
            <a:r>
              <a:rPr lang="en-US" sz="2800" b="0" dirty="0" err="1"/>
              <a:t>sé</a:t>
            </a:r>
            <a:r>
              <a:rPr lang="en-US" sz="2800" b="0" dirty="0"/>
              <a:t> </a:t>
            </a:r>
            <a:r>
              <a:rPr lang="en-US" sz="2800" b="0" dirty="0" err="1"/>
              <a:t>einstakri</a:t>
            </a:r>
            <a:r>
              <a:rPr lang="en-US" sz="2800" b="0" dirty="0"/>
              <a:t> </a:t>
            </a:r>
            <a:r>
              <a:rPr lang="en-US" sz="2800" b="0" dirty="0" err="1"/>
              <a:t>blöndu</a:t>
            </a:r>
            <a:r>
              <a:rPr lang="en-US" sz="2800" b="0" dirty="0"/>
              <a:t> </a:t>
            </a:r>
            <a:r>
              <a:rPr lang="en-US" sz="2800" b="0" dirty="0" err="1"/>
              <a:t>af</a:t>
            </a:r>
            <a:r>
              <a:rPr lang="en-US" sz="2800" b="0" dirty="0"/>
              <a:t> </a:t>
            </a:r>
            <a:r>
              <a:rPr lang="en-US" sz="2800" b="0" dirty="0" err="1"/>
              <a:t>góðum</a:t>
            </a:r>
            <a:r>
              <a:rPr lang="en-US" sz="2800" b="0" dirty="0"/>
              <a:t> </a:t>
            </a:r>
            <a:r>
              <a:rPr lang="en-US" sz="2800" b="0" dirty="0" err="1"/>
              <a:t>laglínum</a:t>
            </a:r>
            <a:r>
              <a:rPr lang="en-US" sz="2800" b="0" dirty="0"/>
              <a:t>, </a:t>
            </a:r>
            <a:r>
              <a:rPr lang="en-US" sz="2800" b="0" dirty="0" err="1"/>
              <a:t>flottum</a:t>
            </a:r>
            <a:r>
              <a:rPr lang="en-US" sz="2800" b="0" dirty="0"/>
              <a:t> </a:t>
            </a:r>
            <a:r>
              <a:rPr lang="en-US" sz="2800" b="0" dirty="0" err="1"/>
              <a:t>dansi</a:t>
            </a:r>
            <a:r>
              <a:rPr lang="en-US" sz="2800" b="0" dirty="0"/>
              <a:t> og </a:t>
            </a:r>
            <a:r>
              <a:rPr lang="en-US" sz="2800" b="0" dirty="0" err="1"/>
              <a:t>háu</a:t>
            </a:r>
            <a:r>
              <a:rPr lang="en-US" sz="2800" b="0" dirty="0"/>
              <a:t> </a:t>
            </a:r>
            <a:r>
              <a:rPr lang="en-US" sz="2800" b="0" dirty="0" err="1"/>
              <a:t>framleiðslugildi</a:t>
            </a:r>
            <a:r>
              <a:rPr lang="en-US" sz="2800" b="0" dirty="0"/>
              <a:t> </a:t>
            </a:r>
            <a:r>
              <a:rPr lang="en-US" sz="2800" b="0" dirty="0" err="1"/>
              <a:t>sem</a:t>
            </a:r>
            <a:r>
              <a:rPr lang="en-US" sz="2800" b="0" dirty="0"/>
              <a:t> </a:t>
            </a:r>
            <a:r>
              <a:rPr lang="en-US" sz="2800" b="0" dirty="0" err="1"/>
              <a:t>skapar</a:t>
            </a:r>
            <a:r>
              <a:rPr lang="en-US" sz="2800" b="0" dirty="0"/>
              <a:t> </a:t>
            </a:r>
            <a:r>
              <a:rPr lang="en-US" sz="2800" b="0" dirty="0" err="1"/>
              <a:t>grundvöll</a:t>
            </a:r>
            <a:r>
              <a:rPr lang="en-US" sz="2800" b="0" dirty="0"/>
              <a:t> </a:t>
            </a:r>
            <a:r>
              <a:rPr lang="en-US" sz="2800" b="0" dirty="0" err="1"/>
              <a:t>fyrir</a:t>
            </a:r>
            <a:r>
              <a:rPr lang="en-US" sz="2800" b="0" dirty="0"/>
              <a:t> </a:t>
            </a:r>
            <a:r>
              <a:rPr lang="en-US" sz="2800" b="0" dirty="0" err="1"/>
              <a:t>fjölda</a:t>
            </a:r>
            <a:r>
              <a:rPr lang="en-US" sz="2800" b="0" dirty="0"/>
              <a:t> </a:t>
            </a:r>
            <a:r>
              <a:rPr lang="en-US" sz="2800" b="0" dirty="0" err="1"/>
              <a:t>hátíða</a:t>
            </a:r>
            <a:r>
              <a:rPr lang="en-US" sz="2800" b="0" dirty="0"/>
              <a:t> </a:t>
            </a:r>
            <a:r>
              <a:rPr lang="en-US" sz="2800" b="0" dirty="0" err="1"/>
              <a:t>árlega</a:t>
            </a:r>
            <a:r>
              <a:rPr lang="en-US" sz="2800" b="0" dirty="0"/>
              <a:t> um </a:t>
            </a:r>
            <a:r>
              <a:rPr lang="en-US" sz="2800" b="0" dirty="0" err="1"/>
              <a:t>allan</a:t>
            </a:r>
            <a:r>
              <a:rPr lang="en-US" sz="2800" b="0" dirty="0"/>
              <a:t> </a:t>
            </a:r>
            <a:r>
              <a:rPr lang="en-US" sz="2800" b="0" dirty="0" err="1"/>
              <a:t>heim</a:t>
            </a:r>
            <a:r>
              <a:rPr lang="en-US" sz="2800" b="0" dirty="0"/>
              <a:t>.</a:t>
            </a:r>
            <a:endParaRPr lang="en-IE" sz="2800" b="0"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483750"/>
            <a:ext cx="4445267" cy="2653157"/>
          </a:xfrm>
        </p:spPr>
        <p:txBody>
          <a:bodyPr/>
          <a:lstStyle/>
          <a:p>
            <a:r>
              <a:rPr lang="en-US" sz="1800" dirty="0" err="1">
                <a:solidFill>
                  <a:srgbClr val="121212"/>
                </a:solidFill>
                <a:latin typeface="Guardian Text Egyptian Web"/>
              </a:rPr>
              <a:t>Frá</a:t>
            </a:r>
            <a:r>
              <a:rPr lang="en-US" sz="1800" dirty="0">
                <a:solidFill>
                  <a:srgbClr val="121212"/>
                </a:solidFill>
                <a:latin typeface="Guardian Text Egyptian Web"/>
              </a:rPr>
              <a:t> um 2005 og </a:t>
            </a:r>
            <a:r>
              <a:rPr lang="en-US" sz="1800" dirty="0" err="1">
                <a:solidFill>
                  <a:srgbClr val="121212"/>
                </a:solidFill>
                <a:latin typeface="Guardian Text Egyptian Web"/>
              </a:rPr>
              <a:t>fram</a:t>
            </a:r>
            <a:r>
              <a:rPr lang="en-US" sz="1800" dirty="0">
                <a:solidFill>
                  <a:srgbClr val="121212"/>
                </a:solidFill>
                <a:latin typeface="Guardian Text Egyptian Web"/>
              </a:rPr>
              <a:t> </a:t>
            </a:r>
            <a:r>
              <a:rPr lang="en-US" sz="1800" dirty="0" err="1">
                <a:solidFill>
                  <a:srgbClr val="121212"/>
                </a:solidFill>
                <a:latin typeface="Guardian Text Egyptian Web"/>
              </a:rPr>
              <a:t>til</a:t>
            </a:r>
            <a:r>
              <a:rPr lang="en-US" sz="1800" dirty="0">
                <a:solidFill>
                  <a:srgbClr val="121212"/>
                </a:solidFill>
                <a:latin typeface="Guardian Text Egyptian Web"/>
              </a:rPr>
              <a:t> </a:t>
            </a:r>
            <a:r>
              <a:rPr lang="en-US" sz="1800" dirty="0" err="1">
                <a:solidFill>
                  <a:srgbClr val="121212"/>
                </a:solidFill>
                <a:latin typeface="Guardian Text Egyptian Web"/>
              </a:rPr>
              <a:t>miðbik</a:t>
            </a:r>
            <a:r>
              <a:rPr lang="en-US" sz="1800" dirty="0">
                <a:solidFill>
                  <a:srgbClr val="121212"/>
                </a:solidFill>
                <a:latin typeface="Guardian Text Egyptian Web"/>
              </a:rPr>
              <a:t> </a:t>
            </a:r>
            <a:r>
              <a:rPr lang="en-US" sz="1800" dirty="0" err="1">
                <a:solidFill>
                  <a:srgbClr val="121212"/>
                </a:solidFill>
                <a:latin typeface="Guardian Text Egyptian Web"/>
              </a:rPr>
              <a:t>annars</a:t>
            </a:r>
            <a:r>
              <a:rPr lang="en-US" sz="1800" dirty="0">
                <a:solidFill>
                  <a:srgbClr val="121212"/>
                </a:solidFill>
                <a:latin typeface="Guardian Text Egyptian Web"/>
              </a:rPr>
              <a:t> </a:t>
            </a:r>
            <a:r>
              <a:rPr lang="en-US" sz="1800" dirty="0" err="1">
                <a:solidFill>
                  <a:srgbClr val="121212"/>
                </a:solidFill>
                <a:latin typeface="Guardian Text Egyptian Web"/>
              </a:rPr>
              <a:t>áratugarins</a:t>
            </a:r>
            <a:r>
              <a:rPr lang="en-US" sz="1800" dirty="0">
                <a:solidFill>
                  <a:srgbClr val="121212"/>
                </a:solidFill>
                <a:latin typeface="Guardian Text Egyptian Web"/>
              </a:rPr>
              <a:t> </a:t>
            </a:r>
            <a:r>
              <a:rPr lang="en-US" sz="1800" dirty="0" err="1">
                <a:solidFill>
                  <a:srgbClr val="121212"/>
                </a:solidFill>
                <a:latin typeface="Guardian Text Egyptian Web"/>
              </a:rPr>
              <a:t>var</a:t>
            </a:r>
            <a:r>
              <a:rPr lang="en-US" sz="1800" dirty="0">
                <a:solidFill>
                  <a:srgbClr val="121212"/>
                </a:solidFill>
                <a:latin typeface="Guardian Text Egyptian Web"/>
              </a:rPr>
              <a:t> </a:t>
            </a:r>
            <a:r>
              <a:rPr lang="en-US" sz="1800" dirty="0" err="1">
                <a:solidFill>
                  <a:srgbClr val="121212"/>
                </a:solidFill>
                <a:latin typeface="Guardian Text Egyptian Web"/>
              </a:rPr>
              <a:t>útbreiðsla</a:t>
            </a:r>
            <a:r>
              <a:rPr lang="en-US" sz="1800" dirty="0">
                <a:solidFill>
                  <a:srgbClr val="121212"/>
                </a:solidFill>
                <a:latin typeface="Guardian Text Egyptian Web"/>
              </a:rPr>
              <a:t> </a:t>
            </a:r>
            <a:r>
              <a:rPr lang="en-US" sz="1800" dirty="0" err="1">
                <a:solidFill>
                  <a:srgbClr val="121212"/>
                </a:solidFill>
                <a:latin typeface="Guardian Text Egyptian Web"/>
              </a:rPr>
              <a:t>kóresku</a:t>
            </a:r>
            <a:r>
              <a:rPr lang="en-US" sz="1800" dirty="0">
                <a:solidFill>
                  <a:srgbClr val="121212"/>
                </a:solidFill>
                <a:latin typeface="Guardian Text Egyptian Web"/>
              </a:rPr>
              <a:t> </a:t>
            </a:r>
            <a:r>
              <a:rPr lang="en-US" sz="1800" dirty="0" err="1">
                <a:solidFill>
                  <a:srgbClr val="121212"/>
                </a:solidFill>
                <a:latin typeface="Guardian Text Egyptian Web"/>
              </a:rPr>
              <a:t>bylgunnar</a:t>
            </a:r>
            <a:r>
              <a:rPr lang="en-US" sz="1800" dirty="0">
                <a:solidFill>
                  <a:srgbClr val="121212"/>
                </a:solidFill>
                <a:latin typeface="Guardian Text Egyptian Web"/>
              </a:rPr>
              <a:t> (</a:t>
            </a:r>
            <a:r>
              <a:rPr lang="en-US" sz="1800" dirty="0" err="1">
                <a:solidFill>
                  <a:srgbClr val="121212"/>
                </a:solidFill>
                <a:latin typeface="Guardian Text Egyptian Web"/>
              </a:rPr>
              <a:t>Hallyu</a:t>
            </a:r>
            <a:r>
              <a:rPr lang="en-US" sz="1800" dirty="0">
                <a:solidFill>
                  <a:srgbClr val="121212"/>
                </a:solidFill>
                <a:latin typeface="Guardian Text Egyptian Web"/>
              </a:rPr>
              <a:t>) </a:t>
            </a:r>
            <a:r>
              <a:rPr lang="en-US" sz="1800" dirty="0" err="1">
                <a:solidFill>
                  <a:srgbClr val="121212"/>
                </a:solidFill>
                <a:latin typeface="Guardian Text Egyptian Web"/>
              </a:rPr>
              <a:t>aðallega</a:t>
            </a:r>
            <a:r>
              <a:rPr lang="en-US" sz="1800" dirty="0">
                <a:solidFill>
                  <a:srgbClr val="121212"/>
                </a:solidFill>
                <a:latin typeface="Guardian Text Egyptian Web"/>
              </a:rPr>
              <a:t> </a:t>
            </a:r>
            <a:r>
              <a:rPr lang="en-US" sz="1800" dirty="0" err="1">
                <a:solidFill>
                  <a:srgbClr val="121212"/>
                </a:solidFill>
                <a:latin typeface="Guardian Text Egyptian Web"/>
              </a:rPr>
              <a:t>leidd</a:t>
            </a:r>
            <a:r>
              <a:rPr lang="en-US" sz="1800" dirty="0">
                <a:solidFill>
                  <a:srgbClr val="121212"/>
                </a:solidFill>
                <a:latin typeface="Guardian Text Egyptian Web"/>
              </a:rPr>
              <a:t> </a:t>
            </a:r>
            <a:r>
              <a:rPr lang="en-US" sz="1800" dirty="0" err="1">
                <a:solidFill>
                  <a:srgbClr val="121212"/>
                </a:solidFill>
                <a:latin typeface="Guardian Text Egyptian Web"/>
              </a:rPr>
              <a:t>af</a:t>
            </a:r>
            <a:r>
              <a:rPr lang="en-US" sz="1800" dirty="0">
                <a:solidFill>
                  <a:srgbClr val="121212"/>
                </a:solidFill>
                <a:latin typeface="Guardian Text Egyptian Web"/>
              </a:rPr>
              <a:t> </a:t>
            </a:r>
            <a:r>
              <a:rPr lang="en-US" sz="1800" dirty="0" err="1">
                <a:solidFill>
                  <a:srgbClr val="121212"/>
                </a:solidFill>
                <a:latin typeface="Guardian Text Egyptian Web"/>
              </a:rPr>
              <a:t>kóreskum</a:t>
            </a:r>
            <a:r>
              <a:rPr lang="en-US" sz="1800" dirty="0">
                <a:solidFill>
                  <a:srgbClr val="121212"/>
                </a:solidFill>
                <a:latin typeface="Guardian Text Egyptian Web"/>
              </a:rPr>
              <a:t> </a:t>
            </a:r>
            <a:r>
              <a:rPr lang="en-US" sz="1800" dirty="0" err="1">
                <a:solidFill>
                  <a:srgbClr val="121212"/>
                </a:solidFill>
                <a:latin typeface="Guardian Text Egyptian Web"/>
              </a:rPr>
              <a:t>strákaflokkum</a:t>
            </a:r>
            <a:r>
              <a:rPr lang="en-US" sz="1800" dirty="0">
                <a:solidFill>
                  <a:srgbClr val="121212"/>
                </a:solidFill>
                <a:latin typeface="Guardian Text Egyptian Web"/>
              </a:rPr>
              <a:t> og </a:t>
            </a:r>
            <a:r>
              <a:rPr lang="en-US" sz="1800" dirty="0" err="1">
                <a:solidFill>
                  <a:srgbClr val="121212"/>
                </a:solidFill>
                <a:latin typeface="Guardian Text Egyptian Web"/>
              </a:rPr>
              <a:t>stelpuhópum</a:t>
            </a:r>
            <a:r>
              <a:rPr lang="en-US" sz="1800" dirty="0">
                <a:solidFill>
                  <a:srgbClr val="121212"/>
                </a:solidFill>
                <a:latin typeface="Guardian Text Egyptian Web"/>
              </a:rPr>
              <a:t> </a:t>
            </a:r>
            <a:r>
              <a:rPr lang="en-US" sz="1800" dirty="0" err="1">
                <a:solidFill>
                  <a:srgbClr val="121212"/>
                </a:solidFill>
                <a:latin typeface="Guardian Text Egyptian Web"/>
              </a:rPr>
              <a:t>sem</a:t>
            </a:r>
            <a:r>
              <a:rPr lang="en-US" sz="1800" dirty="0">
                <a:solidFill>
                  <a:srgbClr val="121212"/>
                </a:solidFill>
                <a:latin typeface="Guardian Text Egyptian Web"/>
              </a:rPr>
              <a:t> </a:t>
            </a:r>
            <a:r>
              <a:rPr lang="en-US" sz="1800" dirty="0" err="1">
                <a:solidFill>
                  <a:srgbClr val="121212"/>
                </a:solidFill>
                <a:latin typeface="Guardian Text Egyptian Web"/>
              </a:rPr>
              <a:t>kallast</a:t>
            </a:r>
            <a:r>
              <a:rPr lang="en-US" sz="1800" dirty="0">
                <a:solidFill>
                  <a:srgbClr val="121212"/>
                </a:solidFill>
                <a:latin typeface="Guardian Text Egyptian Web"/>
              </a:rPr>
              <a:t> Idol, </a:t>
            </a:r>
            <a:r>
              <a:rPr lang="en-US" sz="1800" dirty="0" err="1">
                <a:solidFill>
                  <a:srgbClr val="121212"/>
                </a:solidFill>
                <a:latin typeface="Guardian Text Egyptian Web"/>
              </a:rPr>
              <a:t>t.a.m</a:t>
            </a:r>
            <a:r>
              <a:rPr lang="en-US" sz="1800" dirty="0">
                <a:solidFill>
                  <a:srgbClr val="121212"/>
                </a:solidFill>
                <a:latin typeface="Guardian Text Egyptian Web"/>
              </a:rPr>
              <a:t>. Big Band, Girls’ Generation og Kara. Á </a:t>
            </a:r>
            <a:r>
              <a:rPr lang="en-US" sz="1800" dirty="0" err="1">
                <a:solidFill>
                  <a:srgbClr val="121212"/>
                </a:solidFill>
                <a:latin typeface="Guardian Text Egyptian Web"/>
              </a:rPr>
              <a:t>þessu</a:t>
            </a:r>
            <a:r>
              <a:rPr lang="en-US" sz="1800" dirty="0">
                <a:solidFill>
                  <a:srgbClr val="121212"/>
                </a:solidFill>
                <a:latin typeface="Guardian Text Egyptian Web"/>
              </a:rPr>
              <a:t> </a:t>
            </a:r>
            <a:r>
              <a:rPr lang="en-US" sz="1800" dirty="0" err="1">
                <a:solidFill>
                  <a:srgbClr val="121212"/>
                </a:solidFill>
                <a:latin typeface="Guardian Text Egyptian Web"/>
              </a:rPr>
              <a:t>tímabili</a:t>
            </a:r>
            <a:r>
              <a:rPr lang="en-US" sz="1800" dirty="0">
                <a:solidFill>
                  <a:srgbClr val="121212"/>
                </a:solidFill>
                <a:latin typeface="Guardian Text Egyptian Web"/>
              </a:rPr>
              <a:t> </a:t>
            </a:r>
            <a:r>
              <a:rPr lang="en-US" sz="1800" dirty="0" err="1">
                <a:solidFill>
                  <a:srgbClr val="121212"/>
                </a:solidFill>
                <a:latin typeface="Guardian Text Egyptian Web"/>
              </a:rPr>
              <a:t>byrjaði</a:t>
            </a:r>
            <a:r>
              <a:rPr lang="en-US" sz="1800" dirty="0">
                <a:solidFill>
                  <a:srgbClr val="121212"/>
                </a:solidFill>
                <a:latin typeface="Guardian Text Egyptian Web"/>
              </a:rPr>
              <a:t> </a:t>
            </a:r>
            <a:r>
              <a:rPr lang="en-US" sz="1800" dirty="0" err="1">
                <a:solidFill>
                  <a:srgbClr val="121212"/>
                </a:solidFill>
                <a:latin typeface="Guardian Text Egyptian Web"/>
              </a:rPr>
              <a:t>kóreska</a:t>
            </a:r>
            <a:r>
              <a:rPr lang="en-US" sz="1800" dirty="0">
                <a:solidFill>
                  <a:srgbClr val="121212"/>
                </a:solidFill>
                <a:latin typeface="Guardian Text Egyptian Web"/>
              </a:rPr>
              <a:t> </a:t>
            </a:r>
            <a:r>
              <a:rPr lang="en-US" sz="1800" dirty="0" err="1">
                <a:solidFill>
                  <a:srgbClr val="121212"/>
                </a:solidFill>
                <a:latin typeface="Guardian Text Egyptian Web"/>
              </a:rPr>
              <a:t>bylgjan</a:t>
            </a:r>
            <a:r>
              <a:rPr lang="en-US" sz="1800" dirty="0">
                <a:solidFill>
                  <a:srgbClr val="121212"/>
                </a:solidFill>
                <a:latin typeface="Guardian Text Egyptian Web"/>
              </a:rPr>
              <a:t> </a:t>
            </a:r>
            <a:r>
              <a:rPr lang="en-US" sz="1800" dirty="0" err="1">
                <a:solidFill>
                  <a:srgbClr val="121212"/>
                </a:solidFill>
                <a:latin typeface="Guardian Text Egyptian Web"/>
              </a:rPr>
              <a:t>að</a:t>
            </a:r>
            <a:r>
              <a:rPr lang="en-US" sz="1800" dirty="0">
                <a:solidFill>
                  <a:srgbClr val="121212"/>
                </a:solidFill>
                <a:latin typeface="Guardian Text Egyptian Web"/>
              </a:rPr>
              <a:t> </a:t>
            </a:r>
            <a:r>
              <a:rPr lang="en-US" sz="1800" dirty="0" err="1">
                <a:solidFill>
                  <a:srgbClr val="121212"/>
                </a:solidFill>
                <a:latin typeface="Guardian Text Egyptian Web"/>
              </a:rPr>
              <a:t>öðlast</a:t>
            </a:r>
            <a:r>
              <a:rPr lang="en-US" sz="1800" dirty="0">
                <a:solidFill>
                  <a:srgbClr val="121212"/>
                </a:solidFill>
                <a:latin typeface="Guardian Text Egyptian Web"/>
              </a:rPr>
              <a:t> </a:t>
            </a:r>
            <a:r>
              <a:rPr lang="en-US" sz="1800" dirty="0" err="1">
                <a:solidFill>
                  <a:srgbClr val="121212"/>
                </a:solidFill>
                <a:latin typeface="Guardian Text Egyptian Web"/>
              </a:rPr>
              <a:t>aðdáendur</a:t>
            </a:r>
            <a:r>
              <a:rPr lang="en-US" sz="1800" dirty="0">
                <a:solidFill>
                  <a:srgbClr val="121212"/>
                </a:solidFill>
                <a:latin typeface="Guardian Text Egyptian Web"/>
              </a:rPr>
              <a:t> um </a:t>
            </a:r>
            <a:r>
              <a:rPr lang="en-US" sz="1800" dirty="0" err="1">
                <a:solidFill>
                  <a:srgbClr val="121212"/>
                </a:solidFill>
                <a:latin typeface="Guardian Text Egyptian Web"/>
              </a:rPr>
              <a:t>allan</a:t>
            </a:r>
            <a:r>
              <a:rPr lang="en-US" sz="1800" dirty="0">
                <a:solidFill>
                  <a:srgbClr val="121212"/>
                </a:solidFill>
                <a:latin typeface="Guardian Text Egyptian Web"/>
              </a:rPr>
              <a:t> </a:t>
            </a:r>
            <a:r>
              <a:rPr lang="en-US" sz="1800" dirty="0" err="1">
                <a:solidFill>
                  <a:srgbClr val="121212"/>
                </a:solidFill>
                <a:latin typeface="Guardian Text Egyptian Web"/>
              </a:rPr>
              <a:t>heim</a:t>
            </a:r>
            <a:r>
              <a:rPr lang="en-US" sz="1800" dirty="0">
                <a:solidFill>
                  <a:srgbClr val="121212"/>
                </a:solidFill>
                <a:latin typeface="Guardian Text Egyptian Web"/>
              </a:rPr>
              <a:t>, </a:t>
            </a:r>
            <a:r>
              <a:rPr lang="en-US" sz="1800" dirty="0" err="1">
                <a:solidFill>
                  <a:srgbClr val="121212"/>
                </a:solidFill>
                <a:latin typeface="Guardian Text Egyptian Web"/>
              </a:rPr>
              <a:t>þar</a:t>
            </a:r>
            <a:r>
              <a:rPr lang="en-US" sz="1800" dirty="0">
                <a:solidFill>
                  <a:srgbClr val="121212"/>
                </a:solidFill>
                <a:latin typeface="Guardian Text Egyptian Web"/>
              </a:rPr>
              <a:t> á </a:t>
            </a:r>
            <a:r>
              <a:rPr lang="en-US" sz="1800" dirty="0" err="1">
                <a:solidFill>
                  <a:srgbClr val="121212"/>
                </a:solidFill>
                <a:latin typeface="Guardian Text Egyptian Web"/>
              </a:rPr>
              <a:t>meðal</a:t>
            </a:r>
            <a:r>
              <a:rPr lang="en-US" sz="1800" dirty="0">
                <a:solidFill>
                  <a:srgbClr val="121212"/>
                </a:solidFill>
                <a:latin typeface="Guardian Text Egyptian Web"/>
              </a:rPr>
              <a:t> í </a:t>
            </a:r>
            <a:r>
              <a:rPr lang="en-US" sz="1800" dirty="0" err="1">
                <a:solidFill>
                  <a:srgbClr val="121212"/>
                </a:solidFill>
                <a:latin typeface="Guardian Text Egyptian Web"/>
              </a:rPr>
              <a:t>Suður-Ameríku</a:t>
            </a:r>
            <a:r>
              <a:rPr lang="en-US" sz="1800" dirty="0">
                <a:solidFill>
                  <a:srgbClr val="121212"/>
                </a:solidFill>
                <a:latin typeface="Guardian Text Egyptian Web"/>
              </a:rPr>
              <a:t> og </a:t>
            </a:r>
            <a:r>
              <a:rPr lang="en-US" sz="1800" dirty="0" err="1">
                <a:solidFill>
                  <a:srgbClr val="121212"/>
                </a:solidFill>
                <a:latin typeface="Guardian Text Egyptian Web"/>
              </a:rPr>
              <a:t>Miðausturlöndum</a:t>
            </a:r>
            <a:r>
              <a:rPr lang="en-US" sz="1800" dirty="0">
                <a:solidFill>
                  <a:srgbClr val="121212"/>
                </a:solidFill>
                <a:latin typeface="Guardian Text Egyptian Web"/>
              </a:rPr>
              <a:t>. </a:t>
            </a:r>
            <a:r>
              <a:rPr lang="en-US" sz="1800" dirty="0" err="1">
                <a:solidFill>
                  <a:srgbClr val="121212"/>
                </a:solidFill>
                <a:latin typeface="Guardian Text Egyptian Web"/>
              </a:rPr>
              <a:t>Tónlistin</a:t>
            </a:r>
            <a:r>
              <a:rPr lang="en-US" sz="1800" dirty="0">
                <a:solidFill>
                  <a:srgbClr val="121212"/>
                </a:solidFill>
                <a:latin typeface="Guardian Text Egyptian Web"/>
              </a:rPr>
              <a:t> </a:t>
            </a:r>
            <a:r>
              <a:rPr lang="en-US" sz="1800" dirty="0" err="1">
                <a:solidFill>
                  <a:srgbClr val="121212"/>
                </a:solidFill>
                <a:latin typeface="Guardian Text Egyptian Web"/>
              </a:rPr>
              <a:t>er</a:t>
            </a:r>
            <a:r>
              <a:rPr lang="en-US" sz="1800" dirty="0">
                <a:solidFill>
                  <a:srgbClr val="121212"/>
                </a:solidFill>
                <a:latin typeface="Guardian Text Egyptian Web"/>
              </a:rPr>
              <a:t> </a:t>
            </a:r>
            <a:r>
              <a:rPr lang="en-US" sz="1800" dirty="0" err="1">
                <a:solidFill>
                  <a:srgbClr val="121212"/>
                </a:solidFill>
                <a:latin typeface="Guardian Text Egyptian Web"/>
              </a:rPr>
              <a:t>sérstaklega</a:t>
            </a:r>
            <a:r>
              <a:rPr lang="en-US" sz="1800" dirty="0">
                <a:solidFill>
                  <a:srgbClr val="121212"/>
                </a:solidFill>
                <a:latin typeface="Guardian Text Egyptian Web"/>
              </a:rPr>
              <a:t> </a:t>
            </a:r>
            <a:r>
              <a:rPr lang="en-US" sz="1800" dirty="0" err="1">
                <a:solidFill>
                  <a:srgbClr val="121212"/>
                </a:solidFill>
                <a:latin typeface="Guardian Text Egyptian Web"/>
              </a:rPr>
              <a:t>dáð</a:t>
            </a:r>
            <a:r>
              <a:rPr lang="en-US" sz="1800" dirty="0">
                <a:solidFill>
                  <a:srgbClr val="121212"/>
                </a:solidFill>
                <a:latin typeface="Guardian Text Egyptian Web"/>
              </a:rPr>
              <a:t> </a:t>
            </a:r>
            <a:r>
              <a:rPr lang="en-US" sz="1800" dirty="0" err="1">
                <a:solidFill>
                  <a:srgbClr val="121212"/>
                </a:solidFill>
                <a:latin typeface="Guardian Text Egyptian Web"/>
              </a:rPr>
              <a:t>af</a:t>
            </a:r>
            <a:r>
              <a:rPr lang="en-US" sz="1800" dirty="0">
                <a:solidFill>
                  <a:srgbClr val="121212"/>
                </a:solidFill>
                <a:latin typeface="Guardian Text Egyptian Web"/>
              </a:rPr>
              <a:t> </a:t>
            </a:r>
            <a:r>
              <a:rPr lang="en-US" sz="1800" dirty="0" err="1">
                <a:solidFill>
                  <a:srgbClr val="121212"/>
                </a:solidFill>
                <a:latin typeface="Guardian Text Egyptian Web"/>
              </a:rPr>
              <a:t>fólki</a:t>
            </a:r>
            <a:r>
              <a:rPr lang="en-US" sz="1800" dirty="0">
                <a:solidFill>
                  <a:srgbClr val="121212"/>
                </a:solidFill>
                <a:latin typeface="Guardian Text Egyptian Web"/>
              </a:rPr>
              <a:t> á </a:t>
            </a:r>
            <a:r>
              <a:rPr lang="en-US" sz="1800" dirty="0" err="1">
                <a:solidFill>
                  <a:srgbClr val="121212"/>
                </a:solidFill>
                <a:latin typeface="Guardian Text Egyptian Web"/>
              </a:rPr>
              <a:t>unglings</a:t>
            </a:r>
            <a:r>
              <a:rPr lang="en-US" sz="1800" dirty="0">
                <a:solidFill>
                  <a:srgbClr val="121212"/>
                </a:solidFill>
                <a:latin typeface="Guardian Text Egyptian Web"/>
              </a:rPr>
              <a:t>- og </a:t>
            </a:r>
            <a:r>
              <a:rPr lang="en-US" sz="1800" dirty="0" err="1">
                <a:solidFill>
                  <a:srgbClr val="121212"/>
                </a:solidFill>
                <a:latin typeface="Guardian Text Egyptian Web"/>
              </a:rPr>
              <a:t>tvítugsaldri</a:t>
            </a:r>
            <a:r>
              <a:rPr lang="en-US" sz="1800" dirty="0">
                <a:solidFill>
                  <a:srgbClr val="121212"/>
                </a:solidFill>
                <a:latin typeface="Guardian Text Egyptian Web"/>
              </a:rPr>
              <a:t> og </a:t>
            </a:r>
            <a:r>
              <a:rPr lang="en-US" sz="1800" dirty="0" err="1">
                <a:solidFill>
                  <a:srgbClr val="121212"/>
                </a:solidFill>
                <a:latin typeface="Guardian Text Egyptian Web"/>
              </a:rPr>
              <a:t>nú</a:t>
            </a:r>
            <a:r>
              <a:rPr lang="en-US" sz="1800" dirty="0">
                <a:solidFill>
                  <a:srgbClr val="121212"/>
                </a:solidFill>
                <a:latin typeface="Guardian Text Egyptian Web"/>
              </a:rPr>
              <a:t> </a:t>
            </a:r>
            <a:r>
              <a:rPr lang="en-US" sz="1800" dirty="0" err="1">
                <a:solidFill>
                  <a:srgbClr val="121212"/>
                </a:solidFill>
                <a:latin typeface="Guardian Text Egyptian Web"/>
              </a:rPr>
              <a:t>eru</a:t>
            </a:r>
            <a:r>
              <a:rPr lang="en-US" sz="1800" dirty="0">
                <a:solidFill>
                  <a:srgbClr val="121212"/>
                </a:solidFill>
                <a:latin typeface="Guardian Text Egyptian Web"/>
              </a:rPr>
              <a:t> </a:t>
            </a:r>
            <a:r>
              <a:rPr lang="en-US" sz="1800" dirty="0" err="1">
                <a:solidFill>
                  <a:srgbClr val="121212"/>
                </a:solidFill>
                <a:latin typeface="Guardian Text Egyptian Web"/>
              </a:rPr>
              <a:t>næstum</a:t>
            </a:r>
            <a:r>
              <a:rPr lang="en-US" sz="1800" dirty="0">
                <a:solidFill>
                  <a:srgbClr val="121212"/>
                </a:solidFill>
                <a:latin typeface="Guardian Text Egyptian Web"/>
              </a:rPr>
              <a:t> 100 </a:t>
            </a:r>
            <a:r>
              <a:rPr lang="en-US" sz="1800" dirty="0" err="1">
                <a:solidFill>
                  <a:srgbClr val="121212"/>
                </a:solidFill>
                <a:latin typeface="Guardian Text Egyptian Web"/>
              </a:rPr>
              <a:t>milljónir</a:t>
            </a:r>
            <a:r>
              <a:rPr lang="en-US" sz="1800" dirty="0">
                <a:solidFill>
                  <a:srgbClr val="121212"/>
                </a:solidFill>
                <a:latin typeface="Guardian Text Egyptian Web"/>
              </a:rPr>
              <a:t> </a:t>
            </a:r>
            <a:r>
              <a:rPr lang="en-US" sz="1800" dirty="0" err="1">
                <a:solidFill>
                  <a:srgbClr val="121212"/>
                </a:solidFill>
                <a:latin typeface="Guardian Text Egyptian Web"/>
              </a:rPr>
              <a:t>samtaka</a:t>
            </a:r>
            <a:r>
              <a:rPr lang="en-US" sz="1800" dirty="0">
                <a:solidFill>
                  <a:srgbClr val="121212"/>
                </a:solidFill>
                <a:latin typeface="Guardian Text Egyptian Web"/>
              </a:rPr>
              <a:t> </a:t>
            </a:r>
            <a:r>
              <a:rPr lang="en-US" sz="1800" dirty="0" err="1">
                <a:solidFill>
                  <a:srgbClr val="121212"/>
                </a:solidFill>
                <a:latin typeface="Guardian Text Egyptian Web"/>
              </a:rPr>
              <a:t>sem</a:t>
            </a:r>
            <a:r>
              <a:rPr lang="en-US" sz="1800" dirty="0">
                <a:solidFill>
                  <a:srgbClr val="121212"/>
                </a:solidFill>
                <a:latin typeface="Guardian Text Egyptian Web"/>
              </a:rPr>
              <a:t> </a:t>
            </a:r>
            <a:r>
              <a:rPr lang="en-US" sz="1800" dirty="0" err="1">
                <a:solidFill>
                  <a:srgbClr val="121212"/>
                </a:solidFill>
                <a:latin typeface="Guardian Text Egyptian Web"/>
              </a:rPr>
              <a:t>tengjast</a:t>
            </a:r>
            <a:r>
              <a:rPr lang="en-US" sz="1800" dirty="0">
                <a:solidFill>
                  <a:srgbClr val="121212"/>
                </a:solidFill>
                <a:latin typeface="Guardian Text Egyptian Web"/>
              </a:rPr>
              <a:t> </a:t>
            </a:r>
            <a:r>
              <a:rPr lang="en-US" sz="1800" dirty="0" err="1">
                <a:solidFill>
                  <a:srgbClr val="121212"/>
                </a:solidFill>
                <a:latin typeface="Guardian Text Egyptian Web"/>
              </a:rPr>
              <a:t>Hallyu</a:t>
            </a:r>
            <a:r>
              <a:rPr lang="en-US" sz="1800" dirty="0">
                <a:solidFill>
                  <a:srgbClr val="121212"/>
                </a:solidFill>
                <a:latin typeface="Guardian Text Egyptian Web"/>
              </a:rPr>
              <a:t> í </a:t>
            </a:r>
            <a:r>
              <a:rPr lang="en-US" sz="1800" dirty="0" err="1">
                <a:solidFill>
                  <a:srgbClr val="121212"/>
                </a:solidFill>
                <a:latin typeface="Guardian Text Egyptian Web"/>
              </a:rPr>
              <a:t>öllum</a:t>
            </a:r>
            <a:r>
              <a:rPr lang="en-US" sz="1800" dirty="0">
                <a:solidFill>
                  <a:srgbClr val="121212"/>
                </a:solidFill>
                <a:latin typeface="Guardian Text Egyptian Web"/>
              </a:rPr>
              <a:t> </a:t>
            </a:r>
            <a:r>
              <a:rPr lang="en-US" sz="1800" dirty="0" err="1">
                <a:solidFill>
                  <a:srgbClr val="121212"/>
                </a:solidFill>
                <a:latin typeface="Guardian Text Egyptian Web"/>
              </a:rPr>
              <a:t>löndum</a:t>
            </a:r>
            <a:r>
              <a:rPr lang="en-US" sz="1800" dirty="0">
                <a:solidFill>
                  <a:srgbClr val="121212"/>
                </a:solidFill>
                <a:latin typeface="Guardian Text Egyptian Web"/>
              </a:rPr>
              <a:t> </a:t>
            </a:r>
            <a:r>
              <a:rPr lang="en-US" sz="1800" dirty="0" err="1">
                <a:solidFill>
                  <a:srgbClr val="121212"/>
                </a:solidFill>
                <a:latin typeface="Guardian Text Egyptian Web"/>
              </a:rPr>
              <a:t>heims</a:t>
            </a:r>
            <a:r>
              <a:rPr lang="en-US" sz="1800" dirty="0">
                <a:solidFill>
                  <a:srgbClr val="121212"/>
                </a:solidFill>
                <a:latin typeface="Guardian Text Egyptian Web"/>
              </a:rPr>
              <a:t>.</a:t>
            </a:r>
          </a:p>
        </p:txBody>
      </p:sp>
      <p:pic>
        <p:nvPicPr>
          <p:cNvPr id="13" name="Picture Placeholder 12" descr="A group of people posing for a photo&#10;&#10;Description automatically generated with medium confidence">
            <a:extLst>
              <a:ext uri="{FF2B5EF4-FFF2-40B4-BE49-F238E27FC236}">
                <a16:creationId xmlns:a16="http://schemas.microsoft.com/office/drawing/2014/main" id="{6E5AC929-03BD-E34B-A471-3BCA597D304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4709884" y="3537359"/>
            <a:ext cx="2771571" cy="3013810"/>
          </a:xfrm>
        </p:spPr>
      </p:pic>
      <p:pic>
        <p:nvPicPr>
          <p:cNvPr id="16" name="Picture Placeholder 15" descr="A large crowd of people at a concert&#10;&#10;Description automatically generated with medium confidence">
            <a:extLst>
              <a:ext uri="{FF2B5EF4-FFF2-40B4-BE49-F238E27FC236}">
                <a16:creationId xmlns:a16="http://schemas.microsoft.com/office/drawing/2014/main" id="{71A97481-CAFA-654D-8B01-3FE1D257900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TextBox 13">
            <a:extLst>
              <a:ext uri="{FF2B5EF4-FFF2-40B4-BE49-F238E27FC236}">
                <a16:creationId xmlns:a16="http://schemas.microsoft.com/office/drawing/2014/main" id="{F78B32CE-67FC-0846-8634-4DCD50004134}"/>
              </a:ext>
            </a:extLst>
          </p:cNvPr>
          <p:cNvSpPr txBox="1"/>
          <p:nvPr/>
        </p:nvSpPr>
        <p:spPr>
          <a:xfrm>
            <a:off x="2345012" y="6268052"/>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2483906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Burning Man </a:t>
            </a:r>
            <a:r>
              <a:rPr lang="en-US" dirty="0" err="1"/>
              <a:t>hátíðin</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200" dirty="0"/>
              <a:t>Burning Man </a:t>
            </a:r>
            <a:r>
              <a:rPr lang="en-US" sz="2200" dirty="0" err="1"/>
              <a:t>hátíðin</a:t>
            </a:r>
            <a:r>
              <a:rPr lang="en-US" sz="2200" dirty="0"/>
              <a:t> </a:t>
            </a:r>
            <a:r>
              <a:rPr lang="en-US" sz="2200" dirty="0" err="1"/>
              <a:t>er</a:t>
            </a:r>
            <a:r>
              <a:rPr lang="en-US" sz="2200" dirty="0"/>
              <a:t> </a:t>
            </a:r>
            <a:r>
              <a:rPr lang="en-US" sz="2200" dirty="0" err="1"/>
              <a:t>samfélagsverkefni</a:t>
            </a:r>
            <a:r>
              <a:rPr lang="en-US" sz="2200" dirty="0"/>
              <a:t> </a:t>
            </a:r>
            <a:r>
              <a:rPr lang="en-US" sz="2200" dirty="0" err="1"/>
              <a:t>þar</a:t>
            </a:r>
            <a:r>
              <a:rPr lang="en-US" sz="2200" dirty="0"/>
              <a:t> </a:t>
            </a:r>
            <a:r>
              <a:rPr lang="en-US" sz="2200" dirty="0" err="1"/>
              <a:t>sem</a:t>
            </a:r>
            <a:r>
              <a:rPr lang="en-US" sz="2200" dirty="0"/>
              <a:t> </a:t>
            </a:r>
            <a:r>
              <a:rPr lang="en-US" sz="2200" dirty="0" err="1"/>
              <a:t>tugir</a:t>
            </a:r>
            <a:r>
              <a:rPr lang="en-US" sz="2200" dirty="0"/>
              <a:t> </a:t>
            </a:r>
            <a:r>
              <a:rPr lang="en-US" sz="2200" dirty="0" err="1"/>
              <a:t>þúsundir</a:t>
            </a:r>
            <a:r>
              <a:rPr lang="en-US" sz="2200" dirty="0"/>
              <a:t> manna </a:t>
            </a:r>
            <a:r>
              <a:rPr lang="en-US" sz="2200" dirty="0" err="1"/>
              <a:t>koma</a:t>
            </a:r>
            <a:r>
              <a:rPr lang="en-US" sz="2200" dirty="0"/>
              <a:t> </a:t>
            </a:r>
            <a:r>
              <a:rPr lang="en-US" sz="2200" dirty="0" err="1"/>
              <a:t>saman</a:t>
            </a:r>
            <a:r>
              <a:rPr lang="en-US" sz="2200" dirty="0"/>
              <a:t> í Black Rock Desert í Nevada </a:t>
            </a:r>
            <a:r>
              <a:rPr lang="en-US" sz="2200" dirty="0" err="1"/>
              <a:t>til</a:t>
            </a:r>
            <a:r>
              <a:rPr lang="en-US" sz="2200" dirty="0"/>
              <a:t> </a:t>
            </a:r>
            <a:r>
              <a:rPr lang="en-US" sz="2200" dirty="0" err="1"/>
              <a:t>að</a:t>
            </a:r>
            <a:r>
              <a:rPr lang="en-US" sz="2200" dirty="0"/>
              <a:t> </a:t>
            </a:r>
            <a:r>
              <a:rPr lang="en-US" sz="2200" dirty="0" err="1"/>
              <a:t>skapa</a:t>
            </a:r>
            <a:r>
              <a:rPr lang="en-US" sz="2200" dirty="0"/>
              <a:t> Black Rock City, </a:t>
            </a:r>
            <a:r>
              <a:rPr lang="en-US" sz="2200" dirty="0" err="1"/>
              <a:t>tímabundna</a:t>
            </a:r>
            <a:r>
              <a:rPr lang="en-US" sz="2200" dirty="0"/>
              <a:t> og </a:t>
            </a:r>
            <a:r>
              <a:rPr lang="en-US" sz="2200" dirty="0" err="1"/>
              <a:t>blómlega</a:t>
            </a:r>
            <a:r>
              <a:rPr lang="en-US" sz="2200" dirty="0"/>
              <a:t> </a:t>
            </a:r>
            <a:r>
              <a:rPr lang="en-US" sz="2200" dirty="0" err="1"/>
              <a:t>borgarmynd</a:t>
            </a:r>
            <a:r>
              <a:rPr lang="en-US" sz="2200" dirty="0"/>
              <a:t>. </a:t>
            </a:r>
            <a:r>
              <a:rPr lang="en-US" sz="2200" dirty="0" err="1"/>
              <a:t>Viðburðurinn</a:t>
            </a:r>
            <a:r>
              <a:rPr lang="en-US" sz="2200" dirty="0"/>
              <a:t> </a:t>
            </a:r>
            <a:r>
              <a:rPr lang="en-US" sz="2200" dirty="0" err="1"/>
              <a:t>átti</a:t>
            </a:r>
            <a:r>
              <a:rPr lang="en-US" sz="2200" dirty="0"/>
              <a:t> </a:t>
            </a:r>
            <a:r>
              <a:rPr lang="en-US" sz="2200" dirty="0" err="1"/>
              <a:t>upptök</a:t>
            </a:r>
            <a:r>
              <a:rPr lang="en-US" sz="2200" dirty="0"/>
              <a:t> </a:t>
            </a:r>
            <a:r>
              <a:rPr lang="en-US" sz="2200" dirty="0" err="1"/>
              <a:t>sín</a:t>
            </a:r>
            <a:r>
              <a:rPr lang="en-US" sz="2200" dirty="0"/>
              <a:t> 22.júní 1986 á Baker Beach í San Francisco </a:t>
            </a:r>
            <a:r>
              <a:rPr lang="en-US" sz="2200" dirty="0" err="1"/>
              <a:t>sem</a:t>
            </a:r>
            <a:r>
              <a:rPr lang="en-US" sz="2200" dirty="0"/>
              <a:t> </a:t>
            </a:r>
            <a:r>
              <a:rPr lang="en-US" sz="2200" dirty="0" err="1"/>
              <a:t>lítil</a:t>
            </a:r>
            <a:r>
              <a:rPr lang="en-US" sz="2200" dirty="0"/>
              <a:t> </a:t>
            </a:r>
            <a:r>
              <a:rPr lang="en-US" sz="2200" dirty="0" err="1"/>
              <a:t>samkoma</a:t>
            </a:r>
            <a:r>
              <a:rPr lang="en-US" sz="2200" dirty="0"/>
              <a:t> á </a:t>
            </a:r>
            <a:r>
              <a:rPr lang="en-US" sz="2200" dirty="0" err="1"/>
              <a:t>vegum</a:t>
            </a:r>
            <a:r>
              <a:rPr lang="en-US" sz="2200" dirty="0"/>
              <a:t> Larry Harvey og Jerry James, </a:t>
            </a:r>
            <a:r>
              <a:rPr lang="en-US" sz="2200" dirty="0" err="1"/>
              <a:t>sem</a:t>
            </a:r>
            <a:r>
              <a:rPr lang="en-US" sz="2200" dirty="0"/>
              <a:t> </a:t>
            </a:r>
            <a:r>
              <a:rPr lang="en-US" sz="2200" dirty="0" err="1"/>
              <a:t>byggðu</a:t>
            </a:r>
            <a:r>
              <a:rPr lang="en-US" sz="2200" dirty="0"/>
              <a:t> </a:t>
            </a:r>
            <a:r>
              <a:rPr lang="en-US" sz="2200" dirty="0" err="1"/>
              <a:t>fyrsta</a:t>
            </a:r>
            <a:r>
              <a:rPr lang="en-US" sz="2200" dirty="0"/>
              <a:t> </a:t>
            </a:r>
            <a:r>
              <a:rPr lang="en-US" sz="2200" dirty="0" err="1"/>
              <a:t>Manninn</a:t>
            </a:r>
            <a:r>
              <a:rPr lang="en-US" sz="2200" dirty="0"/>
              <a:t>. </a:t>
            </a:r>
            <a:r>
              <a:rPr lang="en-US" sz="2200" dirty="0" err="1"/>
              <a:t>Síðan</a:t>
            </a:r>
            <a:r>
              <a:rPr lang="en-US" sz="2200" dirty="0"/>
              <a:t> </a:t>
            </a:r>
            <a:r>
              <a:rPr lang="en-US" sz="2200" dirty="0" err="1"/>
              <a:t>hefur</a:t>
            </a:r>
            <a:r>
              <a:rPr lang="en-US" sz="2200" dirty="0"/>
              <a:t> </a:t>
            </a:r>
            <a:r>
              <a:rPr lang="en-US" sz="2200" dirty="0" err="1"/>
              <a:t>hátíðin</a:t>
            </a:r>
            <a:r>
              <a:rPr lang="en-US" sz="2200" dirty="0"/>
              <a:t> </a:t>
            </a:r>
            <a:r>
              <a:rPr lang="en-US" sz="2200" dirty="0" err="1"/>
              <a:t>verið</a:t>
            </a:r>
            <a:r>
              <a:rPr lang="en-US" sz="2200" dirty="0"/>
              <a:t> </a:t>
            </a:r>
            <a:r>
              <a:rPr lang="en-US" sz="2200" dirty="0" err="1"/>
              <a:t>haldin</a:t>
            </a:r>
            <a:r>
              <a:rPr lang="en-US" sz="2200" dirty="0"/>
              <a:t> </a:t>
            </a:r>
            <a:r>
              <a:rPr lang="en-US" sz="2200" dirty="0" err="1"/>
              <a:t>árlega</a:t>
            </a:r>
            <a:r>
              <a:rPr lang="en-US" sz="2200" dirty="0"/>
              <a:t> og </a:t>
            </a:r>
            <a:r>
              <a:rPr lang="en-US" sz="2200" dirty="0" err="1"/>
              <a:t>nær</a:t>
            </a:r>
            <a:r>
              <a:rPr lang="en-US" sz="2200" dirty="0"/>
              <a:t> </a:t>
            </a:r>
            <a:r>
              <a:rPr lang="en-US" sz="2200" dirty="0" err="1"/>
              <a:t>yfir</a:t>
            </a:r>
            <a:r>
              <a:rPr lang="en-US" sz="2200" dirty="0"/>
              <a:t> </a:t>
            </a:r>
            <a:r>
              <a:rPr lang="en-US" sz="2200" dirty="0" err="1"/>
              <a:t>níu</a:t>
            </a:r>
            <a:r>
              <a:rPr lang="en-US" sz="2200" dirty="0"/>
              <a:t> </a:t>
            </a:r>
            <a:r>
              <a:rPr lang="en-US" sz="2200" dirty="0" err="1"/>
              <a:t>daga</a:t>
            </a:r>
            <a:r>
              <a:rPr lang="en-US" sz="2200" dirty="0"/>
              <a:t> </a:t>
            </a:r>
            <a:r>
              <a:rPr lang="en-US" sz="2200" dirty="0" err="1"/>
              <a:t>fram</a:t>
            </a:r>
            <a:r>
              <a:rPr lang="en-US" sz="2200" dirty="0"/>
              <a:t> </a:t>
            </a:r>
            <a:r>
              <a:rPr lang="en-US" sz="2200" dirty="0" err="1"/>
              <a:t>að</a:t>
            </a:r>
            <a:r>
              <a:rPr lang="en-US" sz="2200" dirty="0"/>
              <a:t> og </a:t>
            </a:r>
            <a:r>
              <a:rPr lang="en-US" sz="2200" dirty="0" err="1"/>
              <a:t>með</a:t>
            </a:r>
            <a:r>
              <a:rPr lang="en-US" sz="2200" dirty="0"/>
              <a:t> </a:t>
            </a:r>
            <a:r>
              <a:rPr lang="en-US" sz="2200" dirty="0" err="1"/>
              <a:t>degi</a:t>
            </a:r>
            <a:r>
              <a:rPr lang="en-US" sz="2200" dirty="0"/>
              <a:t> </a:t>
            </a:r>
            <a:r>
              <a:rPr lang="en-US" sz="2200" dirty="0" err="1"/>
              <a:t>verkalýðsins</a:t>
            </a:r>
            <a:r>
              <a:rPr lang="en-US" sz="2200" dirty="0"/>
              <a:t>. </a:t>
            </a:r>
            <a:r>
              <a:rPr lang="en-US" sz="2200" dirty="0" err="1"/>
              <a:t>Árið</a:t>
            </a:r>
            <a:r>
              <a:rPr lang="en-US" sz="2200" dirty="0"/>
              <a:t> 2019 </a:t>
            </a:r>
            <a:r>
              <a:rPr lang="en-US" sz="2200" dirty="0" err="1"/>
              <a:t>tóku</a:t>
            </a:r>
            <a:r>
              <a:rPr lang="en-US" sz="2200" dirty="0"/>
              <a:t> 78.850 </a:t>
            </a:r>
            <a:r>
              <a:rPr lang="en-US" sz="2200" dirty="0" err="1"/>
              <a:t>manns</a:t>
            </a:r>
            <a:r>
              <a:rPr lang="en-US" sz="2200" dirty="0"/>
              <a:t> </a:t>
            </a:r>
            <a:r>
              <a:rPr lang="en-US" sz="2200" dirty="0" err="1"/>
              <a:t>þátt</a:t>
            </a:r>
            <a:r>
              <a:rPr lang="en-US" sz="2200" dirty="0"/>
              <a:t>.</a:t>
            </a:r>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909223" cy="369332"/>
          </a:xfrm>
          <a:prstGeom prst="rect">
            <a:avLst/>
          </a:prstGeom>
          <a:noFill/>
        </p:spPr>
        <p:txBody>
          <a:bodyPr wrap="none" rtlCol="0">
            <a:spAutoFit/>
          </a:bodyPr>
          <a:lstStyle/>
          <a:p>
            <a:r>
              <a:rPr lang="is-IS" dirty="0">
                <a:hlinkClick r:id="rId2"/>
              </a:rPr>
              <a:t>Heimild</a:t>
            </a:r>
            <a:endParaRPr lang="en-LT" dirty="0"/>
          </a:p>
        </p:txBody>
      </p:sp>
      <p:pic>
        <p:nvPicPr>
          <p:cNvPr id="8" name="Picture Placeholder 7" descr="A group of people posing for a photo&#10;&#10;Description automatically generated with low confidence">
            <a:extLst>
              <a:ext uri="{FF2B5EF4-FFF2-40B4-BE49-F238E27FC236}">
                <a16:creationId xmlns:a16="http://schemas.microsoft.com/office/drawing/2014/main" id="{28BAA434-8F39-DA46-BC43-1420320AFE0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658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pPr fontAlgn="base"/>
            <a:r>
              <a:rPr lang="en-GB" dirty="0" err="1"/>
              <a:t>Leikjamót</a:t>
            </a:r>
            <a:r>
              <a:rPr lang="en-GB" dirty="0"/>
              <a:t> </a:t>
            </a:r>
            <a:r>
              <a:rPr lang="en-GB" dirty="0" err="1"/>
              <a:t>fyrir</a:t>
            </a:r>
            <a:r>
              <a:rPr lang="en-GB" dirty="0"/>
              <a:t> </a:t>
            </a:r>
            <a:r>
              <a:rPr lang="en-GB" dirty="0" err="1"/>
              <a:t>bardagaleiki</a:t>
            </a:r>
            <a:endParaRPr lang="en-GB"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a:t>Evolution Championship Series (EVO) </a:t>
            </a:r>
            <a:r>
              <a:rPr lang="en-US" dirty="0" err="1"/>
              <a:t>er</a:t>
            </a:r>
            <a:r>
              <a:rPr lang="en-US" dirty="0"/>
              <a:t> </a:t>
            </a:r>
            <a:r>
              <a:rPr lang="en-US" dirty="0" err="1"/>
              <a:t>virtasta</a:t>
            </a:r>
            <a:r>
              <a:rPr lang="en-US" dirty="0"/>
              <a:t> </a:t>
            </a:r>
            <a:r>
              <a:rPr lang="en-US" dirty="0" err="1"/>
              <a:t>bardagaleikjamót</a:t>
            </a:r>
            <a:r>
              <a:rPr lang="en-US" dirty="0"/>
              <a:t> í </a:t>
            </a:r>
            <a:r>
              <a:rPr lang="en-US" dirty="0" err="1"/>
              <a:t>heimi</a:t>
            </a:r>
            <a:r>
              <a:rPr lang="en-US" dirty="0"/>
              <a:t>. Á </a:t>
            </a:r>
            <a:r>
              <a:rPr lang="en-US" dirty="0" err="1"/>
              <a:t>hverju</a:t>
            </a:r>
            <a:r>
              <a:rPr lang="en-US" dirty="0"/>
              <a:t> </a:t>
            </a:r>
            <a:r>
              <a:rPr lang="en-US" dirty="0" err="1"/>
              <a:t>ári</a:t>
            </a:r>
            <a:r>
              <a:rPr lang="en-US" dirty="0"/>
              <a:t> </a:t>
            </a:r>
            <a:r>
              <a:rPr lang="en-US" dirty="0" err="1"/>
              <a:t>koma</a:t>
            </a:r>
            <a:r>
              <a:rPr lang="en-US" dirty="0"/>
              <a:t> </a:t>
            </a:r>
            <a:r>
              <a:rPr lang="en-US" dirty="0" err="1"/>
              <a:t>þúsundir</a:t>
            </a:r>
            <a:r>
              <a:rPr lang="en-US" dirty="0"/>
              <a:t> </a:t>
            </a:r>
            <a:r>
              <a:rPr lang="en-US" dirty="0" err="1"/>
              <a:t>áhugamanna</a:t>
            </a:r>
            <a:r>
              <a:rPr lang="en-US" dirty="0"/>
              <a:t> um </a:t>
            </a:r>
            <a:r>
              <a:rPr lang="en-US" dirty="0" err="1"/>
              <a:t>bardagaleiki</a:t>
            </a:r>
            <a:r>
              <a:rPr lang="en-US" dirty="0"/>
              <a:t> </a:t>
            </a:r>
            <a:r>
              <a:rPr lang="en-US" dirty="0" err="1"/>
              <a:t>hvaðan</a:t>
            </a:r>
            <a:r>
              <a:rPr lang="en-US" dirty="0"/>
              <a:t> </a:t>
            </a:r>
            <a:r>
              <a:rPr lang="en-US" dirty="0" err="1"/>
              <a:t>af</a:t>
            </a:r>
            <a:r>
              <a:rPr lang="en-US" dirty="0"/>
              <a:t> </a:t>
            </a:r>
            <a:r>
              <a:rPr lang="en-US" dirty="0" err="1"/>
              <a:t>úr</a:t>
            </a:r>
            <a:r>
              <a:rPr lang="en-US" dirty="0"/>
              <a:t> </a:t>
            </a:r>
            <a:r>
              <a:rPr lang="en-US" dirty="0" err="1"/>
              <a:t>heiminum</a:t>
            </a:r>
            <a:r>
              <a:rPr lang="en-US" dirty="0"/>
              <a:t> </a:t>
            </a:r>
            <a:r>
              <a:rPr lang="en-US" dirty="0" err="1"/>
              <a:t>saman</a:t>
            </a:r>
            <a:r>
              <a:rPr lang="en-US" dirty="0"/>
              <a:t> </a:t>
            </a:r>
            <a:r>
              <a:rPr lang="en-US" dirty="0" err="1"/>
              <a:t>til</a:t>
            </a:r>
            <a:r>
              <a:rPr lang="en-US" dirty="0"/>
              <a:t> </a:t>
            </a:r>
            <a:r>
              <a:rPr lang="en-US" dirty="0" err="1"/>
              <a:t>að</a:t>
            </a:r>
            <a:r>
              <a:rPr lang="en-US" dirty="0"/>
              <a:t> </a:t>
            </a:r>
            <a:r>
              <a:rPr lang="en-US" dirty="0" err="1"/>
              <a:t>keppa</a:t>
            </a:r>
            <a:r>
              <a:rPr lang="en-US" dirty="0"/>
              <a:t> í </a:t>
            </a:r>
            <a:r>
              <a:rPr lang="en-US" dirty="0" err="1"/>
              <a:t>sínum</a:t>
            </a:r>
            <a:r>
              <a:rPr lang="en-US" dirty="0"/>
              <a:t> </a:t>
            </a:r>
            <a:r>
              <a:rPr lang="en-US" dirty="0" err="1"/>
              <a:t>leikjum</a:t>
            </a:r>
            <a:r>
              <a:rPr lang="en-US" dirty="0"/>
              <a:t>. </a:t>
            </a:r>
            <a:r>
              <a:rPr lang="en-US" dirty="0" err="1"/>
              <a:t>Að</a:t>
            </a:r>
            <a:r>
              <a:rPr lang="en-US" dirty="0"/>
              <a:t> </a:t>
            </a:r>
            <a:r>
              <a:rPr lang="en-US" dirty="0" err="1"/>
              <a:t>vinna</a:t>
            </a:r>
            <a:r>
              <a:rPr lang="en-US" dirty="0"/>
              <a:t> EVO </a:t>
            </a:r>
            <a:r>
              <a:rPr lang="en-US" dirty="0" err="1"/>
              <a:t>titil</a:t>
            </a:r>
            <a:r>
              <a:rPr lang="en-US" dirty="0"/>
              <a:t> </a:t>
            </a:r>
            <a:r>
              <a:rPr lang="en-US" dirty="0" err="1"/>
              <a:t>er</a:t>
            </a:r>
            <a:r>
              <a:rPr lang="en-US" dirty="0"/>
              <a:t> </a:t>
            </a:r>
            <a:r>
              <a:rPr lang="en-US" dirty="0" err="1"/>
              <a:t>örugg</a:t>
            </a:r>
            <a:r>
              <a:rPr lang="en-US" dirty="0"/>
              <a:t> </a:t>
            </a:r>
            <a:r>
              <a:rPr lang="en-US" dirty="0" err="1"/>
              <a:t>leið</a:t>
            </a:r>
            <a:r>
              <a:rPr lang="en-US" dirty="0"/>
              <a:t> </a:t>
            </a:r>
            <a:r>
              <a:rPr lang="en-US" dirty="0" err="1"/>
              <a:t>til</a:t>
            </a:r>
            <a:r>
              <a:rPr lang="en-US" dirty="0"/>
              <a:t> </a:t>
            </a:r>
            <a:r>
              <a:rPr lang="en-US" dirty="0" err="1"/>
              <a:t>að</a:t>
            </a:r>
            <a:r>
              <a:rPr lang="en-US" dirty="0"/>
              <a:t> </a:t>
            </a:r>
            <a:r>
              <a:rPr lang="en-US" dirty="0" err="1"/>
              <a:t>tryggja</a:t>
            </a:r>
            <a:r>
              <a:rPr lang="en-US" dirty="0"/>
              <a:t> </a:t>
            </a:r>
            <a:r>
              <a:rPr lang="en-US" dirty="0" err="1"/>
              <a:t>nafn</a:t>
            </a:r>
            <a:r>
              <a:rPr lang="en-US" dirty="0"/>
              <a:t> </a:t>
            </a:r>
            <a:r>
              <a:rPr lang="en-US" dirty="0" err="1"/>
              <a:t>sitt</a:t>
            </a:r>
            <a:r>
              <a:rPr lang="en-US" dirty="0"/>
              <a:t> í </a:t>
            </a:r>
            <a:r>
              <a:rPr lang="en-US" dirty="0" err="1"/>
              <a:t>sögubækurnar</a:t>
            </a:r>
            <a:r>
              <a:rPr lang="en-US" dirty="0"/>
              <a:t>.</a:t>
            </a:r>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909223" cy="369332"/>
          </a:xfrm>
          <a:prstGeom prst="rect">
            <a:avLst/>
          </a:prstGeom>
          <a:noFill/>
        </p:spPr>
        <p:txBody>
          <a:bodyPr wrap="none" rtlCol="0">
            <a:spAutoFit/>
          </a:bodyPr>
          <a:lstStyle/>
          <a:p>
            <a:r>
              <a:rPr lang="is-IS" dirty="0">
                <a:hlinkClick r:id="rId2"/>
              </a:rPr>
              <a:t>Heimild</a:t>
            </a:r>
            <a:endParaRPr lang="en-LT" dirty="0"/>
          </a:p>
        </p:txBody>
      </p:sp>
      <p:pic>
        <p:nvPicPr>
          <p:cNvPr id="7" name="Picture Placeholder 6" descr="A picture containing text, indoor, living, room&#10;&#10;Description automatically generated">
            <a:extLst>
              <a:ext uri="{FF2B5EF4-FFF2-40B4-BE49-F238E27FC236}">
                <a16:creationId xmlns:a16="http://schemas.microsoft.com/office/drawing/2014/main" id="{19EE5018-F448-8546-A676-ABB9DDB4A15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5480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fontScale="92500"/>
          </a:bodyPr>
          <a:lstStyle/>
          <a:p>
            <a:r>
              <a:rPr lang="en-IE" dirty="0"/>
              <a:t>KENNSLUPAKKI 3 ÆFING 1:</a:t>
            </a:r>
          </a:p>
          <a:p>
            <a:r>
              <a:rPr lang="en-IE" dirty="0"/>
              <a:t>SKIPULEGGÐU SKOÐUNARFERÐ TENGDA POPPMENNINGU</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is-IS" sz="1800" dirty="0">
                <a:latin typeface="Calibri" panose="020F0502020204030204" pitchFamily="34" charset="0"/>
                <a:ea typeface="Calibri" panose="020F0502020204030204" pitchFamily="34" charset="0"/>
                <a:cs typeface="Times New Roman" panose="02020603050405020304" pitchFamily="18" charset="0"/>
              </a:rPr>
              <a:t>Skipuleggðu slóð sem skoðar þema í kringum poppmenningu á þínu svæði. Slóðinn gæti verið göngu- aksturs- </a:t>
            </a:r>
            <a:r>
              <a:rPr lang="is-IS" sz="1800">
                <a:latin typeface="Calibri" panose="020F0502020204030204" pitchFamily="34" charset="0"/>
                <a:ea typeface="Calibri" panose="020F0502020204030204" pitchFamily="34" charset="0"/>
                <a:cs typeface="Times New Roman" panose="02020603050405020304" pitchFamily="18" charset="0"/>
              </a:rPr>
              <a:t>eða </a:t>
            </a:r>
            <a:r>
              <a:rPr lang="is-IS" sz="1800" smtClean="0">
                <a:latin typeface="Calibri" panose="020F0502020204030204" pitchFamily="34" charset="0"/>
                <a:ea typeface="Calibri" panose="020F0502020204030204" pitchFamily="34" charset="0"/>
                <a:cs typeface="Times New Roman" panose="02020603050405020304" pitchFamily="18" charset="0"/>
              </a:rPr>
              <a:t>hjólaleið </a:t>
            </a:r>
            <a:r>
              <a:rPr lang="is-IS" sz="1800" dirty="0">
                <a:latin typeface="Calibri" panose="020F0502020204030204" pitchFamily="34" charset="0"/>
                <a:ea typeface="Calibri" panose="020F0502020204030204" pitchFamily="34" charset="0"/>
                <a:cs typeface="Times New Roman" panose="02020603050405020304" pitchFamily="18" charset="0"/>
              </a:rPr>
              <a:t>sem veitir </a:t>
            </a:r>
            <a:r>
              <a:rPr lang="is-IS" sz="1800">
                <a:latin typeface="Calibri" panose="020F0502020204030204" pitchFamily="34" charset="0"/>
                <a:ea typeface="Calibri" panose="020F0502020204030204" pitchFamily="34" charset="0"/>
                <a:cs typeface="Times New Roman" panose="02020603050405020304" pitchFamily="18" charset="0"/>
              </a:rPr>
              <a:t>gestum </a:t>
            </a:r>
            <a:r>
              <a:rPr lang="is-IS" sz="1800" smtClean="0">
                <a:latin typeface="Calibri" panose="020F0502020204030204" pitchFamily="34" charset="0"/>
                <a:ea typeface="Calibri" panose="020F0502020204030204" pitchFamily="34" charset="0"/>
                <a:cs typeface="Times New Roman" panose="02020603050405020304" pitchFamily="18" charset="0"/>
              </a:rPr>
              <a:t>styttri </a:t>
            </a:r>
            <a:r>
              <a:rPr lang="is-IS" sz="1800" dirty="0">
                <a:latin typeface="Calibri" panose="020F0502020204030204" pitchFamily="34" charset="0"/>
                <a:ea typeface="Calibri" panose="020F0502020204030204" pitchFamily="34" charset="0"/>
                <a:cs typeface="Times New Roman" panose="02020603050405020304" pitchFamily="18" charset="0"/>
              </a:rPr>
              <a:t>eða lengri upplifun. Ákveddu þemað. Settu niður á blað mismunandi staðsetningar, staði og fyrirtæki sem þú myndir vilja hafa með á slóðinni. Ákveddu hvernig best sé að miðla upplýsingum til gestana um það sem fyrir augun ber (kort, hljóð, smáforrit, upplýsingaspjöld). Hugleiddu mögulega ávinninga sem þessi slóði gæti haft, bæði fyrir gestina og svæðið.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7A31CAF9-1BE1-4106-9B85-076A99403A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395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fontScale="85000" lnSpcReduction="20000"/>
          </a:bodyPr>
          <a:lstStyle/>
          <a:p>
            <a:r>
              <a:rPr lang="en-IE" dirty="0"/>
              <a:t>KENNSLUPAKKI 3 ÆFING 2:</a:t>
            </a:r>
          </a:p>
          <a:p>
            <a:r>
              <a:rPr lang="en-IE" dirty="0"/>
              <a:t>ÚTBÚÐU HNITMIÐAÐA KYNNINGU Á FERÐAÞJÓNUSTU TENGDRI POPPMENNINGU</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Útbúðu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nitmiðaða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kynningu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fyrir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nýja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hugmynd</a:t>
            </a:r>
            <a:r>
              <a:rPr lang="en-US" sz="1800" dirty="0">
                <a:effectLst/>
                <a:latin typeface="Calibri" panose="020F0502020204030204" pitchFamily="34" charset="0"/>
                <a:ea typeface="Calibri" panose="020F0502020204030204" pitchFamily="34" charset="0"/>
                <a:cs typeface="Times New Roman" panose="02020603050405020304" pitchFamily="18" charset="0"/>
              </a:rPr>
              <a:t> á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þínu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svæði</a:t>
            </a:r>
            <a:r>
              <a:rPr lang="en-US" sz="1800" dirty="0">
                <a:effectLst/>
                <a:latin typeface="Calibri" panose="020F0502020204030204" pitchFamily="34" charset="0"/>
                <a:ea typeface="Calibri" panose="020F0502020204030204" pitchFamily="34" charset="0"/>
                <a:cs typeface="Times New Roman" panose="02020603050405020304" pitchFamily="18" charset="0"/>
              </a:rPr>
              <a:t>. Á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ensku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kallast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slíkt</a:t>
            </a:r>
            <a:r>
              <a:rPr lang="en-US" sz="1800" dirty="0">
                <a:effectLst/>
                <a:latin typeface="Calibri" panose="020F0502020204030204" pitchFamily="34" charset="0"/>
                <a:ea typeface="Calibri" panose="020F0502020204030204" pitchFamily="34" charset="0"/>
                <a:cs typeface="Times New Roman" panose="02020603050405020304" pitchFamily="18" charset="0"/>
              </a:rPr>
              <a:t> ‘elevator pitch’ </a:t>
            </a:r>
            <a:r>
              <a:rPr lang="en-US" sz="1800" dirty="0" err="1">
                <a:latin typeface="Calibri" panose="020F0502020204030204" pitchFamily="34" charset="0"/>
                <a:ea typeface="Calibri" panose="020F0502020204030204" pitchFamily="34" charset="0"/>
                <a:cs typeface="Times New Roman" panose="02020603050405020304" pitchFamily="18" charset="0"/>
              </a:rPr>
              <a:t>sem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felur</a:t>
            </a:r>
            <a:r>
              <a:rPr lang="en-US" sz="1800" dirty="0">
                <a:latin typeface="Calibri" panose="020F0502020204030204" pitchFamily="34" charset="0"/>
                <a:ea typeface="Calibri" panose="020F0502020204030204" pitchFamily="34" charset="0"/>
                <a:cs typeface="Times New Roman" panose="02020603050405020304" pitchFamily="18" charset="0"/>
              </a:rPr>
              <a:t> í </a:t>
            </a:r>
            <a:r>
              <a:rPr lang="en-US" sz="1800" dirty="0" err="1">
                <a:latin typeface="Calibri" panose="020F0502020204030204" pitchFamily="34" charset="0"/>
                <a:ea typeface="Calibri" panose="020F0502020204030204" pitchFamily="34" charset="0"/>
                <a:cs typeface="Times New Roman" panose="02020603050405020304" pitchFamily="18" charset="0"/>
              </a:rPr>
              <a:t>sér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kynningin</a:t>
            </a:r>
            <a:r>
              <a:rPr lang="en-US" sz="1800" dirty="0">
                <a:effectLst/>
                <a:latin typeface="Calibri" panose="020F0502020204030204" pitchFamily="34" charset="0"/>
                <a:ea typeface="Calibri" panose="020F0502020204030204" pitchFamily="34" charset="0"/>
                <a:cs typeface="Times New Roman" panose="02020603050405020304" pitchFamily="18" charset="0"/>
              </a:rPr>
              <a:t> á bara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taka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þann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tekur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ferðast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lyftu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segjum</a:t>
            </a:r>
            <a:r>
              <a:rPr lang="en-US" sz="1800" dirty="0">
                <a:effectLst/>
                <a:latin typeface="Calibri" panose="020F0502020204030204" pitchFamily="34" charset="0"/>
                <a:ea typeface="Calibri" panose="020F0502020204030204" pitchFamily="34" charset="0"/>
                <a:cs typeface="Times New Roman" panose="02020603050405020304" pitchFamily="18" charset="0"/>
              </a:rPr>
              <a:t> 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mínútur</a:t>
            </a:r>
            <a:r>
              <a:rPr lang="en-US" sz="1800" dirty="0">
                <a:latin typeface="Calibri" panose="020F0502020204030204" pitchFamily="34" charset="0"/>
                <a:ea typeface="Calibri" panose="020F0502020204030204" pitchFamily="34" charset="0"/>
                <a:cs typeface="Times New Roman" panose="02020603050405020304" pitchFamily="18" charset="0"/>
              </a:rPr>
              <a:t>). 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þeim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þarftu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þína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hugmynd</a:t>
            </a:r>
            <a:r>
              <a:rPr lang="en-US" sz="1800" dirty="0">
                <a:effectLst/>
                <a:latin typeface="Calibri" panose="020F0502020204030204" pitchFamily="34" charset="0"/>
                <a:ea typeface="Calibri" panose="020F0502020204030204" pitchFamily="34" charset="0"/>
                <a:cs typeface="Times New Roman" panose="02020603050405020304" pitchFamily="18" charset="0"/>
              </a:rPr>
              <a:t> á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snarpan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sannfærandi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hátt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Í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hlekknum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hér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neðan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sniðmát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hjálplegum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punktum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fyrir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kynningun</a:t>
            </a:r>
            <a:r>
              <a:rPr lang="en-US" sz="1800" dirty="0" err="1">
                <a:latin typeface="Calibri" panose="020F0502020204030204" pitchFamily="34" charset="0"/>
                <a:ea typeface="Calibri" panose="020F0502020204030204" pitchFamily="34" charset="0"/>
                <a:cs typeface="Times New Roman" panose="02020603050405020304" pitchFamily="18" charset="0"/>
              </a:rPr>
              <a:t>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þína</a:t>
            </a:r>
            <a:r>
              <a:rPr lang="en-US" sz="1800" dirty="0">
                <a:latin typeface="Calibri" panose="020F0502020204030204" pitchFamily="34" charset="0"/>
                <a:ea typeface="Calibri" panose="020F0502020204030204" pitchFamily="34" charset="0"/>
                <a:cs typeface="Times New Roman" panose="02020603050405020304" pitchFamily="18" charset="0"/>
              </a:rPr>
              <a:t>:</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 xmlns:ahyp="http://schemas.microsoft.com/office/drawing/2018/hyperlinkcolor" val="tx"/>
                    </a:ext>
                  </a:extLst>
                </a:hlinkClick>
              </a:rPr>
              <a:t>https://toggl.com/blog/elevator-pitch-examples</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9467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fontScale="92500" lnSpcReduction="20000"/>
          </a:bodyPr>
          <a:lstStyle/>
          <a:p>
            <a:r>
              <a:rPr lang="en-IE" dirty="0"/>
              <a:t>KENNSLUPAKKI 3 ÆFING 2:</a:t>
            </a:r>
          </a:p>
          <a:p>
            <a:r>
              <a:rPr lang="en-IE" dirty="0"/>
              <a:t>ÚTBÚÐU HNITMIÐAÐA KYNNINGU Á FERÐAÞJÓNUSTU TENGDRI POPPMENNINGU</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US" sz="1800" dirty="0" err="1">
                <a:latin typeface="Calibri" panose="020F0502020204030204" pitchFamily="34" charset="0"/>
                <a:ea typeface="Calibri" panose="020F0502020204030204" pitchFamily="34" charset="0"/>
                <a:cs typeface="Times New Roman" panose="02020603050405020304" pitchFamily="18" charset="0"/>
              </a:rPr>
              <a:t>Það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eru</a:t>
            </a:r>
            <a:r>
              <a:rPr lang="en-US" sz="1800" dirty="0">
                <a:latin typeface="Calibri" panose="020F0502020204030204" pitchFamily="34" charset="0"/>
                <a:ea typeface="Calibri" panose="020F0502020204030204" pitchFamily="34" charset="0"/>
                <a:cs typeface="Times New Roman" panose="02020603050405020304" pitchFamily="18" charset="0"/>
              </a:rPr>
              <a:t> 5 </a:t>
            </a:r>
            <a:r>
              <a:rPr lang="en-US" sz="1800" dirty="0" err="1">
                <a:latin typeface="Calibri" panose="020F0502020204030204" pitchFamily="34" charset="0"/>
                <a:ea typeface="Calibri" panose="020F0502020204030204" pitchFamily="34" charset="0"/>
                <a:cs typeface="Times New Roman" panose="02020603050405020304" pitchFamily="18" charset="0"/>
              </a:rPr>
              <a:t>meginþættir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til</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hafa</a:t>
            </a:r>
            <a:r>
              <a:rPr lang="en-US" sz="1800" dirty="0">
                <a:latin typeface="Calibri" panose="020F0502020204030204" pitchFamily="34" charset="0"/>
                <a:ea typeface="Calibri" panose="020F0502020204030204" pitchFamily="34" charset="0"/>
                <a:cs typeface="Times New Roman" panose="02020603050405020304" pitchFamily="18" charset="0"/>
              </a:rPr>
              <a:t> í </a:t>
            </a:r>
            <a:r>
              <a:rPr lang="en-US" sz="1800" dirty="0" err="1">
                <a:latin typeface="Calibri" panose="020F0502020204030204" pitchFamily="34" charset="0"/>
                <a:ea typeface="Calibri" panose="020F0502020204030204" pitchFamily="34" charset="0"/>
                <a:cs typeface="Times New Roman" panose="02020603050405020304" pitchFamily="18" charset="0"/>
              </a:rPr>
              <a:t>huga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fyrir</a:t>
            </a:r>
            <a:r>
              <a:rPr lang="en-US" sz="1800" dirty="0">
                <a:latin typeface="Calibri" panose="020F0502020204030204" pitchFamily="34" charset="0"/>
                <a:ea typeface="Calibri" panose="020F0502020204030204" pitchFamily="34" charset="0"/>
                <a:cs typeface="Times New Roman" panose="02020603050405020304" pitchFamily="18" charset="0"/>
              </a:rPr>
              <a:t> ‘elevator pitch’, </a:t>
            </a:r>
            <a:r>
              <a:rPr lang="en-US" sz="1800" dirty="0" err="1">
                <a:latin typeface="Calibri" panose="020F0502020204030204" pitchFamily="34" charset="0"/>
                <a:ea typeface="Calibri" panose="020F0502020204030204" pitchFamily="34" charset="0"/>
                <a:cs typeface="Times New Roman" panose="02020603050405020304" pitchFamily="18" charset="0"/>
              </a:rPr>
              <a:t>sem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eru</a:t>
            </a:r>
            <a:r>
              <a:rPr lang="en-US" sz="18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Settu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vandamálið</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Segðu</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hver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þín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lausn</a:t>
            </a:r>
            <a:r>
              <a:rPr lang="en-US" sz="1800" dirty="0">
                <a:latin typeface="Calibri" panose="020F0502020204030204" pitchFamily="34" charset="0"/>
                <a:ea typeface="Calibri" panose="020F0502020204030204" pitchFamily="34" charset="0"/>
                <a:cs typeface="Times New Roman" panose="02020603050405020304" pitchFamily="18" charset="0"/>
              </a:rPr>
              <a:t> er</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Útskýrðu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hvers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vegna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fólk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ætti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treysta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þér</a:t>
            </a:r>
            <a:r>
              <a:rPr lang="en-US" sz="1800" dirty="0">
                <a:effectLst/>
                <a:latin typeface="Calibri" panose="020F0502020204030204" pitchFamily="34" charset="0"/>
                <a:ea typeface="Calibri" panose="020F0502020204030204" pitchFamily="34" charset="0"/>
                <a:cs typeface="Times New Roman" panose="02020603050405020304" pitchFamily="18" charset="0"/>
              </a:rP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Lýstu</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gildi</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þíns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tilboðs</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Bjóddu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upp</a:t>
            </a:r>
            <a:r>
              <a:rPr lang="en-US" sz="1800" dirty="0">
                <a:effectLst/>
                <a:latin typeface="Calibri" panose="020F0502020204030204" pitchFamily="34" charset="0"/>
                <a:ea typeface="Calibri" panose="020F0502020204030204" pitchFamily="34" charset="0"/>
                <a:cs typeface="Times New Roman" panose="02020603050405020304" pitchFamily="18" charset="0"/>
              </a:rPr>
              <a:t> á CTA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aðgerða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67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MARKAÐSSETNING Á FERÐAÞJÓNUSTU TENGDRI POPPMENNINGU</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013243"/>
            <a:ext cx="10284958" cy="3723689"/>
          </a:xfrm>
        </p:spPr>
        <p:txBody>
          <a:bodyPr/>
          <a:lstStyle/>
          <a:p>
            <a:pPr marL="342900" indent="-342900" algn="just">
              <a:buFont typeface="Arial" panose="020B0604020202020204" pitchFamily="34" charset="0"/>
              <a:buChar char="•"/>
            </a:pPr>
            <a:r>
              <a:rPr lang="en-GB" dirty="0"/>
              <a:t>76% </a:t>
            </a:r>
            <a:r>
              <a:rPr lang="en-GB" dirty="0" err="1"/>
              <a:t>ferðamanna</a:t>
            </a:r>
            <a:r>
              <a:rPr lang="en-GB" dirty="0"/>
              <a:t> í </a:t>
            </a:r>
            <a:r>
              <a:rPr lang="en-GB" dirty="0" err="1"/>
              <a:t>heiminum</a:t>
            </a:r>
            <a:r>
              <a:rPr lang="en-GB" dirty="0"/>
              <a:t> </a:t>
            </a:r>
            <a:r>
              <a:rPr lang="en-GB" dirty="0" err="1"/>
              <a:t>nýta</a:t>
            </a:r>
            <a:r>
              <a:rPr lang="en-GB" dirty="0"/>
              <a:t> </a:t>
            </a:r>
            <a:r>
              <a:rPr lang="en-GB" dirty="0" err="1"/>
              <a:t>sér</a:t>
            </a:r>
            <a:r>
              <a:rPr lang="en-GB" dirty="0"/>
              <a:t> </a:t>
            </a:r>
            <a:r>
              <a:rPr lang="en-GB" dirty="0" err="1"/>
              <a:t>ferðasíður</a:t>
            </a:r>
            <a:r>
              <a:rPr lang="en-GB" dirty="0"/>
              <a:t> og </a:t>
            </a:r>
            <a:r>
              <a:rPr lang="en-GB" dirty="0" err="1"/>
              <a:t>lesa</a:t>
            </a:r>
            <a:r>
              <a:rPr lang="en-GB" dirty="0"/>
              <a:t> </a:t>
            </a:r>
            <a:r>
              <a:rPr lang="en-GB" dirty="0" err="1"/>
              <a:t>umsagnir</a:t>
            </a:r>
            <a:r>
              <a:rPr lang="en-GB" dirty="0"/>
              <a:t> </a:t>
            </a:r>
            <a:r>
              <a:rPr lang="en-GB" dirty="0" err="1"/>
              <a:t>þegar</a:t>
            </a:r>
            <a:r>
              <a:rPr lang="en-GB" dirty="0"/>
              <a:t> </a:t>
            </a:r>
            <a:r>
              <a:rPr lang="en-GB" dirty="0" err="1"/>
              <a:t>þeir</a:t>
            </a:r>
            <a:r>
              <a:rPr lang="en-GB" dirty="0"/>
              <a:t> </a:t>
            </a:r>
            <a:r>
              <a:rPr lang="en-GB" dirty="0" err="1"/>
              <a:t>skipuleggja</a:t>
            </a:r>
            <a:r>
              <a:rPr lang="en-GB" dirty="0"/>
              <a:t> </a:t>
            </a:r>
            <a:r>
              <a:rPr lang="en-GB" dirty="0" err="1"/>
              <a:t>ferðir</a:t>
            </a:r>
            <a:r>
              <a:rPr lang="en-GB" dirty="0"/>
              <a:t> </a:t>
            </a:r>
            <a:r>
              <a:rPr lang="en-GB" dirty="0" err="1"/>
              <a:t>sínar</a:t>
            </a:r>
            <a:endParaRPr lang="en-GB" dirty="0"/>
          </a:p>
          <a:p>
            <a:pPr marL="342900" indent="-342900" algn="just">
              <a:buFont typeface="Arial" panose="020B0604020202020204" pitchFamily="34" charset="0"/>
              <a:buChar char="•"/>
            </a:pPr>
            <a:r>
              <a:rPr lang="en-GB" dirty="0"/>
              <a:t>48% </a:t>
            </a:r>
            <a:r>
              <a:rPr lang="en-GB" dirty="0" err="1"/>
              <a:t>ferðamanna</a:t>
            </a:r>
            <a:r>
              <a:rPr lang="en-GB" dirty="0"/>
              <a:t> </a:t>
            </a:r>
            <a:r>
              <a:rPr lang="en-GB" dirty="0" err="1"/>
              <a:t>ráðfæra</a:t>
            </a:r>
            <a:r>
              <a:rPr lang="en-GB" dirty="0"/>
              <a:t> sig </a:t>
            </a:r>
            <a:r>
              <a:rPr lang="en-GB" dirty="0" err="1"/>
              <a:t>við</a:t>
            </a:r>
            <a:r>
              <a:rPr lang="en-GB" dirty="0"/>
              <a:t> </a:t>
            </a:r>
            <a:r>
              <a:rPr lang="en-GB" dirty="0" err="1"/>
              <a:t>fjölskyldu</a:t>
            </a:r>
            <a:r>
              <a:rPr lang="en-GB" dirty="0"/>
              <a:t> og </a:t>
            </a:r>
            <a:r>
              <a:rPr lang="en-GB" dirty="0" err="1"/>
              <a:t>vini</a:t>
            </a:r>
            <a:r>
              <a:rPr lang="en-GB" dirty="0"/>
              <a:t> </a:t>
            </a:r>
            <a:r>
              <a:rPr lang="en-GB" dirty="0" err="1"/>
              <a:t>þegar</a:t>
            </a:r>
            <a:r>
              <a:rPr lang="en-GB" dirty="0"/>
              <a:t> </a:t>
            </a:r>
            <a:r>
              <a:rPr lang="en-GB" dirty="0" err="1"/>
              <a:t>þeir</a:t>
            </a:r>
            <a:r>
              <a:rPr lang="en-GB" dirty="0"/>
              <a:t> </a:t>
            </a:r>
            <a:r>
              <a:rPr lang="en-GB" dirty="0" err="1"/>
              <a:t>skipuleggja</a:t>
            </a:r>
            <a:r>
              <a:rPr lang="en-GB" dirty="0"/>
              <a:t> </a:t>
            </a:r>
            <a:r>
              <a:rPr lang="en-GB" dirty="0" err="1"/>
              <a:t>ferðalögin</a:t>
            </a:r>
            <a:r>
              <a:rPr lang="en-GB" dirty="0"/>
              <a:t> </a:t>
            </a:r>
            <a:r>
              <a:rPr lang="en-GB" dirty="0" err="1"/>
              <a:t>sín</a:t>
            </a:r>
            <a:endParaRPr lang="en-GB" dirty="0"/>
          </a:p>
          <a:p>
            <a:pPr marL="342900" indent="-342900" algn="just">
              <a:buFont typeface="Arial" panose="020B0604020202020204" pitchFamily="34" charset="0"/>
              <a:buChar char="•"/>
            </a:pPr>
            <a:r>
              <a:rPr lang="en-GB" dirty="0"/>
              <a:t>93% </a:t>
            </a:r>
            <a:r>
              <a:rPr lang="en-GB" dirty="0" err="1"/>
              <a:t>ferðamanna</a:t>
            </a:r>
            <a:r>
              <a:rPr lang="en-GB" dirty="0"/>
              <a:t> </a:t>
            </a:r>
            <a:r>
              <a:rPr lang="en-GB" dirty="0" err="1"/>
              <a:t>segja</a:t>
            </a:r>
            <a:r>
              <a:rPr lang="en-GB" dirty="0"/>
              <a:t> </a:t>
            </a:r>
            <a:r>
              <a:rPr lang="en-GB" dirty="0" err="1"/>
              <a:t>að</a:t>
            </a:r>
            <a:r>
              <a:rPr lang="en-GB" dirty="0"/>
              <a:t> </a:t>
            </a:r>
            <a:r>
              <a:rPr lang="en-GB" dirty="0" err="1"/>
              <a:t>umsagnir</a:t>
            </a:r>
            <a:r>
              <a:rPr lang="en-GB" dirty="0"/>
              <a:t> </a:t>
            </a:r>
            <a:r>
              <a:rPr lang="en-GB" dirty="0" err="1"/>
              <a:t>annarra</a:t>
            </a:r>
            <a:r>
              <a:rPr lang="en-GB" dirty="0"/>
              <a:t> </a:t>
            </a:r>
            <a:r>
              <a:rPr lang="en-GB" dirty="0" err="1"/>
              <a:t>ferðamanna</a:t>
            </a:r>
            <a:r>
              <a:rPr lang="en-GB" dirty="0"/>
              <a:t> </a:t>
            </a:r>
            <a:r>
              <a:rPr lang="en-GB" dirty="0" err="1"/>
              <a:t>hafi</a:t>
            </a:r>
            <a:r>
              <a:rPr lang="en-GB" dirty="0"/>
              <a:t> </a:t>
            </a:r>
            <a:r>
              <a:rPr lang="en-GB" dirty="0" err="1"/>
              <a:t>áhrif</a:t>
            </a:r>
            <a:r>
              <a:rPr lang="en-GB" dirty="0"/>
              <a:t> á </a:t>
            </a:r>
            <a:r>
              <a:rPr lang="en-GB" dirty="0" err="1"/>
              <a:t>hvernig</a:t>
            </a:r>
            <a:r>
              <a:rPr lang="en-GB" dirty="0"/>
              <a:t> </a:t>
            </a:r>
            <a:r>
              <a:rPr lang="en-GB" dirty="0" err="1"/>
              <a:t>þeir</a:t>
            </a:r>
            <a:r>
              <a:rPr lang="en-GB" dirty="0"/>
              <a:t> </a:t>
            </a:r>
            <a:r>
              <a:rPr lang="en-GB" dirty="0" err="1"/>
              <a:t>bóka</a:t>
            </a:r>
            <a:r>
              <a:rPr lang="en-GB" dirty="0"/>
              <a:t> </a:t>
            </a:r>
            <a:r>
              <a:rPr lang="en-GB" dirty="0" err="1"/>
              <a:t>ferðirnar</a:t>
            </a:r>
            <a:r>
              <a:rPr lang="en-GB" dirty="0"/>
              <a:t> </a:t>
            </a:r>
            <a:r>
              <a:rPr lang="en-GB" dirty="0" err="1"/>
              <a:t>sínar</a:t>
            </a:r>
            <a:endParaRPr lang="en-GB" dirty="0"/>
          </a:p>
          <a:p>
            <a:pPr marL="342900" indent="-342900" algn="just">
              <a:buFont typeface="Arial" panose="020B0604020202020204" pitchFamily="34" charset="0"/>
              <a:buChar char="•"/>
            </a:pPr>
            <a:r>
              <a:rPr lang="en-GB" dirty="0" err="1"/>
              <a:t>Góðar</a:t>
            </a:r>
            <a:r>
              <a:rPr lang="en-GB" dirty="0"/>
              <a:t> </a:t>
            </a:r>
            <a:r>
              <a:rPr lang="en-GB" dirty="0" err="1"/>
              <a:t>auglýsingar</a:t>
            </a:r>
            <a:r>
              <a:rPr lang="en-GB" dirty="0"/>
              <a:t> </a:t>
            </a:r>
            <a:r>
              <a:rPr lang="en-GB" dirty="0" err="1"/>
              <a:t>geta</a:t>
            </a:r>
            <a:r>
              <a:rPr lang="en-GB" dirty="0"/>
              <a:t> haft </a:t>
            </a:r>
            <a:r>
              <a:rPr lang="en-GB" dirty="0" err="1"/>
              <a:t>mikil</a:t>
            </a:r>
            <a:r>
              <a:rPr lang="en-GB" dirty="0"/>
              <a:t> </a:t>
            </a:r>
            <a:r>
              <a:rPr lang="en-GB" dirty="0" err="1"/>
              <a:t>áhrif</a:t>
            </a:r>
            <a:r>
              <a:rPr lang="en-GB" dirty="0"/>
              <a:t> á </a:t>
            </a:r>
            <a:r>
              <a:rPr lang="en-GB" dirty="0" err="1"/>
              <a:t>val</a:t>
            </a:r>
            <a:r>
              <a:rPr lang="en-GB" dirty="0"/>
              <a:t> </a:t>
            </a:r>
            <a:r>
              <a:rPr lang="en-GB" dirty="0" err="1"/>
              <a:t>fólks</a:t>
            </a:r>
            <a:endParaRPr lang="en-GB" dirty="0"/>
          </a:p>
          <a:p>
            <a:pPr marL="342900" indent="-342900" algn="just">
              <a:buFont typeface="Arial" panose="020B0604020202020204" pitchFamily="34" charset="0"/>
              <a:buChar char="•"/>
            </a:pPr>
            <a:r>
              <a:rPr lang="en-GB" dirty="0" err="1"/>
              <a:t>Með</a:t>
            </a:r>
            <a:r>
              <a:rPr lang="en-GB" dirty="0"/>
              <a:t> </a:t>
            </a:r>
            <a:r>
              <a:rPr lang="en-GB" dirty="0" err="1"/>
              <a:t>því</a:t>
            </a:r>
            <a:r>
              <a:rPr lang="en-GB" dirty="0"/>
              <a:t> </a:t>
            </a:r>
            <a:r>
              <a:rPr lang="en-GB" dirty="0" err="1"/>
              <a:t>að</a:t>
            </a:r>
            <a:r>
              <a:rPr lang="en-GB" dirty="0"/>
              <a:t> </a:t>
            </a:r>
            <a:r>
              <a:rPr lang="en-GB" dirty="0" err="1"/>
              <a:t>fylgjast</a:t>
            </a:r>
            <a:r>
              <a:rPr lang="en-GB" dirty="0"/>
              <a:t> </a:t>
            </a:r>
            <a:r>
              <a:rPr lang="en-GB" dirty="0" err="1"/>
              <a:t>með</a:t>
            </a:r>
            <a:r>
              <a:rPr lang="en-GB" dirty="0"/>
              <a:t> og </a:t>
            </a:r>
            <a:r>
              <a:rPr lang="en-GB" dirty="0" err="1"/>
              <a:t>nýta</a:t>
            </a:r>
            <a:r>
              <a:rPr lang="en-GB" dirty="0"/>
              <a:t> </a:t>
            </a:r>
            <a:r>
              <a:rPr lang="en-GB" dirty="0" err="1"/>
              <a:t>sér</a:t>
            </a:r>
            <a:r>
              <a:rPr lang="en-GB" dirty="0"/>
              <a:t> </a:t>
            </a:r>
            <a:r>
              <a:rPr lang="en-GB" dirty="0" err="1"/>
              <a:t>það</a:t>
            </a:r>
            <a:r>
              <a:rPr lang="en-GB" dirty="0"/>
              <a:t> </a:t>
            </a:r>
            <a:r>
              <a:rPr lang="en-GB" dirty="0" err="1"/>
              <a:t>sem</a:t>
            </a:r>
            <a:r>
              <a:rPr lang="en-GB" dirty="0"/>
              <a:t> er </a:t>
            </a:r>
            <a:r>
              <a:rPr lang="en-GB" dirty="0" err="1"/>
              <a:t>vinsælt</a:t>
            </a:r>
            <a:r>
              <a:rPr lang="en-GB" dirty="0"/>
              <a:t> á </a:t>
            </a:r>
            <a:r>
              <a:rPr lang="en-GB" dirty="0" err="1"/>
              <a:t>á</a:t>
            </a:r>
            <a:r>
              <a:rPr lang="en-GB" dirty="0"/>
              <a:t> </a:t>
            </a:r>
            <a:r>
              <a:rPr lang="en-GB" dirty="0" err="1"/>
              <a:t>hverri</a:t>
            </a:r>
            <a:r>
              <a:rPr lang="en-GB" dirty="0"/>
              <a:t> </a:t>
            </a:r>
            <a:r>
              <a:rPr lang="en-GB" dirty="0" err="1"/>
              <a:t>stundu</a:t>
            </a:r>
            <a:r>
              <a:rPr lang="en-GB" dirty="0"/>
              <a:t>, geta </a:t>
            </a:r>
            <a:r>
              <a:rPr lang="en-GB" dirty="0" err="1"/>
              <a:t>áfangastaðir</a:t>
            </a:r>
            <a:r>
              <a:rPr lang="en-GB" dirty="0"/>
              <a:t> </a:t>
            </a:r>
            <a:r>
              <a:rPr lang="en-GB" dirty="0" err="1"/>
              <a:t>laðað</a:t>
            </a:r>
            <a:r>
              <a:rPr lang="en-GB" dirty="0"/>
              <a:t> </a:t>
            </a:r>
            <a:r>
              <a:rPr lang="en-GB" dirty="0" err="1"/>
              <a:t>til</a:t>
            </a:r>
            <a:r>
              <a:rPr lang="en-GB" dirty="0"/>
              <a:t> </a:t>
            </a:r>
            <a:r>
              <a:rPr lang="en-GB" dirty="0" err="1"/>
              <a:t>sín</a:t>
            </a:r>
            <a:r>
              <a:rPr lang="en-GB" dirty="0"/>
              <a:t> </a:t>
            </a:r>
            <a:r>
              <a:rPr lang="en-GB" dirty="0" err="1"/>
              <a:t>fleiri</a:t>
            </a:r>
            <a:r>
              <a:rPr lang="en-GB" dirty="0"/>
              <a:t> </a:t>
            </a:r>
            <a:r>
              <a:rPr lang="en-GB" dirty="0" err="1"/>
              <a:t>ferðamenn</a:t>
            </a:r>
            <a:r>
              <a:rPr lang="en-GB" dirty="0"/>
              <a:t>. </a:t>
            </a:r>
            <a:r>
              <a:rPr lang="en-GB" dirty="0" err="1"/>
              <a:t>Til</a:t>
            </a:r>
            <a:r>
              <a:rPr lang="en-GB" dirty="0"/>
              <a:t> </a:t>
            </a:r>
            <a:r>
              <a:rPr lang="en-GB" dirty="0" err="1"/>
              <a:t>dæmis</a:t>
            </a:r>
            <a:r>
              <a:rPr lang="en-GB" dirty="0"/>
              <a:t> </a:t>
            </a:r>
            <a:r>
              <a:rPr lang="en-GB" dirty="0" err="1"/>
              <a:t>eru</a:t>
            </a:r>
            <a:r>
              <a:rPr lang="en-GB" dirty="0"/>
              <a:t> </a:t>
            </a:r>
            <a:r>
              <a:rPr lang="en-GB" dirty="0" err="1"/>
              <a:t>áfangastaðir</a:t>
            </a:r>
            <a:r>
              <a:rPr lang="en-GB" dirty="0"/>
              <a:t> </a:t>
            </a:r>
            <a:r>
              <a:rPr lang="en-GB" dirty="0" err="1"/>
              <a:t>sem</a:t>
            </a:r>
            <a:r>
              <a:rPr lang="en-GB" dirty="0"/>
              <a:t> </a:t>
            </a:r>
            <a:r>
              <a:rPr lang="en-GB" dirty="0" err="1"/>
              <a:t>laða</a:t>
            </a:r>
            <a:r>
              <a:rPr lang="en-GB" dirty="0"/>
              <a:t> </a:t>
            </a:r>
            <a:r>
              <a:rPr lang="en-GB" dirty="0" err="1"/>
              <a:t>til</a:t>
            </a:r>
            <a:r>
              <a:rPr lang="en-GB" dirty="0"/>
              <a:t> </a:t>
            </a:r>
            <a:r>
              <a:rPr lang="en-GB" dirty="0" err="1"/>
              <a:t>sín</a:t>
            </a:r>
            <a:r>
              <a:rPr lang="en-GB" dirty="0"/>
              <a:t> </a:t>
            </a:r>
            <a:r>
              <a:rPr lang="en-GB" dirty="0" err="1"/>
              <a:t>gesti</a:t>
            </a:r>
            <a:r>
              <a:rPr lang="en-GB" dirty="0"/>
              <a:t> og </a:t>
            </a:r>
            <a:r>
              <a:rPr lang="en-GB" dirty="0" err="1"/>
              <a:t>afla</a:t>
            </a:r>
            <a:r>
              <a:rPr lang="en-GB" dirty="0"/>
              <a:t> </a:t>
            </a:r>
            <a:r>
              <a:rPr lang="en-GB" dirty="0" err="1"/>
              <a:t>sér</a:t>
            </a:r>
            <a:r>
              <a:rPr lang="en-GB" dirty="0"/>
              <a:t> </a:t>
            </a:r>
            <a:r>
              <a:rPr lang="en-GB" dirty="0" err="1"/>
              <a:t>tekna</a:t>
            </a:r>
            <a:r>
              <a:rPr lang="en-GB" dirty="0"/>
              <a:t> </a:t>
            </a:r>
            <a:r>
              <a:rPr lang="en-GB" dirty="0" err="1"/>
              <a:t>með</a:t>
            </a:r>
            <a:r>
              <a:rPr lang="en-GB" dirty="0"/>
              <a:t> </a:t>
            </a:r>
            <a:r>
              <a:rPr lang="en-GB" dirty="0" err="1"/>
              <a:t>ferðum</a:t>
            </a:r>
            <a:r>
              <a:rPr lang="en-GB" dirty="0"/>
              <a:t> </a:t>
            </a:r>
            <a:r>
              <a:rPr lang="en-GB" dirty="0" err="1"/>
              <a:t>innblásnum</a:t>
            </a:r>
            <a:r>
              <a:rPr lang="en-GB" dirty="0"/>
              <a:t> </a:t>
            </a:r>
            <a:r>
              <a:rPr lang="en-GB" dirty="0" err="1"/>
              <a:t>af</a:t>
            </a:r>
            <a:r>
              <a:rPr lang="en-GB" dirty="0"/>
              <a:t> Game of Thrones, Breaking Bad </a:t>
            </a:r>
            <a:r>
              <a:rPr lang="en-GB" dirty="0" err="1"/>
              <a:t>minjagripum</a:t>
            </a:r>
            <a:r>
              <a:rPr lang="en-GB" dirty="0"/>
              <a:t> og </a:t>
            </a:r>
            <a:r>
              <a:rPr lang="en-GB" dirty="0" err="1"/>
              <a:t>með</a:t>
            </a:r>
            <a:r>
              <a:rPr lang="en-GB" dirty="0"/>
              <a:t> </a:t>
            </a:r>
            <a:r>
              <a:rPr lang="en-GB" dirty="0" err="1"/>
              <a:t>því</a:t>
            </a:r>
            <a:r>
              <a:rPr lang="en-GB" dirty="0"/>
              <a:t> </a:t>
            </a:r>
            <a:r>
              <a:rPr lang="en-GB" dirty="0" err="1"/>
              <a:t>að</a:t>
            </a:r>
            <a:r>
              <a:rPr lang="en-GB" dirty="0"/>
              <a:t> </a:t>
            </a:r>
            <a:r>
              <a:rPr lang="en-GB" dirty="0" err="1"/>
              <a:t>halda</a:t>
            </a:r>
            <a:r>
              <a:rPr lang="en-GB" dirty="0"/>
              <a:t> Great Gatsby </a:t>
            </a:r>
            <a:r>
              <a:rPr lang="en-GB" dirty="0" err="1"/>
              <a:t>veislur</a:t>
            </a:r>
            <a:endParaRPr lang="en-GB" dirty="0"/>
          </a:p>
        </p:txBody>
      </p:sp>
    </p:spTree>
    <p:extLst>
      <p:ext uri="{BB962C8B-B14F-4D97-AF65-F5344CB8AC3E}">
        <p14:creationId xmlns:p14="http://schemas.microsoft.com/office/powerpoint/2010/main" val="1880839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fontScale="92500" lnSpcReduction="20000"/>
          </a:bodyPr>
          <a:lstStyle/>
          <a:p>
            <a:r>
              <a:rPr lang="en-IE" dirty="0"/>
              <a:t>KENNSLUPAKKI 3 ÆFING 2:</a:t>
            </a:r>
          </a:p>
          <a:p>
            <a:r>
              <a:rPr lang="en-IE" dirty="0"/>
              <a:t>ÚTBÚÐU HNITMIÐAÐA KYNNINGU Á FERÐAÞJÓNUSTU TENGDRI POPPMENNINGU</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US" sz="1800" dirty="0" err="1">
                <a:latin typeface="Calibri" panose="020F0502020204030204" pitchFamily="34" charset="0"/>
                <a:ea typeface="Calibri" panose="020F0502020204030204" pitchFamily="34" charset="0"/>
                <a:cs typeface="Times New Roman" panose="02020603050405020304" pitchFamily="18" charset="0"/>
              </a:rPr>
              <a:t>Mikilvægt</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að</a:t>
            </a:r>
            <a:r>
              <a:rPr lang="en-US" sz="1800" dirty="0">
                <a:latin typeface="Calibri" panose="020F0502020204030204" pitchFamily="34" charset="0"/>
                <a:ea typeface="Calibri" panose="020F0502020204030204" pitchFamily="34" charset="0"/>
                <a:cs typeface="Times New Roman" panose="02020603050405020304" pitchFamily="18" charset="0"/>
              </a:rPr>
              <a:t> vita </a:t>
            </a:r>
            <a:r>
              <a:rPr lang="en-US" sz="1800" dirty="0" err="1">
                <a:latin typeface="Calibri" panose="020F0502020204030204" pitchFamily="34" charset="0"/>
                <a:ea typeface="Calibri" panose="020F0502020204030204" pitchFamily="34" charset="0"/>
                <a:cs typeface="Times New Roman" panose="02020603050405020304" pitchFamily="18" charset="0"/>
              </a:rPr>
              <a:t>hvað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þú</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vilt</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fá</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út</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úr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kynningunni</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kall</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til</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aðgerða</a:t>
            </a:r>
            <a:r>
              <a:rPr lang="en-US" sz="1800" dirty="0">
                <a:latin typeface="Calibri" panose="020F0502020204030204" pitchFamily="34" charset="0"/>
                <a:ea typeface="Calibri" panose="020F0502020204030204" pitchFamily="34" charset="0"/>
                <a:cs typeface="Times New Roman" panose="02020603050405020304" pitchFamily="18" charset="0"/>
              </a:rPr>
              <a:t>) – </a:t>
            </a:r>
            <a:r>
              <a:rPr lang="en-US" sz="1800" dirty="0" err="1">
                <a:latin typeface="Calibri" panose="020F0502020204030204" pitchFamily="34" charset="0"/>
                <a:ea typeface="Calibri" panose="020F0502020204030204" pitchFamily="34" charset="0"/>
                <a:cs typeface="Times New Roman" panose="02020603050405020304" pitchFamily="18" charset="0"/>
              </a:rPr>
              <a:t>hvað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viltu</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hlustendur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geri</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þegar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þeir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hafa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heyrt</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kynninguna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þína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Kaupa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miða</a:t>
            </a:r>
            <a:r>
              <a:rPr lang="en-US" sz="1800" dirty="0">
                <a:latin typeface="Calibri" panose="020F0502020204030204" pitchFamily="34" charset="0"/>
                <a:ea typeface="Calibri" panose="020F0502020204030204" pitchFamily="34" charset="0"/>
                <a:cs typeface="Times New Roman" panose="02020603050405020304" pitchFamily="18" charset="0"/>
              </a:rPr>
              <a:t> / </a:t>
            </a:r>
            <a:r>
              <a:rPr lang="en-US" sz="1800" dirty="0" err="1">
                <a:latin typeface="Calibri" panose="020F0502020204030204" pitchFamily="34" charset="0"/>
                <a:ea typeface="Calibri" panose="020F0502020204030204" pitchFamily="34" charset="0"/>
                <a:cs typeface="Times New Roman" panose="02020603050405020304" pitchFamily="18" charset="0"/>
              </a:rPr>
              <a:t>fjárfesta</a:t>
            </a:r>
            <a:r>
              <a:rPr lang="en-US" sz="1800" dirty="0">
                <a:latin typeface="Calibri" panose="020F0502020204030204" pitchFamily="34" charset="0"/>
                <a:ea typeface="Calibri" panose="020F0502020204030204" pitchFamily="34" charset="0"/>
                <a:cs typeface="Times New Roman" panose="02020603050405020304" pitchFamily="18" charset="0"/>
              </a:rPr>
              <a:t> / </a:t>
            </a:r>
            <a:r>
              <a:rPr lang="en-US" sz="1800" dirty="0" err="1">
                <a:latin typeface="Calibri" panose="020F0502020204030204" pitchFamily="34" charset="0"/>
                <a:ea typeface="Calibri" panose="020F0502020204030204" pitchFamily="34" charset="0"/>
                <a:cs typeface="Times New Roman" panose="02020603050405020304" pitchFamily="18" charset="0"/>
              </a:rPr>
              <a:t>bjóða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fram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vinnu</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sína</a:t>
            </a:r>
            <a:r>
              <a:rPr lang="en-US" sz="1800" dirty="0">
                <a:latin typeface="Calibri" panose="020F0502020204030204" pitchFamily="34" charset="0"/>
                <a:ea typeface="Calibri" panose="020F0502020204030204" pitchFamily="34" charset="0"/>
                <a:cs typeface="Times New Roman" panose="02020603050405020304" pitchFamily="18" charset="0"/>
              </a:rPr>
              <a:t> / </a:t>
            </a:r>
            <a:r>
              <a:rPr lang="en-US" sz="1800" dirty="0" err="1">
                <a:latin typeface="Calibri" panose="020F0502020204030204" pitchFamily="34" charset="0"/>
                <a:ea typeface="Calibri" panose="020F0502020204030204" pitchFamily="34" charset="0"/>
                <a:cs typeface="Times New Roman" panose="02020603050405020304" pitchFamily="18" charset="0"/>
              </a:rPr>
              <a:t>segja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vinum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sínum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frá</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eða</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eitthvað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annað</a:t>
            </a:r>
            <a:r>
              <a:rPr lang="en-US" sz="1800" dirty="0">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latin typeface="Calibri" panose="020F0502020204030204" pitchFamily="34" charset="0"/>
                <a:ea typeface="Calibri" panose="020F0502020204030204" pitchFamily="34" charset="0"/>
                <a:cs typeface="Times New Roman" panose="02020603050405020304" pitchFamily="18" charset="0"/>
              </a:rPr>
              <a:t>Fylgdu</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þessum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hlekk</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til</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að</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fá</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hugmyndir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 xmlns:ahyp="http://schemas.microsoft.com/office/drawing/2018/hyperlinkcolor" val="tx"/>
                    </a:ext>
                  </a:extLst>
                </a:hlinkClick>
              </a:rPr>
              <a:t>https://articles.bplans.com/the-7-key-components-of-a-perfect-elevator-pitch</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14657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fontScale="92500" lnSpcReduction="10000"/>
          </a:bodyPr>
          <a:lstStyle/>
          <a:p>
            <a:pPr algn="ctr"/>
            <a:r>
              <a:rPr lang="en-US" dirty="0"/>
              <a:t>NÆST: </a:t>
            </a:r>
            <a:r>
              <a:rPr lang="en-US" dirty="0" err="1"/>
              <a:t>Kennslupakki</a:t>
            </a:r>
            <a:r>
              <a:rPr lang="en-US" dirty="0"/>
              <a:t> 4 </a:t>
            </a:r>
            <a:r>
              <a:rPr lang="en-US" dirty="0" err="1"/>
              <a:t>Markaðssetning</a:t>
            </a:r>
            <a:r>
              <a:rPr lang="en-US" dirty="0"/>
              <a:t> á </a:t>
            </a:r>
            <a:r>
              <a:rPr lang="en-US" dirty="0" err="1"/>
              <a:t>ferðaþjónustu</a:t>
            </a:r>
            <a:r>
              <a:rPr lang="en-US" dirty="0"/>
              <a:t> </a:t>
            </a:r>
            <a:r>
              <a:rPr lang="en-US" dirty="0" err="1"/>
              <a:t>tengdri</a:t>
            </a:r>
            <a:r>
              <a:rPr lang="en-US" dirty="0"/>
              <a:t> </a:t>
            </a:r>
            <a:r>
              <a:rPr lang="en-US" dirty="0" err="1"/>
              <a:t>poppmenningu</a:t>
            </a:r>
            <a:endParaRPr lang="en-US" dirty="0"/>
          </a:p>
          <a:p>
            <a:endParaRPr lang="en-US" sz="2300" dirty="0"/>
          </a:p>
          <a:p>
            <a:pPr algn="r"/>
            <a:r>
              <a:rPr lang="en-US" sz="2300" dirty="0"/>
              <a:t>(</a:t>
            </a:r>
            <a:r>
              <a:rPr lang="en-US" sz="2300" dirty="0" err="1"/>
              <a:t>Hvernig</a:t>
            </a:r>
            <a:r>
              <a:rPr lang="en-US" sz="2300" dirty="0"/>
              <a:t> </a:t>
            </a:r>
            <a:r>
              <a:rPr lang="en-US" sz="2300" dirty="0" err="1"/>
              <a:t>nálgast</a:t>
            </a:r>
            <a:r>
              <a:rPr lang="en-US" sz="2300" dirty="0"/>
              <a:t> </a:t>
            </a:r>
            <a:r>
              <a:rPr lang="en-US" sz="2300" dirty="0" err="1"/>
              <a:t>lönd</a:t>
            </a:r>
            <a:r>
              <a:rPr lang="en-US" sz="2300" dirty="0"/>
              <a:t> </a:t>
            </a:r>
            <a:r>
              <a:rPr lang="en-US" sz="2300" dirty="0" err="1"/>
              <a:t>sína</a:t>
            </a:r>
            <a:r>
              <a:rPr lang="en-US" sz="2300" dirty="0"/>
              <a:t> </a:t>
            </a:r>
            <a:r>
              <a:rPr lang="en-US" sz="2300" dirty="0" err="1"/>
              <a:t>markhópa</a:t>
            </a:r>
            <a:r>
              <a:rPr lang="en-US" sz="2300" dirty="0"/>
              <a:t>?)</a:t>
            </a:r>
          </a:p>
        </p:txBody>
      </p:sp>
      <p:pic>
        <p:nvPicPr>
          <p:cNvPr id="6" name="Picture Placeholder 5" descr="A picture containing sky&#10;&#10;Description automatically generated">
            <a:extLst>
              <a:ext uri="{FF2B5EF4-FFF2-40B4-BE49-F238E27FC236}">
                <a16:creationId xmlns:a16="http://schemas.microsoft.com/office/drawing/2014/main" id="{0E0843EE-0D46-4544-ABD1-A98F5ECD294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238" y="0"/>
            <a:ext cx="12198238" cy="6858000"/>
          </a:xfrm>
        </p:spPr>
      </p:pic>
    </p:spTree>
    <p:extLst>
      <p:ext uri="{BB962C8B-B14F-4D97-AF65-F5344CB8AC3E}">
        <p14:creationId xmlns:p14="http://schemas.microsoft.com/office/powerpoint/2010/main" val="1712453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err="1"/>
              <a:t>Heimildir</a:t>
            </a:r>
            <a:r>
              <a:rPr lang="en-US" sz="3200" dirty="0"/>
              <a:t> í </a:t>
            </a:r>
            <a:r>
              <a:rPr lang="en-US" sz="3200" dirty="0" err="1"/>
              <a:t>k</a:t>
            </a:r>
            <a:r>
              <a:rPr lang="en-US" sz="3200"/>
              <a:t>ennslupakka</a:t>
            </a:r>
            <a:r>
              <a:rPr lang="en-US" sz="3200" dirty="0"/>
              <a:t> 3</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tretch>
            <a:fillRect/>
          </a:stretch>
        </p:blipFill>
        <p:spPr>
          <a:xfrm>
            <a:off x="8182596" y="1628444"/>
            <a:ext cx="415861" cy="415861"/>
          </a:xfrm>
          <a:prstGeom prst="rect">
            <a:avLst/>
          </a:prstGeom>
        </p:spPr>
      </p:pic>
      <p:sp>
        <p:nvSpPr>
          <p:cNvPr id="18" name="TextBox 17">
            <a:extLst>
              <a:ext uri="{FF2B5EF4-FFF2-40B4-BE49-F238E27FC236}">
                <a16:creationId xmlns:a16="http://schemas.microsoft.com/office/drawing/2014/main" id="{6F8F4D68-1BC4-DB41-934C-017F393CB9A1}"/>
              </a:ext>
            </a:extLst>
          </p:cNvPr>
          <p:cNvSpPr txBox="1"/>
          <p:nvPr/>
        </p:nvSpPr>
        <p:spPr>
          <a:xfrm>
            <a:off x="204434" y="2225344"/>
            <a:ext cx="7784823" cy="2031325"/>
          </a:xfrm>
          <a:prstGeom prst="rect">
            <a:avLst/>
          </a:prstGeom>
          <a:noFill/>
        </p:spPr>
        <p:txBody>
          <a:bodyPr wrap="square">
            <a:spAutoFit/>
          </a:bodyPr>
          <a:lstStyle/>
          <a:p>
            <a:r>
              <a:rPr lang="en-GB" dirty="0">
                <a:hlinkClick r:id="rId4"/>
              </a:rPr>
              <a:t>Radomskaya, V. POPULAR CULTURE TOURISM: TREND OR TRANSITION?</a:t>
            </a:r>
            <a:endParaRPr lang="en-GB" dirty="0"/>
          </a:p>
          <a:p>
            <a:r>
              <a:rPr lang="en-US" dirty="0">
                <a:hlinkClick r:id="" action="ppaction://noaction"/>
              </a:rPr>
              <a:t>Radomskaya, V. Popular culture as a powerful destination marketing tool: an Australian study</a:t>
            </a:r>
            <a:endParaRPr lang="en-US" dirty="0"/>
          </a:p>
          <a:p>
            <a:r>
              <a:rPr lang="en-US" dirty="0">
                <a:hlinkClick r:id="rId5"/>
              </a:rPr>
              <a:t>Barbee, J. Pop Culture Marketing in Tourism</a:t>
            </a:r>
            <a:endParaRPr lang="en-US" dirty="0"/>
          </a:p>
          <a:p>
            <a:r>
              <a:rPr lang="en-US" dirty="0">
                <a:hlinkClick r:id="rId6"/>
              </a:rPr>
              <a:t>Eklind, A., Gracia Tjong, R. J. Understanding pop culture tourism – analysis of incentives for travel behaviour and participation of pop-culture tourism products</a:t>
            </a:r>
            <a:endParaRPr lang="en-US" dirty="0"/>
          </a:p>
          <a:p>
            <a:endParaRPr lang="en-US" dirty="0"/>
          </a:p>
        </p:txBody>
      </p:sp>
    </p:spTree>
    <p:extLst>
      <p:ext uri="{BB962C8B-B14F-4D97-AF65-F5344CB8AC3E}">
        <p14:creationId xmlns:p14="http://schemas.microsoft.com/office/powerpoint/2010/main" val="236943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465920588"/>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normAutofit fontScale="77500" lnSpcReduction="20000"/>
          </a:bodyPr>
          <a:lstStyle/>
          <a:p>
            <a:r>
              <a:rPr lang="en-IE" dirty="0">
                <a:solidFill>
                  <a:srgbClr val="9A2E90"/>
                </a:solidFill>
              </a:rPr>
              <a:t>HVER BER ÁBYRGÐ Á MARKAÐSSETNINGU Á POPPMENNINGU?</a:t>
            </a:r>
          </a:p>
        </p:txBody>
      </p:sp>
    </p:spTree>
    <p:extLst>
      <p:ext uri="{BB962C8B-B14F-4D97-AF65-F5344CB8AC3E}">
        <p14:creationId xmlns:p14="http://schemas.microsoft.com/office/powerpoint/2010/main" val="376459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SJÓNRÆNT EFNI</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is-IS" sz="2800" dirty="0" smtClean="0"/>
              <a:t>Poppmenning er </a:t>
            </a:r>
            <a:r>
              <a:rPr lang="is-IS" sz="2800" dirty="0"/>
              <a:t>út um allt. Og með tilkomu </a:t>
            </a:r>
            <a:r>
              <a:rPr lang="is-IS" sz="2800" dirty="0" smtClean="0"/>
              <a:t>samfélagsmiðla </a:t>
            </a:r>
            <a:r>
              <a:rPr lang="is-IS" sz="2800" dirty="0"/>
              <a:t>breiðast nýjir tískustraumar út hraðar en nokkru sinni fyrr og hafa áhrif á hegðun og neyslu neytenda.</a:t>
            </a:r>
          </a:p>
          <a:p>
            <a:pPr algn="just"/>
            <a:r>
              <a:rPr lang="is-IS" sz="2800" dirty="0"/>
              <a:t>Með auknum vinsældum Pinterest, Instagram og annarra miðla – sem byggjast að miklu leiti á ljósmyndum og myndböndum </a:t>
            </a:r>
            <a:r>
              <a:rPr lang="is-IS" sz="2800" dirty="0" smtClean="0"/>
              <a:t>– er </a:t>
            </a:r>
            <a:r>
              <a:rPr lang="is-IS" sz="2800" dirty="0"/>
              <a:t>sjónrænt efni vegurinn til framtíðar.</a:t>
            </a:r>
          </a:p>
          <a:p>
            <a:pPr algn="just"/>
            <a:r>
              <a:rPr lang="is-IS" sz="2800" dirty="0"/>
              <a:t>40% fólks bregst betur við sjónrænum auglýsingum heldur en einungis texta: sjónrænt efni hvetur til þátttöku.</a:t>
            </a:r>
          </a:p>
          <a:p>
            <a:pPr algn="just"/>
            <a:endParaRPr lang="en-IE" sz="2800" dirty="0">
              <a:highlight>
                <a:srgbClr val="FFFF00"/>
              </a:highlight>
            </a:endParaRPr>
          </a:p>
        </p:txBody>
      </p:sp>
      <p:sp>
        <p:nvSpPr>
          <p:cNvPr id="5" name="TextBox 4">
            <a:extLst>
              <a:ext uri="{FF2B5EF4-FFF2-40B4-BE49-F238E27FC236}">
                <a16:creationId xmlns:a16="http://schemas.microsoft.com/office/drawing/2014/main" id="{11FF5D46-05BA-43AD-A7D0-AAD660C92FFD}"/>
              </a:ext>
            </a:extLst>
          </p:cNvPr>
          <p:cNvSpPr txBox="1"/>
          <p:nvPr/>
        </p:nvSpPr>
        <p:spPr>
          <a:xfrm>
            <a:off x="8802434" y="5946408"/>
            <a:ext cx="3389565" cy="646331"/>
          </a:xfrm>
          <a:prstGeom prst="rect">
            <a:avLst/>
          </a:prstGeom>
          <a:solidFill>
            <a:srgbClr val="1D9647"/>
          </a:solidFill>
        </p:spPr>
        <p:txBody>
          <a:bodyPr wrap="square" rtlCol="0">
            <a:spAutoFit/>
          </a:bodyPr>
          <a:lstStyle/>
          <a:p>
            <a:pPr algn="ctr"/>
            <a:r>
              <a:rPr lang="en-IE" dirty="0">
                <a:solidFill>
                  <a:schemeClr val="bg1"/>
                </a:solidFill>
              </a:rPr>
              <a:t>85% </a:t>
            </a:r>
            <a:r>
              <a:rPr lang="en-IE" dirty="0" err="1">
                <a:solidFill>
                  <a:schemeClr val="bg1"/>
                </a:solidFill>
              </a:rPr>
              <a:t>eru</a:t>
            </a:r>
            <a:r>
              <a:rPr lang="en-IE" dirty="0">
                <a:solidFill>
                  <a:schemeClr val="bg1"/>
                </a:solidFill>
              </a:rPr>
              <a:t> </a:t>
            </a:r>
            <a:r>
              <a:rPr lang="en-IE" dirty="0" err="1">
                <a:solidFill>
                  <a:schemeClr val="bg1"/>
                </a:solidFill>
              </a:rPr>
              <a:t>líklegri</a:t>
            </a:r>
            <a:r>
              <a:rPr lang="en-IE" dirty="0">
                <a:solidFill>
                  <a:schemeClr val="bg1"/>
                </a:solidFill>
              </a:rPr>
              <a:t> </a:t>
            </a:r>
            <a:r>
              <a:rPr lang="en-IE" dirty="0" err="1">
                <a:solidFill>
                  <a:schemeClr val="bg1"/>
                </a:solidFill>
              </a:rPr>
              <a:t>til</a:t>
            </a:r>
            <a:r>
              <a:rPr lang="en-IE" dirty="0">
                <a:solidFill>
                  <a:schemeClr val="bg1"/>
                </a:solidFill>
              </a:rPr>
              <a:t> </a:t>
            </a:r>
            <a:r>
              <a:rPr lang="en-IE" dirty="0" err="1">
                <a:solidFill>
                  <a:schemeClr val="bg1"/>
                </a:solidFill>
              </a:rPr>
              <a:t>að</a:t>
            </a:r>
            <a:r>
              <a:rPr lang="en-IE" dirty="0">
                <a:solidFill>
                  <a:schemeClr val="bg1"/>
                </a:solidFill>
              </a:rPr>
              <a:t> </a:t>
            </a:r>
            <a:r>
              <a:rPr lang="en-IE" dirty="0" err="1">
                <a:solidFill>
                  <a:schemeClr val="bg1"/>
                </a:solidFill>
              </a:rPr>
              <a:t>kaupa</a:t>
            </a:r>
            <a:r>
              <a:rPr lang="en-IE" dirty="0">
                <a:solidFill>
                  <a:schemeClr val="bg1"/>
                </a:solidFill>
              </a:rPr>
              <a:t> </a:t>
            </a:r>
            <a:r>
              <a:rPr lang="en-IE" dirty="0" err="1">
                <a:solidFill>
                  <a:schemeClr val="bg1"/>
                </a:solidFill>
              </a:rPr>
              <a:t>vöru</a:t>
            </a:r>
            <a:r>
              <a:rPr lang="en-IE" dirty="0">
                <a:solidFill>
                  <a:schemeClr val="bg1"/>
                </a:solidFill>
              </a:rPr>
              <a:t> </a:t>
            </a:r>
            <a:r>
              <a:rPr lang="en-IE" dirty="0" err="1">
                <a:solidFill>
                  <a:schemeClr val="bg1"/>
                </a:solidFill>
              </a:rPr>
              <a:t>eftir</a:t>
            </a:r>
            <a:r>
              <a:rPr lang="en-IE" dirty="0">
                <a:solidFill>
                  <a:schemeClr val="bg1"/>
                </a:solidFill>
              </a:rPr>
              <a:t> </a:t>
            </a:r>
            <a:r>
              <a:rPr lang="en-IE" dirty="0" err="1">
                <a:solidFill>
                  <a:schemeClr val="bg1"/>
                </a:solidFill>
              </a:rPr>
              <a:t>að</a:t>
            </a:r>
            <a:r>
              <a:rPr lang="en-IE" dirty="0">
                <a:solidFill>
                  <a:schemeClr val="bg1"/>
                </a:solidFill>
              </a:rPr>
              <a:t> </a:t>
            </a:r>
            <a:r>
              <a:rPr lang="en-IE" dirty="0" err="1">
                <a:solidFill>
                  <a:schemeClr val="bg1"/>
                </a:solidFill>
              </a:rPr>
              <a:t>hafa</a:t>
            </a:r>
            <a:r>
              <a:rPr lang="en-IE" dirty="0">
                <a:solidFill>
                  <a:schemeClr val="bg1"/>
                </a:solidFill>
              </a:rPr>
              <a:t> </a:t>
            </a:r>
            <a:r>
              <a:rPr lang="en-IE" dirty="0" err="1">
                <a:solidFill>
                  <a:schemeClr val="bg1"/>
                </a:solidFill>
              </a:rPr>
              <a:t>horft</a:t>
            </a:r>
            <a:r>
              <a:rPr lang="en-IE" dirty="0">
                <a:solidFill>
                  <a:schemeClr val="bg1"/>
                </a:solidFill>
              </a:rPr>
              <a:t> á </a:t>
            </a:r>
            <a:r>
              <a:rPr lang="en-IE" dirty="0" err="1">
                <a:solidFill>
                  <a:schemeClr val="bg1"/>
                </a:solidFill>
              </a:rPr>
              <a:t>myndband</a:t>
            </a:r>
            <a:endParaRPr lang="en-IE" dirty="0">
              <a:solidFill>
                <a:schemeClr val="bg1"/>
              </a:solidFill>
              <a:highlight>
                <a:srgbClr val="FFFF00"/>
              </a:highlight>
            </a:endParaRPr>
          </a:p>
        </p:txBody>
      </p:sp>
      <p:pic>
        <p:nvPicPr>
          <p:cNvPr id="10" name="Graphic 9" descr="Dollar">
            <a:extLst>
              <a:ext uri="{FF2B5EF4-FFF2-40B4-BE49-F238E27FC236}">
                <a16:creationId xmlns:a16="http://schemas.microsoft.com/office/drawing/2014/main" id="{C51CE24C-5C0A-412E-AEB4-2AE68C1A5CE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073656" y="5915891"/>
            <a:ext cx="914400" cy="914400"/>
          </a:xfrm>
          <a:prstGeom prst="rect">
            <a:avLst/>
          </a:prstGeom>
        </p:spPr>
      </p:pic>
      <p:pic>
        <p:nvPicPr>
          <p:cNvPr id="14" name="Picture Placeholder 13" descr="A screenshot of a video game&#10;&#10;Description automatically generated with medium confidence">
            <a:extLst>
              <a:ext uri="{FF2B5EF4-FFF2-40B4-BE49-F238E27FC236}">
                <a16:creationId xmlns:a16="http://schemas.microsoft.com/office/drawing/2014/main" id="{0AC3F613-8B61-D642-96A7-2D69667BF53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8802435" y="1223694"/>
            <a:ext cx="3389565" cy="4033653"/>
          </a:xfrm>
        </p:spPr>
      </p:pic>
    </p:spTree>
    <p:extLst>
      <p:ext uri="{BB962C8B-B14F-4D97-AF65-F5344CB8AC3E}">
        <p14:creationId xmlns:p14="http://schemas.microsoft.com/office/powerpoint/2010/main" val="256352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a:bodyPr>
          <a:lstStyle/>
          <a:p>
            <a:r>
              <a:rPr lang="en-GB" dirty="0" err="1"/>
              <a:t>Dæmi</a:t>
            </a:r>
            <a:r>
              <a:rPr lang="en-GB" dirty="0"/>
              <a:t>: </a:t>
            </a:r>
            <a:r>
              <a:rPr lang="en-GB" dirty="0" err="1"/>
              <a:t>Herferð</a:t>
            </a:r>
            <a:r>
              <a:rPr lang="en-GB" dirty="0"/>
              <a:t> </a:t>
            </a:r>
            <a:r>
              <a:rPr lang="en-GB" dirty="0" err="1"/>
              <a:t>til</a:t>
            </a:r>
            <a:r>
              <a:rPr lang="en-GB" dirty="0"/>
              <a:t> </a:t>
            </a:r>
            <a:r>
              <a:rPr lang="en-GB" dirty="0" err="1"/>
              <a:t>að</a:t>
            </a:r>
            <a:r>
              <a:rPr lang="en-GB" dirty="0"/>
              <a:t> </a:t>
            </a:r>
            <a:r>
              <a:rPr lang="en-GB" dirty="0" err="1"/>
              <a:t>auka</a:t>
            </a:r>
            <a:r>
              <a:rPr lang="en-GB" dirty="0"/>
              <a:t> </a:t>
            </a:r>
            <a:r>
              <a:rPr lang="en-GB" dirty="0" err="1"/>
              <a:t>vinsældir</a:t>
            </a:r>
            <a:r>
              <a:rPr lang="en-GB" dirty="0"/>
              <a:t> </a:t>
            </a:r>
            <a:r>
              <a:rPr lang="en-GB" dirty="0" err="1"/>
              <a:t>Ástralíu</a:t>
            </a:r>
            <a:r>
              <a:rPr lang="en-GB" dirty="0"/>
              <a:t> </a:t>
            </a:r>
            <a:r>
              <a:rPr lang="en-GB" dirty="0" err="1"/>
              <a:t>sem</a:t>
            </a:r>
            <a:r>
              <a:rPr lang="en-GB" dirty="0"/>
              <a:t> </a:t>
            </a:r>
            <a:r>
              <a:rPr lang="en-GB" dirty="0" err="1" smtClean="0"/>
              <a:t>ferðamannastaðar</a:t>
            </a:r>
            <a:r>
              <a:rPr lang="en-GB" dirty="0" smtClean="0"/>
              <a:t> </a:t>
            </a:r>
            <a:r>
              <a:rPr lang="en-GB" dirty="0" err="1" smtClean="0"/>
              <a:t>meðal</a:t>
            </a:r>
            <a:r>
              <a:rPr lang="en-GB" dirty="0" smtClean="0"/>
              <a:t> </a:t>
            </a:r>
            <a:r>
              <a:rPr lang="en-GB" dirty="0" err="1" smtClean="0"/>
              <a:t>Bandaríkjamanna</a:t>
            </a:r>
            <a:endParaRPr lang="en-GB" dirty="0"/>
          </a:p>
          <a:p>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GB" b="1" dirty="0" err="1"/>
              <a:t>Markmið</a:t>
            </a:r>
            <a:r>
              <a:rPr lang="en-GB" b="1" dirty="0"/>
              <a:t>:</a:t>
            </a:r>
            <a:r>
              <a:rPr lang="en-GB" dirty="0"/>
              <a:t> </a:t>
            </a:r>
            <a:r>
              <a:rPr lang="en-GB" dirty="0" err="1"/>
              <a:t>fjölga</a:t>
            </a:r>
            <a:r>
              <a:rPr lang="en-GB" dirty="0"/>
              <a:t> </a:t>
            </a:r>
            <a:r>
              <a:rPr lang="en-GB" dirty="0" err="1"/>
              <a:t>flugbókunum</a:t>
            </a:r>
            <a:r>
              <a:rPr lang="en-GB" dirty="0"/>
              <a:t> </a:t>
            </a:r>
            <a:r>
              <a:rPr lang="en-GB" dirty="0" err="1"/>
              <a:t>bandarískra</a:t>
            </a:r>
            <a:r>
              <a:rPr lang="en-GB" dirty="0"/>
              <a:t> </a:t>
            </a:r>
            <a:r>
              <a:rPr lang="en-GB" dirty="0" err="1"/>
              <a:t>ferðamanna</a:t>
            </a:r>
            <a:r>
              <a:rPr lang="en-GB" dirty="0"/>
              <a:t> </a:t>
            </a:r>
            <a:r>
              <a:rPr lang="en-GB" dirty="0" err="1"/>
              <a:t>til</a:t>
            </a:r>
            <a:r>
              <a:rPr lang="en-GB" dirty="0"/>
              <a:t> </a:t>
            </a:r>
            <a:r>
              <a:rPr lang="en-GB" dirty="0" err="1"/>
              <a:t>Ástralíu</a:t>
            </a:r>
            <a:endParaRPr lang="en-GB" dirty="0"/>
          </a:p>
          <a:p>
            <a:r>
              <a:rPr lang="en-GB" b="1" dirty="0" err="1"/>
              <a:t>Lausnin</a:t>
            </a:r>
            <a:r>
              <a:rPr lang="en-GB" b="1" dirty="0"/>
              <a:t>:</a:t>
            </a:r>
            <a:r>
              <a:rPr lang="en-GB" dirty="0"/>
              <a:t> </a:t>
            </a:r>
            <a:r>
              <a:rPr lang="en-GB" dirty="0" err="1"/>
              <a:t>Fá</a:t>
            </a:r>
            <a:r>
              <a:rPr lang="en-GB" dirty="0"/>
              <a:t> </a:t>
            </a:r>
            <a:r>
              <a:rPr lang="en-GB" dirty="0" err="1"/>
              <a:t>fólk</a:t>
            </a:r>
            <a:r>
              <a:rPr lang="en-GB" dirty="0"/>
              <a:t> </a:t>
            </a:r>
            <a:r>
              <a:rPr lang="en-GB" dirty="0" err="1"/>
              <a:t>til</a:t>
            </a:r>
            <a:r>
              <a:rPr lang="en-GB" dirty="0"/>
              <a:t> </a:t>
            </a:r>
            <a:r>
              <a:rPr lang="en-GB" dirty="0" err="1"/>
              <a:t>að</a:t>
            </a:r>
            <a:r>
              <a:rPr lang="en-GB" dirty="0"/>
              <a:t> </a:t>
            </a:r>
            <a:r>
              <a:rPr lang="en-GB" dirty="0" err="1"/>
              <a:t>fara</a:t>
            </a:r>
            <a:r>
              <a:rPr lang="en-GB" dirty="0"/>
              <a:t> á </a:t>
            </a:r>
            <a:r>
              <a:rPr lang="en-GB" dirty="0" err="1"/>
              <a:t>vefsíðu</a:t>
            </a:r>
            <a:r>
              <a:rPr lang="en-GB" dirty="0"/>
              <a:t> Tourism Australia og </a:t>
            </a:r>
            <a:r>
              <a:rPr lang="en-GB" dirty="0" err="1"/>
              <a:t>samstarfsaðila</a:t>
            </a:r>
            <a:r>
              <a:rPr lang="en-GB" dirty="0"/>
              <a:t> </a:t>
            </a:r>
            <a:r>
              <a:rPr lang="en-GB" dirty="0" err="1"/>
              <a:t>þeirra</a:t>
            </a:r>
            <a:r>
              <a:rPr lang="en-GB" dirty="0"/>
              <a:t> í </a:t>
            </a:r>
            <a:r>
              <a:rPr lang="en-GB" dirty="0" err="1"/>
              <a:t>gegnum</a:t>
            </a:r>
            <a:r>
              <a:rPr lang="en-GB" dirty="0"/>
              <a:t> Verizon Media </a:t>
            </a:r>
            <a:r>
              <a:rPr lang="en-GB" dirty="0" err="1"/>
              <a:t>auglýsingar</a:t>
            </a:r>
            <a:r>
              <a:rPr lang="en-GB" dirty="0"/>
              <a:t> í </a:t>
            </a:r>
            <a:r>
              <a:rPr lang="en-GB" dirty="0" err="1"/>
              <a:t>Bandaríkjunum</a:t>
            </a:r>
            <a:r>
              <a:rPr lang="en-GB" dirty="0"/>
              <a:t>.</a:t>
            </a:r>
          </a:p>
        </p:txBody>
      </p:sp>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909223" cy="369332"/>
          </a:xfrm>
          <a:prstGeom prst="rect">
            <a:avLst/>
          </a:prstGeom>
          <a:noFill/>
        </p:spPr>
        <p:txBody>
          <a:bodyPr wrap="none" rtlCol="0">
            <a:spAutoFit/>
          </a:bodyPr>
          <a:lstStyle/>
          <a:p>
            <a:r>
              <a:rPr lang="is-IS" dirty="0">
                <a:hlinkClick r:id="rId2"/>
              </a:rPr>
              <a:t>Heimild</a:t>
            </a:r>
            <a:endParaRPr lang="en-LT" dirty="0"/>
          </a:p>
        </p:txBody>
      </p:sp>
      <p:pic>
        <p:nvPicPr>
          <p:cNvPr id="15" name="Picture Placeholder 14" descr="A group of people jumping on a beach&#10;&#10;Description automatically generated with medium confidence">
            <a:extLst>
              <a:ext uri="{FF2B5EF4-FFF2-40B4-BE49-F238E27FC236}">
                <a16:creationId xmlns:a16="http://schemas.microsoft.com/office/drawing/2014/main" id="{B66DE4F8-42FD-E24E-B3A0-18F1649E143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Box 1"/>
          <p:cNvSpPr txBox="1"/>
          <p:nvPr/>
        </p:nvSpPr>
        <p:spPr>
          <a:xfrm>
            <a:off x="63993" y="1217057"/>
            <a:ext cx="4533013" cy="3600986"/>
          </a:xfrm>
          <a:prstGeom prst="rect">
            <a:avLst/>
          </a:prstGeom>
          <a:solidFill>
            <a:schemeClr val="bg1"/>
          </a:solidFill>
        </p:spPr>
        <p:txBody>
          <a:bodyPr wrap="square" rtlCol="0">
            <a:spAutoFit/>
          </a:bodyPr>
          <a:lstStyle/>
          <a:p>
            <a:r>
              <a:rPr lang="is-IS" sz="2800" b="1" dirty="0" smtClean="0">
                <a:solidFill>
                  <a:srgbClr val="C00000"/>
                </a:solidFill>
              </a:rPr>
              <a:t>3x</a:t>
            </a:r>
            <a:r>
              <a:rPr lang="is-IS" sz="2400" dirty="0" smtClean="0"/>
              <a:t>	Fleiri heimsóknir á 	heimasíðu Tourism 	Australia</a:t>
            </a:r>
          </a:p>
          <a:p>
            <a:endParaRPr lang="is-IS" sz="2400" dirty="0" smtClean="0"/>
          </a:p>
          <a:p>
            <a:r>
              <a:rPr lang="is-IS" sz="2800" b="1" dirty="0" smtClean="0">
                <a:solidFill>
                  <a:srgbClr val="C00000"/>
                </a:solidFill>
              </a:rPr>
              <a:t>33%</a:t>
            </a:r>
            <a:r>
              <a:rPr lang="is-IS" sz="2400" dirty="0" smtClean="0"/>
              <a:t>	Aukning í lengd heimsókna 	á heimasíðunni</a:t>
            </a:r>
          </a:p>
          <a:p>
            <a:endParaRPr lang="is-IS" sz="2400" dirty="0" smtClean="0"/>
          </a:p>
          <a:p>
            <a:r>
              <a:rPr lang="is-IS" sz="2800" b="1" dirty="0" smtClean="0">
                <a:solidFill>
                  <a:srgbClr val="C00000"/>
                </a:solidFill>
              </a:rPr>
              <a:t>5x</a:t>
            </a:r>
            <a:r>
              <a:rPr lang="is-IS" sz="2400" dirty="0" smtClean="0"/>
              <a:t>	skilvirkari markaðsherferð 	en er almennt miðað við</a:t>
            </a:r>
            <a:endParaRPr lang="is-IS" sz="2400" dirty="0"/>
          </a:p>
        </p:txBody>
      </p:sp>
    </p:spTree>
    <p:extLst>
      <p:ext uri="{BB962C8B-B14F-4D97-AF65-F5344CB8AC3E}">
        <p14:creationId xmlns:p14="http://schemas.microsoft.com/office/powerpoint/2010/main" val="170911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Diamonds Are Forever</a:t>
            </a:r>
            <a:endParaRPr lang="en-US" dirty="0">
              <a:highlight>
                <a:srgbClr val="FFFF00"/>
              </a:highlight>
            </a:endParaRP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85923"/>
            <a:ext cx="10156668" cy="1413729"/>
          </a:xfrm>
        </p:spPr>
        <p:txBody>
          <a:bodyPr/>
          <a:lstStyle/>
          <a:p>
            <a:pPr algn="just"/>
            <a:r>
              <a:rPr lang="en-GB" dirty="0"/>
              <a:t>Frances </a:t>
            </a:r>
            <a:r>
              <a:rPr lang="en-GB" dirty="0" err="1"/>
              <a:t>Gerety</a:t>
            </a:r>
            <a:r>
              <a:rPr lang="en-GB" dirty="0"/>
              <a:t> </a:t>
            </a:r>
            <a:r>
              <a:rPr lang="en-GB" dirty="0" err="1"/>
              <a:t>fann</a:t>
            </a:r>
            <a:r>
              <a:rPr lang="en-GB" dirty="0"/>
              <a:t> </a:t>
            </a:r>
            <a:r>
              <a:rPr lang="en-GB" dirty="0" err="1"/>
              <a:t>upp</a:t>
            </a:r>
            <a:r>
              <a:rPr lang="en-GB" dirty="0"/>
              <a:t> á </a:t>
            </a:r>
            <a:r>
              <a:rPr lang="en-GB" dirty="0" err="1"/>
              <a:t>slagorðinu</a:t>
            </a:r>
            <a:r>
              <a:rPr lang="en-GB" dirty="0"/>
              <a:t> "A Diamond Is Forever" </a:t>
            </a:r>
            <a:r>
              <a:rPr lang="en-GB" dirty="0" err="1"/>
              <a:t>fyrir</a:t>
            </a:r>
            <a:r>
              <a:rPr lang="en-GB" dirty="0"/>
              <a:t> </a:t>
            </a:r>
            <a:r>
              <a:rPr lang="en-GB" dirty="0" err="1"/>
              <a:t>auglýsingaherferð</a:t>
            </a:r>
            <a:r>
              <a:rPr lang="en-GB" dirty="0"/>
              <a:t> De Beers </a:t>
            </a:r>
            <a:r>
              <a:rPr lang="en-GB" dirty="0" err="1"/>
              <a:t>árið</a:t>
            </a:r>
            <a:r>
              <a:rPr lang="en-GB" dirty="0"/>
              <a:t> 1947. Hann </a:t>
            </a:r>
            <a:r>
              <a:rPr lang="en-GB" dirty="0" err="1"/>
              <a:t>skrifaði</a:t>
            </a:r>
            <a:r>
              <a:rPr lang="en-GB" dirty="0"/>
              <a:t> </a:t>
            </a:r>
            <a:r>
              <a:rPr lang="en-GB" dirty="0" err="1"/>
              <a:t>allar</a:t>
            </a:r>
            <a:r>
              <a:rPr lang="en-GB" dirty="0"/>
              <a:t> </a:t>
            </a:r>
            <a:r>
              <a:rPr lang="en-GB" dirty="0" err="1"/>
              <a:t>augýsingar</a:t>
            </a:r>
            <a:r>
              <a:rPr lang="en-GB" dirty="0"/>
              <a:t> </a:t>
            </a:r>
            <a:r>
              <a:rPr lang="en-GB" dirty="0" err="1"/>
              <a:t>fyrirtækisins</a:t>
            </a:r>
            <a:r>
              <a:rPr lang="en-GB" dirty="0"/>
              <a:t> í 25 </a:t>
            </a:r>
            <a:r>
              <a:rPr lang="en-GB" dirty="0" err="1"/>
              <a:t>ár</a:t>
            </a:r>
            <a:r>
              <a:rPr lang="en-GB" dirty="0"/>
              <a:t>.</a:t>
            </a:r>
          </a:p>
          <a:p>
            <a:pPr algn="just"/>
            <a:r>
              <a:rPr lang="en-GB" dirty="0"/>
              <a:t>“Diamonds Are Forever” </a:t>
            </a:r>
            <a:r>
              <a:rPr lang="en-GB" dirty="0" err="1"/>
              <a:t>varð</a:t>
            </a:r>
            <a:r>
              <a:rPr lang="en-GB" dirty="0"/>
              <a:t> </a:t>
            </a:r>
            <a:r>
              <a:rPr lang="en-GB" dirty="0" err="1"/>
              <a:t>að</a:t>
            </a:r>
            <a:r>
              <a:rPr lang="en-GB" dirty="0"/>
              <a:t> </a:t>
            </a:r>
            <a:r>
              <a:rPr lang="en-GB" dirty="0" err="1"/>
              <a:t>svo</a:t>
            </a:r>
            <a:r>
              <a:rPr lang="en-GB" dirty="0"/>
              <a:t> </a:t>
            </a:r>
            <a:r>
              <a:rPr lang="en-GB" dirty="0" err="1"/>
              <a:t>vinsælum</a:t>
            </a:r>
            <a:r>
              <a:rPr lang="en-GB" dirty="0"/>
              <a:t> </a:t>
            </a:r>
            <a:r>
              <a:rPr lang="en-GB" dirty="0" err="1"/>
              <a:t>frasa</a:t>
            </a:r>
            <a:r>
              <a:rPr lang="en-GB" dirty="0"/>
              <a:t> </a:t>
            </a:r>
            <a:r>
              <a:rPr lang="en-GB" dirty="0" err="1"/>
              <a:t>að</a:t>
            </a:r>
            <a:r>
              <a:rPr lang="en-GB" dirty="0"/>
              <a:t> </a:t>
            </a:r>
            <a:r>
              <a:rPr lang="en-GB" dirty="0" err="1"/>
              <a:t>hann</a:t>
            </a:r>
            <a:r>
              <a:rPr lang="en-GB" dirty="0"/>
              <a:t> </a:t>
            </a:r>
            <a:r>
              <a:rPr lang="en-GB" dirty="0" err="1"/>
              <a:t>var</a:t>
            </a:r>
            <a:r>
              <a:rPr lang="en-GB" dirty="0"/>
              <a:t> </a:t>
            </a:r>
            <a:r>
              <a:rPr lang="en-GB" dirty="0" err="1"/>
              <a:t>notaður</a:t>
            </a:r>
            <a:r>
              <a:rPr lang="en-GB" dirty="0"/>
              <a:t> </a:t>
            </a:r>
            <a:r>
              <a:rPr lang="en-GB" dirty="0" err="1"/>
              <a:t>sem</a:t>
            </a:r>
            <a:r>
              <a:rPr lang="en-GB" dirty="0"/>
              <a:t> </a:t>
            </a:r>
            <a:r>
              <a:rPr lang="en-GB" dirty="0" err="1"/>
              <a:t>titill</a:t>
            </a:r>
            <a:r>
              <a:rPr lang="en-GB" dirty="0"/>
              <a:t> á James Bond </a:t>
            </a:r>
            <a:r>
              <a:rPr lang="en-GB" dirty="0" err="1"/>
              <a:t>mynd</a:t>
            </a:r>
            <a:r>
              <a:rPr lang="en-GB" dirty="0"/>
              <a:t> </a:t>
            </a:r>
            <a:r>
              <a:rPr lang="en-GB" dirty="0" err="1"/>
              <a:t>árið</a:t>
            </a:r>
            <a:r>
              <a:rPr lang="en-GB" dirty="0"/>
              <a:t> 1971.</a:t>
            </a:r>
            <a:endParaRPr lang="en-US" dirty="0"/>
          </a:p>
        </p:txBody>
      </p:sp>
      <p:pic>
        <p:nvPicPr>
          <p:cNvPr id="9" name="Picture Placeholder 8" descr="Diagram&#10;&#10;Description automatically generated with medium confidence">
            <a:extLst>
              <a:ext uri="{FF2B5EF4-FFF2-40B4-BE49-F238E27FC236}">
                <a16:creationId xmlns:a16="http://schemas.microsoft.com/office/drawing/2014/main" id="{0570AC47-AED9-2C41-B767-D43A6AE78C17}"/>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
        <p:nvSpPr>
          <p:cNvPr id="10" name="TextBox 9">
            <a:extLst>
              <a:ext uri="{FF2B5EF4-FFF2-40B4-BE49-F238E27FC236}">
                <a16:creationId xmlns:a16="http://schemas.microsoft.com/office/drawing/2014/main" id="{1EA28B85-1F14-7940-BF62-B9CE705F3450}"/>
              </a:ext>
            </a:extLst>
          </p:cNvPr>
          <p:cNvSpPr txBox="1"/>
          <p:nvPr/>
        </p:nvSpPr>
        <p:spPr>
          <a:xfrm>
            <a:off x="9539555" y="6385009"/>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1719023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D5B16B3-2C3F-4DF2-AFA5-24571608A046}">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13403</TotalTime>
  <Words>2636</Words>
  <Application>Microsoft Office PowerPoint</Application>
  <PresentationFormat>Widescreen</PresentationFormat>
  <Paragraphs>243</Paragraphs>
  <Slides>52</Slides>
  <Notes>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Guardian Text Egyptian Web</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Vera Vilhjálmsdóttir - HA</cp:lastModifiedBy>
  <cp:revision>236</cp:revision>
  <dcterms:created xsi:type="dcterms:W3CDTF">2019-11-20T14:08:21Z</dcterms:created>
  <dcterms:modified xsi:type="dcterms:W3CDTF">2021-10-05T12:52:42Z</dcterms:modified>
</cp:coreProperties>
</file>