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94" r:id="rId2"/>
    <p:sldId id="295" r:id="rId3"/>
    <p:sldId id="315" r:id="rId4"/>
    <p:sldId id="279" r:id="rId5"/>
    <p:sldId id="291" r:id="rId6"/>
    <p:sldId id="314" r:id="rId7"/>
    <p:sldId id="299" r:id="rId8"/>
    <p:sldId id="333" r:id="rId9"/>
    <p:sldId id="316" r:id="rId10"/>
    <p:sldId id="296" r:id="rId11"/>
    <p:sldId id="297" r:id="rId12"/>
    <p:sldId id="329" r:id="rId13"/>
    <p:sldId id="309" r:id="rId14"/>
    <p:sldId id="307" r:id="rId15"/>
    <p:sldId id="334" r:id="rId16"/>
    <p:sldId id="335" r:id="rId17"/>
    <p:sldId id="336" r:id="rId18"/>
    <p:sldId id="337" r:id="rId19"/>
    <p:sldId id="338" r:id="rId20"/>
    <p:sldId id="341" r:id="rId21"/>
    <p:sldId id="342" r:id="rId22"/>
    <p:sldId id="343" r:id="rId23"/>
    <p:sldId id="317" r:id="rId24"/>
    <p:sldId id="300" r:id="rId25"/>
    <p:sldId id="344" r:id="rId26"/>
    <p:sldId id="345" r:id="rId27"/>
    <p:sldId id="346" r:id="rId28"/>
    <p:sldId id="349" r:id="rId29"/>
    <p:sldId id="347" r:id="rId30"/>
    <p:sldId id="348" r:id="rId31"/>
    <p:sldId id="351" r:id="rId32"/>
    <p:sldId id="350" r:id="rId33"/>
    <p:sldId id="318" r:id="rId34"/>
    <p:sldId id="340" r:id="rId35"/>
    <p:sldId id="353" r:id="rId36"/>
    <p:sldId id="352" r:id="rId37"/>
    <p:sldId id="319" r:id="rId38"/>
    <p:sldId id="354" r:id="rId39"/>
    <p:sldId id="308" r:id="rId40"/>
    <p:sldId id="355" r:id="rId41"/>
    <p:sldId id="357" r:id="rId42"/>
    <p:sldId id="358" r:id="rId43"/>
    <p:sldId id="359" r:id="rId44"/>
    <p:sldId id="285" r:id="rId45"/>
    <p:sldId id="29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BE46"/>
    <a:srgbClr val="003841"/>
    <a:srgbClr val="F5B020"/>
    <a:srgbClr val="9A2E90"/>
    <a:srgbClr val="DD1B50"/>
    <a:srgbClr val="1198D1"/>
    <a:srgbClr val="1D9647"/>
    <a:srgbClr val="E45E32"/>
    <a:srgbClr val="0000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801" autoAdjust="0"/>
    <p:restoredTop sz="94729"/>
  </p:normalViewPr>
  <p:slideViewPr>
    <p:cSldViewPr snapToGrid="0" snapToObjects="1">
      <p:cViewPr varScale="1">
        <p:scale>
          <a:sx n="96" d="100"/>
          <a:sy n="96" d="100"/>
        </p:scale>
        <p:origin x="192" y="320"/>
      </p:cViewPr>
      <p:guideLst/>
    </p:cSldViewPr>
  </p:slideViewPr>
  <p:notesTextViewPr>
    <p:cViewPr>
      <p:scale>
        <a:sx n="1" d="1"/>
        <a:sy n="1" d="1"/>
      </p:scale>
      <p:origin x="0" y="0"/>
    </p:cViewPr>
  </p:notesTextViewPr>
  <p:sorterViewPr>
    <p:cViewPr>
      <p:scale>
        <a:sx n="66" d="100"/>
        <a:sy n="66" d="100"/>
      </p:scale>
      <p:origin x="0" y="-2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6172A-77FE-483D-A530-6D7DCBD59C45}"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IE"/>
        </a:p>
      </dgm:t>
    </dgm:pt>
    <dgm:pt modelId="{FE2DFFC7-FD6E-4E29-B06A-DC9EDADC1CD3}">
      <dgm:prSet phldrT="[Text]" custT="1"/>
      <dgm:spPr/>
      <dgm:t>
        <a:bodyPr/>
        <a:lstStyle/>
        <a:p>
          <a:pPr algn="ctr"/>
          <a:r>
            <a:rPr lang="lt-LT" sz="2000" dirty="0"/>
            <a:t>- Apie 5 proc. pasaulio keliautojų, rinkdamiesi atostogų vietą, vadovaujasi filmais.
- 20 proc. tarptautinių keliautojų filmus įvardija kaip informacijos šaltinį, turėjusį įtakos jų sprendimui keliauti į Airiją. 
- 36 proc. apklaustų tarptautinių turistų ir 12 proc. visų vietinių turistų Jungtinėje Karalystėje gali būti apibūdinti kaip filmų vietų turistai</a:t>
          </a:r>
          <a:endParaRPr lang="en-IE" sz="2000" dirty="0"/>
        </a:p>
      </dgm:t>
    </dgm:pt>
    <dgm:pt modelId="{EBF38EA2-7638-4AE2-9EE0-D6BF7F7D42F3}" type="parTrans" cxnId="{CEAD4320-7B81-4FA7-A450-5CD76AAAC015}">
      <dgm:prSet/>
      <dgm:spPr/>
      <dgm:t>
        <a:bodyPr/>
        <a:lstStyle/>
        <a:p>
          <a:endParaRPr lang="en-IE"/>
        </a:p>
      </dgm:t>
    </dgm:pt>
    <dgm:pt modelId="{9B96E44D-01FE-4929-B85D-911D00D72958}" type="sibTrans" cxnId="{CEAD4320-7B81-4FA7-A450-5CD76AAAC015}">
      <dgm:prSet/>
      <dgm:spPr/>
      <dgm:t>
        <a:bodyPr/>
        <a:lstStyle/>
        <a:p>
          <a:endParaRPr lang="en-IE"/>
        </a:p>
      </dgm:t>
    </dgm:pt>
    <dgm:pt modelId="{4BE2EBD4-FBFB-42D4-9FF0-C1EE4630E803}">
      <dgm:prSet phldrT="[Text]"/>
      <dgm:spPr>
        <a:solidFill>
          <a:srgbClr val="9A2E90"/>
        </a:solidFill>
      </dgm:spPr>
      <dgm:t>
        <a:bodyPr/>
        <a:lstStyle/>
        <a:p>
          <a:r>
            <a:rPr lang="lt-LT" dirty="0"/>
            <a:t>Filmų ir televizijos produkcija gali perkelti vietoves į žemėlapį ir padidinti turistų srautus į ekranuose rodomas vietas.</a:t>
          </a:r>
          <a:endParaRPr lang="en-IE" dirty="0"/>
        </a:p>
      </dgm:t>
    </dgm:pt>
    <dgm:pt modelId="{86BE3997-523B-4C25-B6BC-868BBEBC29BC}" type="parTrans" cxnId="{A17E0E5D-AA21-4F2D-9F81-D1283A2A6B44}">
      <dgm:prSet/>
      <dgm:spPr/>
      <dgm:t>
        <a:bodyPr/>
        <a:lstStyle/>
        <a:p>
          <a:endParaRPr lang="en-IE"/>
        </a:p>
      </dgm:t>
    </dgm:pt>
    <dgm:pt modelId="{3758A60C-A760-4003-B2A1-0A3EED7F258E}" type="sibTrans" cxnId="{A17E0E5D-AA21-4F2D-9F81-D1283A2A6B44}">
      <dgm:prSet/>
      <dgm:spPr/>
      <dgm:t>
        <a:bodyPr/>
        <a:lstStyle/>
        <a:p>
          <a:endParaRPr lang="en-IE"/>
        </a:p>
      </dgm:t>
    </dgm:pt>
    <dgm:pt modelId="{CD1ECF54-C84C-4C93-967D-FBCB5DAD50DD}" type="pres">
      <dgm:prSet presAssocID="{B136172A-77FE-483D-A530-6D7DCBD59C45}" presName="Name0" presStyleCnt="0">
        <dgm:presLayoutVars>
          <dgm:dir/>
          <dgm:animOne val="branch"/>
          <dgm:animLvl val="lvl"/>
        </dgm:presLayoutVars>
      </dgm:prSet>
      <dgm:spPr/>
    </dgm:pt>
    <dgm:pt modelId="{506E5788-0DEF-4D91-A32C-377D8C33EB51}" type="pres">
      <dgm:prSet presAssocID="{FE2DFFC7-FD6E-4E29-B06A-DC9EDADC1CD3}" presName="chaos" presStyleCnt="0"/>
      <dgm:spPr/>
    </dgm:pt>
    <dgm:pt modelId="{C16B8174-807D-4AB2-AC34-1ECA6BE24F39}" type="pres">
      <dgm:prSet presAssocID="{FE2DFFC7-FD6E-4E29-B06A-DC9EDADC1CD3}" presName="parTx1" presStyleLbl="revTx" presStyleIdx="0" presStyleCnt="1" custScaleX="116872" custScaleY="104178" custLinFactNeighborX="-39" custLinFactNeighborY="7188"/>
      <dgm:spPr/>
    </dgm:pt>
    <dgm:pt modelId="{71F0470F-C5BB-4B3E-A7E6-65F5BBC28D29}" type="pres">
      <dgm:prSet presAssocID="{FE2DFFC7-FD6E-4E29-B06A-DC9EDADC1CD3}" presName="c1" presStyleLbl="node1" presStyleIdx="0" presStyleCnt="19" custLinFactY="-100000" custLinFactNeighborX="35458" custLinFactNeighborY="-112746"/>
      <dgm:spPr/>
    </dgm:pt>
    <dgm:pt modelId="{2C91C065-8D65-40D9-998A-F7CAD4174277}" type="pres">
      <dgm:prSet presAssocID="{FE2DFFC7-FD6E-4E29-B06A-DC9EDADC1CD3}" presName="c2" presStyleLbl="node1" presStyleIdx="1" presStyleCnt="19" custLinFactY="-100000" custLinFactNeighborX="35458" custLinFactNeighborY="-112746"/>
      <dgm:spPr>
        <a:solidFill>
          <a:srgbClr val="E45E32"/>
        </a:solidFill>
      </dgm:spPr>
    </dgm:pt>
    <dgm:pt modelId="{14294C6D-F56D-4CF8-A39E-8699E3C0DE5D}" type="pres">
      <dgm:prSet presAssocID="{FE2DFFC7-FD6E-4E29-B06A-DC9EDADC1CD3}" presName="c3" presStyleLbl="node1" presStyleIdx="2" presStyleCnt="19" custLinFactY="-35384" custLinFactNeighborX="22564" custLinFactNeighborY="-100000"/>
      <dgm:spPr>
        <a:solidFill>
          <a:srgbClr val="91BE46"/>
        </a:solidFill>
      </dgm:spPr>
    </dgm:pt>
    <dgm:pt modelId="{B978F2DC-0EAE-4E22-95D1-F751026FB6A8}" type="pres">
      <dgm:prSet presAssocID="{FE2DFFC7-FD6E-4E29-B06A-DC9EDADC1CD3}" presName="c4" presStyleLbl="node1" presStyleIdx="3" presStyleCnt="19" custLinFactY="-100000" custLinFactNeighborX="35458" custLinFactNeighborY="-112746"/>
      <dgm:spPr/>
    </dgm:pt>
    <dgm:pt modelId="{570338F4-C7C2-487E-BB44-653AAB0A771A}" type="pres">
      <dgm:prSet presAssocID="{FE2DFFC7-FD6E-4E29-B06A-DC9EDADC1CD3}" presName="c5" presStyleLbl="node1" presStyleIdx="4" presStyleCnt="19" custLinFactY="-100000" custLinFactNeighborX="35458" custLinFactNeighborY="-112746"/>
      <dgm:spPr>
        <a:solidFill>
          <a:srgbClr val="F5B020"/>
        </a:solidFill>
      </dgm:spPr>
    </dgm:pt>
    <dgm:pt modelId="{E08E4F2B-7AB6-4763-A99E-3A15AD5504ED}" type="pres">
      <dgm:prSet presAssocID="{FE2DFFC7-FD6E-4E29-B06A-DC9EDADC1CD3}" presName="c6" presStyleLbl="node1" presStyleIdx="5" presStyleCnt="19" custLinFactY="-100000" custLinFactNeighborX="35458" custLinFactNeighborY="-112746"/>
      <dgm:spPr/>
    </dgm:pt>
    <dgm:pt modelId="{78C9B5DC-92A2-48C6-B577-53D094421583}" type="pres">
      <dgm:prSet presAssocID="{FE2DFFC7-FD6E-4E29-B06A-DC9EDADC1CD3}" presName="c7" presStyleLbl="node1" presStyleIdx="6" presStyleCnt="19" custLinFactY="-35384" custLinFactNeighborX="22564" custLinFactNeighborY="-100000"/>
      <dgm:spPr>
        <a:solidFill>
          <a:srgbClr val="9A2E90"/>
        </a:solidFill>
      </dgm:spPr>
    </dgm:pt>
    <dgm:pt modelId="{A523678B-C814-4F3E-9B11-B657F13BA3A9}" type="pres">
      <dgm:prSet presAssocID="{FE2DFFC7-FD6E-4E29-B06A-DC9EDADC1CD3}" presName="c8" presStyleLbl="node1" presStyleIdx="7" presStyleCnt="19" custLinFactY="-100000" custLinFactNeighborX="35458" custLinFactNeighborY="-112746"/>
      <dgm:spPr/>
    </dgm:pt>
    <dgm:pt modelId="{9C61900F-F763-48CF-BAAE-22A8168004A4}" type="pres">
      <dgm:prSet presAssocID="{FE2DFFC7-FD6E-4E29-B06A-DC9EDADC1CD3}" presName="c9" presStyleLbl="node1" presStyleIdx="8" presStyleCnt="19" custLinFactX="-500000" custLinFactY="300000" custLinFactNeighborX="-536009" custLinFactNeighborY="320810"/>
      <dgm:spPr>
        <a:solidFill>
          <a:srgbClr val="91BE46"/>
        </a:solidFill>
      </dgm:spPr>
    </dgm:pt>
    <dgm:pt modelId="{9249D64C-EECB-43F8-81C8-770398452B7B}" type="pres">
      <dgm:prSet presAssocID="{FE2DFFC7-FD6E-4E29-B06A-DC9EDADC1CD3}" presName="c10" presStyleLbl="node1" presStyleIdx="9" presStyleCnt="19" custScaleX="65899" custScaleY="70232" custLinFactY="-13030" custLinFactNeighborX="16314" custLinFactNeighborY="-100000"/>
      <dgm:spPr>
        <a:solidFill>
          <a:srgbClr val="DD1B50"/>
        </a:solidFill>
      </dgm:spPr>
    </dgm:pt>
    <dgm:pt modelId="{0AB048A4-FF4B-4FD8-A9AC-0698D97EFBA5}" type="pres">
      <dgm:prSet presAssocID="{FE2DFFC7-FD6E-4E29-B06A-DC9EDADC1CD3}" presName="c11" presStyleLbl="node1" presStyleIdx="10" presStyleCnt="19" custLinFactY="146810" custLinFactNeighborX="56666" custLinFactNeighborY="200000"/>
      <dgm:spPr>
        <a:solidFill>
          <a:srgbClr val="9A2E90"/>
        </a:solidFill>
      </dgm:spPr>
    </dgm:pt>
    <dgm:pt modelId="{609814A5-7E02-4928-9F2B-73AE6CE6E643}" type="pres">
      <dgm:prSet presAssocID="{FE2DFFC7-FD6E-4E29-B06A-DC9EDADC1CD3}" presName="c12" presStyleLbl="node1" presStyleIdx="11" presStyleCnt="19" custLinFactY="100000" custLinFactNeighborX="41639" custLinFactNeighborY="153733"/>
      <dgm:spPr/>
    </dgm:pt>
    <dgm:pt modelId="{82EAB85F-CE64-4CC0-A797-11EBF933C0F1}" type="pres">
      <dgm:prSet presAssocID="{FE2DFFC7-FD6E-4E29-B06A-DC9EDADC1CD3}" presName="c13" presStyleLbl="node1" presStyleIdx="12" presStyleCnt="19" custLinFactY="9816" custLinFactNeighborX="33611" custLinFactNeighborY="100000"/>
      <dgm:spPr>
        <a:solidFill>
          <a:srgbClr val="E45E32"/>
        </a:solidFill>
      </dgm:spPr>
    </dgm:pt>
    <dgm:pt modelId="{2A6CBC9A-1208-4D0B-8A0C-0BD5186C6B16}" type="pres">
      <dgm:prSet presAssocID="{FE2DFFC7-FD6E-4E29-B06A-DC9EDADC1CD3}" presName="c14" presStyleLbl="node1" presStyleIdx="13" presStyleCnt="19" custLinFactY="100000" custLinFactNeighborX="47612" custLinFactNeighborY="156498"/>
      <dgm:spPr>
        <a:solidFill>
          <a:srgbClr val="91BE46"/>
        </a:solidFill>
      </dgm:spPr>
    </dgm:pt>
    <dgm:pt modelId="{D119115F-B5C9-4F89-96A2-B5C62ABDA0E2}" type="pres">
      <dgm:prSet presAssocID="{FE2DFFC7-FD6E-4E29-B06A-DC9EDADC1CD3}" presName="c15" presStyleLbl="node1" presStyleIdx="14" presStyleCnt="19" custLinFactY="59515" custLinFactNeighborX="38560" custLinFactNeighborY="100000"/>
      <dgm:spPr>
        <a:solidFill>
          <a:srgbClr val="1D9647"/>
        </a:solidFill>
      </dgm:spPr>
    </dgm:pt>
    <dgm:pt modelId="{CA5C9B47-8004-4A43-809D-BC0FF38DE903}" type="pres">
      <dgm:prSet presAssocID="{FE2DFFC7-FD6E-4E29-B06A-DC9EDADC1CD3}" presName="c16" presStyleLbl="node1" presStyleIdx="15" presStyleCnt="19" custLinFactY="51431" custLinFactNeighborX="76825" custLinFactNeighborY="100000"/>
      <dgm:spPr/>
    </dgm:pt>
    <dgm:pt modelId="{EE356CFC-AD2B-46F4-A98D-5D5190F68BF7}" type="pres">
      <dgm:prSet presAssocID="{FE2DFFC7-FD6E-4E29-B06A-DC9EDADC1CD3}" presName="c17" presStyleLbl="node1" presStyleIdx="16" presStyleCnt="19" custLinFactY="9375" custLinFactNeighborX="49232" custLinFactNeighborY="100000"/>
      <dgm:spPr>
        <a:solidFill>
          <a:srgbClr val="F5B020"/>
        </a:solidFill>
      </dgm:spPr>
    </dgm:pt>
    <dgm:pt modelId="{F4BF9F17-FABE-4080-BFC7-39599C07258D}" type="pres">
      <dgm:prSet presAssocID="{FE2DFFC7-FD6E-4E29-B06A-DC9EDADC1CD3}" presName="c18" presStyleLbl="node1" presStyleIdx="17" presStyleCnt="19" custLinFactY="17885" custLinFactNeighborX="48888" custLinFactNeighborY="100000"/>
      <dgm:spPr/>
    </dgm:pt>
    <dgm:pt modelId="{5EDBEE56-EA1D-4B76-BC34-C10BB0E257EB}" type="pres">
      <dgm:prSet presAssocID="{9B96E44D-01FE-4929-B85D-911D00D72958}" presName="chevronComposite1" presStyleCnt="0"/>
      <dgm:spPr/>
    </dgm:pt>
    <dgm:pt modelId="{F347819D-ED19-406A-91B1-40D24CF4FFEC}" type="pres">
      <dgm:prSet presAssocID="{9B96E44D-01FE-4929-B85D-911D00D72958}" presName="chevron1" presStyleLbl="sibTrans2D1" presStyleIdx="0" presStyleCnt="2" custLinFactNeighborX="-1072" custLinFactNeighborY="-4695"/>
      <dgm:spPr/>
    </dgm:pt>
    <dgm:pt modelId="{2CF57059-8319-4947-BD60-48B8952E6DC4}" type="pres">
      <dgm:prSet presAssocID="{9B96E44D-01FE-4929-B85D-911D00D72958}" presName="spChevron1" presStyleCnt="0"/>
      <dgm:spPr/>
    </dgm:pt>
    <dgm:pt modelId="{CC13C669-495D-4A42-9152-C23593A8E0A6}" type="pres">
      <dgm:prSet presAssocID="{9B96E44D-01FE-4929-B85D-911D00D72958}" presName="overlap" presStyleCnt="0"/>
      <dgm:spPr/>
    </dgm:pt>
    <dgm:pt modelId="{3465E5F6-E0D3-4E63-B35C-DE236BEBCAA6}" type="pres">
      <dgm:prSet presAssocID="{9B96E44D-01FE-4929-B85D-911D00D72958}" presName="chevronComposite2" presStyleCnt="0"/>
      <dgm:spPr/>
    </dgm:pt>
    <dgm:pt modelId="{D54A3F4D-CA34-4339-B9C6-8370218E415C}" type="pres">
      <dgm:prSet presAssocID="{9B96E44D-01FE-4929-B85D-911D00D72958}" presName="chevron2" presStyleLbl="sibTrans2D1" presStyleIdx="1" presStyleCnt="2" custLinFactNeighborY="-4024"/>
      <dgm:spPr/>
    </dgm:pt>
    <dgm:pt modelId="{0AFAA3BA-592D-4E73-9256-3238E0E131B0}" type="pres">
      <dgm:prSet presAssocID="{9B96E44D-01FE-4929-B85D-911D00D72958}" presName="spChevron2" presStyleCnt="0"/>
      <dgm:spPr/>
    </dgm:pt>
    <dgm:pt modelId="{9BEEB66D-884B-4161-9CE8-D93E24A15822}" type="pres">
      <dgm:prSet presAssocID="{4BE2EBD4-FBFB-42D4-9FF0-C1EE4630E803}" presName="last" presStyleCnt="0"/>
      <dgm:spPr/>
    </dgm:pt>
    <dgm:pt modelId="{61F4A98E-BCBE-4199-AD03-FF64A940531E}" type="pres">
      <dgm:prSet presAssocID="{4BE2EBD4-FBFB-42D4-9FF0-C1EE4630E803}" presName="circleTx" presStyleLbl="node1" presStyleIdx="18" presStyleCnt="19" custLinFactNeighborX="1703" custLinFactNeighborY="-6076"/>
      <dgm:spPr/>
    </dgm:pt>
    <dgm:pt modelId="{DCA5224E-215B-43EC-85AB-A7B39516F90D}" type="pres">
      <dgm:prSet presAssocID="{4BE2EBD4-FBFB-42D4-9FF0-C1EE4630E803}" presName="spN" presStyleCnt="0"/>
      <dgm:spPr/>
    </dgm:pt>
  </dgm:ptLst>
  <dgm:cxnLst>
    <dgm:cxn modelId="{ED114508-D56C-4445-A7AB-0B0D291A8AD1}" type="presOf" srcId="{4BE2EBD4-FBFB-42D4-9FF0-C1EE4630E803}" destId="{61F4A98E-BCBE-4199-AD03-FF64A940531E}" srcOrd="0" destOrd="0" presId="urn:microsoft.com/office/officeart/2009/3/layout/RandomtoResultProcess"/>
    <dgm:cxn modelId="{CEAD4320-7B81-4FA7-A450-5CD76AAAC015}" srcId="{B136172A-77FE-483D-A530-6D7DCBD59C45}" destId="{FE2DFFC7-FD6E-4E29-B06A-DC9EDADC1CD3}" srcOrd="0" destOrd="0" parTransId="{EBF38EA2-7638-4AE2-9EE0-D6BF7F7D42F3}" sibTransId="{9B96E44D-01FE-4929-B85D-911D00D72958}"/>
    <dgm:cxn modelId="{A17E0E5D-AA21-4F2D-9F81-D1283A2A6B44}" srcId="{B136172A-77FE-483D-A530-6D7DCBD59C45}" destId="{4BE2EBD4-FBFB-42D4-9FF0-C1EE4630E803}" srcOrd="1" destOrd="0" parTransId="{86BE3997-523B-4C25-B6BC-868BBEBC29BC}" sibTransId="{3758A60C-A760-4003-B2A1-0A3EED7F258E}"/>
    <dgm:cxn modelId="{B4D5F26C-F9FE-457D-9BE5-2EA463763696}" type="presOf" srcId="{B136172A-77FE-483D-A530-6D7DCBD59C45}" destId="{CD1ECF54-C84C-4C93-967D-FBCB5DAD50DD}" srcOrd="0" destOrd="0" presId="urn:microsoft.com/office/officeart/2009/3/layout/RandomtoResultProcess"/>
    <dgm:cxn modelId="{3960468F-67DA-4F07-ADE9-397A890EC4AA}" type="presOf" srcId="{FE2DFFC7-FD6E-4E29-B06A-DC9EDADC1CD3}" destId="{C16B8174-807D-4AB2-AC34-1ECA6BE24F39}" srcOrd="0" destOrd="0" presId="urn:microsoft.com/office/officeart/2009/3/layout/RandomtoResultProcess"/>
    <dgm:cxn modelId="{D7C36DD5-1431-4BBB-A576-649BC7D033CC}" type="presParOf" srcId="{CD1ECF54-C84C-4C93-967D-FBCB5DAD50DD}" destId="{506E5788-0DEF-4D91-A32C-377D8C33EB51}" srcOrd="0" destOrd="0" presId="urn:microsoft.com/office/officeart/2009/3/layout/RandomtoResultProcess"/>
    <dgm:cxn modelId="{825AA4B8-9E2B-424E-A99B-0C5ADAFE2060}" type="presParOf" srcId="{506E5788-0DEF-4D91-A32C-377D8C33EB51}" destId="{C16B8174-807D-4AB2-AC34-1ECA6BE24F39}" srcOrd="0" destOrd="0" presId="urn:microsoft.com/office/officeart/2009/3/layout/RandomtoResultProcess"/>
    <dgm:cxn modelId="{5B853841-33B3-40AC-8EC4-D6C6E4BBF8E8}" type="presParOf" srcId="{506E5788-0DEF-4D91-A32C-377D8C33EB51}" destId="{71F0470F-C5BB-4B3E-A7E6-65F5BBC28D29}" srcOrd="1" destOrd="0" presId="urn:microsoft.com/office/officeart/2009/3/layout/RandomtoResultProcess"/>
    <dgm:cxn modelId="{E5F62DF6-3C7C-40B6-B8DC-3D8176BE78E8}" type="presParOf" srcId="{506E5788-0DEF-4D91-A32C-377D8C33EB51}" destId="{2C91C065-8D65-40D9-998A-F7CAD4174277}" srcOrd="2" destOrd="0" presId="urn:microsoft.com/office/officeart/2009/3/layout/RandomtoResultProcess"/>
    <dgm:cxn modelId="{7C91AA15-9D4E-441B-BCF4-254556459432}" type="presParOf" srcId="{506E5788-0DEF-4D91-A32C-377D8C33EB51}" destId="{14294C6D-F56D-4CF8-A39E-8699E3C0DE5D}" srcOrd="3" destOrd="0" presId="urn:microsoft.com/office/officeart/2009/3/layout/RandomtoResultProcess"/>
    <dgm:cxn modelId="{FD2A3291-4B2C-4722-A8A4-49612646BDC8}" type="presParOf" srcId="{506E5788-0DEF-4D91-A32C-377D8C33EB51}" destId="{B978F2DC-0EAE-4E22-95D1-F751026FB6A8}" srcOrd="4" destOrd="0" presId="urn:microsoft.com/office/officeart/2009/3/layout/RandomtoResultProcess"/>
    <dgm:cxn modelId="{D83E38DC-D862-4933-A90E-F4677D750628}" type="presParOf" srcId="{506E5788-0DEF-4D91-A32C-377D8C33EB51}" destId="{570338F4-C7C2-487E-BB44-653AAB0A771A}" srcOrd="5" destOrd="0" presId="urn:microsoft.com/office/officeart/2009/3/layout/RandomtoResultProcess"/>
    <dgm:cxn modelId="{75594B65-EA77-42AF-8E9D-04FA9C795CF4}" type="presParOf" srcId="{506E5788-0DEF-4D91-A32C-377D8C33EB51}" destId="{E08E4F2B-7AB6-4763-A99E-3A15AD5504ED}" srcOrd="6" destOrd="0" presId="urn:microsoft.com/office/officeart/2009/3/layout/RandomtoResultProcess"/>
    <dgm:cxn modelId="{B70CEF2F-6F30-46F2-A261-ED4734D50D04}" type="presParOf" srcId="{506E5788-0DEF-4D91-A32C-377D8C33EB51}" destId="{78C9B5DC-92A2-48C6-B577-53D094421583}" srcOrd="7" destOrd="0" presId="urn:microsoft.com/office/officeart/2009/3/layout/RandomtoResultProcess"/>
    <dgm:cxn modelId="{8271F235-E076-4359-91C5-C63D1F729495}" type="presParOf" srcId="{506E5788-0DEF-4D91-A32C-377D8C33EB51}" destId="{A523678B-C814-4F3E-9B11-B657F13BA3A9}" srcOrd="8" destOrd="0" presId="urn:microsoft.com/office/officeart/2009/3/layout/RandomtoResultProcess"/>
    <dgm:cxn modelId="{5FCAEBA7-3457-4602-9A62-EBDF2B0AF5B7}" type="presParOf" srcId="{506E5788-0DEF-4D91-A32C-377D8C33EB51}" destId="{9C61900F-F763-48CF-BAAE-22A8168004A4}" srcOrd="9" destOrd="0" presId="urn:microsoft.com/office/officeart/2009/3/layout/RandomtoResultProcess"/>
    <dgm:cxn modelId="{FAFEFCBD-FEC3-4D5C-8024-CBFC7B60262F}" type="presParOf" srcId="{506E5788-0DEF-4D91-A32C-377D8C33EB51}" destId="{9249D64C-EECB-43F8-81C8-770398452B7B}" srcOrd="10" destOrd="0" presId="urn:microsoft.com/office/officeart/2009/3/layout/RandomtoResultProcess"/>
    <dgm:cxn modelId="{3076E614-E070-4ABD-86ED-14B1F246519B}" type="presParOf" srcId="{506E5788-0DEF-4D91-A32C-377D8C33EB51}" destId="{0AB048A4-FF4B-4FD8-A9AC-0698D97EFBA5}" srcOrd="11" destOrd="0" presId="urn:microsoft.com/office/officeart/2009/3/layout/RandomtoResultProcess"/>
    <dgm:cxn modelId="{D77F2F99-36C9-432A-BC69-D96713D189FA}" type="presParOf" srcId="{506E5788-0DEF-4D91-A32C-377D8C33EB51}" destId="{609814A5-7E02-4928-9F2B-73AE6CE6E643}" srcOrd="12" destOrd="0" presId="urn:microsoft.com/office/officeart/2009/3/layout/RandomtoResultProcess"/>
    <dgm:cxn modelId="{5048F171-3F00-4104-A285-D1DF17046470}" type="presParOf" srcId="{506E5788-0DEF-4D91-A32C-377D8C33EB51}" destId="{82EAB85F-CE64-4CC0-A797-11EBF933C0F1}" srcOrd="13" destOrd="0" presId="urn:microsoft.com/office/officeart/2009/3/layout/RandomtoResultProcess"/>
    <dgm:cxn modelId="{63E90856-EF60-4AB8-9531-3029669EAEA5}" type="presParOf" srcId="{506E5788-0DEF-4D91-A32C-377D8C33EB51}" destId="{2A6CBC9A-1208-4D0B-8A0C-0BD5186C6B16}" srcOrd="14" destOrd="0" presId="urn:microsoft.com/office/officeart/2009/3/layout/RandomtoResultProcess"/>
    <dgm:cxn modelId="{79DBB28F-9DAC-4C2E-A8F3-564989BF94D2}" type="presParOf" srcId="{506E5788-0DEF-4D91-A32C-377D8C33EB51}" destId="{D119115F-B5C9-4F89-96A2-B5C62ABDA0E2}" srcOrd="15" destOrd="0" presId="urn:microsoft.com/office/officeart/2009/3/layout/RandomtoResultProcess"/>
    <dgm:cxn modelId="{92E125D2-94F4-4310-9A65-CC8BA4C49FF3}" type="presParOf" srcId="{506E5788-0DEF-4D91-A32C-377D8C33EB51}" destId="{CA5C9B47-8004-4A43-809D-BC0FF38DE903}" srcOrd="16" destOrd="0" presId="urn:microsoft.com/office/officeart/2009/3/layout/RandomtoResultProcess"/>
    <dgm:cxn modelId="{66CE3FD7-2DCD-4F50-AE7E-433C229CEAD5}" type="presParOf" srcId="{506E5788-0DEF-4D91-A32C-377D8C33EB51}" destId="{EE356CFC-AD2B-46F4-A98D-5D5190F68BF7}" srcOrd="17" destOrd="0" presId="urn:microsoft.com/office/officeart/2009/3/layout/RandomtoResultProcess"/>
    <dgm:cxn modelId="{E95E58CD-F630-434A-A7E0-236E16E927F8}" type="presParOf" srcId="{506E5788-0DEF-4D91-A32C-377D8C33EB51}" destId="{F4BF9F17-FABE-4080-BFC7-39599C07258D}" srcOrd="18" destOrd="0" presId="urn:microsoft.com/office/officeart/2009/3/layout/RandomtoResultProcess"/>
    <dgm:cxn modelId="{6D2E4E6B-136D-441E-BDF5-E4572771A39E}" type="presParOf" srcId="{CD1ECF54-C84C-4C93-967D-FBCB5DAD50DD}" destId="{5EDBEE56-EA1D-4B76-BC34-C10BB0E257EB}" srcOrd="1" destOrd="0" presId="urn:microsoft.com/office/officeart/2009/3/layout/RandomtoResultProcess"/>
    <dgm:cxn modelId="{1FE9EA03-28BF-4578-823E-BAB28C4A1AA0}" type="presParOf" srcId="{5EDBEE56-EA1D-4B76-BC34-C10BB0E257EB}" destId="{F347819D-ED19-406A-91B1-40D24CF4FFEC}" srcOrd="0" destOrd="0" presId="urn:microsoft.com/office/officeart/2009/3/layout/RandomtoResultProcess"/>
    <dgm:cxn modelId="{00CF99B7-2703-4C05-8144-065411AEA11E}" type="presParOf" srcId="{5EDBEE56-EA1D-4B76-BC34-C10BB0E257EB}" destId="{2CF57059-8319-4947-BD60-48B8952E6DC4}" srcOrd="1" destOrd="0" presId="urn:microsoft.com/office/officeart/2009/3/layout/RandomtoResultProcess"/>
    <dgm:cxn modelId="{6F80589D-586D-401B-9B4A-D390804B8D89}" type="presParOf" srcId="{CD1ECF54-C84C-4C93-967D-FBCB5DAD50DD}" destId="{CC13C669-495D-4A42-9152-C23593A8E0A6}" srcOrd="2" destOrd="0" presId="urn:microsoft.com/office/officeart/2009/3/layout/RandomtoResultProcess"/>
    <dgm:cxn modelId="{A6917D8E-0787-44C2-9217-9C00A56A5633}" type="presParOf" srcId="{CD1ECF54-C84C-4C93-967D-FBCB5DAD50DD}" destId="{3465E5F6-E0D3-4E63-B35C-DE236BEBCAA6}" srcOrd="3" destOrd="0" presId="urn:microsoft.com/office/officeart/2009/3/layout/RandomtoResultProcess"/>
    <dgm:cxn modelId="{0B2917A0-C20B-40A1-B2CB-BF29FD1DBDF5}" type="presParOf" srcId="{3465E5F6-E0D3-4E63-B35C-DE236BEBCAA6}" destId="{D54A3F4D-CA34-4339-B9C6-8370218E415C}" srcOrd="0" destOrd="0" presId="urn:microsoft.com/office/officeart/2009/3/layout/RandomtoResultProcess"/>
    <dgm:cxn modelId="{C62641C5-8472-40FD-A202-A119969D648A}" type="presParOf" srcId="{3465E5F6-E0D3-4E63-B35C-DE236BEBCAA6}" destId="{0AFAA3BA-592D-4E73-9256-3238E0E131B0}" srcOrd="1" destOrd="0" presId="urn:microsoft.com/office/officeart/2009/3/layout/RandomtoResultProcess"/>
    <dgm:cxn modelId="{630DF582-8C2C-4087-A371-1634DA39BFCA}" type="presParOf" srcId="{CD1ECF54-C84C-4C93-967D-FBCB5DAD50DD}" destId="{9BEEB66D-884B-4161-9CE8-D93E24A15822}" srcOrd="4" destOrd="0" presId="urn:microsoft.com/office/officeart/2009/3/layout/RandomtoResultProcess"/>
    <dgm:cxn modelId="{241611A7-57C0-49EF-AEC7-328CD49A7D5E}" type="presParOf" srcId="{9BEEB66D-884B-4161-9CE8-D93E24A15822}" destId="{61F4A98E-BCBE-4199-AD03-FF64A940531E}" srcOrd="0" destOrd="0" presId="urn:microsoft.com/office/officeart/2009/3/layout/RandomtoResultProcess"/>
    <dgm:cxn modelId="{C36DFD7E-3179-41A0-9145-C6775628E061}" type="presParOf" srcId="{9BEEB66D-884B-4161-9CE8-D93E24A15822}" destId="{DCA5224E-215B-43EC-85AB-A7B39516F90D}"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B8174-807D-4AB2-AC34-1ECA6BE24F39}">
      <dsp:nvSpPr>
        <dsp:cNvPr id="0" name=""/>
        <dsp:cNvSpPr/>
      </dsp:nvSpPr>
      <dsp:spPr>
        <a:xfrm>
          <a:off x="0" y="3307979"/>
          <a:ext cx="4848089" cy="1424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lt-LT" sz="2000" kern="1200" dirty="0"/>
            <a:t>- Apie 5 proc. pasaulio keliautojų, rinkdamiesi atostogų vietą, vadovaujasi filmais.
- 20 proc. tarptautinių keliautojų filmus įvardija kaip informacijos šaltinį, turėjusį įtakos jų sprendimui keliauti į Airiją. 
- 36 proc. apklaustų tarptautinių turistų ir 12 proc. visų vietinių turistų Jungtinėje Karalystėje gali būti apibūdinti kaip filmų vietų turistai</a:t>
          </a:r>
          <a:endParaRPr lang="en-IE" sz="2000" kern="1200" dirty="0"/>
        </a:p>
      </dsp:txBody>
      <dsp:txXfrm>
        <a:off x="0" y="3307979"/>
        <a:ext cx="4848089" cy="1424136"/>
      </dsp:txXfrm>
    </dsp:sp>
    <dsp:sp modelId="{71F0470F-C5BB-4B3E-A7E6-65F5BBC28D29}">
      <dsp:nvSpPr>
        <dsp:cNvPr id="0" name=""/>
        <dsp:cNvSpPr/>
      </dsp:nvSpPr>
      <dsp:spPr>
        <a:xfrm>
          <a:off x="462371" y="2120512"/>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1C065-8D65-40D9-998A-F7CAD4174277}">
      <dsp:nvSpPr>
        <dsp:cNvPr id="0" name=""/>
        <dsp:cNvSpPr/>
      </dsp:nvSpPr>
      <dsp:spPr>
        <a:xfrm>
          <a:off x="693350" y="1658552"/>
          <a:ext cx="329970" cy="329970"/>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94C6D-F56D-4CF8-A39E-8699E3C0DE5D}">
      <dsp:nvSpPr>
        <dsp:cNvPr id="0" name=""/>
        <dsp:cNvSpPr/>
      </dsp:nvSpPr>
      <dsp:spPr>
        <a:xfrm>
          <a:off x="1247700" y="1750943"/>
          <a:ext cx="518525" cy="518525"/>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8F2DC-0EAE-4E22-95D1-F751026FB6A8}">
      <dsp:nvSpPr>
        <dsp:cNvPr id="0" name=""/>
        <dsp:cNvSpPr/>
      </dsp:nvSpPr>
      <dsp:spPr>
        <a:xfrm>
          <a:off x="1709660" y="1242789"/>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0338F4-C7C2-487E-BB44-653AAB0A771A}">
      <dsp:nvSpPr>
        <dsp:cNvPr id="0" name=""/>
        <dsp:cNvSpPr/>
      </dsp:nvSpPr>
      <dsp:spPr>
        <a:xfrm>
          <a:off x="2310207" y="1058006"/>
          <a:ext cx="329970" cy="329970"/>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8E4F2B-7AB6-4763-A99E-3A15AD5504ED}">
      <dsp:nvSpPr>
        <dsp:cNvPr id="0" name=""/>
        <dsp:cNvSpPr/>
      </dsp:nvSpPr>
      <dsp:spPr>
        <a:xfrm>
          <a:off x="3049342" y="1381377"/>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9B5DC-92A2-48C6-B577-53D094421583}">
      <dsp:nvSpPr>
        <dsp:cNvPr id="0" name=""/>
        <dsp:cNvSpPr/>
      </dsp:nvSpPr>
      <dsp:spPr>
        <a:xfrm>
          <a:off x="3511300" y="1612356"/>
          <a:ext cx="518525" cy="518525"/>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3678B-C814-4F3E-9B11-B657F13BA3A9}">
      <dsp:nvSpPr>
        <dsp:cNvPr id="0" name=""/>
        <dsp:cNvSpPr/>
      </dsp:nvSpPr>
      <dsp:spPr>
        <a:xfrm>
          <a:off x="4158043" y="2120512"/>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1900F-F763-48CF-BAAE-22A8168004A4}">
      <dsp:nvSpPr>
        <dsp:cNvPr id="0" name=""/>
        <dsp:cNvSpPr/>
      </dsp:nvSpPr>
      <dsp:spPr>
        <a:xfrm>
          <a:off x="899691" y="5379158"/>
          <a:ext cx="329970" cy="329970"/>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9D64C-EECB-43F8-81C8-770398452B7B}">
      <dsp:nvSpPr>
        <dsp:cNvPr id="0" name=""/>
        <dsp:cNvSpPr/>
      </dsp:nvSpPr>
      <dsp:spPr>
        <a:xfrm>
          <a:off x="2199127" y="1527787"/>
          <a:ext cx="559150" cy="595915"/>
        </a:xfrm>
        <a:prstGeom prst="ellipse">
          <a:avLst/>
        </a:prstGeom>
        <a:solidFill>
          <a:srgbClr val="DD1B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048A4-FF4B-4FD8-A9AC-0698D97EFBA5}">
      <dsp:nvSpPr>
        <dsp:cNvPr id="0" name=""/>
        <dsp:cNvSpPr/>
      </dsp:nvSpPr>
      <dsp:spPr>
        <a:xfrm>
          <a:off x="301371" y="5260368"/>
          <a:ext cx="329970" cy="329970"/>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814A5-7E02-4928-9F2B-73AE6CE6E643}">
      <dsp:nvSpPr>
        <dsp:cNvPr id="0" name=""/>
        <dsp:cNvSpPr/>
      </dsp:nvSpPr>
      <dsp:spPr>
        <a:xfrm>
          <a:off x="607474" y="5847430"/>
          <a:ext cx="518525" cy="5185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AB85F-CE64-4CC0-A797-11EBF933C0F1}">
      <dsp:nvSpPr>
        <dsp:cNvPr id="0" name=""/>
        <dsp:cNvSpPr/>
      </dsp:nvSpPr>
      <dsp:spPr>
        <a:xfrm>
          <a:off x="1338005" y="5729580"/>
          <a:ext cx="754218" cy="754218"/>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CBC9A-1208-4D0B-8A0C-0BD5186C6B16}">
      <dsp:nvSpPr>
        <dsp:cNvPr id="0" name=""/>
        <dsp:cNvSpPr/>
      </dsp:nvSpPr>
      <dsp:spPr>
        <a:xfrm>
          <a:off x="2211724" y="6348243"/>
          <a:ext cx="329970" cy="329970"/>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9115F-B5C9-4F89-96A2-B5C62ABDA0E2}">
      <dsp:nvSpPr>
        <dsp:cNvPr id="0" name=""/>
        <dsp:cNvSpPr/>
      </dsp:nvSpPr>
      <dsp:spPr>
        <a:xfrm>
          <a:off x="2439345" y="5728453"/>
          <a:ext cx="518525" cy="518525"/>
        </a:xfrm>
        <a:prstGeom prst="ellipse">
          <a:avLst/>
        </a:prstGeom>
        <a:solidFill>
          <a:srgbClr val="1D96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C9B47-8004-4A43-809D-BC0FF38DE903}">
      <dsp:nvSpPr>
        <dsp:cNvPr id="0" name=""/>
        <dsp:cNvSpPr/>
      </dsp:nvSpPr>
      <dsp:spPr>
        <a:xfrm>
          <a:off x="2954861" y="6047748"/>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56CFC-AD2B-46F4-A98D-5D5190F68BF7}">
      <dsp:nvSpPr>
        <dsp:cNvPr id="0" name=""/>
        <dsp:cNvSpPr/>
      </dsp:nvSpPr>
      <dsp:spPr>
        <a:xfrm>
          <a:off x="3488441" y="5633862"/>
          <a:ext cx="754218" cy="754218"/>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F9F17-FABE-4080-BFC7-39599C07258D}">
      <dsp:nvSpPr>
        <dsp:cNvPr id="0" name=""/>
        <dsp:cNvSpPr/>
      </dsp:nvSpPr>
      <dsp:spPr>
        <a:xfrm>
          <a:off x="4386931" y="5235416"/>
          <a:ext cx="518525" cy="5185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7819D-ED19-406A-91B1-40D24CF4FFEC}">
      <dsp:nvSpPr>
        <dsp:cNvPr id="0" name=""/>
        <dsp:cNvSpPr/>
      </dsp:nvSpPr>
      <dsp:spPr>
        <a:xfrm>
          <a:off x="4831905" y="2315680"/>
          <a:ext cx="1522835" cy="290725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4A3F4D-CA34-4339-B9C6-8370218E415C}">
      <dsp:nvSpPr>
        <dsp:cNvPr id="0" name=""/>
        <dsp:cNvSpPr/>
      </dsp:nvSpPr>
      <dsp:spPr>
        <a:xfrm>
          <a:off x="6094187" y="2335187"/>
          <a:ext cx="1522835" cy="290725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F4A98E-BCBE-4199-AD03-FF64A940531E}">
      <dsp:nvSpPr>
        <dsp:cNvPr id="0" name=""/>
        <dsp:cNvSpPr/>
      </dsp:nvSpPr>
      <dsp:spPr>
        <a:xfrm>
          <a:off x="7843269" y="1997418"/>
          <a:ext cx="3530209" cy="3530209"/>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lt-LT" sz="2400" kern="1200" dirty="0"/>
            <a:t>Filmų ir televizijos produkcija gali perkelti vietoves į žemėlapį ir padidinti turistų srautus į ekranuose rodomas vietas.</a:t>
          </a:r>
          <a:endParaRPr lang="en-IE" sz="2400" kern="1200" dirty="0"/>
        </a:p>
      </dsp:txBody>
      <dsp:txXfrm>
        <a:off x="8360256" y="2514405"/>
        <a:ext cx="2496235" cy="2496235"/>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9/9/21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9/9/21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64465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133242"/>
            <a:ext cx="1219201" cy="1244869"/>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21885"/>
            <a:ext cx="11381134" cy="5597232"/>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6238" y="0"/>
            <a:ext cx="12198238"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35115" y="2987040"/>
            <a:ext cx="5197998" cy="3132575"/>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406517"/>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80545"/>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19251" y="-86627"/>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910" y="446349"/>
            <a:ext cx="1421418" cy="1522949"/>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9/9/21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9/9/21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9/9/21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1BE46"/>
              </a:solidFill>
            </a:endParaRPr>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42147" y="643325"/>
            <a:ext cx="1423827" cy="152553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837130" y="4540164"/>
            <a:ext cx="1393371" cy="814718"/>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9990" y="6226730"/>
            <a:ext cx="1539688" cy="37505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293009"/>
            <a:ext cx="11381134" cy="5687804"/>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9/9/21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66" r:id="rId6"/>
    <p:sldLayoutId id="2147483662" r:id="rId7"/>
    <p:sldLayoutId id="2147483661" r:id="rId8"/>
    <p:sldLayoutId id="2147483667" r:id="rId9"/>
    <p:sldLayoutId id="2147483679" r:id="rId10"/>
    <p:sldLayoutId id="2147483660" r:id="rId11"/>
    <p:sldLayoutId id="2147483651" r:id="rId12"/>
    <p:sldLayoutId id="2147483652" r:id="rId13"/>
    <p:sldLayoutId id="2147483673" r:id="rId14"/>
    <p:sldLayoutId id="2147483678" r:id="rId15"/>
    <p:sldLayoutId id="2147483677" r:id="rId16"/>
    <p:sldLayoutId id="2147483670" r:id="rId17"/>
    <p:sldLayoutId id="2147483676" r:id="rId18"/>
    <p:sldLayoutId id="2147483669" r:id="rId19"/>
    <p:sldLayoutId id="2147483656" r:id="rId20"/>
    <p:sldLayoutId id="2147483657" r:id="rId21"/>
    <p:sldLayoutId id="214748365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hyperlink" Target="https://www.insider.com/warning-signs-youre-about-to-visit-a-tourist-trap-2019-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mundana.com/2019/05/five-of-the-best-james-bond-film-locations/" TargetMode="External"/><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video" Target="https://www.youtube.com/embed/yePryf7e_0Q?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hyperlink" Target="https://mundana.com/2019/05/five-of-the-best-james-bond-film-location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travellerse.com/assets/upload/images/373/11-201509060929-Interstellar.jpg" TargetMode="External"/><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routledge.com/The-Routledge-Handbook-of-Popular-Culture-and-Tourism/Lundberg-Ziakas/p/book/9781138678354"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9968c6ef49dc043599a5-e151928c3d69a5a4a2d07a8bf3efa90a.ssl.cf2.rackcdn.com/1172069-2.jpg" TargetMode="Externa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i.pinimg.com/736x/f9/8b/c0/f98bc0f9c2ed2ec01816665ccc0a9d1a.jpg" TargetMode="External"/><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daytrippen.com/wp-content/uploads/2015/01/hollywood-forever-sign.jpg"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www.accenture.com/t20191204T171441Z__w__/hk-en/_acnmedia/Accenture/Redesign-Assets/DotCom/Images/Global/General/31/Accenture-Immersive-Media.jpg" TargetMode="External"/><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d302e0npexowb4.cloudfront.net/wp-content/uploads/2019/10/23091258/Joe-Pine-Experience-Economy-1024x682.jpg"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greenandturquoise.com/wp-content/uploads/2020/04/Ice-Cave-Iceland.jpg"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blooloop.com/museum/in-depth/immersive-experiences/" TargetMode="External"/><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video" Target="https://www.youtube.com/embed/-y346Sqj_PE?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blooloop.com/museum/in-depth/immersive-experiences/" TargetMode="External"/><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nytimes.com/2011/09/25/us/gps-puts-hollywood-sign-on-the-beaten-path.html" TargetMode="External"/><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video" Target="https://www.youtube.com/embed/UFQ0PQNp3_E?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video" Target="https://www.youtube.com/embed/DBXVKhu4sB0?feature=oembed"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image.cnbcfm.com/api/v1/image/106466254-1585562186918gettyimages-971053374.jpeg?v=1585562303&amp;w=1600&amp;h=900" TargetMode="External"/><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www.jbepnet.com/journals/Vol_3_No_3_September_2016/11.pdf" TargetMode="External"/><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hyperlink" Target="https://img.webmd.com/dtmcms/live/webmd/consumer_assets/site_images/article_thumbnails/other/santorini_other/1800x1200_santorini_other.jp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dn.hotelmanagement.com.au/wp-content/uploads/2013/05/31131210/Surfers-at-Surfers-Paradise-Gold-Coast-EDITED.jpg" TargetMode="External"/><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visitphilly.com/wp-content/uploads/2018/05/wizard-world-comic-con-philly-2016-floor-2200x1237vp.jpg"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www.honolulumagazine.com/wp-content/uploads/data-import/7582751f/comic-con-honolulu-lego-super-heroes.jpg" TargetMode="External"/><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routledge.com/The-Routledge-Handbook-of-Popular-Culture-and-Tourism/Lundberg-Ziakas/p/book/9781138678354" TargetMode="External"/><Relationship Id="rId1" Type="http://schemas.openxmlformats.org/officeDocument/2006/relationships/slideLayout" Target="../slideLayouts/slideLayout10.xml"/><Relationship Id="rId4" Type="http://schemas.openxmlformats.org/officeDocument/2006/relationships/hyperlink" Target="https://www.cnbc.com/2019/10/04/reedpop-the-company-behind-new-york-comic-con-has-big-plans.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super-news.info/wp-content/uploads/2019/06/Chernobyl-sees-a-spike-in-visitors-as-pop-culture-influences.jpg" TargetMode="External"/><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cdn.hotelmanagement.com.au/wp-content/uploads/2013/05/31131210/Surfers-at-Surfers-Paradise-Gold-Coast-EDITED.jpg" TargetMode="External"/><Relationship Id="rId2" Type="http://schemas.openxmlformats.org/officeDocument/2006/relationships/hyperlink" Target="https://www.routledge.com/The-Routledge-Handbook-of-Popular-Culture-and-Tourism/Lundberg-Ziakas/p/book/9781138678354" TargetMode="External"/><Relationship Id="rId1" Type="http://schemas.openxmlformats.org/officeDocument/2006/relationships/slideLayout" Target="../slideLayouts/slideLayout17.xml"/><Relationship Id="rId5" Type="http://schemas.openxmlformats.org/officeDocument/2006/relationships/hyperlink" Target="https://i.redd.it/m9xgpjt9z7n51.jpg" TargetMode="Externa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video" Target="https://www.youtube.com/embed/EmuuOJms62s?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belovedbyall.com/about/" TargetMode="External"/><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hyperlink" Target="https://www.researchgate.net/publication/273496161_The_Dimensions_of_Tour_Experience_Emotional_Arousal_and_Post-experience_Behaviors_A_Research_on_Pamukkale_in_Turkey" TargetMode="External"/><Relationship Id="rId4" Type="http://schemas.openxmlformats.org/officeDocument/2006/relationships/hyperlink" Target="https://www.routledge.com/The-Routledge-Handbook-of-Popular-Culture-and-Tourism/Lundberg-Ziakas/p/book/978113867835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jackrouse.com/wp-content/uploads/IP-Pirates-of-the-Caribbean.jpg" TargetMode="External"/><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insights.ehotelier.com/wp-content/uploads/sites/6/2019/12/film_tourism.jpg" TargetMode="External"/><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huffpost.com/entry/harry-potter-travel-destinations_l_5d813a5de4b05f8fb6eee509" TargetMode="External"/><Relationship Id="rId2" Type="http://schemas.openxmlformats.org/officeDocument/2006/relationships/image" Target="../media/image1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posing in front of a monument&#10;&#10;Description automatically generated">
            <a:extLst>
              <a:ext uri="{FF2B5EF4-FFF2-40B4-BE49-F238E27FC236}">
                <a16:creationId xmlns:a16="http://schemas.microsoft.com/office/drawing/2014/main" id="{FE82DD71-9C62-1C40-A4D1-D679F75E4E0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0" y="4335390"/>
            <a:ext cx="12192000" cy="775681"/>
          </a:xfrm>
          <a:solidFill>
            <a:srgbClr val="91BE46"/>
          </a:solidFill>
        </p:spPr>
        <p:txBody>
          <a:bodyPr/>
          <a:lstStyle/>
          <a:p>
            <a:r>
              <a:rPr lang="en-US" dirty="0"/>
              <a:t>Ko nori popkult8ros </a:t>
            </a:r>
            <a:r>
              <a:rPr lang="en-US" dirty="0" err="1"/>
              <a:t>turistai</a:t>
            </a:r>
            <a:r>
              <a:rPr lang="en-US" dirty="0"/>
              <a:t>?</a:t>
            </a:r>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99" y="548753"/>
            <a:ext cx="4224667" cy="1079295"/>
          </a:xfrm>
          <a:prstGeom prst="rect">
            <a:avLst/>
          </a:prstGeom>
        </p:spPr>
      </p:pic>
      <p:sp>
        <p:nvSpPr>
          <p:cNvPr id="3" name="TextBox 2">
            <a:extLst>
              <a:ext uri="{FF2B5EF4-FFF2-40B4-BE49-F238E27FC236}">
                <a16:creationId xmlns:a16="http://schemas.microsoft.com/office/drawing/2014/main" id="{BC36626D-22DB-4D2E-8B55-D00886814266}"/>
              </a:ext>
            </a:extLst>
          </p:cNvPr>
          <p:cNvSpPr txBox="1"/>
          <p:nvPr/>
        </p:nvSpPr>
        <p:spPr>
          <a:xfrm>
            <a:off x="9820275" y="5981700"/>
            <a:ext cx="2162175" cy="646331"/>
          </a:xfrm>
          <a:prstGeom prst="rect">
            <a:avLst/>
          </a:prstGeom>
          <a:noFill/>
        </p:spPr>
        <p:txBody>
          <a:bodyPr wrap="square" rtlCol="0">
            <a:spAutoFit/>
          </a:bodyPr>
          <a:lstStyle/>
          <a:p>
            <a:pPr algn="r"/>
            <a:r>
              <a:rPr lang="en-IE" sz="3600" b="1" dirty="0">
                <a:solidFill>
                  <a:schemeClr val="bg1"/>
                </a:solidFill>
              </a:rPr>
              <a:t>II </a:t>
            </a:r>
            <a:r>
              <a:rPr lang="en-IE" sz="3600" b="1" dirty="0" err="1">
                <a:solidFill>
                  <a:schemeClr val="bg1"/>
                </a:solidFill>
              </a:rPr>
              <a:t>modulis</a:t>
            </a:r>
            <a:endParaRPr lang="en-IE" sz="3600" b="1" dirty="0">
              <a:solidFill>
                <a:schemeClr val="bg1"/>
              </a:solidFill>
            </a:endParaRPr>
          </a:p>
        </p:txBody>
      </p:sp>
      <p:sp>
        <p:nvSpPr>
          <p:cNvPr id="8" name="TextBox 7">
            <a:extLst>
              <a:ext uri="{FF2B5EF4-FFF2-40B4-BE49-F238E27FC236}">
                <a16:creationId xmlns:a16="http://schemas.microsoft.com/office/drawing/2014/main" id="{B1BE94C9-DF71-344B-A1EA-E9EEB900CA5F}"/>
              </a:ext>
            </a:extLst>
          </p:cNvPr>
          <p:cNvSpPr txBox="1"/>
          <p:nvPr/>
        </p:nvSpPr>
        <p:spPr>
          <a:xfrm>
            <a:off x="8607701" y="6443365"/>
            <a:ext cx="1003024" cy="369332"/>
          </a:xfrm>
          <a:prstGeom prst="rect">
            <a:avLst/>
          </a:prstGeom>
          <a:noFill/>
        </p:spPr>
        <p:txBody>
          <a:bodyPr wrap="square" rtlCol="0">
            <a:spAutoFit/>
          </a:bodyPr>
          <a:lstStyle/>
          <a:p>
            <a:r>
              <a:rPr lang="en-LT" dirty="0">
                <a:solidFill>
                  <a:schemeClr val="bg1"/>
                </a:solidFill>
                <a:hlinkClick r:id="rId4"/>
              </a:rPr>
              <a:t>Šaltinis</a:t>
            </a:r>
            <a:endParaRPr lang="en-LT" dirty="0">
              <a:solidFill>
                <a:schemeClr val="bg1"/>
              </a:solidFill>
            </a:endParaRPr>
          </a:p>
        </p:txBody>
      </p:sp>
    </p:spTree>
    <p:extLst>
      <p:ext uri="{BB962C8B-B14F-4D97-AF65-F5344CB8AC3E}">
        <p14:creationId xmlns:p14="http://schemas.microsoft.com/office/powerpoint/2010/main" val="3663961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VIETOS TURIZMAS</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5"/>
            <a:ext cx="10220464" cy="1471938"/>
          </a:xfrm>
        </p:spPr>
        <p:txBody>
          <a:bodyPr/>
          <a:lstStyle/>
          <a:p>
            <a:pPr algn="just"/>
            <a:r>
              <a:rPr lang="lt-LT" sz="2800" dirty="0"/>
              <a:t>Populiariosios kultūros turizmas apima populiariosios kultūros (pvz., kino, televizijos, literatūros, muzikos, mados, sporto) kryptis ir žmones, kurie keliauja į šias vietas dėl jų sąsajų su populiariosios kultūros raiška.</a:t>
            </a:r>
            <a:endParaRPr lang="en-US" sz="2800" dirty="0"/>
          </a:p>
        </p:txBody>
      </p:sp>
      <p:pic>
        <p:nvPicPr>
          <p:cNvPr id="8" name="Picture Placeholder 7" descr="A picture containing snow, sky, outdoor, nature&#10;&#10;Description automatically generated">
            <a:extLst>
              <a:ext uri="{FF2B5EF4-FFF2-40B4-BE49-F238E27FC236}">
                <a16:creationId xmlns:a16="http://schemas.microsoft.com/office/drawing/2014/main" id="{E4C6F12A-B53E-CA43-BC26-9FB49954176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CF326AD0-A3EC-E743-9269-DB37148F29D0}"/>
              </a:ext>
            </a:extLst>
          </p:cNvPr>
          <p:cNvSpPr txBox="1"/>
          <p:nvPr/>
        </p:nvSpPr>
        <p:spPr>
          <a:xfrm>
            <a:off x="9442175" y="6272678"/>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1922504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1A479C4-0957-44CA-82AC-CA5D69EFF0E0}"/>
              </a:ext>
            </a:extLst>
          </p:cNvPr>
          <p:cNvGraphicFramePr/>
          <p:nvPr>
            <p:extLst>
              <p:ext uri="{D42A27DB-BD31-4B8C-83A1-F6EECF244321}">
                <p14:modId xmlns:p14="http://schemas.microsoft.com/office/powerpoint/2010/main" val="875031774"/>
              </p:ext>
            </p:extLst>
          </p:nvPr>
        </p:nvGraphicFramePr>
        <p:xfrm>
          <a:off x="867508" y="124327"/>
          <a:ext cx="11479629" cy="7638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46E3E243-9EF7-4307-BC86-A480E4B75A5B}"/>
              </a:ext>
            </a:extLst>
          </p:cNvPr>
          <p:cNvSpPr>
            <a:spLocks noGrp="1"/>
          </p:cNvSpPr>
          <p:nvPr>
            <p:ph type="body" sz="quarter" idx="13"/>
          </p:nvPr>
        </p:nvSpPr>
        <p:spPr>
          <a:xfrm>
            <a:off x="1474981" y="626981"/>
            <a:ext cx="9649486" cy="697353"/>
          </a:xfrm>
        </p:spPr>
        <p:txBody>
          <a:bodyPr/>
          <a:lstStyle/>
          <a:p>
            <a:r>
              <a:rPr lang="en-IE" dirty="0">
                <a:solidFill>
                  <a:srgbClr val="9A2E90"/>
                </a:solidFill>
              </a:rPr>
              <a:t>POPKULTŪROS TURIZMO AUGIMAS</a:t>
            </a:r>
          </a:p>
        </p:txBody>
      </p:sp>
    </p:spTree>
    <p:extLst>
      <p:ext uri="{BB962C8B-B14F-4D97-AF65-F5344CB8AC3E}">
        <p14:creationId xmlns:p14="http://schemas.microsoft.com/office/powerpoint/2010/main" val="3705857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979322"/>
            <a:ext cx="11675445" cy="461665"/>
          </a:xfrm>
          <a:prstGeom prst="rect">
            <a:avLst/>
          </a:prstGeom>
          <a:solidFill>
            <a:srgbClr val="91BE46"/>
          </a:solidFill>
        </p:spPr>
        <p:txBody>
          <a:bodyPr wrap="square" rtlCol="0">
            <a:spAutoFit/>
          </a:bodyPr>
          <a:lstStyle/>
          <a:p>
            <a:pPr algn="ctr"/>
            <a:r>
              <a:rPr lang="lt-LT" sz="2400" dirty="0">
                <a:solidFill>
                  <a:schemeClr val="bg1"/>
                </a:solidFill>
              </a:rPr>
              <a:t>Šiame vaizdo įraše pristatomos kelios turistinės vietovės, kurias išgarsino popkultūra.</a:t>
            </a:r>
            <a:endParaRPr lang="en-IE" sz="2400" dirty="0">
              <a:solidFill>
                <a:schemeClr val="bg1"/>
              </a:solidFill>
            </a:endParaRPr>
          </a:p>
        </p:txBody>
      </p:sp>
      <p:pic>
        <p:nvPicPr>
          <p:cNvPr id="3" name="Online Media 2" descr="Tourist Destinations Made Famous Through Pop Culture">
            <a:hlinkClick r:id="" action="ppaction://media"/>
            <a:extLst>
              <a:ext uri="{FF2B5EF4-FFF2-40B4-BE49-F238E27FC236}">
                <a16:creationId xmlns:a16="http://schemas.microsoft.com/office/drawing/2014/main" id="{2DE90B7F-3591-DC43-90D5-EE1E9CF2AF38}"/>
              </a:ext>
            </a:extLst>
          </p:cNvPr>
          <p:cNvPicPr>
            <a:picLocks noRot="1" noChangeAspect="1"/>
          </p:cNvPicPr>
          <p:nvPr>
            <a:videoFile r:link="rId1"/>
          </p:nvPr>
        </p:nvPicPr>
        <p:blipFill>
          <a:blip r:embed="rId3"/>
          <a:stretch>
            <a:fillRect/>
          </a:stretch>
        </p:blipFill>
        <p:spPr>
          <a:xfrm>
            <a:off x="1046922" y="264240"/>
            <a:ext cx="10098156" cy="5705457"/>
          </a:xfrm>
          <a:prstGeom prst="rect">
            <a:avLst/>
          </a:prstGeom>
        </p:spPr>
      </p:pic>
    </p:spTree>
    <p:extLst>
      <p:ext uri="{BB962C8B-B14F-4D97-AF65-F5344CB8AC3E}">
        <p14:creationId xmlns:p14="http://schemas.microsoft.com/office/powerpoint/2010/main" val="245536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fontScale="77500" lnSpcReduction="20000"/>
          </a:bodyPr>
          <a:lstStyle/>
          <a:p>
            <a:r>
              <a:rPr lang="lt-LT" dirty="0"/>
              <a:t>Populiariosios kultūros turizmo vietovės dažnai patiria didelį rinkodaros postūmį, siekdamos puoselėti </a:t>
            </a:r>
            <a:r>
              <a:rPr lang="lt-LT" dirty="0" err="1"/>
              <a:t>nišinius</a:t>
            </a:r>
            <a:r>
              <a:rPr lang="lt-LT" dirty="0"/>
              <a:t> produktus ir patirtį po to, kai buvo pristatytos populiariosios kultūros žiniasklaidos priemonėje.</a:t>
            </a:r>
            <a:endParaRPr lang="en-US"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lt-LT" sz="2000" dirty="0"/>
              <a:t>Vienas didžiausių iššūkių, su kuriais susiduria turizmo pramonė investuodama į populiariąją kultūrą, yra užmegzti bendradarbiavimo santykius su kūrybinių industrijų atstovais, pavyzdžiui, turizmo pramonė remiasi informacijos apie lankytinas vietas ir lankytinus objektus sklaida didelėms tikslinėms rinkoms, o kino pramonės logika remiasi informacijos apie filmavimo vietas sklaidos ribojimu parengiamųjų darbų ir filmavimo metu.</a:t>
            </a:r>
            <a:endParaRPr lang="en-US" sz="2000" dirty="0"/>
          </a:p>
        </p:txBody>
      </p:sp>
      <p:pic>
        <p:nvPicPr>
          <p:cNvPr id="16" name="Picture Placeholder 15" descr="A picture containing sky, outdoor, tree, place of worship&#10;&#10;Description automatically generated">
            <a:extLst>
              <a:ext uri="{FF2B5EF4-FFF2-40B4-BE49-F238E27FC236}">
                <a16:creationId xmlns:a16="http://schemas.microsoft.com/office/drawing/2014/main" id="{AC990C35-708C-C949-9B23-B394FA4CA84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Picture Placeholder 13" descr="A person wearing a mask&#10;&#10;Description automatically generated with medium confidence">
            <a:extLst>
              <a:ext uri="{FF2B5EF4-FFF2-40B4-BE49-F238E27FC236}">
                <a16:creationId xmlns:a16="http://schemas.microsoft.com/office/drawing/2014/main" id="{27E26AAD-E750-324B-A547-B6C57AB4CA14}"/>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E98AFD45-0832-3C49-8A92-EBCC25B82813}"/>
              </a:ext>
            </a:extLst>
          </p:cNvPr>
          <p:cNvSpPr txBox="1"/>
          <p:nvPr/>
        </p:nvSpPr>
        <p:spPr>
          <a:xfrm>
            <a:off x="3535800" y="6334426"/>
            <a:ext cx="848309" cy="369332"/>
          </a:xfrm>
          <a:prstGeom prst="rect">
            <a:avLst/>
          </a:prstGeom>
          <a:noFill/>
        </p:spPr>
        <p:txBody>
          <a:bodyPr wrap="none" rtlCol="0">
            <a:spAutoFit/>
          </a:bodyPr>
          <a:lstStyle/>
          <a:p>
            <a:r>
              <a:rPr lang="en-LT" dirty="0">
                <a:hlinkClick r:id="rId4"/>
              </a:rPr>
              <a:t>Šaltinis</a:t>
            </a:r>
            <a:endParaRPr lang="en-LT" dirty="0"/>
          </a:p>
        </p:txBody>
      </p:sp>
    </p:spTree>
    <p:extLst>
      <p:ext uri="{BB962C8B-B14F-4D97-AF65-F5344CB8AC3E}">
        <p14:creationId xmlns:p14="http://schemas.microsoft.com/office/powerpoint/2010/main" val="3625239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p:txBody>
          <a:bodyPr>
            <a:normAutofit fontScale="92500"/>
          </a:bodyPr>
          <a:lstStyle/>
          <a:p>
            <a:r>
              <a:rPr lang="lt-LT" dirty="0"/>
              <a:t>Didžiausias iššūkis, susijęs su populiariosios kultūros objektais, yra tai, kaip juos naudoti ir kartu išsaugoti turizmo tikslais. Taip pat reikia rasti pusiausvyrą tarp vietos naudojimo populiariosios kultūros turizmo tikslais ir vietos autentiškumo, pavyzdžiui, vietos istorijos ir tapatybės, išsaugojimo.</a:t>
            </a:r>
            <a:endParaRPr lang="en-IE" dirty="0"/>
          </a:p>
        </p:txBody>
      </p:sp>
      <p:pic>
        <p:nvPicPr>
          <p:cNvPr id="7" name="Picture Placeholder 6" descr="A picture containing outdoor, nature, mountain, highland&#10;&#10;Description automatically generated">
            <a:extLst>
              <a:ext uri="{FF2B5EF4-FFF2-40B4-BE49-F238E27FC236}">
                <a16:creationId xmlns:a16="http://schemas.microsoft.com/office/drawing/2014/main" id="{1E961B63-FD77-E54F-B177-5AB62F3B817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7B65FD1D-4028-BB47-A3FE-D293E7667698}"/>
              </a:ext>
            </a:extLst>
          </p:cNvPr>
          <p:cNvSpPr txBox="1"/>
          <p:nvPr/>
        </p:nvSpPr>
        <p:spPr>
          <a:xfrm>
            <a:off x="2351465" y="6135273"/>
            <a:ext cx="846707"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76998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a:t>2.1 </a:t>
            </a:r>
            <a:r>
              <a:rPr lang="en-US" dirty="0" err="1"/>
              <a:t>pavyzdys</a:t>
            </a:r>
            <a:endParaRPr lang="en-US" dirty="0"/>
          </a:p>
          <a:p>
            <a:pPr algn="just"/>
            <a:endParaRPr lang="en-US" sz="2400" dirty="0"/>
          </a:p>
          <a:p>
            <a:pPr algn="just"/>
            <a:r>
              <a:rPr lang="en-US" sz="2400" dirty="0"/>
              <a:t>#</a:t>
            </a:r>
            <a:r>
              <a:rPr lang="en-US" sz="2400" dirty="0" err="1"/>
              <a:t>PaddingtonsBritain</a:t>
            </a:r>
            <a:endParaRPr lang="en-US" sz="2400" dirty="0"/>
          </a:p>
          <a:p>
            <a:pPr algn="just"/>
            <a:r>
              <a:rPr lang="lt-LT" sz="2400" dirty="0"/>
              <a:t>„Jei kas nors iš jūsų kada nors atvyks į Londoną, galite būti tikri, kad būsite labai šiltai sutikti.“</a:t>
            </a:r>
            <a:endParaRPr lang="en-LT" sz="2400"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1"/>
            <a:ext cx="10217228" cy="1533390"/>
          </a:xfrm>
        </p:spPr>
        <p:txBody>
          <a:bodyPr/>
          <a:lstStyle/>
          <a:p>
            <a:pPr algn="just"/>
            <a:r>
              <a:rPr lang="lt-LT" dirty="0"/>
              <a:t>Nacionalinė Didžiosios Britanijos turizmo vietovių rinkodaros organizacija "</a:t>
            </a:r>
            <a:r>
              <a:rPr lang="lt-LT" dirty="0" err="1"/>
              <a:t>VisitBritain</a:t>
            </a:r>
            <a:r>
              <a:rPr lang="lt-LT" dirty="0"/>
              <a:t>" ir kino studija "STUDIOCANAL" bendradarbiavo siekdamos sukurti bendrą reklaminę kampaniją. Visas procesas nuo pirminio scenarijaus įvertinimo iki kampanijos pradžios truko apie metus ir padėjo užmegzti pasitikėjimu grįstus santykius, todėl "</a:t>
            </a:r>
            <a:r>
              <a:rPr lang="lt-LT" dirty="0" err="1"/>
              <a:t>VisitBritain</a:t>
            </a:r>
            <a:r>
              <a:rPr lang="lt-LT" dirty="0"/>
              <a:t>" buvo perduota nemažai intelektinės nuosavybės teisių, įskaitant filmo kadrų, reklaminio filmuko naudojimą, ir aktorių bei filmavimo grupės citatas apie Londoną kaip turistinę kryptį. </a:t>
            </a:r>
            <a:endParaRPr lang="en-US" dirty="0"/>
          </a:p>
        </p:txBody>
      </p:sp>
      <p:pic>
        <p:nvPicPr>
          <p:cNvPr id="11" name="Picture Placeholder 10" descr="A picture containing text, outdoor, sky&#10;&#10;Description automatically generated">
            <a:extLst>
              <a:ext uri="{FF2B5EF4-FFF2-40B4-BE49-F238E27FC236}">
                <a16:creationId xmlns:a16="http://schemas.microsoft.com/office/drawing/2014/main" id="{9ACE57C0-7A70-974F-8AF5-CB97345B0027}"/>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24926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lt-LT" dirty="0"/>
              <a:t>2.2 pavyzdys</a:t>
            </a:r>
          </a:p>
          <a:p>
            <a:pPr algn="just"/>
            <a:endParaRPr lang="lt-LT" sz="2400" dirty="0"/>
          </a:p>
          <a:p>
            <a:pPr algn="just"/>
            <a:r>
              <a:rPr lang="lt-LT" sz="3200" dirty="0"/>
              <a:t>„</a:t>
            </a:r>
            <a:r>
              <a:rPr lang="lt-LT" sz="3200" dirty="0" err="1"/>
              <a:t>Spectre</a:t>
            </a:r>
            <a:r>
              <a:rPr lang="lt-LT" sz="3200" dirty="0"/>
              <a:t>“ Tirolyje</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1"/>
            <a:ext cx="10217228" cy="1533390"/>
          </a:xfrm>
        </p:spPr>
        <p:txBody>
          <a:bodyPr/>
          <a:lstStyle/>
          <a:p>
            <a:pPr algn="just"/>
            <a:r>
              <a:rPr lang="lt-LT" dirty="0"/>
              <a:t>Griežtos </a:t>
            </a:r>
            <a:r>
              <a:rPr lang="lt-LT" dirty="0" err="1"/>
              <a:t>prodiuserinės</a:t>
            </a:r>
            <a:r>
              <a:rPr lang="lt-LT" dirty="0"/>
              <a:t> kompanijos autorių teisių taisyklės draudė naudoti bet kokią su filmais susijusią intelektinę nuosavybę, todėl Tirolio vietovės rinkodaros organizacija „</a:t>
            </a:r>
            <a:r>
              <a:rPr lang="lt-LT" dirty="0" err="1"/>
              <a:t>Tirol</a:t>
            </a:r>
            <a:r>
              <a:rPr lang="lt-LT" dirty="0"/>
              <a:t> </a:t>
            </a:r>
            <a:r>
              <a:rPr lang="lt-LT" dirty="0" err="1"/>
              <a:t>Werbung</a:t>
            </a:r>
            <a:r>
              <a:rPr lang="lt-LT" dirty="0"/>
              <a:t>“ įgyvendino labiau bendro pobūdžio kampaniją, kurios šūkis buvo „Tirolis - puikus kino kraštovaizdis“. Nepaisant to, bendras kampanijos reklamos vertės ekvivalentas (AVE) siekė 8,4 mln. eurų, todėl AVE grąžos koeficientas buvo 1-8,3.</a:t>
            </a:r>
            <a:endParaRPr lang="en-US" dirty="0"/>
          </a:p>
        </p:txBody>
      </p:sp>
      <p:pic>
        <p:nvPicPr>
          <p:cNvPr id="8" name="Picture Placeholder 7" descr="Graphical user interface, website&#10;&#10;Description automatically generated">
            <a:extLst>
              <a:ext uri="{FF2B5EF4-FFF2-40B4-BE49-F238E27FC236}">
                <a16:creationId xmlns:a16="http://schemas.microsoft.com/office/drawing/2014/main" id="{A516B411-903C-1A47-8793-01789514265D}"/>
              </a:ext>
            </a:extLst>
          </p:cNvPr>
          <p:cNvPicPr>
            <a:picLocks noGrp="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121158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lnSpcReduction="10000"/>
          </a:bodyPr>
          <a:lstStyle/>
          <a:p>
            <a:r>
              <a:rPr lang="en-US" dirty="0"/>
              <a:t>2.3 </a:t>
            </a:r>
            <a:r>
              <a:rPr lang="en-US" dirty="0" err="1"/>
              <a:t>pavyzdys</a:t>
            </a:r>
            <a:endParaRPr lang="en-US" sz="2400" dirty="0"/>
          </a:p>
          <a:p>
            <a:endParaRPr lang="en-GB" dirty="0"/>
          </a:p>
          <a:p>
            <a:r>
              <a:rPr lang="en-GB" dirty="0"/>
              <a:t>Kakadu </a:t>
            </a:r>
            <a:r>
              <a:rPr lang="en-GB" dirty="0" err="1"/>
              <a:t>nacionalinis</a:t>
            </a:r>
            <a:r>
              <a:rPr lang="en-GB" dirty="0"/>
              <a:t> parkas </a:t>
            </a:r>
            <a:r>
              <a:rPr lang="en-GB" dirty="0" err="1"/>
              <a:t>Australijoje</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1"/>
            <a:ext cx="10217228" cy="1533390"/>
          </a:xfrm>
        </p:spPr>
        <p:txBody>
          <a:bodyPr/>
          <a:lstStyle/>
          <a:p>
            <a:pPr algn="just"/>
            <a:r>
              <a:rPr lang="lt-LT" dirty="0"/>
              <a:t>Kino vietas, kaip turistų traukos objektus, galima suskirstyti į skirtingas kategorijas. Kai kurios vietovės yra gamtiniai ar žmogaus sukurti objektai, turintys jau egzistuojantį traukos objekto statusą. Pavyzdys galėtų būti Kakadu nacionalinis parkas Australijoje. Šis parkas gavo didžiulę pridėtinę vertę dėl to, kad buvo parodytas vaidybiniame filme „Krokodilas </a:t>
            </a:r>
            <a:r>
              <a:rPr lang="lt-LT" dirty="0" err="1"/>
              <a:t>Dandis</a:t>
            </a:r>
            <a:r>
              <a:rPr lang="lt-LT" dirty="0"/>
              <a:t>“ (</a:t>
            </a:r>
            <a:r>
              <a:rPr lang="lt-LT" dirty="0" err="1"/>
              <a:t>Crocodile</a:t>
            </a:r>
            <a:r>
              <a:rPr lang="lt-LT" dirty="0"/>
              <a:t> </a:t>
            </a:r>
            <a:r>
              <a:rPr lang="lt-LT" dirty="0" err="1"/>
              <a:t>Dundee</a:t>
            </a:r>
            <a:r>
              <a:rPr lang="lt-LT" dirty="0"/>
              <a:t>, 1986 m.).</a:t>
            </a:r>
            <a:endParaRPr lang="en-US" dirty="0"/>
          </a:p>
        </p:txBody>
      </p:sp>
      <p:pic>
        <p:nvPicPr>
          <p:cNvPr id="11" name="Picture Placeholder 10" descr="A picture containing tree, outdoor, mountain, water&#10;&#10;Description automatically generated">
            <a:extLst>
              <a:ext uri="{FF2B5EF4-FFF2-40B4-BE49-F238E27FC236}">
                <a16:creationId xmlns:a16="http://schemas.microsoft.com/office/drawing/2014/main" id="{DCBF9091-226A-8945-B30F-BBD17C6C151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02207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694776" y="4023314"/>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p:txBody>
          <a:bodyPr>
            <a:normAutofit/>
          </a:bodyPr>
          <a:lstStyle/>
          <a:p>
            <a:r>
              <a:rPr lang="lt-LT" sz="2400" dirty="0"/>
              <a:t>86-aisiais australai net nebuvo buvę Kakadu, ką jau kalbėti apie amerikiečius. Iš esmės Kakadu buvo kalnakasybos rajonas. Uranas buvo didžiausia naudingoji iškasena. Vyriausybė iš tikrųjų nutiesė kelią iš Darvino į Kakadu - ne turizmo, o kasybos tikslais.</a:t>
            </a:r>
          </a:p>
          <a:p>
            <a:endParaRPr lang="lt-LT" sz="2400" dirty="0"/>
          </a:p>
          <a:p>
            <a:endParaRPr lang="en-IE" sz="2400"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sp>
        <p:nvSpPr>
          <p:cNvPr id="7" name="TextBox 6">
            <a:extLst>
              <a:ext uri="{FF2B5EF4-FFF2-40B4-BE49-F238E27FC236}">
                <a16:creationId xmlns:a16="http://schemas.microsoft.com/office/drawing/2014/main" id="{C1C9D3B7-3494-4DD2-9C44-6B1BFC88AB11}"/>
              </a:ext>
            </a:extLst>
          </p:cNvPr>
          <p:cNvSpPr txBox="1"/>
          <p:nvPr/>
        </p:nvSpPr>
        <p:spPr>
          <a:xfrm>
            <a:off x="-612705" y="4632725"/>
            <a:ext cx="7307981" cy="923330"/>
          </a:xfrm>
          <a:prstGeom prst="rect">
            <a:avLst/>
          </a:prstGeom>
          <a:noFill/>
        </p:spPr>
        <p:txBody>
          <a:bodyPr wrap="square">
            <a:spAutoFit/>
          </a:bodyPr>
          <a:lstStyle/>
          <a:p>
            <a:pPr algn="ctr"/>
            <a:r>
              <a:rPr lang="lt-LT" dirty="0" err="1">
                <a:solidFill>
                  <a:schemeClr val="bg1"/>
                </a:solidFill>
                <a:latin typeface="Austin News Text Roman"/>
              </a:rPr>
              <a:t>Peter</a:t>
            </a:r>
            <a:r>
              <a:rPr lang="lt-LT" dirty="0">
                <a:solidFill>
                  <a:schemeClr val="bg1"/>
                </a:solidFill>
                <a:latin typeface="Austin News Text Roman"/>
              </a:rPr>
              <a:t> </a:t>
            </a:r>
            <a:r>
              <a:rPr lang="lt-LT" dirty="0" err="1">
                <a:solidFill>
                  <a:schemeClr val="bg1"/>
                </a:solidFill>
                <a:latin typeface="Austin News Text Roman"/>
              </a:rPr>
              <a:t>Hook</a:t>
            </a:r>
            <a:endParaRPr lang="lt-LT" dirty="0">
              <a:solidFill>
                <a:schemeClr val="bg1"/>
              </a:solidFill>
              <a:latin typeface="Austin News Text Roman"/>
            </a:endParaRPr>
          </a:p>
          <a:p>
            <a:pPr algn="ctr"/>
            <a:r>
              <a:rPr lang="lt-LT" dirty="0">
                <a:solidFill>
                  <a:schemeClr val="bg1"/>
                </a:solidFill>
                <a:latin typeface="Austin News Text Roman"/>
              </a:rPr>
              <a:t>„Kakadu </a:t>
            </a:r>
            <a:r>
              <a:rPr lang="lt-LT" dirty="0" err="1">
                <a:solidFill>
                  <a:schemeClr val="bg1"/>
                </a:solidFill>
                <a:latin typeface="Austin News Text Roman"/>
              </a:rPr>
              <a:t>Tourism</a:t>
            </a:r>
            <a:r>
              <a:rPr lang="lt-LT" dirty="0">
                <a:solidFill>
                  <a:schemeClr val="bg1"/>
                </a:solidFill>
                <a:latin typeface="Austin News Text Roman"/>
              </a:rPr>
              <a:t>“ </a:t>
            </a:r>
          </a:p>
          <a:p>
            <a:pPr algn="ctr"/>
            <a:r>
              <a:rPr lang="lt-LT" dirty="0">
                <a:solidFill>
                  <a:schemeClr val="bg1"/>
                </a:solidFill>
                <a:latin typeface="Austin News Text Roman"/>
              </a:rPr>
              <a:t>komunikacijos vadovas </a:t>
            </a:r>
            <a:endParaRPr lang="lt-LT" b="0" i="0" dirty="0">
              <a:solidFill>
                <a:schemeClr val="bg1"/>
              </a:solidFill>
              <a:effectLst/>
              <a:latin typeface="Austin News Text Roman"/>
            </a:endParaRPr>
          </a:p>
        </p:txBody>
      </p:sp>
      <p:sp>
        <p:nvSpPr>
          <p:cNvPr id="14" name="TextBox 13">
            <a:extLst>
              <a:ext uri="{FF2B5EF4-FFF2-40B4-BE49-F238E27FC236}">
                <a16:creationId xmlns:a16="http://schemas.microsoft.com/office/drawing/2014/main" id="{AE5B7F93-E562-4E27-8DFF-AF5665421567}"/>
              </a:ext>
            </a:extLst>
          </p:cNvPr>
          <p:cNvSpPr txBox="1"/>
          <p:nvPr/>
        </p:nvSpPr>
        <p:spPr>
          <a:xfrm>
            <a:off x="5603184" y="6473242"/>
            <a:ext cx="6356074" cy="246221"/>
          </a:xfrm>
          <a:prstGeom prst="rect">
            <a:avLst/>
          </a:prstGeom>
          <a:noFill/>
        </p:spPr>
        <p:txBody>
          <a:bodyPr wrap="square">
            <a:spAutoFit/>
          </a:bodyPr>
          <a:lstStyle/>
          <a:p>
            <a:pPr algn="r"/>
            <a:r>
              <a:rPr lang="en-IE" sz="1000" dirty="0">
                <a:hlinkClick r:id="rId2"/>
              </a:rPr>
              <a:t>Source</a:t>
            </a:r>
            <a:endParaRPr lang="en-IE" sz="1000" dirty="0"/>
          </a:p>
        </p:txBody>
      </p:sp>
      <p:pic>
        <p:nvPicPr>
          <p:cNvPr id="9" name="Picture Placeholder 8" descr="A picture containing person, outdoor, tree&#10;&#10;Description automatically generated">
            <a:extLst>
              <a:ext uri="{FF2B5EF4-FFF2-40B4-BE49-F238E27FC236}">
                <a16:creationId xmlns:a16="http://schemas.microsoft.com/office/drawing/2014/main" id="{A5AEB5EE-E864-994C-BF08-DFB57CC0AD9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5726770" y="-1"/>
            <a:ext cx="5689601" cy="6858001"/>
          </a:xfrm>
        </p:spPr>
      </p:pic>
    </p:spTree>
    <p:extLst>
      <p:ext uri="{BB962C8B-B14F-4D97-AF65-F5344CB8AC3E}">
        <p14:creationId xmlns:p14="http://schemas.microsoft.com/office/powerpoint/2010/main" val="4196310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a:t>2.4 </a:t>
            </a:r>
            <a:r>
              <a:rPr lang="en-US" dirty="0" err="1"/>
              <a:t>pavyzdys</a:t>
            </a:r>
            <a:endParaRPr lang="en-US" sz="2400" dirty="0"/>
          </a:p>
          <a:p>
            <a:endParaRPr lang="en-GB" dirty="0"/>
          </a:p>
          <a:p>
            <a:r>
              <a:rPr lang="en-GB" dirty="0" err="1"/>
              <a:t>Tamsusis</a:t>
            </a:r>
            <a:r>
              <a:rPr lang="en-GB" dirty="0"/>
              <a:t> </a:t>
            </a:r>
            <a:r>
              <a:rPr lang="en-GB" dirty="0" err="1"/>
              <a:t>turizmas</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0"/>
            <a:ext cx="10217228" cy="2317849"/>
          </a:xfrm>
        </p:spPr>
        <p:txBody>
          <a:bodyPr/>
          <a:lstStyle/>
          <a:p>
            <a:pPr algn="just"/>
            <a:r>
              <a:rPr lang="lt-LT" dirty="0"/>
              <a:t>„Bręstantis blogis“ (2008-2013 m.), </a:t>
            </a:r>
            <a:r>
              <a:rPr lang="lt-LT" dirty="0" err="1"/>
              <a:t>IMDb</a:t>
            </a:r>
            <a:r>
              <a:rPr lang="lt-LT" dirty="0"/>
              <a:t> įvertintas 9,5 balo iš 10, pelnęs 120 apdovanojimų ir 197 nominacijas, yra vienas iš labiausiai kritikų vertinamų visų laikų televizijos serialų. Nepaisant serialo žiaurumo, gerbėjai jį pamėgo ir šimtais plūdo į vietas, kad galėtų sekti pagrindinio herojaus pėdomis, todėl „Bręstančio blogio“ vietų lankymas tapo puikiu tamsiojo turizmo pavyzdžiu. Nepaisant šiurpaus turinio, </a:t>
            </a:r>
            <a:r>
              <a:rPr lang="lt-LT" dirty="0" err="1"/>
              <a:t>Albukerkės</a:t>
            </a:r>
            <a:r>
              <a:rPr lang="lt-LT" dirty="0"/>
              <a:t> turizmo pramonė pasinaudojo galimybe pristatyti miestą ir regioną, remdamasi šiuo serialu. </a:t>
            </a:r>
            <a:endParaRPr lang="en-US" dirty="0"/>
          </a:p>
        </p:txBody>
      </p:sp>
      <p:pic>
        <p:nvPicPr>
          <p:cNvPr id="7" name="Picture Placeholder 6" descr="A picture containing text, person, outdoor, person&#10;&#10;Description automatically generated">
            <a:extLst>
              <a:ext uri="{FF2B5EF4-FFF2-40B4-BE49-F238E27FC236}">
                <a16:creationId xmlns:a16="http://schemas.microsoft.com/office/drawing/2014/main" id="{18662871-2D55-7146-AC04-A0576CFAE02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9683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a:xfrm>
            <a:off x="6843009" y="3263479"/>
            <a:ext cx="4902027" cy="968329"/>
          </a:xfrm>
        </p:spPr>
        <p:txBody>
          <a:bodyPr/>
          <a:lstStyle/>
          <a:p>
            <a:r>
              <a:rPr lang="en-IE" dirty="0"/>
              <a:t>ĮTRAUKIANČIOS/AKTYVIOS PRAMOGOS</a:t>
            </a:r>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a:xfrm>
            <a:off x="6843009" y="4495116"/>
            <a:ext cx="4902027" cy="968329"/>
          </a:xfrm>
        </p:spPr>
        <p:txBody>
          <a:bodyPr/>
          <a:lstStyle/>
          <a:p>
            <a:r>
              <a:rPr lang="en-IE" dirty="0"/>
              <a:t>EMOCINIAI PABĖGIMAI</a:t>
            </a:r>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793918" y="5740643"/>
            <a:ext cx="4902027" cy="968329"/>
          </a:xfrm>
        </p:spPr>
        <p:txBody>
          <a:bodyPr/>
          <a:lstStyle/>
          <a:p>
            <a:r>
              <a:rPr lang="en-IE" dirty="0"/>
              <a:t>FANDOMO RYŠIAI</a:t>
            </a:r>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p:txBody>
          <a:bodyPr/>
          <a:lstStyle/>
          <a:p>
            <a:r>
              <a:rPr lang="en-IE" dirty="0"/>
              <a:t>KAS YRA POPKULTŪROS TURISTAI IR KO JIE NORI</a:t>
            </a:r>
            <a:r>
              <a:rPr lang="en-LT" dirty="0"/>
              <a:t>?</a:t>
            </a:r>
            <a:endParaRPr lang="en-IE" dirty="0"/>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a:xfrm>
            <a:off x="6843009" y="1968079"/>
            <a:ext cx="4902027" cy="968329"/>
          </a:xfrm>
        </p:spPr>
        <p:txBody>
          <a:bodyPr/>
          <a:lstStyle/>
          <a:p>
            <a:r>
              <a:rPr lang="en-IE" dirty="0"/>
              <a:t>VIETOS TURIZMAS</a:t>
            </a:r>
          </a:p>
        </p:txBody>
      </p:sp>
      <p:pic>
        <p:nvPicPr>
          <p:cNvPr id="21" name="Picture Placeholder 20" descr="A person wearing headphones and holding a microphone&#10;&#10;Description automatically generated with low confidence">
            <a:extLst>
              <a:ext uri="{FF2B5EF4-FFF2-40B4-BE49-F238E27FC236}">
                <a16:creationId xmlns:a16="http://schemas.microsoft.com/office/drawing/2014/main" id="{0D2FFF1C-BC4E-0244-9058-C284C1953D0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68746" y="260256"/>
            <a:ext cx="4951120" cy="5981700"/>
          </a:xfrm>
        </p:spPr>
      </p:pic>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159026" y="666750"/>
            <a:ext cx="5359720" cy="2102994"/>
          </a:xfrm>
          <a:solidFill>
            <a:srgbClr val="91BE46"/>
          </a:solidFill>
        </p:spPr>
        <p:txBody>
          <a:bodyPr>
            <a:normAutofit/>
          </a:bodyPr>
          <a:lstStyle/>
          <a:p>
            <a:endParaRPr lang="en-IE" dirty="0"/>
          </a:p>
          <a:p>
            <a:pPr algn="ctr"/>
            <a:r>
              <a:rPr lang="en-IE" dirty="0"/>
              <a:t>II MODULIO TURINYS</a:t>
            </a:r>
          </a:p>
        </p:txBody>
      </p:sp>
      <p:sp>
        <p:nvSpPr>
          <p:cNvPr id="14" name="TextBox 13">
            <a:extLst>
              <a:ext uri="{FF2B5EF4-FFF2-40B4-BE49-F238E27FC236}">
                <a16:creationId xmlns:a16="http://schemas.microsoft.com/office/drawing/2014/main" id="{91AE8D2C-6A19-4F37-B48A-1F8536EA2FCE}"/>
              </a:ext>
            </a:extLst>
          </p:cNvPr>
          <p:cNvSpPr txBox="1"/>
          <p:nvPr/>
        </p:nvSpPr>
        <p:spPr>
          <a:xfrm>
            <a:off x="248925" y="6311243"/>
            <a:ext cx="4970941" cy="461665"/>
          </a:xfrm>
          <a:prstGeom prst="rect">
            <a:avLst/>
          </a:prstGeom>
          <a:noFill/>
        </p:spPr>
        <p:txBody>
          <a:bodyPr wrap="square">
            <a:spAutoFit/>
          </a:bodyPr>
          <a:lstStyle/>
          <a:p>
            <a:r>
              <a:rPr lang="en-US" sz="800" b="0" i="0" dirty="0">
                <a:solidFill>
                  <a:srgbClr val="323338"/>
                </a:solidFill>
                <a:effectLst/>
              </a:rPr>
              <a:t>This project has been funded with support from the European Commission. This publication reflects the views only of the author(s), and the Commission cannot be held responsible for any use, which may be made of the information contained therein.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err="1">
                <a:solidFill>
                  <a:srgbClr val="9A2E90"/>
                </a:solidFill>
              </a:rPr>
              <a:t>Muzikinis</a:t>
            </a:r>
            <a:r>
              <a:rPr lang="en-IE" dirty="0">
                <a:solidFill>
                  <a:srgbClr val="9A2E90"/>
                </a:solidFill>
              </a:rPr>
              <a:t> </a:t>
            </a:r>
            <a:r>
              <a:rPr lang="en-IE" dirty="0" err="1">
                <a:solidFill>
                  <a:srgbClr val="9A2E90"/>
                </a:solidFill>
              </a:rPr>
              <a:t>turizmas</a:t>
            </a:r>
            <a:r>
              <a:rPr lang="en-IE" dirty="0">
                <a:solidFill>
                  <a:srgbClr val="9A2E90"/>
                </a:solidFill>
              </a:rPr>
              <a:t> </a:t>
            </a:r>
            <a:r>
              <a:rPr lang="en-IE" dirty="0" err="1">
                <a:solidFill>
                  <a:srgbClr val="9A2E90"/>
                </a:solidFill>
              </a:rPr>
              <a:t>ir</a:t>
            </a:r>
            <a:r>
              <a:rPr lang="en-IE" dirty="0">
                <a:solidFill>
                  <a:srgbClr val="9A2E90"/>
                </a:solidFill>
              </a:rPr>
              <a:t> </a:t>
            </a:r>
            <a:r>
              <a:rPr lang="en-IE" dirty="0" err="1">
                <a:solidFill>
                  <a:srgbClr val="9A2E90"/>
                </a:solidFill>
              </a:rPr>
              <a:t>vietos</a:t>
            </a:r>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indent="-342900" algn="just">
              <a:buFont typeface="Arial" panose="020B0604020202020204" pitchFamily="34" charset="0"/>
              <a:buChar char="•"/>
            </a:pPr>
            <a:r>
              <a:rPr lang="lt-LT" dirty="0"/>
              <a:t>Dėl savo abstrakčios prigimties muzika skiriasi nuo kitų meno formų tuo, kad sukelia vietos idėjas. Muzikos ir vietos sąsajos vadinamos „aplinkkeliais“ - muzikos ir vietos asociacijų kategorijomis</a:t>
            </a:r>
            <a:r>
              <a:rPr lang="en-GB" dirty="0"/>
              <a:t>:</a:t>
            </a:r>
          </a:p>
          <a:p>
            <a:pPr marL="800100" lvl="1" indent="-342900" algn="just">
              <a:buFont typeface="Arial" panose="020B0604020202020204" pitchFamily="34" charset="0"/>
              <a:buChar char="•"/>
            </a:pPr>
            <a:r>
              <a:rPr lang="lt-LT" dirty="0"/>
              <a:t>muzika su vieta gali būti siejama per instrumentuotę arba muzikos struktūrą,</a:t>
            </a:r>
          </a:p>
          <a:p>
            <a:pPr marL="800100" lvl="1" indent="-342900" algn="just">
              <a:buFont typeface="Arial" panose="020B0604020202020204" pitchFamily="34" charset="0"/>
              <a:buChar char="•"/>
            </a:pPr>
            <a:r>
              <a:rPr lang="lt-LT" dirty="0"/>
              <a:t>muzika gali būti susijusi su vieta per neskambančius muzikos aspektus,</a:t>
            </a:r>
          </a:p>
          <a:p>
            <a:pPr marL="800100" lvl="1" indent="-342900" algn="just">
              <a:buFont typeface="Arial" panose="020B0604020202020204" pitchFamily="34" charset="0"/>
              <a:buChar char="•"/>
            </a:pPr>
            <a:r>
              <a:rPr lang="lt-LT" dirty="0"/>
              <a:t>kompozitoriaus ar atlikėjo biografija,</a:t>
            </a:r>
          </a:p>
          <a:p>
            <a:pPr marL="800100" lvl="1" indent="-342900" algn="just">
              <a:buFont typeface="Arial" panose="020B0604020202020204" pitchFamily="34" charset="0"/>
              <a:buChar char="•"/>
            </a:pPr>
            <a:r>
              <a:rPr lang="lt-LT" dirty="0"/>
              <a:t>konkrečios vietos gali būti susijusios su muzika, nes jose vyksta jos gamyba, platinimas ar vartojimas.</a:t>
            </a:r>
            <a:endParaRPr lang="en-IE" sz="1800" dirty="0"/>
          </a:p>
        </p:txBody>
      </p:sp>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848309" cy="369332"/>
          </a:xfrm>
          <a:prstGeom prst="rect">
            <a:avLst/>
          </a:prstGeom>
          <a:noFill/>
        </p:spPr>
        <p:txBody>
          <a:bodyPr wrap="none" rtlCol="0">
            <a:spAutoFit/>
          </a:bodyPr>
          <a:lstStyle/>
          <a:p>
            <a:r>
              <a:rPr lang="en-LT" dirty="0">
                <a:hlinkClick r:id="rId2"/>
              </a:rPr>
              <a:t>Šaltinis</a:t>
            </a:r>
            <a:endParaRPr lang="en-LT" dirty="0"/>
          </a:p>
        </p:txBody>
      </p:sp>
      <p:pic>
        <p:nvPicPr>
          <p:cNvPr id="7" name="Picture Placeholder 6" descr="A picture containing indoor, ceiling, hall, several&#10;&#10;Description automatically generated">
            <a:extLst>
              <a:ext uri="{FF2B5EF4-FFF2-40B4-BE49-F238E27FC236}">
                <a16:creationId xmlns:a16="http://schemas.microsoft.com/office/drawing/2014/main" id="{02E744F2-D31B-D945-89E3-87B9F57E8A00}"/>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75483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194582"/>
          </a:xfrm>
        </p:spPr>
        <p:txBody>
          <a:bodyPr>
            <a:normAutofit/>
          </a:bodyPr>
          <a:lstStyle/>
          <a:p>
            <a:r>
              <a:rPr lang="en-GB" dirty="0" err="1"/>
              <a:t>Muzikinis</a:t>
            </a:r>
            <a:r>
              <a:rPr lang="en-GB" dirty="0"/>
              <a:t> </a:t>
            </a:r>
            <a:r>
              <a:rPr lang="en-GB" dirty="0" err="1"/>
              <a:t>turizmas</a:t>
            </a:r>
            <a:r>
              <a:rPr lang="en-GB" dirty="0"/>
              <a:t> </a:t>
            </a:r>
            <a:r>
              <a:rPr lang="en-GB" dirty="0" err="1"/>
              <a:t>pritraukia</a:t>
            </a:r>
            <a:r>
              <a:rPr lang="en-GB" dirty="0"/>
              <a:t> </a:t>
            </a:r>
            <a:r>
              <a:rPr lang="en-GB" dirty="0" err="1"/>
              <a:t>įvairaus</a:t>
            </a:r>
            <a:r>
              <a:rPr lang="en-GB" dirty="0"/>
              <a:t> </a:t>
            </a:r>
            <a:r>
              <a:rPr lang="en-GB" dirty="0" err="1"/>
              <a:t>amžiaus</a:t>
            </a:r>
            <a:r>
              <a:rPr lang="en-GB" dirty="0"/>
              <a:t> </a:t>
            </a:r>
            <a:r>
              <a:rPr lang="en-GB" dirty="0" err="1"/>
              <a:t>klausytojus</a:t>
            </a:r>
            <a:endParaRPr lang="en-US"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2882348"/>
            <a:ext cx="4445267" cy="3328447"/>
          </a:xfrm>
        </p:spPr>
        <p:txBody>
          <a:bodyPr/>
          <a:lstStyle/>
          <a:p>
            <a:r>
              <a:rPr lang="lt-LT" dirty="0"/>
              <a:t>Pavyzdys: ABBA pasivaikščiojimo turas Stokholme skirtas dvidešimtmečiams ir trisdešimtmečiams turistams. Iš tikrųjų ekskursija pritraukia maždaug 40 metų amžiaus tėvus ir jų paauglius vaikus. Taip yra todėl, kad tėvai jaunystėje buvo ABBA gerbėjai, o jų vaikai ABBA pažįsta iš miuziklo ir filmo „MAMMA MIA!“.</a:t>
            </a:r>
            <a:endParaRPr lang="en-US" sz="2000" dirty="0"/>
          </a:p>
        </p:txBody>
      </p:sp>
      <p:sp>
        <p:nvSpPr>
          <p:cNvPr id="12" name="TextBox 11">
            <a:extLst>
              <a:ext uri="{FF2B5EF4-FFF2-40B4-BE49-F238E27FC236}">
                <a16:creationId xmlns:a16="http://schemas.microsoft.com/office/drawing/2014/main" id="{E98AFD45-0832-3C49-8A92-EBCC25B82813}"/>
              </a:ext>
            </a:extLst>
          </p:cNvPr>
          <p:cNvSpPr txBox="1"/>
          <p:nvPr/>
        </p:nvSpPr>
        <p:spPr>
          <a:xfrm>
            <a:off x="3535800" y="6334426"/>
            <a:ext cx="846707" cy="369332"/>
          </a:xfrm>
          <a:prstGeom prst="rect">
            <a:avLst/>
          </a:prstGeom>
          <a:noFill/>
        </p:spPr>
        <p:txBody>
          <a:bodyPr wrap="none" rtlCol="0">
            <a:spAutoFit/>
          </a:bodyPr>
          <a:lstStyle/>
          <a:p>
            <a:r>
              <a:rPr lang="en-LT" dirty="0">
                <a:hlinkClick r:id="rId2"/>
              </a:rPr>
              <a:t>Šaltinis</a:t>
            </a:r>
            <a:endParaRPr lang="en-LT" dirty="0"/>
          </a:p>
        </p:txBody>
      </p:sp>
      <p:pic>
        <p:nvPicPr>
          <p:cNvPr id="9" name="Picture Placeholder 8" descr="A group of people smiling&#10;&#10;Description automatically generated with medium confidence">
            <a:extLst>
              <a:ext uri="{FF2B5EF4-FFF2-40B4-BE49-F238E27FC236}">
                <a16:creationId xmlns:a16="http://schemas.microsoft.com/office/drawing/2014/main" id="{65EC8C0B-951F-7E47-8C46-EF719D79585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Picture Placeholder 10" descr="A magazine cover with two women posing for a picture&#10;&#10;Description automatically generated with low confidence">
            <a:extLst>
              <a:ext uri="{FF2B5EF4-FFF2-40B4-BE49-F238E27FC236}">
                <a16:creationId xmlns:a16="http://schemas.microsoft.com/office/drawing/2014/main" id="{209A2260-EC64-5642-B438-95EF4279A5B7}"/>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a:off x="4710113" y="2882900"/>
            <a:ext cx="2771775" cy="3678238"/>
          </a:xfrm>
        </p:spPr>
      </p:pic>
    </p:spTree>
    <p:extLst>
      <p:ext uri="{BB962C8B-B14F-4D97-AF65-F5344CB8AC3E}">
        <p14:creationId xmlns:p14="http://schemas.microsoft.com/office/powerpoint/2010/main" val="282058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lt-LT" dirty="0"/>
              <a:t>Įžymybių kapinių turizmas</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0"/>
            <a:ext cx="10217228" cy="2138945"/>
          </a:xfrm>
        </p:spPr>
        <p:txBody>
          <a:bodyPr/>
          <a:lstStyle/>
          <a:p>
            <a:pPr algn="just"/>
            <a:r>
              <a:rPr lang="lt-LT" dirty="0"/>
              <a:t>Daugelis kapinių bandė kurti turizmo programas, kad padėtų įveikti neigiamus prietarus ir atkreiptų dėmesį į savo paveldą, architektūrą ar lankytinas vietas, kad pritrauktų lankytojų. Holivudo amžinųjų kapinių Los Andžele pirmtakė - Holivudo amžinosios kapinės (angl. </a:t>
            </a:r>
            <a:r>
              <a:rPr lang="lt-LT" dirty="0" err="1"/>
              <a:t>Hollywood</a:t>
            </a:r>
            <a:r>
              <a:rPr lang="lt-LT" dirty="0"/>
              <a:t> </a:t>
            </a:r>
            <a:r>
              <a:rPr lang="lt-LT" dirty="0" err="1"/>
              <a:t>Forever</a:t>
            </a:r>
            <a:r>
              <a:rPr lang="lt-LT" dirty="0"/>
              <a:t> </a:t>
            </a:r>
            <a:r>
              <a:rPr lang="lt-LT" dirty="0" err="1"/>
              <a:t>Cemetery</a:t>
            </a:r>
            <a:r>
              <a:rPr lang="lt-LT" dirty="0"/>
              <a:t>), kurios savo teritorijoje organizuoja socialinius renginius. Lankytojai kviečiami atsinešti pikniko vakarienę ir ant vejos išsitiesti antklodes. Ant išorinės katedros sienos projektuojami vaidybiniai filmai.</a:t>
            </a:r>
            <a:endParaRPr lang="en-US" dirty="0"/>
          </a:p>
        </p:txBody>
      </p:sp>
      <p:sp>
        <p:nvSpPr>
          <p:cNvPr id="8" name="TextBox 7">
            <a:extLst>
              <a:ext uri="{FF2B5EF4-FFF2-40B4-BE49-F238E27FC236}">
                <a16:creationId xmlns:a16="http://schemas.microsoft.com/office/drawing/2014/main" id="{86D2AF2E-D321-8D49-8ED0-E60F3CE0E6EE}"/>
              </a:ext>
            </a:extLst>
          </p:cNvPr>
          <p:cNvSpPr txBox="1"/>
          <p:nvPr/>
        </p:nvSpPr>
        <p:spPr>
          <a:xfrm>
            <a:off x="11282809" y="5446644"/>
            <a:ext cx="848309" cy="369332"/>
          </a:xfrm>
          <a:prstGeom prst="rect">
            <a:avLst/>
          </a:prstGeom>
          <a:noFill/>
        </p:spPr>
        <p:txBody>
          <a:bodyPr wrap="none" rtlCol="0">
            <a:spAutoFit/>
          </a:bodyPr>
          <a:lstStyle/>
          <a:p>
            <a:r>
              <a:rPr lang="en-LT" dirty="0">
                <a:hlinkClick r:id="rId2"/>
              </a:rPr>
              <a:t>Šaltinis</a:t>
            </a:r>
            <a:endParaRPr lang="en-LT" dirty="0"/>
          </a:p>
        </p:txBody>
      </p:sp>
      <p:pic>
        <p:nvPicPr>
          <p:cNvPr id="13" name="Picture Placeholder 12" descr="A picture containing text, sky, outdoor, tree&#10;&#10;Description automatically generated">
            <a:extLst>
              <a:ext uri="{FF2B5EF4-FFF2-40B4-BE49-F238E27FC236}">
                <a16:creationId xmlns:a16="http://schemas.microsoft.com/office/drawing/2014/main" id="{A600FFB4-F97A-CF47-AA82-DFA8A7911DB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25974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Fan raising hands in concert">
            <a:extLst>
              <a:ext uri="{FF2B5EF4-FFF2-40B4-BE49-F238E27FC236}">
                <a16:creationId xmlns:a16="http://schemas.microsoft.com/office/drawing/2014/main" id="{51DFC5A8-0230-497E-9277-D18BE545A11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681E8FF-66EC-418E-A169-8E9343AF51A4}"/>
              </a:ext>
            </a:extLst>
          </p:cNvPr>
          <p:cNvSpPr>
            <a:spLocks noGrp="1"/>
          </p:cNvSpPr>
          <p:nvPr>
            <p:ph type="body" sz="quarter" idx="13"/>
          </p:nvPr>
        </p:nvSpPr>
        <p:spPr/>
        <p:txBody>
          <a:bodyPr/>
          <a:lstStyle/>
          <a:p>
            <a:r>
              <a:rPr lang="en-IE" dirty="0"/>
              <a:t>III SKYRIUS</a:t>
            </a:r>
          </a:p>
          <a:p>
            <a:r>
              <a:rPr lang="en-IE" dirty="0"/>
              <a:t>ĮTRAUKIANČIOS/ AKTYVIOS PRAMOGOS</a:t>
            </a:r>
          </a:p>
        </p:txBody>
      </p:sp>
    </p:spTree>
    <p:extLst>
      <p:ext uri="{BB962C8B-B14F-4D97-AF65-F5344CB8AC3E}">
        <p14:creationId xmlns:p14="http://schemas.microsoft.com/office/powerpoint/2010/main" val="1442747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145774" y="936395"/>
            <a:ext cx="3419061" cy="3297980"/>
          </a:xfrm>
        </p:spPr>
        <p:txBody>
          <a:bodyPr/>
          <a:lstStyle/>
          <a:p>
            <a:r>
              <a:rPr lang="en-IE" dirty="0"/>
              <a:t>ĮTRAUKIANČIOS/ AKTYVIOS PRAMOGOS</a:t>
            </a:r>
          </a:p>
          <a:p>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187555"/>
          </a:xfrm>
        </p:spPr>
        <p:txBody>
          <a:bodyPr/>
          <a:lstStyle/>
          <a:p>
            <a:pPr algn="just"/>
            <a:r>
              <a:rPr lang="lt-LT" dirty="0"/>
              <a:t>Reikalinga labiau įtraukianti, sąveikaujanti, personalizuota ir prasminga patirtis, kuri leistų kurti bendruomenę, kuri neliktų apribota erdvėje ir laike, bet išeitų už atitinkamos veiklos erdvės ir vietos ribų. Prasmės, savęs ir priklausymo paieškos taps vis aktualesnės populiariosios kultūros turistams, todėl patirtis turi būti pritaikyta taip, kad tai būtų įmanoma.</a:t>
            </a:r>
            <a:endParaRPr lang="en-US" dirty="0"/>
          </a:p>
        </p:txBody>
      </p:sp>
      <p:pic>
        <p:nvPicPr>
          <p:cNvPr id="9" name="Picture Placeholder 8" descr="A picture containing person, blue&#10;&#10;Description automatically generated">
            <a:extLst>
              <a:ext uri="{FF2B5EF4-FFF2-40B4-BE49-F238E27FC236}">
                <a16:creationId xmlns:a16="http://schemas.microsoft.com/office/drawing/2014/main" id="{7FB0C70D-AFD8-4547-95F0-67931EBBFEE0}"/>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17DBE232-A499-474E-AF01-850C2C7E68E7}"/>
              </a:ext>
            </a:extLst>
          </p:cNvPr>
          <p:cNvSpPr txBox="1"/>
          <p:nvPr/>
        </p:nvSpPr>
        <p:spPr>
          <a:xfrm>
            <a:off x="11282809" y="5579555"/>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320146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694776" y="4023314"/>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a:xfrm>
            <a:off x="829401" y="486200"/>
            <a:ext cx="4369392" cy="4493975"/>
          </a:xfrm>
        </p:spPr>
        <p:txBody>
          <a:bodyPr/>
          <a:lstStyle/>
          <a:p>
            <a:r>
              <a:rPr lang="lt-LT" dirty="0"/>
              <a:t>Šiuolaikinėje visuomenėje, kurioje laikas yra brangus išteklius, tikrai gera patirtis yra gerai praleistas laikas. </a:t>
            </a:r>
            <a:endParaRPr lang="en-IE"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sp>
        <p:nvSpPr>
          <p:cNvPr id="7" name="TextBox 6">
            <a:extLst>
              <a:ext uri="{FF2B5EF4-FFF2-40B4-BE49-F238E27FC236}">
                <a16:creationId xmlns:a16="http://schemas.microsoft.com/office/drawing/2014/main" id="{C1C9D3B7-3494-4DD2-9C44-6B1BFC88AB11}"/>
              </a:ext>
            </a:extLst>
          </p:cNvPr>
          <p:cNvSpPr txBox="1"/>
          <p:nvPr/>
        </p:nvSpPr>
        <p:spPr>
          <a:xfrm>
            <a:off x="-612705" y="4632725"/>
            <a:ext cx="7307981" cy="923330"/>
          </a:xfrm>
          <a:prstGeom prst="rect">
            <a:avLst/>
          </a:prstGeom>
          <a:noFill/>
        </p:spPr>
        <p:txBody>
          <a:bodyPr wrap="square">
            <a:spAutoFit/>
          </a:bodyPr>
          <a:lstStyle/>
          <a:p>
            <a:pPr algn="ctr"/>
            <a:r>
              <a:rPr lang="lt-LT" dirty="0" err="1">
                <a:solidFill>
                  <a:schemeClr val="bg1"/>
                </a:solidFill>
                <a:latin typeface="Austin News Text Roman"/>
              </a:rPr>
              <a:t>Joe</a:t>
            </a:r>
            <a:r>
              <a:rPr lang="lt-LT" dirty="0">
                <a:solidFill>
                  <a:schemeClr val="bg1"/>
                </a:solidFill>
                <a:latin typeface="Austin News Text Roman"/>
              </a:rPr>
              <a:t> Pine, </a:t>
            </a:r>
          </a:p>
          <a:p>
            <a:pPr algn="ctr"/>
            <a:r>
              <a:rPr lang="lt-LT" dirty="0">
                <a:solidFill>
                  <a:schemeClr val="bg1"/>
                </a:solidFill>
                <a:latin typeface="Austin News Text Roman"/>
              </a:rPr>
              <a:t>„</a:t>
            </a:r>
            <a:r>
              <a:rPr lang="lt-LT" dirty="0" err="1">
                <a:solidFill>
                  <a:schemeClr val="bg1"/>
                </a:solidFill>
                <a:latin typeface="Austin News Text Roman"/>
              </a:rPr>
              <a:t>The</a:t>
            </a:r>
            <a:r>
              <a:rPr lang="lt-LT" dirty="0">
                <a:solidFill>
                  <a:schemeClr val="bg1"/>
                </a:solidFill>
                <a:latin typeface="Austin News Text Roman"/>
              </a:rPr>
              <a:t> </a:t>
            </a:r>
            <a:r>
              <a:rPr lang="lt-LT" dirty="0" err="1">
                <a:solidFill>
                  <a:schemeClr val="bg1"/>
                </a:solidFill>
                <a:latin typeface="Austin News Text Roman"/>
              </a:rPr>
              <a:t>Experience</a:t>
            </a:r>
            <a:r>
              <a:rPr lang="lt-LT" dirty="0">
                <a:solidFill>
                  <a:schemeClr val="bg1"/>
                </a:solidFill>
                <a:latin typeface="Austin News Text Roman"/>
              </a:rPr>
              <a:t> </a:t>
            </a:r>
            <a:r>
              <a:rPr lang="lt-LT" dirty="0" err="1">
                <a:solidFill>
                  <a:schemeClr val="bg1"/>
                </a:solidFill>
                <a:latin typeface="Austin News Text Roman"/>
              </a:rPr>
              <a:t>Economy</a:t>
            </a:r>
            <a:r>
              <a:rPr lang="lt-LT" dirty="0">
                <a:solidFill>
                  <a:schemeClr val="bg1"/>
                </a:solidFill>
                <a:latin typeface="Austin News Text Roman"/>
              </a:rPr>
              <a:t>“</a:t>
            </a:r>
          </a:p>
          <a:p>
            <a:pPr algn="ctr"/>
            <a:r>
              <a:rPr lang="lt-LT" b="0" i="0" dirty="0">
                <a:solidFill>
                  <a:schemeClr val="bg1"/>
                </a:solidFill>
                <a:effectLst/>
                <a:latin typeface="Austin News Text Roman"/>
              </a:rPr>
              <a:t>bendraautoris</a:t>
            </a:r>
          </a:p>
        </p:txBody>
      </p:sp>
      <p:sp>
        <p:nvSpPr>
          <p:cNvPr id="14" name="TextBox 13">
            <a:extLst>
              <a:ext uri="{FF2B5EF4-FFF2-40B4-BE49-F238E27FC236}">
                <a16:creationId xmlns:a16="http://schemas.microsoft.com/office/drawing/2014/main" id="{AE5B7F93-E562-4E27-8DFF-AF5665421567}"/>
              </a:ext>
            </a:extLst>
          </p:cNvPr>
          <p:cNvSpPr txBox="1"/>
          <p:nvPr/>
        </p:nvSpPr>
        <p:spPr>
          <a:xfrm>
            <a:off x="5603184" y="6473242"/>
            <a:ext cx="6356074" cy="246221"/>
          </a:xfrm>
          <a:prstGeom prst="rect">
            <a:avLst/>
          </a:prstGeom>
          <a:noFill/>
        </p:spPr>
        <p:txBody>
          <a:bodyPr wrap="square">
            <a:spAutoFit/>
          </a:bodyPr>
          <a:lstStyle/>
          <a:p>
            <a:pPr algn="r"/>
            <a:r>
              <a:rPr lang="en-IE" sz="1000" dirty="0">
                <a:hlinkClick r:id="rId2"/>
              </a:rPr>
              <a:t>Šaltinis</a:t>
            </a:r>
            <a:endParaRPr lang="en-IE" sz="1000" dirty="0"/>
          </a:p>
        </p:txBody>
      </p:sp>
      <p:pic>
        <p:nvPicPr>
          <p:cNvPr id="9" name="Picture Placeholder 8" descr="A person sitting in a theater&#10;&#10;Description automatically generated with medium confidence">
            <a:extLst>
              <a:ext uri="{FF2B5EF4-FFF2-40B4-BE49-F238E27FC236}">
                <a16:creationId xmlns:a16="http://schemas.microsoft.com/office/drawing/2014/main" id="{D6CF2BBD-D846-3C44-8AD4-780A2B7DB28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72147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Aktyvios</a:t>
            </a:r>
            <a:r>
              <a:rPr lang="en-US" dirty="0"/>
              <a:t> </a:t>
            </a:r>
            <a:r>
              <a:rPr lang="en-US" dirty="0" err="1"/>
              <a:t>pramogos</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187555"/>
          </a:xfrm>
        </p:spPr>
        <p:txBody>
          <a:bodyPr/>
          <a:lstStyle/>
          <a:p>
            <a:pPr algn="just"/>
            <a:r>
              <a:rPr lang="lt-LT" dirty="0"/>
              <a:t>Aktyvus turizmas - tai atsakingos kelionės į užsienio vietoves, kuriose turistas turi fiziškai ir protiškai dalyvauti, laikantis tvarumo, biologinės įvairovės apsaugos ir kultūros išsaugojimo principų. Svarbūs elementai yra poilsis ir švietimas, pagarba ir susikaupimas, veiksmas, fiziniai pratimai ir aktyvus dalyvavimas kartu su vietiniu draugu ekspertu, akademiškai kompetentingu gidu.</a:t>
            </a:r>
            <a:endParaRPr lang="en-US" dirty="0"/>
          </a:p>
        </p:txBody>
      </p:sp>
      <p:sp>
        <p:nvSpPr>
          <p:cNvPr id="2" name="TextBox 1">
            <a:extLst>
              <a:ext uri="{FF2B5EF4-FFF2-40B4-BE49-F238E27FC236}">
                <a16:creationId xmlns:a16="http://schemas.microsoft.com/office/drawing/2014/main" id="{4EE7335F-3794-CF4B-A0AA-D226850D8DFA}"/>
              </a:ext>
            </a:extLst>
          </p:cNvPr>
          <p:cNvSpPr txBox="1"/>
          <p:nvPr/>
        </p:nvSpPr>
        <p:spPr>
          <a:xfrm>
            <a:off x="11131826" y="5394889"/>
            <a:ext cx="848309" cy="369332"/>
          </a:xfrm>
          <a:prstGeom prst="rect">
            <a:avLst/>
          </a:prstGeom>
          <a:noFill/>
        </p:spPr>
        <p:txBody>
          <a:bodyPr wrap="none" rtlCol="0">
            <a:spAutoFit/>
          </a:bodyPr>
          <a:lstStyle/>
          <a:p>
            <a:r>
              <a:rPr lang="en-LT" dirty="0">
                <a:hlinkClick r:id="rId2"/>
              </a:rPr>
              <a:t>Šaltinis</a:t>
            </a:r>
            <a:endParaRPr lang="en-LT" dirty="0"/>
          </a:p>
        </p:txBody>
      </p:sp>
      <p:pic>
        <p:nvPicPr>
          <p:cNvPr id="15" name="Picture Placeholder 14" descr="A picture containing snow, outdoor, nature, ice&#10;&#10;Description automatically generated">
            <a:extLst>
              <a:ext uri="{FF2B5EF4-FFF2-40B4-BE49-F238E27FC236}">
                <a16:creationId xmlns:a16="http://schemas.microsoft.com/office/drawing/2014/main" id="{5104183D-7ED6-5241-8FFC-355F418E5E9F}"/>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09623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145774" y="936395"/>
            <a:ext cx="3419061" cy="3297980"/>
          </a:xfrm>
        </p:spPr>
        <p:txBody>
          <a:bodyPr>
            <a:normAutofit/>
          </a:bodyPr>
          <a:lstStyle/>
          <a:p>
            <a:r>
              <a:rPr lang="en-US" dirty="0" err="1"/>
              <a:t>Virtuali</a:t>
            </a:r>
            <a:r>
              <a:rPr lang="en-US" dirty="0"/>
              <a:t> </a:t>
            </a:r>
            <a:r>
              <a:rPr lang="en-US" dirty="0" err="1"/>
              <a:t>realybė</a:t>
            </a:r>
            <a:endParaRPr lang="en-US" dirty="0"/>
          </a:p>
          <a:p>
            <a:r>
              <a:rPr lang="en-US" dirty="0" err="1"/>
              <a:t>Papildyta</a:t>
            </a:r>
            <a:r>
              <a:rPr lang="en-US" dirty="0"/>
              <a:t> </a:t>
            </a:r>
            <a:r>
              <a:rPr lang="en-US" dirty="0" err="1"/>
              <a:t>realybė</a:t>
            </a:r>
            <a:endParaRPr lang="en-US" dirty="0"/>
          </a:p>
          <a:p>
            <a:r>
              <a:rPr lang="en-US" dirty="0" err="1"/>
              <a:t>Mišrioji</a:t>
            </a:r>
            <a:r>
              <a:rPr lang="en-US" dirty="0"/>
              <a:t> </a:t>
            </a:r>
            <a:r>
              <a:rPr lang="en-US" dirty="0" err="1"/>
              <a:t>realybė</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187555"/>
          </a:xfrm>
        </p:spPr>
        <p:txBody>
          <a:bodyPr/>
          <a:lstStyle/>
          <a:p>
            <a:pPr algn="just"/>
            <a:r>
              <a:rPr lang="lt-LT" dirty="0"/>
              <a:t>Virtuali, papildyta ir mišrioji realybė tampa svarbiausiomis augimo tendencijomis, todėl tikėtina, kad ateityje jos dar labiau sustiprins turistų norą patirti svaiginančių įspūdžių. Virtualios realybės ausinės jau skverbiasi į turizmo sektorių, pavyzdžiui, Britų muziejus jas naudojo laikinoje parodoje apie bronzos amžiaus apvaliuosius pastatus. </a:t>
            </a:r>
            <a:endParaRPr lang="en-US" dirty="0"/>
          </a:p>
        </p:txBody>
      </p:sp>
      <p:pic>
        <p:nvPicPr>
          <p:cNvPr id="4" name="Picture Placeholder 3" descr="A picture containing indoor, raft&#10;&#10;Description automatically generated">
            <a:extLst>
              <a:ext uri="{FF2B5EF4-FFF2-40B4-BE49-F238E27FC236}">
                <a16:creationId xmlns:a16="http://schemas.microsoft.com/office/drawing/2014/main" id="{82A5C801-D288-B64F-BFA9-DAF0EF645DA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A5608035-F377-C74B-9F02-CECF88AC4560}"/>
              </a:ext>
            </a:extLst>
          </p:cNvPr>
          <p:cNvSpPr txBox="1"/>
          <p:nvPr/>
        </p:nvSpPr>
        <p:spPr>
          <a:xfrm>
            <a:off x="11282809" y="5394889"/>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3117010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7" y="5544996"/>
            <a:ext cx="11675445" cy="830997"/>
          </a:xfrm>
          <a:prstGeom prst="rect">
            <a:avLst/>
          </a:prstGeom>
          <a:solidFill>
            <a:srgbClr val="91BE46"/>
          </a:solidFill>
        </p:spPr>
        <p:txBody>
          <a:bodyPr wrap="square" rtlCol="0">
            <a:spAutoFit/>
          </a:bodyPr>
          <a:lstStyle/>
          <a:p>
            <a:r>
              <a:rPr lang="lt-LT" sz="2400" dirty="0">
                <a:solidFill>
                  <a:schemeClr val="bg1"/>
                </a:solidFill>
                <a:latin typeface="WF-026510-009147-001251"/>
              </a:rPr>
              <a:t>„</a:t>
            </a:r>
            <a:r>
              <a:rPr lang="lt-LT" sz="2400" dirty="0" err="1">
                <a:solidFill>
                  <a:schemeClr val="bg1"/>
                </a:solidFill>
                <a:latin typeface="WF-026510-009147-001251"/>
              </a:rPr>
              <a:t>Thomas</a:t>
            </a:r>
            <a:r>
              <a:rPr lang="lt-LT" sz="2400" dirty="0">
                <a:solidFill>
                  <a:schemeClr val="bg1"/>
                </a:solidFill>
                <a:latin typeface="WF-026510-009147-001251"/>
              </a:rPr>
              <a:t> </a:t>
            </a:r>
            <a:r>
              <a:rPr lang="lt-LT" sz="2400" dirty="0" err="1">
                <a:solidFill>
                  <a:schemeClr val="bg1"/>
                </a:solidFill>
                <a:latin typeface="WF-026510-009147-001251"/>
              </a:rPr>
              <a:t>Cook</a:t>
            </a:r>
            <a:r>
              <a:rPr lang="lt-LT" sz="2400" dirty="0">
                <a:solidFill>
                  <a:schemeClr val="bg1"/>
                </a:solidFill>
                <a:latin typeface="WF-026510-009147-001251"/>
              </a:rPr>
              <a:t>“ 2017 m. pradėjo kampaniją „Išbandyk prieš skrisdamas“. Šis prekės ženklas savo klientams siūlo galimybę pasirinkti kitą kelionės kryptį naudojantis virtualia realybe.</a:t>
            </a:r>
            <a:endParaRPr lang="en-US" sz="2400" b="0" i="0" dirty="0">
              <a:solidFill>
                <a:schemeClr val="bg1"/>
              </a:solidFill>
              <a:effectLst/>
              <a:latin typeface="WF-026510-009147-001251"/>
            </a:endParaRPr>
          </a:p>
        </p:txBody>
      </p:sp>
      <p:pic>
        <p:nvPicPr>
          <p:cNvPr id="3" name="Online Media 2" descr="Thomas Cook, Try Before You Fly - New York">
            <a:hlinkClick r:id="" action="ppaction://media"/>
            <a:extLst>
              <a:ext uri="{FF2B5EF4-FFF2-40B4-BE49-F238E27FC236}">
                <a16:creationId xmlns:a16="http://schemas.microsoft.com/office/drawing/2014/main" id="{548E1F34-F2B3-A24A-AB26-532DAABAEB76}"/>
              </a:ext>
            </a:extLst>
          </p:cNvPr>
          <p:cNvPicPr>
            <a:picLocks noRot="1" noChangeAspect="1"/>
          </p:cNvPicPr>
          <p:nvPr>
            <a:videoFile r:link="rId1"/>
          </p:nvPr>
        </p:nvPicPr>
        <p:blipFill>
          <a:blip r:embed="rId3"/>
          <a:stretch>
            <a:fillRect/>
          </a:stretch>
        </p:blipFill>
        <p:spPr>
          <a:xfrm>
            <a:off x="1188923" y="9939"/>
            <a:ext cx="9814152" cy="5544996"/>
          </a:xfrm>
          <a:prstGeom prst="rect">
            <a:avLst/>
          </a:prstGeom>
        </p:spPr>
      </p:pic>
    </p:spTree>
    <p:extLst>
      <p:ext uri="{BB962C8B-B14F-4D97-AF65-F5344CB8AC3E}">
        <p14:creationId xmlns:p14="http://schemas.microsoft.com/office/powerpoint/2010/main" val="10870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lorful&#10;&#10;Description automatically generated">
            <a:extLst>
              <a:ext uri="{FF2B5EF4-FFF2-40B4-BE49-F238E27FC236}">
                <a16:creationId xmlns:a16="http://schemas.microsoft.com/office/drawing/2014/main" id="{82FB3214-D342-FA43-A909-5C299E53C2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extBox 1">
            <a:extLst>
              <a:ext uri="{FF2B5EF4-FFF2-40B4-BE49-F238E27FC236}">
                <a16:creationId xmlns:a16="http://schemas.microsoft.com/office/drawing/2014/main" id="{2CFA2EF8-2983-4DCA-930D-A3017C276982}"/>
              </a:ext>
            </a:extLst>
          </p:cNvPr>
          <p:cNvSpPr txBox="1"/>
          <p:nvPr/>
        </p:nvSpPr>
        <p:spPr>
          <a:xfrm>
            <a:off x="0" y="308008"/>
            <a:ext cx="4716379" cy="1569660"/>
          </a:xfrm>
          <a:prstGeom prst="rect">
            <a:avLst/>
          </a:prstGeom>
          <a:solidFill>
            <a:srgbClr val="91BE46"/>
          </a:solidFill>
        </p:spPr>
        <p:txBody>
          <a:bodyPr wrap="square" rtlCol="0">
            <a:spAutoFit/>
          </a:bodyPr>
          <a:lstStyle/>
          <a:p>
            <a:r>
              <a:rPr lang="lt-LT" sz="2400" i="1" dirty="0" err="1">
                <a:solidFill>
                  <a:schemeClr val="bg1"/>
                </a:solidFill>
              </a:rPr>
              <a:t>L'Atelier</a:t>
            </a:r>
            <a:r>
              <a:rPr lang="lt-LT" sz="2400" i="1" dirty="0">
                <a:solidFill>
                  <a:schemeClr val="bg1"/>
                </a:solidFill>
              </a:rPr>
              <a:t> </a:t>
            </a:r>
            <a:r>
              <a:rPr lang="lt-LT" sz="2400" i="1" dirty="0" err="1">
                <a:solidFill>
                  <a:schemeClr val="bg1"/>
                </a:solidFill>
              </a:rPr>
              <a:t>des</a:t>
            </a:r>
            <a:r>
              <a:rPr lang="lt-LT" sz="2400" i="1" dirty="0">
                <a:solidFill>
                  <a:schemeClr val="bg1"/>
                </a:solidFill>
              </a:rPr>
              <a:t> </a:t>
            </a:r>
            <a:r>
              <a:rPr lang="lt-LT" sz="2400" i="1" dirty="0" err="1">
                <a:solidFill>
                  <a:schemeClr val="bg1"/>
                </a:solidFill>
              </a:rPr>
              <a:t>lumières</a:t>
            </a:r>
            <a:r>
              <a:rPr lang="lt-LT" sz="2400" i="1" dirty="0">
                <a:solidFill>
                  <a:schemeClr val="bg1"/>
                </a:solidFill>
              </a:rPr>
              <a:t> </a:t>
            </a:r>
            <a:r>
              <a:rPr lang="lt-LT" sz="2400" dirty="0">
                <a:solidFill>
                  <a:schemeClr val="bg1"/>
                </a:solidFill>
              </a:rPr>
              <a:t>Paryžiuje siūlo „įtraukiantį šou“: lankytojai atranda ant grindų ir sienų projektuojamus meno kūrinius.</a:t>
            </a:r>
            <a:endParaRPr lang="en-IE" sz="2400" dirty="0">
              <a:solidFill>
                <a:schemeClr val="bg1"/>
              </a:solidFill>
            </a:endParaRPr>
          </a:p>
        </p:txBody>
      </p:sp>
      <p:sp>
        <p:nvSpPr>
          <p:cNvPr id="7" name="TextBox 6">
            <a:extLst>
              <a:ext uri="{FF2B5EF4-FFF2-40B4-BE49-F238E27FC236}">
                <a16:creationId xmlns:a16="http://schemas.microsoft.com/office/drawing/2014/main" id="{936342E0-1353-BB48-927B-8A4BD0D2889D}"/>
              </a:ext>
            </a:extLst>
          </p:cNvPr>
          <p:cNvSpPr txBox="1"/>
          <p:nvPr/>
        </p:nvSpPr>
        <p:spPr>
          <a:xfrm>
            <a:off x="10793896" y="6182139"/>
            <a:ext cx="846707"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226103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a:bodyPr>
          <a:lstStyle/>
          <a:p>
            <a:r>
              <a:rPr lang="en-IE" dirty="0"/>
              <a:t>I SKYRIUS</a:t>
            </a:r>
          </a:p>
          <a:p>
            <a:r>
              <a:rPr lang="en-IE" dirty="0"/>
              <a:t>KAS YRA POPKULTŪROS TURISTAI IR KO JIE NORI</a:t>
            </a:r>
            <a:r>
              <a:rPr lang="en-LT" dirty="0"/>
              <a:t>?</a:t>
            </a:r>
            <a:endParaRPr lang="en-IE" dirty="0"/>
          </a:p>
        </p:txBody>
      </p:sp>
      <p:pic>
        <p:nvPicPr>
          <p:cNvPr id="11" name="Picture Placeholder 10" descr="A picture containing outdoor, sky, person&#10;&#10;Description automatically generated">
            <a:extLst>
              <a:ext uri="{FF2B5EF4-FFF2-40B4-BE49-F238E27FC236}">
                <a16:creationId xmlns:a16="http://schemas.microsoft.com/office/drawing/2014/main" id="{5D20DE6C-DD48-5542-A664-E3538716883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4738" y="0"/>
            <a:ext cx="12198238" cy="6858000"/>
          </a:xfrm>
        </p:spPr>
      </p:pic>
      <p:sp>
        <p:nvSpPr>
          <p:cNvPr id="12" name="TextBox 11">
            <a:extLst>
              <a:ext uri="{FF2B5EF4-FFF2-40B4-BE49-F238E27FC236}">
                <a16:creationId xmlns:a16="http://schemas.microsoft.com/office/drawing/2014/main" id="{FDDA4DD4-2F31-524D-8C10-7B5ECA1D432C}"/>
              </a:ext>
            </a:extLst>
          </p:cNvPr>
          <p:cNvSpPr txBox="1"/>
          <p:nvPr/>
        </p:nvSpPr>
        <p:spPr>
          <a:xfrm>
            <a:off x="11224592" y="6488668"/>
            <a:ext cx="967408" cy="369332"/>
          </a:xfrm>
          <a:prstGeom prst="rect">
            <a:avLst/>
          </a:prstGeom>
          <a:noFill/>
        </p:spPr>
        <p:txBody>
          <a:bodyPr wrap="square" rtlCol="0">
            <a:spAutoFit/>
          </a:bodyPr>
          <a:lstStyle/>
          <a:p>
            <a:r>
              <a:rPr lang="en-LT" dirty="0">
                <a:solidFill>
                  <a:schemeClr val="bg1"/>
                </a:solidFill>
                <a:hlinkClick r:id="rId3"/>
              </a:rPr>
              <a:t>Source</a:t>
            </a:r>
            <a:endParaRPr lang="en-LT" dirty="0">
              <a:solidFill>
                <a:schemeClr val="bg1"/>
              </a:solidFill>
            </a:endParaRPr>
          </a:p>
        </p:txBody>
      </p:sp>
    </p:spTree>
    <p:extLst>
      <p:ext uri="{BB962C8B-B14F-4D97-AF65-F5344CB8AC3E}">
        <p14:creationId xmlns:p14="http://schemas.microsoft.com/office/powerpoint/2010/main" val="122828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7" y="5544996"/>
            <a:ext cx="11675445" cy="830997"/>
          </a:xfrm>
          <a:prstGeom prst="rect">
            <a:avLst/>
          </a:prstGeom>
          <a:solidFill>
            <a:srgbClr val="91BE46"/>
          </a:solidFill>
        </p:spPr>
        <p:txBody>
          <a:bodyPr wrap="square" rtlCol="0">
            <a:spAutoFit/>
          </a:bodyPr>
          <a:lstStyle/>
          <a:p>
            <a:r>
              <a:rPr lang="lt-LT" sz="2400" dirty="0">
                <a:solidFill>
                  <a:schemeClr val="bg1"/>
                </a:solidFill>
                <a:latin typeface="WF-026510-009147-001251"/>
              </a:rPr>
              <a:t>Muziejai siūlo vis daugiau įtraukiančių parodų, pavyzdžiui, šią parodą apie Klodą </a:t>
            </a:r>
            <a:r>
              <a:rPr lang="lt-LT" sz="2400" dirty="0" err="1">
                <a:solidFill>
                  <a:schemeClr val="bg1"/>
                </a:solidFill>
                <a:latin typeface="WF-026510-009147-001251"/>
              </a:rPr>
              <a:t>Monė</a:t>
            </a:r>
            <a:r>
              <a:rPr lang="lt-LT" sz="2400" dirty="0">
                <a:solidFill>
                  <a:schemeClr val="bg1"/>
                </a:solidFill>
                <a:latin typeface="WF-026510-009147-001251"/>
              </a:rPr>
              <a:t> (</a:t>
            </a:r>
            <a:r>
              <a:rPr lang="lt-LT" sz="2400" dirty="0" err="1">
                <a:solidFill>
                  <a:schemeClr val="bg1"/>
                </a:solidFill>
                <a:latin typeface="WF-026510-009147-001251"/>
              </a:rPr>
              <a:t>Claude</a:t>
            </a:r>
            <a:r>
              <a:rPr lang="lt-LT" sz="2400" dirty="0">
                <a:solidFill>
                  <a:schemeClr val="bg1"/>
                </a:solidFill>
                <a:latin typeface="WF-026510-009147-001251"/>
              </a:rPr>
              <a:t> </a:t>
            </a:r>
            <a:r>
              <a:rPr lang="lt-LT" sz="2400" dirty="0" err="1">
                <a:solidFill>
                  <a:schemeClr val="bg1"/>
                </a:solidFill>
                <a:latin typeface="WF-026510-009147-001251"/>
              </a:rPr>
              <a:t>Monet</a:t>
            </a:r>
            <a:r>
              <a:rPr lang="lt-LT" sz="2400" dirty="0">
                <a:solidFill>
                  <a:schemeClr val="bg1"/>
                </a:solidFill>
                <a:latin typeface="WF-026510-009147-001251"/>
              </a:rPr>
              <a:t>) „</a:t>
            </a:r>
            <a:r>
              <a:rPr lang="lt-LT" sz="2400" dirty="0" err="1">
                <a:solidFill>
                  <a:schemeClr val="bg1"/>
                </a:solidFill>
                <a:latin typeface="WF-026510-009147-001251"/>
              </a:rPr>
              <a:t>Horta</a:t>
            </a:r>
            <a:r>
              <a:rPr lang="lt-LT" sz="2400" dirty="0">
                <a:solidFill>
                  <a:schemeClr val="bg1"/>
                </a:solidFill>
                <a:latin typeface="WF-026510-009147-001251"/>
              </a:rPr>
              <a:t>“ galerijoje Briuselyje.</a:t>
            </a:r>
            <a:endParaRPr lang="en-US" sz="2400" b="0" i="0" dirty="0">
              <a:solidFill>
                <a:schemeClr val="bg1"/>
              </a:solidFill>
              <a:effectLst/>
              <a:latin typeface="WF-026510-009147-001251"/>
            </a:endParaRPr>
          </a:p>
        </p:txBody>
      </p:sp>
      <p:pic>
        <p:nvPicPr>
          <p:cNvPr id="2" name="Online Media 1" descr="Monet Bruxelles">
            <a:hlinkClick r:id="" action="ppaction://media"/>
            <a:extLst>
              <a:ext uri="{FF2B5EF4-FFF2-40B4-BE49-F238E27FC236}">
                <a16:creationId xmlns:a16="http://schemas.microsoft.com/office/drawing/2014/main" id="{EE72F249-AFA5-F64A-A9A5-3853A059D98F}"/>
              </a:ext>
            </a:extLst>
          </p:cNvPr>
          <p:cNvPicPr>
            <a:picLocks noRot="1" noChangeAspect="1"/>
          </p:cNvPicPr>
          <p:nvPr>
            <a:videoFile r:link="rId1"/>
          </p:nvPr>
        </p:nvPicPr>
        <p:blipFill>
          <a:blip r:embed="rId3"/>
          <a:stretch>
            <a:fillRect/>
          </a:stretch>
        </p:blipFill>
        <p:spPr>
          <a:xfrm>
            <a:off x="1188924" y="0"/>
            <a:ext cx="9814151" cy="5544996"/>
          </a:xfrm>
          <a:prstGeom prst="rect">
            <a:avLst/>
          </a:prstGeom>
        </p:spPr>
      </p:pic>
    </p:spTree>
    <p:extLst>
      <p:ext uri="{BB962C8B-B14F-4D97-AF65-F5344CB8AC3E}">
        <p14:creationId xmlns:p14="http://schemas.microsoft.com/office/powerpoint/2010/main" val="183690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8" y="5544996"/>
            <a:ext cx="11668680" cy="1200329"/>
          </a:xfrm>
          <a:prstGeom prst="rect">
            <a:avLst/>
          </a:prstGeom>
          <a:solidFill>
            <a:srgbClr val="91BE46"/>
          </a:solidFill>
        </p:spPr>
        <p:txBody>
          <a:bodyPr wrap="square" rtlCol="0">
            <a:spAutoFit/>
          </a:bodyPr>
          <a:lstStyle/>
          <a:p>
            <a:r>
              <a:rPr lang="lt-LT" sz="2400" dirty="0">
                <a:solidFill>
                  <a:schemeClr val="bg1"/>
                </a:solidFill>
                <a:latin typeface="WF-026510-009147-001251"/>
              </a:rPr>
              <a:t>Kinijoje, </a:t>
            </a:r>
            <a:r>
              <a:rPr lang="lt-LT" sz="2400" dirty="0" err="1">
                <a:solidFill>
                  <a:schemeClr val="bg1"/>
                </a:solidFill>
                <a:latin typeface="WF-026510-009147-001251"/>
              </a:rPr>
              <a:t>Fudziano</a:t>
            </a:r>
            <a:r>
              <a:rPr lang="lt-LT" sz="2400" dirty="0">
                <a:solidFill>
                  <a:schemeClr val="bg1"/>
                </a:solidFill>
                <a:latin typeface="WF-026510-009147-001251"/>
              </a:rPr>
              <a:t> provincijoje, esančioje turistų traukos vietoje lankytojams suteikiama galimybė išbandyti skraidantį </a:t>
            </a:r>
            <a:r>
              <a:rPr lang="lt-LT" sz="2400" dirty="0" err="1">
                <a:solidFill>
                  <a:schemeClr val="bg1"/>
                </a:solidFill>
                <a:latin typeface="WF-026510-009147-001251"/>
              </a:rPr>
              <a:t>kung</a:t>
            </a:r>
            <a:r>
              <a:rPr lang="lt-LT" sz="2400" dirty="0">
                <a:solidFill>
                  <a:schemeClr val="bg1"/>
                </a:solidFill>
                <a:latin typeface="WF-026510-009147-001251"/>
              </a:rPr>
              <a:t> fu: čia klientai gali šokinėti ore ir atlikti įspūdingus triukus kaip senosiose Kinijos pramoginėse </a:t>
            </a:r>
            <a:r>
              <a:rPr lang="lt-LT" sz="2400" dirty="0" err="1">
                <a:solidFill>
                  <a:schemeClr val="bg1"/>
                </a:solidFill>
                <a:latin typeface="WF-026510-009147-001251"/>
              </a:rPr>
              <a:t>kung</a:t>
            </a:r>
            <a:r>
              <a:rPr lang="lt-LT" sz="2400" dirty="0">
                <a:solidFill>
                  <a:schemeClr val="bg1"/>
                </a:solidFill>
                <a:latin typeface="WF-026510-009147-001251"/>
              </a:rPr>
              <a:t> fu muilo operose.</a:t>
            </a:r>
            <a:endParaRPr lang="en-US" sz="2400" dirty="0">
              <a:solidFill>
                <a:schemeClr val="bg1"/>
              </a:solidFill>
              <a:latin typeface="WF-026510-009147-001251"/>
            </a:endParaRPr>
          </a:p>
        </p:txBody>
      </p:sp>
      <p:pic>
        <p:nvPicPr>
          <p:cNvPr id="3" name="Online Media 2" descr="‘I can do this all day,’ says ‘flying’ visitor to Chinese kung fu attraction">
            <a:hlinkClick r:id="" action="ppaction://media"/>
            <a:extLst>
              <a:ext uri="{FF2B5EF4-FFF2-40B4-BE49-F238E27FC236}">
                <a16:creationId xmlns:a16="http://schemas.microsoft.com/office/drawing/2014/main" id="{CA628E5E-979C-0348-9933-E4DC8EBC16AF}"/>
              </a:ext>
            </a:extLst>
          </p:cNvPr>
          <p:cNvPicPr>
            <a:picLocks noRot="1" noChangeAspect="1"/>
          </p:cNvPicPr>
          <p:nvPr>
            <a:videoFile r:link="rId1"/>
          </p:nvPr>
        </p:nvPicPr>
        <p:blipFill>
          <a:blip r:embed="rId3"/>
          <a:stretch>
            <a:fillRect/>
          </a:stretch>
        </p:blipFill>
        <p:spPr>
          <a:xfrm>
            <a:off x="1188922" y="0"/>
            <a:ext cx="9814153" cy="5544996"/>
          </a:xfrm>
          <a:prstGeom prst="rect">
            <a:avLst/>
          </a:prstGeom>
        </p:spPr>
      </p:pic>
    </p:spTree>
    <p:extLst>
      <p:ext uri="{BB962C8B-B14F-4D97-AF65-F5344CB8AC3E}">
        <p14:creationId xmlns:p14="http://schemas.microsoft.com/office/powerpoint/2010/main" val="213440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err="1">
                <a:solidFill>
                  <a:srgbClr val="9A2E90"/>
                </a:solidFill>
              </a:rPr>
              <a:t>Lankytojų</a:t>
            </a:r>
            <a:r>
              <a:rPr lang="en-US" dirty="0">
                <a:solidFill>
                  <a:srgbClr val="9A2E90"/>
                </a:solidFill>
              </a:rPr>
              <a:t> </a:t>
            </a:r>
            <a:r>
              <a:rPr lang="en-US" dirty="0" err="1">
                <a:solidFill>
                  <a:srgbClr val="9A2E90"/>
                </a:solidFill>
              </a:rPr>
              <a:t>prioritetai</a:t>
            </a:r>
            <a:endParaRPr lang="en-US" dirty="0">
              <a:solidFill>
                <a:srgbClr val="9A2E90"/>
              </a:solidFill>
            </a:endParaRP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lt-LT" dirty="0"/>
              <a:t>Žiūrovai mėgsta įtraukiančias lankytojų pramogas, tačiau jiems ypač patinka tos, kuriose </a:t>
            </a:r>
            <a:r>
              <a:rPr lang="lt-LT" b="1" dirty="0"/>
              <a:t>virtuali ir fizinė patirtis derinama su stipriu siužetu</a:t>
            </a:r>
            <a:r>
              <a:rPr lang="lt-LT" dirty="0"/>
              <a:t>.</a:t>
            </a:r>
          </a:p>
          <a:p>
            <a:pPr marL="342900" indent="-342900" algn="just">
              <a:buFont typeface="Arial" panose="020B0604020202020204" pitchFamily="34" charset="0"/>
              <a:buChar char="•"/>
            </a:pPr>
            <a:r>
              <a:rPr lang="lt-LT" dirty="0"/>
              <a:t>Kai patirtis yra tik imitacinė, žiūrovams patinka, kad tuo pat metu jie gali valdyti objektus. Nors žmonės </a:t>
            </a:r>
            <a:r>
              <a:rPr lang="lt-LT" b="1" dirty="0"/>
              <a:t>pirmenybę teikia fiziniams objektams</a:t>
            </a:r>
            <a:r>
              <a:rPr lang="lt-LT" dirty="0"/>
              <a:t>, net ir galimybė valdyti virtualius objektus yra geriau nei nieko.</a:t>
            </a:r>
          </a:p>
          <a:p>
            <a:pPr marL="342900" indent="-342900" algn="just">
              <a:buFont typeface="Arial" panose="020B0604020202020204" pitchFamily="34" charset="0"/>
              <a:buChar char="•"/>
            </a:pPr>
            <a:r>
              <a:rPr lang="lt-LT" b="1" dirty="0"/>
              <a:t>Skaitmeninės simuliacijos </a:t>
            </a:r>
            <a:r>
              <a:rPr lang="lt-LT" dirty="0"/>
              <a:t>tinka tam, kad lankytojai ilgiau pasiliktų mažoje erdvėje. Tai gali padėti maksimaliai išnaudoti erdvę arba sukelti spūstis, priklausomai nuo patirties populiarumo.</a:t>
            </a:r>
          </a:p>
          <a:p>
            <a:pPr marL="342900" indent="-342900" algn="just">
              <a:buFont typeface="Arial" panose="020B0604020202020204" pitchFamily="34" charset="0"/>
              <a:buChar char="•"/>
            </a:pPr>
            <a:r>
              <a:rPr lang="lt-LT" dirty="0"/>
              <a:t>Skaitmeninėse ir virtualios realybės simuliacijose patogiausiai jaučiasi jaunesni nei 35 metų žmonės, taip pat daug dažniau norintys jas patirti nuotoliniu būdu.</a:t>
            </a:r>
            <a:endParaRPr lang="en-US" dirty="0"/>
          </a:p>
        </p:txBody>
      </p:sp>
    </p:spTree>
    <p:extLst>
      <p:ext uri="{BB962C8B-B14F-4D97-AF65-F5344CB8AC3E}">
        <p14:creationId xmlns:p14="http://schemas.microsoft.com/office/powerpoint/2010/main" val="1618647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6E6C49-AD90-4E00-B8CC-7BFADC4C103C}"/>
              </a:ext>
            </a:extLst>
          </p:cNvPr>
          <p:cNvSpPr>
            <a:spLocks noGrp="1"/>
          </p:cNvSpPr>
          <p:nvPr>
            <p:ph type="body" sz="quarter" idx="13"/>
          </p:nvPr>
        </p:nvSpPr>
        <p:spPr/>
        <p:txBody>
          <a:bodyPr/>
          <a:lstStyle/>
          <a:p>
            <a:r>
              <a:rPr lang="en-IE" dirty="0"/>
              <a:t>IV SKYRIUS</a:t>
            </a:r>
          </a:p>
          <a:p>
            <a:r>
              <a:rPr lang="en-IE" dirty="0"/>
              <a:t>EMOCINIAI PABĖGIMAI</a:t>
            </a:r>
          </a:p>
        </p:txBody>
      </p:sp>
      <p:pic>
        <p:nvPicPr>
          <p:cNvPr id="11" name="Picture Placeholder 10" descr="A person paddle boarding on a lake&#10;&#10;Description automatically generated with low confidence">
            <a:extLst>
              <a:ext uri="{FF2B5EF4-FFF2-40B4-BE49-F238E27FC236}">
                <a16:creationId xmlns:a16="http://schemas.microsoft.com/office/drawing/2014/main" id="{B23CE94F-F9A3-9644-AE16-017EBD6F015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34231" y="0"/>
            <a:ext cx="12198238" cy="6858000"/>
          </a:xfrm>
        </p:spPr>
      </p:pic>
      <p:sp>
        <p:nvSpPr>
          <p:cNvPr id="12" name="TextBox 11">
            <a:extLst>
              <a:ext uri="{FF2B5EF4-FFF2-40B4-BE49-F238E27FC236}">
                <a16:creationId xmlns:a16="http://schemas.microsoft.com/office/drawing/2014/main" id="{D8D2F5DA-7638-8544-9147-97B46E542880}"/>
              </a:ext>
            </a:extLst>
          </p:cNvPr>
          <p:cNvSpPr txBox="1"/>
          <p:nvPr/>
        </p:nvSpPr>
        <p:spPr>
          <a:xfrm>
            <a:off x="11151705" y="6321287"/>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3279842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EMOCINIAI PABĖGIMAI</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048407"/>
          </a:xfrm>
        </p:spPr>
        <p:txBody>
          <a:bodyPr/>
          <a:lstStyle/>
          <a:p>
            <a:pPr algn="just"/>
            <a:r>
              <a:rPr lang="lt-LT" dirty="0"/>
              <a:t>Turistus pasirinkti kelionės tikslą skatina daugybė motyvų. Tai susiję su nenugalimu noru persikelti į praeitį, sužinoti naujų dalykų, pakeisti idėjas, pamiršti pernelyg didelį kasdienį krūvį, gerai praleisti laiką ir mėgautis emocijų bei atradimų malonumu. Šiuo požiūriu emocija labiau atspindi kelionės patirtį. Jai tenka pagrindinis vaidmuo apibrėžiant įsimintiną patirtį.</a:t>
            </a:r>
            <a:endParaRPr lang="en-US" dirty="0"/>
          </a:p>
        </p:txBody>
      </p:sp>
      <p:pic>
        <p:nvPicPr>
          <p:cNvPr id="7" name="Picture Placeholder 6" descr="A picture containing sky, outdoor&#10;&#10;Description automatically generated">
            <a:extLst>
              <a:ext uri="{FF2B5EF4-FFF2-40B4-BE49-F238E27FC236}">
                <a16:creationId xmlns:a16="http://schemas.microsoft.com/office/drawing/2014/main" id="{BB552A49-31B1-134B-9D39-D99AEA5296D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B06108E8-C7DF-EB4F-BC3D-E3E831957C2C}"/>
              </a:ext>
            </a:extLst>
          </p:cNvPr>
          <p:cNvSpPr txBox="1"/>
          <p:nvPr/>
        </p:nvSpPr>
        <p:spPr>
          <a:xfrm>
            <a:off x="11282809" y="5509981"/>
            <a:ext cx="846707" cy="369332"/>
          </a:xfrm>
          <a:prstGeom prst="rect">
            <a:avLst/>
          </a:prstGeom>
          <a:noFill/>
        </p:spPr>
        <p:txBody>
          <a:bodyPr wrap="none" rtlCol="0">
            <a:spAutoFit/>
          </a:bodyPr>
          <a:lstStyle/>
          <a:p>
            <a:r>
              <a:rPr lang="en-LT" dirty="0">
                <a:hlinkClick r:id="rId3"/>
              </a:rPr>
              <a:t>Šaltinis</a:t>
            </a:r>
            <a:endParaRPr lang="en-LT" dirty="0"/>
          </a:p>
        </p:txBody>
      </p:sp>
      <p:sp>
        <p:nvSpPr>
          <p:cNvPr id="9" name="TextBox 8">
            <a:extLst>
              <a:ext uri="{FF2B5EF4-FFF2-40B4-BE49-F238E27FC236}">
                <a16:creationId xmlns:a16="http://schemas.microsoft.com/office/drawing/2014/main" id="{7F04D2CB-151B-6D44-8DF8-CD3D674FA3C3}"/>
              </a:ext>
            </a:extLst>
          </p:cNvPr>
          <p:cNvSpPr txBox="1"/>
          <p:nvPr/>
        </p:nvSpPr>
        <p:spPr>
          <a:xfrm>
            <a:off x="11282809" y="4051604"/>
            <a:ext cx="824072" cy="369332"/>
          </a:xfrm>
          <a:prstGeom prst="rect">
            <a:avLst/>
          </a:prstGeom>
          <a:noFill/>
        </p:spPr>
        <p:txBody>
          <a:bodyPr wrap="none" rtlCol="0">
            <a:spAutoFit/>
          </a:bodyPr>
          <a:lstStyle/>
          <a:p>
            <a:r>
              <a:rPr lang="en-LT" dirty="0">
                <a:hlinkClick r:id="rId4"/>
              </a:rPr>
              <a:t>Source</a:t>
            </a:r>
            <a:endParaRPr lang="en-LT" dirty="0"/>
          </a:p>
        </p:txBody>
      </p:sp>
    </p:spTree>
    <p:extLst>
      <p:ext uri="{BB962C8B-B14F-4D97-AF65-F5344CB8AC3E}">
        <p14:creationId xmlns:p14="http://schemas.microsoft.com/office/powerpoint/2010/main" val="4266317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err="1">
                <a:solidFill>
                  <a:srgbClr val="9A2E90"/>
                </a:solidFill>
              </a:rPr>
              <a:t>Turizmas</a:t>
            </a:r>
            <a:r>
              <a:rPr lang="en-IE" dirty="0">
                <a:solidFill>
                  <a:srgbClr val="9A2E90"/>
                </a:solidFill>
              </a:rPr>
              <a:t> </a:t>
            </a:r>
            <a:r>
              <a:rPr lang="en-IE" dirty="0" err="1">
                <a:solidFill>
                  <a:srgbClr val="9A2E90"/>
                </a:solidFill>
              </a:rPr>
              <a:t>ir</a:t>
            </a:r>
            <a:r>
              <a:rPr lang="en-IE" dirty="0">
                <a:solidFill>
                  <a:srgbClr val="9A2E90"/>
                </a:solidFill>
              </a:rPr>
              <a:t> </a:t>
            </a:r>
            <a:r>
              <a:rPr lang="en-IE" dirty="0" err="1">
                <a:solidFill>
                  <a:srgbClr val="9A2E90"/>
                </a:solidFill>
              </a:rPr>
              <a:t>emocijos</a:t>
            </a:r>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lvl="0" indent="-342900" algn="just">
              <a:buFont typeface="Arial" panose="020B0604020202020204" pitchFamily="34" charset="0"/>
              <a:buChar char="•"/>
            </a:pPr>
            <a:r>
              <a:rPr lang="lt-LT" sz="2400" dirty="0"/>
              <a:t>Šiandien turistai, rinkdamiesi atostogų vietas, labiau </a:t>
            </a:r>
            <a:r>
              <a:rPr lang="lt-LT" sz="2400" b="1" dirty="0"/>
              <a:t>ieško teigiamų emocijų</a:t>
            </a:r>
            <a:r>
              <a:rPr lang="lt-LT" sz="2400" dirty="0"/>
              <a:t>. Neužtenka užtikrinti ir pasiūlyti standartus atitinkančias kokybiškas paslaugas, taip pat svarbu atsižvelgti į turistų </a:t>
            </a:r>
            <a:r>
              <a:rPr lang="lt-LT" sz="2400" b="1" dirty="0"/>
              <a:t>norą išgyventi patirtį ir pajusti emocijas</a:t>
            </a:r>
            <a:r>
              <a:rPr lang="lt-LT" sz="2400" dirty="0"/>
              <a:t>, kurios padeda padidinti pasitenkinimą ir sukurti ilgalaikį ryšį. </a:t>
            </a:r>
          </a:p>
          <a:p>
            <a:pPr marL="342900" lvl="0" indent="-342900" algn="just">
              <a:buFont typeface="Arial" panose="020B0604020202020204" pitchFamily="34" charset="0"/>
              <a:buChar char="•"/>
            </a:pPr>
            <a:r>
              <a:rPr lang="lt-LT" sz="2400" dirty="0"/>
              <a:t>Mokslininkai išdėstė naujos ekonominės eros, vadinamos „patirties ekonomika“, viziją. Pagal šią naują koncepciją </a:t>
            </a:r>
            <a:r>
              <a:rPr lang="lt-LT" sz="2400" b="1" dirty="0"/>
              <a:t>vartotojai ieško nepaprastų, unikalių, individualių ir įsimintinų patirčių</a:t>
            </a:r>
            <a:r>
              <a:rPr lang="lt-LT" sz="2400" dirty="0"/>
              <a:t>. O patirčių centre atsiduria emocijos.</a:t>
            </a:r>
            <a:endParaRPr lang="en-US" sz="2400" dirty="0"/>
          </a:p>
        </p:txBody>
      </p:sp>
      <p:pic>
        <p:nvPicPr>
          <p:cNvPr id="8" name="Picture Placeholder 7" descr="A person carrying a surfboard on a beach&#10;&#10;Description automatically generated with medium confidence">
            <a:extLst>
              <a:ext uri="{FF2B5EF4-FFF2-40B4-BE49-F238E27FC236}">
                <a16:creationId xmlns:a16="http://schemas.microsoft.com/office/drawing/2014/main" id="{FF678B4F-EAA0-B344-853C-8AD756A783D9}"/>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16128A74-DFFA-C441-B2BD-FA8AA7329BFC}"/>
              </a:ext>
            </a:extLst>
          </p:cNvPr>
          <p:cNvSpPr txBox="1"/>
          <p:nvPr/>
        </p:nvSpPr>
        <p:spPr>
          <a:xfrm>
            <a:off x="11284215" y="4888015"/>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637990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lt-LT" dirty="0">
                <a:solidFill>
                  <a:srgbClr val="9A2E90"/>
                </a:solidFill>
              </a:rPr>
              <a:t>Turistų elgesys po patirtų įspūdžių (pakartotinis apsilankymas/rekomendavimas)</a:t>
            </a:r>
            <a:endParaRPr lang="en-US" dirty="0">
              <a:solidFill>
                <a:srgbClr val="9A2E90"/>
              </a:solidFill>
            </a:endParaRP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lt-LT" dirty="0"/>
              <a:t>Tyrimų duomenimis, </a:t>
            </a:r>
            <a:r>
              <a:rPr lang="lt-LT" b="1" dirty="0"/>
              <a:t>pramogos, estetikos ir pabėgimo dimensijos yra daug svarbesni veiksniai</a:t>
            </a:r>
            <a:r>
              <a:rPr lang="lt-LT" dirty="0"/>
              <a:t>, lemiantys emocinį susijaudinimą, nei švietimo dimensija. </a:t>
            </a:r>
          </a:p>
          <a:p>
            <a:pPr marL="342900" indent="-342900" algn="just">
              <a:buFont typeface="Arial" panose="020B0604020202020204" pitchFamily="34" charset="0"/>
              <a:buChar char="•"/>
            </a:pPr>
            <a:r>
              <a:rPr lang="lt-LT" dirty="0"/>
              <a:t>Galima teigti, kad turistų </a:t>
            </a:r>
            <a:r>
              <a:rPr lang="lt-LT" b="1" dirty="0"/>
              <a:t>emocinės reakcijos yra esminiai veiksniai</a:t>
            </a:r>
            <a:r>
              <a:rPr lang="lt-LT" dirty="0"/>
              <a:t>, lemiantys elgesį po kelionės, o emocinis susijaudinimas gali būti įvardytas kaip pasitenkinimo ir ketinimų po kelionės išankstinis veiksnys.</a:t>
            </a:r>
          </a:p>
          <a:p>
            <a:pPr marL="342900" indent="-342900" algn="just">
              <a:buFont typeface="Arial" panose="020B0604020202020204" pitchFamily="34" charset="0"/>
              <a:buChar char="•"/>
            </a:pPr>
            <a:r>
              <a:rPr lang="lt-LT" dirty="0"/>
              <a:t>Emocinis susijaudinimas turi </a:t>
            </a:r>
            <a:r>
              <a:rPr lang="lt-LT" b="1" dirty="0"/>
              <a:t>teigiamą poveikį elgesiui po patyrimo </a:t>
            </a:r>
            <a:r>
              <a:rPr lang="lt-LT" dirty="0"/>
              <a:t>(pakartotinis apsilankymas / rekomendacija). Taigi, svarbu, kad vietovės / viešbučio ir kelionių agentūros vadovai turistams pateiktų žinią apie holistinį emocinį sukūrimą ar sužadinimą. </a:t>
            </a:r>
            <a:endParaRPr lang="en-US" dirty="0"/>
          </a:p>
        </p:txBody>
      </p:sp>
    </p:spTree>
    <p:extLst>
      <p:ext uri="{BB962C8B-B14F-4D97-AF65-F5344CB8AC3E}">
        <p14:creationId xmlns:p14="http://schemas.microsoft.com/office/powerpoint/2010/main" val="2873247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8D658A-2A92-4450-A6D6-51E1F2B25038}"/>
              </a:ext>
            </a:extLst>
          </p:cNvPr>
          <p:cNvSpPr>
            <a:spLocks noGrp="1"/>
          </p:cNvSpPr>
          <p:nvPr>
            <p:ph type="body" sz="quarter" idx="13"/>
          </p:nvPr>
        </p:nvSpPr>
        <p:spPr/>
        <p:txBody>
          <a:bodyPr/>
          <a:lstStyle/>
          <a:p>
            <a:r>
              <a:rPr lang="en-IE" dirty="0"/>
              <a:t>V SKYRIUS </a:t>
            </a:r>
          </a:p>
          <a:p>
            <a:r>
              <a:rPr lang="en-IE" dirty="0"/>
              <a:t>FANDOMO RYŠIAI</a:t>
            </a:r>
          </a:p>
        </p:txBody>
      </p:sp>
      <p:sp>
        <p:nvSpPr>
          <p:cNvPr id="7" name="TextBox 6">
            <a:extLst>
              <a:ext uri="{FF2B5EF4-FFF2-40B4-BE49-F238E27FC236}">
                <a16:creationId xmlns:a16="http://schemas.microsoft.com/office/drawing/2014/main" id="{8081D260-4C65-F945-9702-2E6A07F6F53A}"/>
              </a:ext>
            </a:extLst>
          </p:cNvPr>
          <p:cNvSpPr txBox="1"/>
          <p:nvPr/>
        </p:nvSpPr>
        <p:spPr>
          <a:xfrm>
            <a:off x="11118574" y="6374296"/>
            <a:ext cx="824072" cy="369332"/>
          </a:xfrm>
          <a:prstGeom prst="rect">
            <a:avLst/>
          </a:prstGeom>
          <a:noFill/>
        </p:spPr>
        <p:txBody>
          <a:bodyPr wrap="none" rtlCol="0">
            <a:spAutoFit/>
          </a:bodyPr>
          <a:lstStyle/>
          <a:p>
            <a:r>
              <a:rPr lang="en-LT" dirty="0">
                <a:hlinkClick r:id="rId2"/>
              </a:rPr>
              <a:t>Source</a:t>
            </a:r>
            <a:endParaRPr lang="en-LT" dirty="0"/>
          </a:p>
        </p:txBody>
      </p:sp>
      <p:pic>
        <p:nvPicPr>
          <p:cNvPr id="13" name="Picture Placeholder 12" descr="A large group of people in a room with a large crowd of people&#10;&#10;Description automatically generated with low confidence">
            <a:extLst>
              <a:ext uri="{FF2B5EF4-FFF2-40B4-BE49-F238E27FC236}">
                <a16:creationId xmlns:a16="http://schemas.microsoft.com/office/drawing/2014/main" id="{035C5F1E-6B0A-A843-BD2A-61FE7744A3A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34343" y="0"/>
            <a:ext cx="12198350" cy="6858000"/>
          </a:xfrm>
        </p:spPr>
      </p:pic>
      <p:sp>
        <p:nvSpPr>
          <p:cNvPr id="15" name="TextBox 14">
            <a:extLst>
              <a:ext uri="{FF2B5EF4-FFF2-40B4-BE49-F238E27FC236}">
                <a16:creationId xmlns:a16="http://schemas.microsoft.com/office/drawing/2014/main" id="{D01DB7A5-D465-834E-9424-0A1C30E8B426}"/>
              </a:ext>
            </a:extLst>
          </p:cNvPr>
          <p:cNvSpPr txBox="1"/>
          <p:nvPr/>
        </p:nvSpPr>
        <p:spPr>
          <a:xfrm>
            <a:off x="11118574" y="6374296"/>
            <a:ext cx="824072" cy="369332"/>
          </a:xfrm>
          <a:prstGeom prst="rect">
            <a:avLst/>
          </a:prstGeom>
          <a:noFill/>
        </p:spPr>
        <p:txBody>
          <a:bodyPr wrap="none" rtlCol="0">
            <a:spAutoFit/>
          </a:bodyPr>
          <a:lstStyle/>
          <a:p>
            <a:r>
              <a:rPr lang="en-LT" dirty="0">
                <a:hlinkClick r:id="rId2"/>
              </a:rPr>
              <a:t>Source</a:t>
            </a:r>
            <a:endParaRPr lang="en-LT" dirty="0"/>
          </a:p>
        </p:txBody>
      </p:sp>
    </p:spTree>
    <p:extLst>
      <p:ext uri="{BB962C8B-B14F-4D97-AF65-F5344CB8AC3E}">
        <p14:creationId xmlns:p14="http://schemas.microsoft.com/office/powerpoint/2010/main" val="3461749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FANDOMO RYŠIAI</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9985315" cy="2187555"/>
          </a:xfrm>
        </p:spPr>
        <p:txBody>
          <a:bodyPr/>
          <a:lstStyle/>
          <a:p>
            <a:pPr algn="just"/>
            <a:r>
              <a:rPr lang="lt-LT" dirty="0" err="1"/>
              <a:t>Fandomai</a:t>
            </a:r>
            <a:r>
              <a:rPr lang="lt-LT" dirty="0"/>
              <a:t> - žmonių subkultūros, kurioms „būdingas artumo jausmas su kitais, turinčiais bendrų interesų“.</a:t>
            </a:r>
          </a:p>
          <a:p>
            <a:pPr algn="just"/>
            <a:r>
              <a:rPr lang="lt-LT" dirty="0"/>
              <a:t>Šiuolaikinė gerbėjų kultūra atsirado XX a. septintajame dešimtmetyje su „</a:t>
            </a:r>
            <a:r>
              <a:rPr lang="lt-LT" dirty="0" err="1"/>
              <a:t>Star</a:t>
            </a:r>
            <a:r>
              <a:rPr lang="lt-LT" dirty="0"/>
              <a:t> </a:t>
            </a:r>
            <a:r>
              <a:rPr lang="lt-LT" dirty="0" err="1"/>
              <a:t>Trek</a:t>
            </a:r>
            <a:r>
              <a:rPr lang="lt-LT" dirty="0"/>
              <a:t>“ </a:t>
            </a:r>
            <a:r>
              <a:rPr lang="lt-LT" dirty="0" err="1"/>
              <a:t>fandomais</a:t>
            </a:r>
            <a:r>
              <a:rPr lang="lt-LT" dirty="0"/>
              <a:t>. Tuo metu gerbėjai paprastai skleidė savo kūrybą per suvažiavimus. Internetas leido fanų kultūrai tapti labiau paplitusiai ir </a:t>
            </a:r>
            <a:r>
              <a:rPr lang="lt-LT" dirty="0" err="1"/>
              <a:t>prieinamesnei</a:t>
            </a:r>
            <a:r>
              <a:rPr lang="lt-LT" dirty="0"/>
              <a:t>. </a:t>
            </a:r>
            <a:endParaRPr lang="en-US" dirty="0"/>
          </a:p>
        </p:txBody>
      </p:sp>
      <p:pic>
        <p:nvPicPr>
          <p:cNvPr id="4" name="Picture Placeholder 3" descr="A picture containing floor, indoor, person&#10;&#10;Description automatically generated">
            <a:extLst>
              <a:ext uri="{FF2B5EF4-FFF2-40B4-BE49-F238E27FC236}">
                <a16:creationId xmlns:a16="http://schemas.microsoft.com/office/drawing/2014/main" id="{BD5A76E7-0E32-2744-9614-0DFA5E40B58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F195F54D-3F21-3442-8742-D0CFC4F14AD1}"/>
              </a:ext>
            </a:extLst>
          </p:cNvPr>
          <p:cNvSpPr txBox="1"/>
          <p:nvPr/>
        </p:nvSpPr>
        <p:spPr>
          <a:xfrm>
            <a:off x="11282809" y="5394889"/>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1685131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normAutofit/>
          </a:bodyPr>
          <a:lstStyle/>
          <a:p>
            <a:r>
              <a:rPr lang="lt-LT" sz="2300" dirty="0"/>
              <a:t>„Viena iš šiuolaikinio keliautojo [...] problemų - susikurti identitetą ir asmeninio individualumo jausmą technologinio pasaulio griaunančių jėgų akivaizdoje“</a:t>
            </a:r>
            <a:endParaRPr lang="en-US" sz="2300" dirty="0"/>
          </a:p>
        </p:txBody>
      </p:sp>
      <p:sp>
        <p:nvSpPr>
          <p:cNvPr id="2" name="TextBox 1">
            <a:extLst>
              <a:ext uri="{FF2B5EF4-FFF2-40B4-BE49-F238E27FC236}">
                <a16:creationId xmlns:a16="http://schemas.microsoft.com/office/drawing/2014/main" id="{F8A83836-A256-FF40-ACB2-1C3414E551D5}"/>
              </a:ext>
            </a:extLst>
          </p:cNvPr>
          <p:cNvSpPr txBox="1"/>
          <p:nvPr/>
        </p:nvSpPr>
        <p:spPr>
          <a:xfrm>
            <a:off x="10599990" y="1594220"/>
            <a:ext cx="848309" cy="369332"/>
          </a:xfrm>
          <a:prstGeom prst="rect">
            <a:avLst/>
          </a:prstGeom>
          <a:noFill/>
        </p:spPr>
        <p:txBody>
          <a:bodyPr wrap="none" rtlCol="0">
            <a:spAutoFit/>
          </a:bodyPr>
          <a:lstStyle/>
          <a:p>
            <a:r>
              <a:rPr lang="en-LT" dirty="0">
                <a:hlinkClick r:id="rId2"/>
              </a:rPr>
              <a:t>Šaltinis</a:t>
            </a:r>
            <a:endParaRPr lang="en-LT" dirty="0"/>
          </a:p>
        </p:txBody>
      </p:sp>
      <p:pic>
        <p:nvPicPr>
          <p:cNvPr id="8" name="Picture Placeholder 7" descr="A picture containing person, suit&#10;&#10;Description automatically generated">
            <a:extLst>
              <a:ext uri="{FF2B5EF4-FFF2-40B4-BE49-F238E27FC236}">
                <a16:creationId xmlns:a16="http://schemas.microsoft.com/office/drawing/2014/main" id="{58360AC3-0094-F649-AEDE-3C176B54E80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5A21D19A-FB1F-D840-A875-218F9A52E3E9}"/>
              </a:ext>
            </a:extLst>
          </p:cNvPr>
          <p:cNvSpPr txBox="1"/>
          <p:nvPr/>
        </p:nvSpPr>
        <p:spPr>
          <a:xfrm>
            <a:off x="8984974" y="6241151"/>
            <a:ext cx="848309" cy="369332"/>
          </a:xfrm>
          <a:prstGeom prst="rect">
            <a:avLst/>
          </a:prstGeom>
          <a:noFill/>
        </p:spPr>
        <p:txBody>
          <a:bodyPr wrap="none" rtlCol="0">
            <a:spAutoFit/>
          </a:bodyPr>
          <a:lstStyle/>
          <a:p>
            <a:r>
              <a:rPr lang="en-LT" dirty="0">
                <a:hlinkClick r:id="rId4"/>
              </a:rPr>
              <a:t>Š</a:t>
            </a:r>
            <a:r>
              <a:rPr lang="en-LT" dirty="0">
                <a:hlinkClick r:id="rId4"/>
              </a:rPr>
              <a:t>altinis</a:t>
            </a:r>
            <a:endParaRPr lang="en-LT" dirty="0"/>
          </a:p>
        </p:txBody>
      </p:sp>
    </p:spTree>
    <p:extLst>
      <p:ext uri="{BB962C8B-B14F-4D97-AF65-F5344CB8AC3E}">
        <p14:creationId xmlns:p14="http://schemas.microsoft.com/office/powerpoint/2010/main" val="1864631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KAS YRA POPKULTŪROS TURISTAI?</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lt-LT" sz="2200" dirty="0"/>
              <a:t>Popkultūros turistų kelionių motyvai yra šiek tiek sudėtingesni nei tradicinių turistų kelionių. Vieni jų aistringai domisi (</a:t>
            </a:r>
            <a:r>
              <a:rPr lang="lt-LT" sz="2200" dirty="0" err="1"/>
              <a:t>t</a:t>
            </a:r>
            <a:r>
              <a:rPr lang="lt-LT" sz="2200" dirty="0"/>
              <a:t>. y. yra gerbėjai) tam tikru populiariosios kultūros reiškiniu, o kitus populiariosios kultūros asociacija su vieta traukia apsilankyti dėl pridėtinės vertės. Gerbėjams dramos, pramogos, socialinė sąveika ir ryšiai su bendruomene yra svarbiausia patirtis.</a:t>
            </a:r>
            <a:endParaRPr lang="en-US" sz="2200" dirty="0">
              <a:solidFill>
                <a:srgbClr val="FF0000"/>
              </a:solidFill>
            </a:endParaRPr>
          </a:p>
        </p:txBody>
      </p:sp>
      <p:pic>
        <p:nvPicPr>
          <p:cNvPr id="11" name="Picture Placeholder 10" descr="A picture containing text, tree, outdoor, person&#10;&#10;Description automatically generated">
            <a:extLst>
              <a:ext uri="{FF2B5EF4-FFF2-40B4-BE49-F238E27FC236}">
                <a16:creationId xmlns:a16="http://schemas.microsoft.com/office/drawing/2014/main" id="{FBEA1EA7-DA24-4143-B11D-D76249919C7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B438FFE5-7668-9D4B-A8DF-A186BF3AB53F}"/>
              </a:ext>
            </a:extLst>
          </p:cNvPr>
          <p:cNvSpPr txBox="1"/>
          <p:nvPr/>
        </p:nvSpPr>
        <p:spPr>
          <a:xfrm>
            <a:off x="11282809" y="5475641"/>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1310117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err="1">
                <a:solidFill>
                  <a:srgbClr val="9A2E90"/>
                </a:solidFill>
              </a:rPr>
              <a:t>Turistai</a:t>
            </a:r>
            <a:r>
              <a:rPr lang="en-IE" dirty="0">
                <a:solidFill>
                  <a:srgbClr val="9A2E90"/>
                </a:solidFill>
              </a:rPr>
              <a:t> </a:t>
            </a:r>
            <a:r>
              <a:rPr lang="en-IE" dirty="0" err="1">
                <a:solidFill>
                  <a:srgbClr val="9A2E90"/>
                </a:solidFill>
              </a:rPr>
              <a:t>ir</a:t>
            </a:r>
            <a:r>
              <a:rPr lang="en-IE" dirty="0">
                <a:solidFill>
                  <a:srgbClr val="9A2E90"/>
                </a:solidFill>
              </a:rPr>
              <a:t> </a:t>
            </a:r>
            <a:r>
              <a:rPr lang="en-IE" dirty="0" err="1">
                <a:solidFill>
                  <a:srgbClr val="9A2E90"/>
                </a:solidFill>
              </a:rPr>
              <a:t>fanai</a:t>
            </a:r>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indent="-342900" algn="just">
              <a:buFont typeface="Arial" panose="020B0604020202020204" pitchFamily="34" charset="0"/>
              <a:buChar char="•"/>
            </a:pPr>
            <a:r>
              <a:rPr lang="lt-LT" sz="2400" dirty="0"/>
              <a:t>Popkultūros turistus traukia įvairūs vietovės aspektai, kurie gali išpildyti jų norus ir priartinti juos prie mėgstamų populiariosios kultūros pramogų. Tačiau fanus taip pat skatina </a:t>
            </a:r>
            <a:r>
              <a:rPr lang="lt-LT" sz="2400" b="1" dirty="0"/>
              <a:t>psichologiniai ir sociokultūriniai motyvai</a:t>
            </a:r>
            <a:r>
              <a:rPr lang="lt-LT" sz="2400" dirty="0"/>
              <a:t>, kurie yra labiau emociškai įkrauti, ieškant estetinio malonumo, dramos, sąveikos su ikonomis ir simboliais, bendravimo grupėje, kuri dalijasi rutina, ritualais ir bendra fanų kalba.</a:t>
            </a:r>
          </a:p>
          <a:p>
            <a:pPr marL="342900" indent="-342900" algn="just">
              <a:buFont typeface="Arial" panose="020B0604020202020204" pitchFamily="34" charset="0"/>
              <a:buChar char="•"/>
            </a:pPr>
            <a:r>
              <a:rPr lang="lt-LT" sz="2400" dirty="0"/>
              <a:t>Fanų grupės viena kitai sukuria bendras reikšmes; žiniasklaidos tinklai, tiek internetiniai, tiek neinternetiniai, leidžia jiems keistis patirtimi ir </a:t>
            </a:r>
            <a:r>
              <a:rPr lang="lt-LT" sz="2400" dirty="0" err="1"/>
              <a:t>pasakojimais</a:t>
            </a:r>
            <a:r>
              <a:rPr lang="lt-LT" sz="2400" dirty="0"/>
              <a:t> prieš apsilankymą turistinėse erdvėse, jo metu ir po jo.</a:t>
            </a:r>
            <a:endParaRPr lang="en-US" sz="2400" dirty="0"/>
          </a:p>
        </p:txBody>
      </p:sp>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848309" cy="369332"/>
          </a:xfrm>
          <a:prstGeom prst="rect">
            <a:avLst/>
          </a:prstGeom>
          <a:noFill/>
        </p:spPr>
        <p:txBody>
          <a:bodyPr wrap="none" rtlCol="0">
            <a:spAutoFit/>
          </a:bodyPr>
          <a:lstStyle/>
          <a:p>
            <a:r>
              <a:rPr lang="en-LT" dirty="0">
                <a:hlinkClick r:id="rId2"/>
              </a:rPr>
              <a:t>Šaltinis</a:t>
            </a:r>
            <a:endParaRPr lang="en-LT" dirty="0"/>
          </a:p>
        </p:txBody>
      </p:sp>
      <p:sp>
        <p:nvSpPr>
          <p:cNvPr id="9" name="TextBox 8">
            <a:extLst>
              <a:ext uri="{FF2B5EF4-FFF2-40B4-BE49-F238E27FC236}">
                <a16:creationId xmlns:a16="http://schemas.microsoft.com/office/drawing/2014/main" id="{16128A74-DFFA-C441-B2BD-FA8AA7329BFC}"/>
              </a:ext>
            </a:extLst>
          </p:cNvPr>
          <p:cNvSpPr txBox="1"/>
          <p:nvPr/>
        </p:nvSpPr>
        <p:spPr>
          <a:xfrm>
            <a:off x="11284215" y="4888015"/>
            <a:ext cx="824072" cy="369332"/>
          </a:xfrm>
          <a:prstGeom prst="rect">
            <a:avLst/>
          </a:prstGeom>
          <a:noFill/>
        </p:spPr>
        <p:txBody>
          <a:bodyPr wrap="none" rtlCol="0">
            <a:spAutoFit/>
          </a:bodyPr>
          <a:lstStyle/>
          <a:p>
            <a:r>
              <a:rPr lang="en-LT" dirty="0">
                <a:hlinkClick r:id="rId3"/>
              </a:rPr>
              <a:t>Source</a:t>
            </a:r>
            <a:endParaRPr lang="en-LT" dirty="0"/>
          </a:p>
        </p:txBody>
      </p:sp>
      <p:pic>
        <p:nvPicPr>
          <p:cNvPr id="14" name="Picture Placeholder 13" descr="A picture containing outdoor, light, lit&#10;&#10;Description automatically generated">
            <a:extLst>
              <a:ext uri="{FF2B5EF4-FFF2-40B4-BE49-F238E27FC236}">
                <a16:creationId xmlns:a16="http://schemas.microsoft.com/office/drawing/2014/main" id="{BEA81B95-8085-954D-BE22-C751AEB347B1}"/>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
        <p:nvSpPr>
          <p:cNvPr id="15" name="TextBox 14">
            <a:extLst>
              <a:ext uri="{FF2B5EF4-FFF2-40B4-BE49-F238E27FC236}">
                <a16:creationId xmlns:a16="http://schemas.microsoft.com/office/drawing/2014/main" id="{77D73C8C-C2DD-6141-8077-C4D95302F436}"/>
              </a:ext>
            </a:extLst>
          </p:cNvPr>
          <p:cNvSpPr txBox="1"/>
          <p:nvPr/>
        </p:nvSpPr>
        <p:spPr>
          <a:xfrm>
            <a:off x="11200502" y="4885978"/>
            <a:ext cx="824072" cy="369332"/>
          </a:xfrm>
          <a:prstGeom prst="rect">
            <a:avLst/>
          </a:prstGeom>
          <a:noFill/>
        </p:spPr>
        <p:txBody>
          <a:bodyPr wrap="none" rtlCol="0">
            <a:spAutoFit/>
          </a:bodyPr>
          <a:lstStyle/>
          <a:p>
            <a:r>
              <a:rPr lang="en-LT" dirty="0">
                <a:hlinkClick r:id="rId5"/>
              </a:rPr>
              <a:t>Source</a:t>
            </a:r>
            <a:endParaRPr lang="en-LT" dirty="0"/>
          </a:p>
        </p:txBody>
      </p:sp>
    </p:spTree>
    <p:extLst>
      <p:ext uri="{BB962C8B-B14F-4D97-AF65-F5344CB8AC3E}">
        <p14:creationId xmlns:p14="http://schemas.microsoft.com/office/powerpoint/2010/main" val="1720111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8" y="5544996"/>
            <a:ext cx="11668680" cy="830997"/>
          </a:xfrm>
          <a:prstGeom prst="rect">
            <a:avLst/>
          </a:prstGeom>
          <a:solidFill>
            <a:srgbClr val="91BE46"/>
          </a:solidFill>
        </p:spPr>
        <p:txBody>
          <a:bodyPr wrap="square" rtlCol="0">
            <a:spAutoFit/>
          </a:bodyPr>
          <a:lstStyle/>
          <a:p>
            <a:r>
              <a:rPr lang="lt-LT" sz="2400" dirty="0">
                <a:solidFill>
                  <a:schemeClr val="bg1"/>
                </a:solidFill>
                <a:latin typeface="WF-026510-009147-001251"/>
              </a:rPr>
              <a:t>Ką turime žinoti apie </a:t>
            </a:r>
            <a:r>
              <a:rPr lang="lt-LT" sz="2400" dirty="0" err="1">
                <a:solidFill>
                  <a:schemeClr val="bg1"/>
                </a:solidFill>
                <a:latin typeface="WF-026510-009147-001251"/>
              </a:rPr>
              <a:t>fandomus</a:t>
            </a:r>
            <a:r>
              <a:rPr lang="lt-LT" sz="2400" dirty="0">
                <a:solidFill>
                  <a:schemeClr val="bg1"/>
                </a:solidFill>
                <a:latin typeface="WF-026510-009147-001251"/>
              </a:rPr>
              <a:t>?</a:t>
            </a:r>
          </a:p>
          <a:p>
            <a:r>
              <a:rPr lang="lt-LT" sz="2400" dirty="0">
                <a:solidFill>
                  <a:schemeClr val="bg1"/>
                </a:solidFill>
                <a:latin typeface="WF-026510-009147-001251"/>
              </a:rPr>
              <a:t>Kodėl fanai buria aktyvias bendruomenes, kurios plečia savo įtaką žiniasklaidai?</a:t>
            </a:r>
            <a:endParaRPr lang="en-US" sz="2400" dirty="0">
              <a:solidFill>
                <a:schemeClr val="bg1"/>
              </a:solidFill>
              <a:latin typeface="WF-026510-009147-001251"/>
            </a:endParaRPr>
          </a:p>
        </p:txBody>
      </p:sp>
      <p:pic>
        <p:nvPicPr>
          <p:cNvPr id="2" name="Online Media 1" descr="How Does Fandom Work?">
            <a:hlinkClick r:id="" action="ppaction://media"/>
            <a:extLst>
              <a:ext uri="{FF2B5EF4-FFF2-40B4-BE49-F238E27FC236}">
                <a16:creationId xmlns:a16="http://schemas.microsoft.com/office/drawing/2014/main" id="{867C1CA4-9194-2347-8660-D276D6AF02A6}"/>
              </a:ext>
            </a:extLst>
          </p:cNvPr>
          <p:cNvPicPr>
            <a:picLocks noRot="1" noChangeAspect="1"/>
          </p:cNvPicPr>
          <p:nvPr>
            <a:videoFile r:link="rId1"/>
          </p:nvPr>
        </p:nvPicPr>
        <p:blipFill>
          <a:blip r:embed="rId3"/>
          <a:stretch>
            <a:fillRect/>
          </a:stretch>
        </p:blipFill>
        <p:spPr>
          <a:xfrm>
            <a:off x="1172055" y="0"/>
            <a:ext cx="9841126" cy="5560236"/>
          </a:xfrm>
          <a:prstGeom prst="rect">
            <a:avLst/>
          </a:prstGeom>
        </p:spPr>
      </p:pic>
    </p:spTree>
    <p:extLst>
      <p:ext uri="{BB962C8B-B14F-4D97-AF65-F5344CB8AC3E}">
        <p14:creationId xmlns:p14="http://schemas.microsoft.com/office/powerpoint/2010/main" val="21829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F9F6F-C2FF-40D7-9DA4-FCEED3B7E0EB}"/>
              </a:ext>
            </a:extLst>
          </p:cNvPr>
          <p:cNvSpPr>
            <a:spLocks noGrp="1"/>
          </p:cNvSpPr>
          <p:nvPr>
            <p:ph type="body" sz="quarter" idx="13"/>
          </p:nvPr>
        </p:nvSpPr>
        <p:spPr>
          <a:xfrm>
            <a:off x="682390" y="1074656"/>
            <a:ext cx="6667930" cy="1845826"/>
          </a:xfrm>
        </p:spPr>
        <p:txBody>
          <a:bodyPr>
            <a:noAutofit/>
          </a:bodyPr>
          <a:lstStyle/>
          <a:p>
            <a:r>
              <a:rPr lang="en-IE" dirty="0"/>
              <a:t>II MODULIS, I UŽDUOTIS:</a:t>
            </a:r>
          </a:p>
          <a:p>
            <a:r>
              <a:rPr lang="en-IE" dirty="0"/>
              <a:t>PAGALVOKITE APIE POPKULTŪROS TURISTŲ MOTYVUS</a:t>
            </a:r>
          </a:p>
        </p:txBody>
      </p:sp>
      <p:sp>
        <p:nvSpPr>
          <p:cNvPr id="4" name="Text Placeholder 3">
            <a:extLst>
              <a:ext uri="{FF2B5EF4-FFF2-40B4-BE49-F238E27FC236}">
                <a16:creationId xmlns:a16="http://schemas.microsoft.com/office/drawing/2014/main" id="{92FDF262-2462-4C9F-A359-84F5943FED57}"/>
              </a:ext>
            </a:extLst>
          </p:cNvPr>
          <p:cNvSpPr>
            <a:spLocks noGrp="1"/>
          </p:cNvSpPr>
          <p:nvPr>
            <p:ph type="body" sz="quarter" idx="14"/>
          </p:nvPr>
        </p:nvSpPr>
        <p:spPr/>
        <p:txBody>
          <a:bodyPr/>
          <a:lstStyle/>
          <a:p>
            <a:pPr>
              <a:lnSpc>
                <a:spcPct val="107000"/>
              </a:lnSpc>
              <a:spcAft>
                <a:spcPts val="800"/>
              </a:spcAft>
            </a:pPr>
            <a:r>
              <a:rPr lang="lt-LT" sz="1800" dirty="0">
                <a:latin typeface="Calibri" panose="020F0502020204030204" pitchFamily="34" charset="0"/>
                <a:ea typeface="Calibri" panose="020F0502020204030204" pitchFamily="34" charset="0"/>
                <a:cs typeface="Times New Roman" panose="02020603050405020304" pitchFamily="18" charset="0"/>
              </a:rPr>
              <a:t>Apibūdinkite tipišką savo regiono lankytoją. Tada, peržiūrėję savo virtualų albumą (žr. I modulį), pagalvokite, kokio tipo turistus galėtų pritraukti jūsų vietinės popkultūros turizmo vietos.  Ar galite juos suskirstyti į skirtingas grupes (šeimos, poros, senjorai, tūkstantmečio kartos atstovai, gerbėjai ir </a:t>
            </a:r>
            <a:r>
              <a:rPr lang="lt-LT" sz="1800" dirty="0" err="1">
                <a:latin typeface="Calibri" panose="020F0502020204030204" pitchFamily="34" charset="0"/>
                <a:ea typeface="Calibri" panose="020F0502020204030204" pitchFamily="34" charset="0"/>
                <a:cs typeface="Times New Roman" panose="02020603050405020304" pitchFamily="18" charset="0"/>
              </a:rPr>
              <a:t>t.t</a:t>
            </a:r>
            <a:r>
              <a:rPr lang="lt-LT" sz="1800" dirty="0">
                <a:latin typeface="Calibri" panose="020F0502020204030204" pitchFamily="34" charset="0"/>
                <a:ea typeface="Calibri" panose="020F0502020204030204" pitchFamily="34" charset="0"/>
                <a:cs typeface="Times New Roman" panose="02020603050405020304" pitchFamily="18" charset="0"/>
              </a:rPr>
              <a:t>.)? Kaip manote, kokie yra šių skirtingų popkultūros turistų grupių motyvai?</a:t>
            </a:r>
            <a:endParaRPr lang="en-IE" dirty="0"/>
          </a:p>
        </p:txBody>
      </p:sp>
      <p:pic>
        <p:nvPicPr>
          <p:cNvPr id="8" name="Picture Placeholder 7">
            <a:extLst>
              <a:ext uri="{FF2B5EF4-FFF2-40B4-BE49-F238E27FC236}">
                <a16:creationId xmlns:a16="http://schemas.microsoft.com/office/drawing/2014/main" id="{9A4BC5A2-85DD-4877-9A88-B7B768140D2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81947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F9F6F-C2FF-40D7-9DA4-FCEED3B7E0EB}"/>
              </a:ext>
            </a:extLst>
          </p:cNvPr>
          <p:cNvSpPr>
            <a:spLocks noGrp="1"/>
          </p:cNvSpPr>
          <p:nvPr>
            <p:ph type="body" sz="quarter" idx="13"/>
          </p:nvPr>
        </p:nvSpPr>
        <p:spPr/>
        <p:txBody>
          <a:bodyPr>
            <a:normAutofit lnSpcReduction="10000"/>
          </a:bodyPr>
          <a:lstStyle/>
          <a:p>
            <a:r>
              <a:rPr lang="en-IE" dirty="0"/>
              <a:t>II MODULIS, II UŽDUOTIS:</a:t>
            </a:r>
          </a:p>
          <a:p>
            <a:r>
              <a:rPr lang="en-IE" dirty="0"/>
              <a:t>PATYRINĖKITE, KO NORI POPKULTŪROS TURISTAI</a:t>
            </a:r>
          </a:p>
          <a:p>
            <a:endParaRPr lang="en-IE" dirty="0"/>
          </a:p>
        </p:txBody>
      </p:sp>
      <p:sp>
        <p:nvSpPr>
          <p:cNvPr id="4" name="Text Placeholder 3">
            <a:extLst>
              <a:ext uri="{FF2B5EF4-FFF2-40B4-BE49-F238E27FC236}">
                <a16:creationId xmlns:a16="http://schemas.microsoft.com/office/drawing/2014/main" id="{92FDF262-2462-4C9F-A359-84F5943FED57}"/>
              </a:ext>
            </a:extLst>
          </p:cNvPr>
          <p:cNvSpPr>
            <a:spLocks noGrp="1"/>
          </p:cNvSpPr>
          <p:nvPr>
            <p:ph type="body" sz="quarter" idx="14"/>
          </p:nvPr>
        </p:nvSpPr>
        <p:spPr/>
        <p:txBody>
          <a:bodyPr/>
          <a:lstStyle/>
          <a:p>
            <a:pPr>
              <a:lnSpc>
                <a:spcPct val="107000"/>
              </a:lnSpc>
              <a:spcAft>
                <a:spcPts val="800"/>
              </a:spcAft>
            </a:pPr>
            <a:r>
              <a:rPr lang="lt-LT" sz="1800" dirty="0">
                <a:latin typeface="Calibri" panose="020F0502020204030204" pitchFamily="34" charset="0"/>
                <a:ea typeface="Calibri" panose="020F0502020204030204" pitchFamily="34" charset="0"/>
                <a:cs typeface="Times New Roman" panose="02020603050405020304" pitchFamily="18" charset="0"/>
              </a:rPr>
              <a:t>Sužinokite, ar jūsų regione yra popkultūros </a:t>
            </a:r>
            <a:r>
              <a:rPr lang="lt-LT" sz="1800">
                <a:latin typeface="Calibri" panose="020F0502020204030204" pitchFamily="34" charset="0"/>
                <a:ea typeface="Calibri" panose="020F0502020204030204" pitchFamily="34" charset="0"/>
                <a:cs typeface="Times New Roman" panose="02020603050405020304" pitchFamily="18" charset="0"/>
              </a:rPr>
              <a:t>turizmo vietų, </a:t>
            </a:r>
            <a:r>
              <a:rPr lang="lt-LT" sz="1800" dirty="0">
                <a:latin typeface="Calibri" panose="020F0502020204030204" pitchFamily="34" charset="0"/>
                <a:ea typeface="Calibri" panose="020F0502020204030204" pitchFamily="34" charset="0"/>
                <a:cs typeface="Times New Roman" panose="02020603050405020304" pitchFamily="18" charset="0"/>
              </a:rPr>
              <a:t>turinčių daug gerbėjų. Atlikite internetinių gerbėjų forumų, diskusijų grupių, gerbėjų klubų svetainių ir pan. tyrimą. - Ko šie gerbėjai siekia iš apsilankymo šiose vietose? Kaip popkultūros turizmo svetainės gali patenkinti šių gerbėjų poreikius?</a:t>
            </a:r>
            <a:endParaRPr lang="en-IE" dirty="0"/>
          </a:p>
        </p:txBody>
      </p:sp>
      <p:pic>
        <p:nvPicPr>
          <p:cNvPr id="6" name="Picture Placeholder 5">
            <a:extLst>
              <a:ext uri="{FF2B5EF4-FFF2-40B4-BE49-F238E27FC236}">
                <a16:creationId xmlns:a16="http://schemas.microsoft.com/office/drawing/2014/main" id="{0DB92E77-D71F-4731-93AD-855A6290E76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68447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556047" cy="2618509"/>
          </a:xfrm>
        </p:spPr>
        <p:txBody>
          <a:bodyPr>
            <a:normAutofit/>
          </a:bodyPr>
          <a:lstStyle/>
          <a:p>
            <a:pPr algn="ctr"/>
            <a:r>
              <a:rPr lang="en-US" dirty="0"/>
              <a:t>TOLIAU: III </a:t>
            </a:r>
            <a:r>
              <a:rPr lang="en-US" dirty="0" err="1"/>
              <a:t>modulis</a:t>
            </a:r>
            <a:r>
              <a:rPr lang="en-US" dirty="0"/>
              <a:t>  </a:t>
            </a:r>
            <a:r>
              <a:rPr lang="en-US" dirty="0" err="1"/>
              <a:t>Popkultūros</a:t>
            </a:r>
            <a:r>
              <a:rPr lang="en-US" dirty="0"/>
              <a:t> </a:t>
            </a:r>
            <a:r>
              <a:rPr lang="en-US" dirty="0" err="1"/>
              <a:t>turizmo</a:t>
            </a:r>
            <a:r>
              <a:rPr lang="en-US" dirty="0"/>
              <a:t> </a:t>
            </a:r>
            <a:r>
              <a:rPr lang="en-US" dirty="0" err="1"/>
              <a:t>patirčiu</a:t>
            </a:r>
            <a:r>
              <a:rPr lang="en-US" dirty="0"/>
              <a:t>̨ </a:t>
            </a:r>
            <a:r>
              <a:rPr lang="en-US" dirty="0" err="1"/>
              <a:t>ir</a:t>
            </a:r>
            <a:r>
              <a:rPr lang="en-US" dirty="0"/>
              <a:t> </a:t>
            </a:r>
            <a:r>
              <a:rPr lang="en-US" dirty="0" err="1"/>
              <a:t>produktu</a:t>
            </a:r>
            <a:r>
              <a:rPr lang="en-US" dirty="0"/>
              <a:t>̨ </a:t>
            </a:r>
            <a:r>
              <a:rPr lang="en-US" dirty="0" err="1"/>
              <a:t>kūrimas</a:t>
            </a:r>
            <a:endParaRPr lang="en-US" dirty="0"/>
          </a:p>
          <a:p>
            <a:pPr algn="ctr"/>
            <a:endParaRPr lang="en-US" dirty="0"/>
          </a:p>
          <a:p>
            <a:endParaRPr lang="en-US" sz="2300" dirty="0"/>
          </a:p>
          <a:p>
            <a:pPr algn="r"/>
            <a:endParaRPr lang="en-US" sz="2300" dirty="0"/>
          </a:p>
        </p:txBody>
      </p:sp>
      <p:sp>
        <p:nvSpPr>
          <p:cNvPr id="4" name="Picture Placeholder 3">
            <a:extLst>
              <a:ext uri="{FF2B5EF4-FFF2-40B4-BE49-F238E27FC236}">
                <a16:creationId xmlns:a16="http://schemas.microsoft.com/office/drawing/2014/main" id="{7A0ECC9C-E148-48E0-8EE2-8816A1F52A73}"/>
              </a:ext>
            </a:extLst>
          </p:cNvPr>
          <p:cNvSpPr>
            <a:spLocks noGrp="1"/>
          </p:cNvSpPr>
          <p:nvPr>
            <p:ph type="pic" sz="quarter" idx="10"/>
          </p:nvPr>
        </p:nvSpPr>
        <p:spPr/>
      </p:sp>
      <p:pic>
        <p:nvPicPr>
          <p:cNvPr id="6" name="Picture Placeholder 6" descr="A statue in a garden&#10;&#10;Description automatically generated with low confidence">
            <a:extLst>
              <a:ext uri="{FF2B5EF4-FFF2-40B4-BE49-F238E27FC236}">
                <a16:creationId xmlns:a16="http://schemas.microsoft.com/office/drawing/2014/main" id="{8F6FFB98-AC57-4A44-8527-1749155AEBF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6655" y="-53488"/>
            <a:ext cx="12192000"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pic>
    </p:spTree>
    <p:extLst>
      <p:ext uri="{BB962C8B-B14F-4D97-AF65-F5344CB8AC3E}">
        <p14:creationId xmlns:p14="http://schemas.microsoft.com/office/powerpoint/2010/main" val="2016313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87E5F1-8DD3-B240-B447-4A4E2AAA1F6E}"/>
              </a:ext>
            </a:extLst>
          </p:cNvPr>
          <p:cNvSpPr>
            <a:spLocks noGrp="1"/>
          </p:cNvSpPr>
          <p:nvPr>
            <p:ph type="body" sz="quarter" idx="20"/>
          </p:nvPr>
        </p:nvSpPr>
        <p:spPr>
          <a:xfrm>
            <a:off x="1451114" y="424588"/>
            <a:ext cx="6370982" cy="1164100"/>
          </a:xfrm>
        </p:spPr>
        <p:txBody>
          <a:bodyPr>
            <a:normAutofit/>
          </a:bodyPr>
          <a:lstStyle/>
          <a:p>
            <a:r>
              <a:rPr lang="en-US" sz="3200" dirty="0"/>
              <a:t>II </a:t>
            </a:r>
            <a:r>
              <a:rPr lang="en-US" sz="3200" dirty="0" err="1"/>
              <a:t>modulio</a:t>
            </a:r>
            <a:r>
              <a:rPr lang="en-US" sz="3200" dirty="0"/>
              <a:t> </a:t>
            </a:r>
            <a:r>
              <a:rPr lang="en-US" sz="3200" dirty="0" err="1"/>
              <a:t>pagrindiniai</a:t>
            </a:r>
            <a:r>
              <a:rPr lang="en-US" sz="3200" dirty="0"/>
              <a:t> </a:t>
            </a:r>
            <a:r>
              <a:rPr lang="en-US" sz="3200" dirty="0" err="1"/>
              <a:t>informacijos</a:t>
            </a:r>
            <a:r>
              <a:rPr lang="en-US" sz="3200" dirty="0"/>
              <a:t> </a:t>
            </a:r>
            <a:r>
              <a:rPr lang="en-US" sz="3200" dirty="0" err="1"/>
              <a:t>šaltiniai</a:t>
            </a:r>
            <a:endParaRPr lang="en-US" sz="3200" dirty="0"/>
          </a:p>
        </p:txBody>
      </p:sp>
      <p:sp>
        <p:nvSpPr>
          <p:cNvPr id="2" name="Text Placeholder 1">
            <a:extLst>
              <a:ext uri="{FF2B5EF4-FFF2-40B4-BE49-F238E27FC236}">
                <a16:creationId xmlns:a16="http://schemas.microsoft.com/office/drawing/2014/main" id="{DD4C4EF9-5D89-1D4E-95DE-1A69C713B8FD}"/>
              </a:ext>
            </a:extLst>
          </p:cNvPr>
          <p:cNvSpPr>
            <a:spLocks noGrp="1"/>
          </p:cNvSpPr>
          <p:nvPr>
            <p:ph type="body" sz="quarter" idx="15"/>
          </p:nvPr>
        </p:nvSpPr>
        <p:spPr>
          <a:xfrm>
            <a:off x="8878502" y="1615175"/>
            <a:ext cx="2812464" cy="323455"/>
          </a:xfrm>
        </p:spPr>
        <p:txBody>
          <a:bodyPr/>
          <a:lstStyle/>
          <a:p>
            <a:r>
              <a:rPr lang="en-US" dirty="0"/>
              <a:t>www.facebook.com/outpaceeu</a:t>
            </a:r>
          </a:p>
        </p:txBody>
      </p:sp>
      <p:sp>
        <p:nvSpPr>
          <p:cNvPr id="4" name="Text Placeholder 3">
            <a:extLst>
              <a:ext uri="{FF2B5EF4-FFF2-40B4-BE49-F238E27FC236}">
                <a16:creationId xmlns:a16="http://schemas.microsoft.com/office/drawing/2014/main" id="{1258961C-F51A-A445-AFEE-52FF4222E2BE}"/>
              </a:ext>
            </a:extLst>
          </p:cNvPr>
          <p:cNvSpPr>
            <a:spLocks noGrp="1"/>
          </p:cNvSpPr>
          <p:nvPr>
            <p:ph type="body" sz="quarter" idx="17"/>
          </p:nvPr>
        </p:nvSpPr>
        <p:spPr/>
        <p:txBody>
          <a:bodyPr/>
          <a:lstStyle/>
          <a:p>
            <a:r>
              <a:rPr lang="en-US" dirty="0"/>
              <a:t>www.popculturetourism.eu</a:t>
            </a:r>
          </a:p>
        </p:txBody>
      </p:sp>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 name="Picture 26" descr="A picture containing drawing&#10;&#10;Description automatically generated">
            <a:extLst>
              <a:ext uri="{FF2B5EF4-FFF2-40B4-BE49-F238E27FC236}">
                <a16:creationId xmlns:a16="http://schemas.microsoft.com/office/drawing/2014/main" id="{BAA9B1D3-D351-443E-B63C-953A741BAB3B}"/>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182596" y="1628444"/>
            <a:ext cx="415861" cy="415861"/>
          </a:xfrm>
          <a:prstGeom prst="rect">
            <a:avLst/>
          </a:prstGeom>
        </p:spPr>
      </p:pic>
      <p:sp>
        <p:nvSpPr>
          <p:cNvPr id="17" name="TextBox 16">
            <a:extLst>
              <a:ext uri="{FF2B5EF4-FFF2-40B4-BE49-F238E27FC236}">
                <a16:creationId xmlns:a16="http://schemas.microsoft.com/office/drawing/2014/main" id="{5E72F80B-4B12-4326-82AA-0B51025436A9}"/>
              </a:ext>
            </a:extLst>
          </p:cNvPr>
          <p:cNvSpPr txBox="1"/>
          <p:nvPr/>
        </p:nvSpPr>
        <p:spPr>
          <a:xfrm>
            <a:off x="204434" y="2225344"/>
            <a:ext cx="7784823" cy="1754326"/>
          </a:xfrm>
          <a:prstGeom prst="rect">
            <a:avLst/>
          </a:prstGeom>
          <a:noFill/>
        </p:spPr>
        <p:txBody>
          <a:bodyPr wrap="square">
            <a:spAutoFit/>
          </a:bodyPr>
          <a:lstStyle/>
          <a:p>
            <a:r>
              <a:rPr lang="en-GB" dirty="0">
                <a:hlinkClick r:id="rId4"/>
              </a:rPr>
              <a:t>Lundberg, C, Ziakas, V. 2018. The Routledge Handbook of Popular Culture and Tourism, 526 p.</a:t>
            </a:r>
            <a:endParaRPr lang="en-GB" dirty="0"/>
          </a:p>
          <a:p>
            <a:r>
              <a:rPr lang="en-GB" dirty="0">
                <a:hlinkClick r:id="rId5"/>
              </a:rPr>
              <a:t>Özlem Güzel, F. 2014. The dimensions of tour experience, emotional arousal, and post-experience behaviors: a research on Pamukkale in Turkey</a:t>
            </a:r>
            <a:endParaRPr lang="en-GB" dirty="0"/>
          </a:p>
          <a:p>
            <a:endParaRPr lang="en-GB" dirty="0"/>
          </a:p>
          <a:p>
            <a:endParaRPr lang="en-GB" dirty="0"/>
          </a:p>
          <a:p>
            <a:endParaRPr lang="en-US" sz="1800" dirty="0">
              <a:solidFill>
                <a:srgbClr val="FF0000"/>
              </a:solidFill>
            </a:endParaRPr>
          </a:p>
        </p:txBody>
      </p:sp>
    </p:spTree>
    <p:extLst>
      <p:ext uri="{BB962C8B-B14F-4D97-AF65-F5344CB8AC3E}">
        <p14:creationId xmlns:p14="http://schemas.microsoft.com/office/powerpoint/2010/main" val="1108207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TURIZMAS ANKSČIAU IR DABAR</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lt-LT" dirty="0"/>
              <a:t>XX a. pradžioje įsigalėjus modernybei, o nuo XX a. šeštojo dešimtmečio išaugus populiariajai kultūrai, žmonės ieškojo mėgstamų sporto komandų, muzikantų, filmų, televizijos serialų, knygų, komiksų, žaidimų ir įžymybių, </a:t>
            </a:r>
            <a:r>
              <a:rPr lang="lt-LT" b="1" dirty="0"/>
              <a:t>kad susikurtų tapatybės jausmą ir užmegztų socialinius santykius su kitais žmonėmis</a:t>
            </a:r>
            <a:r>
              <a:rPr lang="lt-LT" dirty="0"/>
              <a:t>.</a:t>
            </a:r>
          </a:p>
          <a:p>
            <a:pPr marL="342900" indent="-342900" algn="just">
              <a:buFont typeface="Arial" panose="020B0604020202020204" pitchFamily="34" charset="0"/>
              <a:buChar char="•"/>
            </a:pPr>
            <a:r>
              <a:rPr lang="lt-LT" dirty="0"/>
              <a:t>Gyvenimo lygio ir laisvo laiko augimas lėmė, kad turizmo pramonė taip pat sparčiai augo, nes </a:t>
            </a:r>
            <a:r>
              <a:rPr lang="lt-LT" b="1" dirty="0"/>
              <a:t>naujosios technologijos ir keliavimo būdai atvėrė galimybę </a:t>
            </a:r>
            <a:r>
              <a:rPr lang="lt-LT" dirty="0"/>
              <a:t>palyginti pigiai keliauti po visus pasaulio kampelius.</a:t>
            </a:r>
          </a:p>
          <a:p>
            <a:pPr marL="342900" indent="-342900" algn="just">
              <a:buFont typeface="Arial" panose="020B0604020202020204" pitchFamily="34" charset="0"/>
              <a:buChar char="•"/>
            </a:pPr>
            <a:r>
              <a:rPr lang="lt-LT" dirty="0"/>
              <a:t>Šiuolaikiniame turizme tapo akivaizdu, kad populiarių tekstų gerbėjai yra labiau matomi, pasirengę išleisti pinigų ir gali keliauti toliau, </a:t>
            </a:r>
            <a:r>
              <a:rPr lang="lt-LT" b="1" dirty="0"/>
              <a:t>kad priartėtų prie savo mėgstamo filmo, televizijos laidos ar knygos </a:t>
            </a:r>
            <a:r>
              <a:rPr lang="lt-LT" dirty="0"/>
              <a:t>ir galėtų su jais bendrauti.</a:t>
            </a:r>
            <a:endParaRPr lang="en-US" dirty="0"/>
          </a:p>
        </p:txBody>
      </p:sp>
    </p:spTree>
    <p:extLst>
      <p:ext uri="{BB962C8B-B14F-4D97-AF65-F5344CB8AC3E}">
        <p14:creationId xmlns:p14="http://schemas.microsoft.com/office/powerpoint/2010/main" val="312409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KO POPKULTŪROS TURISTAI NORI</a:t>
            </a:r>
            <a:r>
              <a:rPr lang="en-LT" dirty="0"/>
              <a:t>?</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217228" cy="1413729"/>
          </a:xfrm>
        </p:spPr>
        <p:txBody>
          <a:bodyPr/>
          <a:lstStyle/>
          <a:p>
            <a:pPr algn="just"/>
            <a:r>
              <a:rPr lang="lt-LT" dirty="0"/>
              <a:t>Popkultūros turistai sudaro tikslinę grupę, kuri remiasi žmonių įsitraukimu į įvairius filmus, televizijos laidas, knygas, sportą ar muziką. Daugeliui popkultūros turistų šis įsitraukimas apima kelis jų gyvenimo aspektus, pavyzdžiui, madą, asmeninius santykius, tinklaraščių rašymą, švietimą ir keliones. Be to, dažnai šis įsitraukimas išlieka ilgam, todėl jie tampa lojaliais klientais, kurie mielai skleidžia savo susidomėjimą kitiems.</a:t>
            </a:r>
            <a:endParaRPr lang="en-US" dirty="0"/>
          </a:p>
        </p:txBody>
      </p:sp>
      <p:pic>
        <p:nvPicPr>
          <p:cNvPr id="9" name="Picture Placeholder 8" descr="A picture containing outdoor, sky, road, people&#10;&#10;Description automatically generated">
            <a:extLst>
              <a:ext uri="{FF2B5EF4-FFF2-40B4-BE49-F238E27FC236}">
                <a16:creationId xmlns:a16="http://schemas.microsoft.com/office/drawing/2014/main" id="{44D8BF25-C10C-BE47-88A0-17C1E428CC70}"/>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16322848-2E24-644A-BED1-0A639C8ECB96}"/>
              </a:ext>
            </a:extLst>
          </p:cNvPr>
          <p:cNvSpPr txBox="1"/>
          <p:nvPr/>
        </p:nvSpPr>
        <p:spPr>
          <a:xfrm>
            <a:off x="11282809" y="5366675"/>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2472680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fontScale="92500" lnSpcReduction="20000"/>
          </a:bodyPr>
          <a:lstStyle/>
          <a:p>
            <a:r>
              <a:rPr lang="en-IE" dirty="0">
                <a:solidFill>
                  <a:srgbClr val="9A2E90"/>
                </a:solidFill>
              </a:rPr>
              <a:t>POPKULTŪROS TURISTAI: FILMŲ TURIZMO PAVYZDYS</a:t>
            </a: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indent="-342900" algn="just">
              <a:buFont typeface="Arial" panose="020B0604020202020204" pitchFamily="34" charset="0"/>
              <a:buChar char="•"/>
            </a:pPr>
            <a:r>
              <a:rPr lang="lt-LT" sz="2400" dirty="0"/>
              <a:t>Gerbėjų vartojimas ir populiariosios kultūros turizmo paklausa gali pasireikšti įvairiomis formomis, viena iš labiausiai žinomų - kino turizmas.</a:t>
            </a:r>
          </a:p>
          <a:p>
            <a:pPr marL="342900" indent="-342900" algn="just">
              <a:buFont typeface="Arial" panose="020B0604020202020204" pitchFamily="34" charset="0"/>
              <a:buChar char="•"/>
            </a:pPr>
            <a:r>
              <a:rPr lang="lt-LT" sz="2400" dirty="0"/>
              <a:t>Kino turizmas yra vis sudėtingesnis reiškinys - jis priklauso nuo asmeninių žiūrovo savybių, tokių kaip emocinis jautrumas, išsilavinimas ir kultūrinė aplinka, derinio, todėl kino turizmas yra labai individualizuota patirtis.</a:t>
            </a:r>
          </a:p>
          <a:p>
            <a:pPr marL="342900" indent="-342900" algn="just">
              <a:buFont typeface="Arial" panose="020B0604020202020204" pitchFamily="34" charset="0"/>
              <a:buChar char="•"/>
            </a:pPr>
            <a:r>
              <a:rPr lang="lt-LT" sz="2400" dirty="0"/>
              <a:t>Populiariosios kultūros turizmo forma apibūdinama kaip šiuolaikinė piligrimystės forma, kai turistas eina savo mėgstamo personažo pėdomis, mato tai, ką personažas matė, daro tai, ką personažas darė, ir jaučia tai, ką personažas jautė toje konkrečioje vietoje.</a:t>
            </a:r>
            <a:endParaRPr lang="en-IE" sz="2400" dirty="0"/>
          </a:p>
        </p:txBody>
      </p:sp>
      <p:pic>
        <p:nvPicPr>
          <p:cNvPr id="9" name="Picture Placeholder 8" descr="A picture containing text, clapperboard&#10;&#10;Description automatically generated">
            <a:extLst>
              <a:ext uri="{FF2B5EF4-FFF2-40B4-BE49-F238E27FC236}">
                <a16:creationId xmlns:a16="http://schemas.microsoft.com/office/drawing/2014/main" id="{4C64DF3C-7876-7345-B39E-C3F5E0582F30}"/>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1061811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p:txBody>
          <a:bodyPr/>
          <a:lstStyle/>
          <a:p>
            <a:r>
              <a:rPr lang="lt-LT" dirty="0"/>
              <a:t>Filmai pradeda daryti įtaką galimai kino turistų paklausai, kai jie susiduria su informacija apie filmą.</a:t>
            </a:r>
            <a:endParaRPr lang="en-IE" dirty="0"/>
          </a:p>
        </p:txBody>
      </p:sp>
      <p:sp>
        <p:nvSpPr>
          <p:cNvPr id="6" name="Picture Placeholder 5">
            <a:extLst>
              <a:ext uri="{FF2B5EF4-FFF2-40B4-BE49-F238E27FC236}">
                <a16:creationId xmlns:a16="http://schemas.microsoft.com/office/drawing/2014/main" id="{D8B467F0-96FB-4B41-9776-F2CC32298361}"/>
              </a:ext>
            </a:extLst>
          </p:cNvPr>
          <p:cNvSpPr>
            <a:spLocks noGrp="1"/>
          </p:cNvSpPr>
          <p:nvPr>
            <p:ph type="pic" sz="quarter" idx="19"/>
          </p:nvPr>
        </p:nvSpPr>
        <p:spPr/>
      </p:sp>
      <p:pic>
        <p:nvPicPr>
          <p:cNvPr id="12" name="Picture 11" descr="Diagram&#10;&#10;Description automatically generated">
            <a:extLst>
              <a:ext uri="{FF2B5EF4-FFF2-40B4-BE49-F238E27FC236}">
                <a16:creationId xmlns:a16="http://schemas.microsoft.com/office/drawing/2014/main" id="{3538D17E-47EB-064D-BF0D-0CD7DA42936F}"/>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536251" y="25563"/>
            <a:ext cx="4357037" cy="6832436"/>
          </a:xfrm>
          <a:prstGeom prst="rect">
            <a:avLst/>
          </a:prstGeom>
        </p:spPr>
      </p:pic>
    </p:spTree>
    <p:extLst>
      <p:ext uri="{BB962C8B-B14F-4D97-AF65-F5344CB8AC3E}">
        <p14:creationId xmlns:p14="http://schemas.microsoft.com/office/powerpoint/2010/main" val="2228455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39B671-013A-4386-AF77-44409538E301}"/>
              </a:ext>
            </a:extLst>
          </p:cNvPr>
          <p:cNvSpPr>
            <a:spLocks noGrp="1"/>
          </p:cNvSpPr>
          <p:nvPr>
            <p:ph type="body" sz="quarter" idx="13"/>
          </p:nvPr>
        </p:nvSpPr>
        <p:spPr/>
        <p:txBody>
          <a:bodyPr/>
          <a:lstStyle/>
          <a:p>
            <a:r>
              <a:rPr lang="en-IE" dirty="0"/>
              <a:t>II SKYRIUS</a:t>
            </a:r>
          </a:p>
          <a:p>
            <a:r>
              <a:rPr lang="en-IE" dirty="0"/>
              <a:t>VIETOS TURIZMAS</a:t>
            </a:r>
          </a:p>
        </p:txBody>
      </p:sp>
      <p:pic>
        <p:nvPicPr>
          <p:cNvPr id="16" name="Picture Placeholder 15" descr="A picture containing grass, mountain, outdoor, green&#10;&#10;Description automatically generated">
            <a:extLst>
              <a:ext uri="{FF2B5EF4-FFF2-40B4-BE49-F238E27FC236}">
                <a16:creationId xmlns:a16="http://schemas.microsoft.com/office/drawing/2014/main" id="{619D3BBF-8C58-4A45-9D00-4A7F19F8981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847" r="2847"/>
          <a:stretch>
            <a:fillRect/>
          </a:stretch>
        </p:blipFill>
        <p:spPr/>
      </p:pic>
      <p:sp>
        <p:nvSpPr>
          <p:cNvPr id="12" name="TextBox 11">
            <a:extLst>
              <a:ext uri="{FF2B5EF4-FFF2-40B4-BE49-F238E27FC236}">
                <a16:creationId xmlns:a16="http://schemas.microsoft.com/office/drawing/2014/main" id="{E038D467-C508-414B-9BA0-97920CA0C018}"/>
              </a:ext>
            </a:extLst>
          </p:cNvPr>
          <p:cNvSpPr txBox="1"/>
          <p:nvPr/>
        </p:nvSpPr>
        <p:spPr>
          <a:xfrm>
            <a:off x="11171582" y="6182139"/>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436246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904C5CD-E8AC-4B98-B993-9C2B2B15CF5E}">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12650</TotalTime>
  <Words>2452</Words>
  <Application>Microsoft Macintosh PowerPoint</Application>
  <PresentationFormat>Widescreen</PresentationFormat>
  <Paragraphs>165</Paragraphs>
  <Slides>45</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Austin News Text Roman</vt:lpstr>
      <vt:lpstr>Calibri</vt:lpstr>
      <vt:lpstr>Calibri Light</vt:lpstr>
      <vt:lpstr>Quattrocento Sans</vt:lpstr>
      <vt:lpstr>Times New Roman</vt:lpstr>
      <vt:lpstr>WF-026510-009147-001251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Lina Pečiūrė</cp:lastModifiedBy>
  <cp:revision>178</cp:revision>
  <dcterms:created xsi:type="dcterms:W3CDTF">2019-11-20T14:08:21Z</dcterms:created>
  <dcterms:modified xsi:type="dcterms:W3CDTF">2021-09-09T15:44:38Z</dcterms:modified>
</cp:coreProperties>
</file>