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94" r:id="rId2"/>
    <p:sldId id="295" r:id="rId3"/>
    <p:sldId id="315" r:id="rId4"/>
    <p:sldId id="337" r:id="rId5"/>
    <p:sldId id="339" r:id="rId6"/>
    <p:sldId id="340" r:id="rId7"/>
    <p:sldId id="341" r:id="rId8"/>
    <p:sldId id="354" r:id="rId9"/>
    <p:sldId id="343" r:id="rId10"/>
    <p:sldId id="338" r:id="rId11"/>
    <p:sldId id="344" r:id="rId12"/>
    <p:sldId id="345" r:id="rId13"/>
    <p:sldId id="346" r:id="rId14"/>
    <p:sldId id="347" r:id="rId15"/>
    <p:sldId id="333" r:id="rId16"/>
    <p:sldId id="279" r:id="rId17"/>
    <p:sldId id="376" r:id="rId18"/>
    <p:sldId id="348" r:id="rId19"/>
    <p:sldId id="375" r:id="rId20"/>
    <p:sldId id="392" r:id="rId21"/>
    <p:sldId id="384" r:id="rId22"/>
    <p:sldId id="385" r:id="rId23"/>
    <p:sldId id="352" r:id="rId24"/>
    <p:sldId id="353" r:id="rId25"/>
    <p:sldId id="355" r:id="rId26"/>
    <p:sldId id="388" r:id="rId27"/>
    <p:sldId id="387" r:id="rId28"/>
    <p:sldId id="391" r:id="rId29"/>
    <p:sldId id="390" r:id="rId30"/>
    <p:sldId id="389" r:id="rId31"/>
    <p:sldId id="334" r:id="rId32"/>
    <p:sldId id="378" r:id="rId33"/>
    <p:sldId id="379" r:id="rId34"/>
    <p:sldId id="380" r:id="rId35"/>
    <p:sldId id="382" r:id="rId36"/>
    <p:sldId id="381" r:id="rId37"/>
    <p:sldId id="335" r:id="rId38"/>
    <p:sldId id="377" r:id="rId39"/>
    <p:sldId id="367" r:id="rId40"/>
    <p:sldId id="336" r:id="rId41"/>
    <p:sldId id="365" r:id="rId42"/>
    <p:sldId id="366" r:id="rId43"/>
    <p:sldId id="356" r:id="rId44"/>
    <p:sldId id="362" r:id="rId45"/>
    <p:sldId id="374" r:id="rId46"/>
    <p:sldId id="364" r:id="rId47"/>
    <p:sldId id="393" r:id="rId48"/>
    <p:sldId id="394" r:id="rId49"/>
    <p:sldId id="395" r:id="rId50"/>
    <p:sldId id="396" r:id="rId51"/>
    <p:sldId id="349" r:id="rId52"/>
    <p:sldId id="35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ce Roche" initials="GR" lastIdx="1" clrIdx="0">
    <p:extLst>
      <p:ext uri="{19B8F6BF-5375-455C-9EA6-DF929625EA0E}">
        <p15:presenceInfo xmlns:p15="http://schemas.microsoft.com/office/powerpoint/2012/main" userId="Grace Roch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B020"/>
    <a:srgbClr val="91BE46"/>
    <a:srgbClr val="1198D1"/>
    <a:srgbClr val="9A2E90"/>
    <a:srgbClr val="DD1B50"/>
    <a:srgbClr val="E45E32"/>
    <a:srgbClr val="003841"/>
    <a:srgbClr val="1D9647"/>
    <a:srgbClr val="00000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51" autoAdjust="0"/>
    <p:restoredTop sz="94729"/>
  </p:normalViewPr>
  <p:slideViewPr>
    <p:cSldViewPr snapToGrid="0" snapToObjects="1">
      <p:cViewPr varScale="1">
        <p:scale>
          <a:sx n="98" d="100"/>
          <a:sy n="98" d="100"/>
        </p:scale>
        <p:origin x="392" y="184"/>
      </p:cViewPr>
      <p:guideLst/>
    </p:cSldViewPr>
  </p:slideViewPr>
  <p:notesTextViewPr>
    <p:cViewPr>
      <p:scale>
        <a:sx n="1" d="1"/>
        <a:sy n="1" d="1"/>
      </p:scale>
      <p:origin x="0" y="0"/>
    </p:cViewPr>
  </p:notesTextViewPr>
  <p:sorterViewPr>
    <p:cViewPr>
      <p:scale>
        <a:sx n="66" d="100"/>
        <a:sy n="66" d="100"/>
      </p:scale>
      <p:origin x="0" y="-2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6172A-77FE-483D-A530-6D7DCBD59C45}"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IE"/>
        </a:p>
      </dgm:t>
    </dgm:pt>
    <dgm:pt modelId="{FE2DFFC7-FD6E-4E29-B06A-DC9EDADC1CD3}">
      <dgm:prSet phldrT="[Text]" custT="1"/>
      <dgm:spPr/>
      <dgm:t>
        <a:bodyPr/>
        <a:lstStyle/>
        <a:p>
          <a:pPr algn="ctr"/>
          <a:r>
            <a:rPr lang="en-US" sz="3200" b="0" i="0" dirty="0"/>
            <a:t>+ </a:t>
          </a:r>
          <a:r>
            <a:rPr lang="en-US" sz="3200" b="0" i="0" dirty="0" err="1"/>
            <a:t>Vyriausybė</a:t>
          </a:r>
          <a:endParaRPr lang="en-US" sz="3200" b="0" i="0" dirty="0"/>
        </a:p>
        <a:p>
          <a:pPr algn="ctr"/>
          <a:r>
            <a:rPr lang="en-US" sz="3200" b="0" i="0" dirty="0"/>
            <a:t>+ </a:t>
          </a:r>
          <a:r>
            <a:rPr lang="en-US" sz="3200" b="0" i="0" dirty="0" err="1"/>
            <a:t>Privatusis</a:t>
          </a:r>
          <a:r>
            <a:rPr lang="en-US" sz="3200" b="0" i="0" dirty="0"/>
            <a:t> </a:t>
          </a:r>
          <a:r>
            <a:rPr lang="en-US" sz="3200" b="0" i="0" dirty="0" err="1"/>
            <a:t>sektorius</a:t>
          </a:r>
          <a:endParaRPr lang="en-US" sz="3200" b="0" i="0" dirty="0"/>
        </a:p>
        <a:p>
          <a:pPr algn="ctr"/>
          <a:r>
            <a:rPr lang="en-US" sz="3200" b="0" i="0" dirty="0"/>
            <a:t>+ </a:t>
          </a:r>
          <a:r>
            <a:rPr lang="en-US" sz="3200" b="0" i="0" dirty="0" err="1"/>
            <a:t>Viešasis</a:t>
          </a:r>
          <a:r>
            <a:rPr lang="en-US" sz="3200" b="0" i="0" dirty="0"/>
            <a:t> </a:t>
          </a:r>
          <a:r>
            <a:rPr lang="en-US" sz="3200" b="0" i="0" dirty="0" err="1"/>
            <a:t>sektorius</a:t>
          </a:r>
          <a:endParaRPr lang="en-US" sz="3200" b="0" i="0" dirty="0"/>
        </a:p>
      </dgm:t>
    </dgm:pt>
    <dgm:pt modelId="{EBF38EA2-7638-4AE2-9EE0-D6BF7F7D42F3}" type="parTrans" cxnId="{CEAD4320-7B81-4FA7-A450-5CD76AAAC015}">
      <dgm:prSet/>
      <dgm:spPr/>
      <dgm:t>
        <a:bodyPr/>
        <a:lstStyle/>
        <a:p>
          <a:endParaRPr lang="en-IE"/>
        </a:p>
      </dgm:t>
    </dgm:pt>
    <dgm:pt modelId="{9B96E44D-01FE-4929-B85D-911D00D72958}" type="sibTrans" cxnId="{CEAD4320-7B81-4FA7-A450-5CD76AAAC015}">
      <dgm:prSet/>
      <dgm:spPr/>
      <dgm:t>
        <a:bodyPr/>
        <a:lstStyle/>
        <a:p>
          <a:endParaRPr lang="en-IE"/>
        </a:p>
      </dgm:t>
    </dgm:pt>
    <dgm:pt modelId="{4BE2EBD4-FBFB-42D4-9FF0-C1EE4630E803}">
      <dgm:prSet phldrT="[Text]"/>
      <dgm:spPr>
        <a:solidFill>
          <a:srgbClr val="9A2E90"/>
        </a:solidFill>
      </dgm:spPr>
      <dgm:t>
        <a:bodyPr/>
        <a:lstStyle/>
        <a:p>
          <a:r>
            <a:rPr lang="en-GB" dirty="0" err="1"/>
            <a:t>Bendradarbiavimas</a:t>
          </a:r>
          <a:r>
            <a:rPr lang="en-GB" dirty="0"/>
            <a:t>, </a:t>
          </a:r>
          <a:r>
            <a:rPr lang="en-GB" dirty="0" err="1"/>
            <a:t>autentiški</a:t>
          </a:r>
          <a:r>
            <a:rPr lang="en-GB" dirty="0"/>
            <a:t> </a:t>
          </a:r>
          <a:r>
            <a:rPr lang="en-GB" dirty="0" err="1"/>
            <a:t>elementai</a:t>
          </a:r>
          <a:r>
            <a:rPr lang="en-GB" dirty="0"/>
            <a:t> </a:t>
          </a:r>
          <a:r>
            <a:rPr lang="en-GB" dirty="0" err="1"/>
            <a:t>ir</a:t>
          </a:r>
          <a:r>
            <a:rPr lang="en-GB" dirty="0"/>
            <a:t> </a:t>
          </a:r>
          <a:r>
            <a:rPr lang="en-GB" dirty="0" err="1"/>
            <a:t>informacijos</a:t>
          </a:r>
          <a:r>
            <a:rPr lang="en-GB" dirty="0"/>
            <a:t> </a:t>
          </a:r>
          <a:r>
            <a:rPr lang="en-GB" dirty="0" err="1"/>
            <a:t>srautas</a:t>
          </a:r>
          <a:r>
            <a:rPr lang="en-GB" dirty="0"/>
            <a:t> </a:t>
          </a:r>
          <a:r>
            <a:rPr lang="en-GB" dirty="0" err="1"/>
            <a:t>yra</a:t>
          </a:r>
          <a:r>
            <a:rPr lang="en-GB" dirty="0"/>
            <a:t> </a:t>
          </a:r>
          <a:r>
            <a:rPr lang="en-GB" dirty="0" err="1"/>
            <a:t>pagrindiniai</a:t>
          </a:r>
          <a:r>
            <a:rPr lang="en-GB" dirty="0"/>
            <a:t> </a:t>
          </a:r>
          <a:r>
            <a:rPr lang="en-GB" dirty="0" err="1"/>
            <a:t>elementai</a:t>
          </a:r>
          <a:endParaRPr lang="en-IE" dirty="0"/>
        </a:p>
      </dgm:t>
    </dgm:pt>
    <dgm:pt modelId="{86BE3997-523B-4C25-B6BC-868BBEBC29BC}" type="parTrans" cxnId="{A17E0E5D-AA21-4F2D-9F81-D1283A2A6B44}">
      <dgm:prSet/>
      <dgm:spPr/>
      <dgm:t>
        <a:bodyPr/>
        <a:lstStyle/>
        <a:p>
          <a:endParaRPr lang="en-IE"/>
        </a:p>
      </dgm:t>
    </dgm:pt>
    <dgm:pt modelId="{3758A60C-A760-4003-B2A1-0A3EED7F258E}" type="sibTrans" cxnId="{A17E0E5D-AA21-4F2D-9F81-D1283A2A6B44}">
      <dgm:prSet/>
      <dgm:spPr/>
      <dgm:t>
        <a:bodyPr/>
        <a:lstStyle/>
        <a:p>
          <a:endParaRPr lang="en-IE"/>
        </a:p>
      </dgm:t>
    </dgm:pt>
    <dgm:pt modelId="{CD1ECF54-C84C-4C93-967D-FBCB5DAD50DD}" type="pres">
      <dgm:prSet presAssocID="{B136172A-77FE-483D-A530-6D7DCBD59C45}" presName="Name0" presStyleCnt="0">
        <dgm:presLayoutVars>
          <dgm:dir/>
          <dgm:animOne val="branch"/>
          <dgm:animLvl val="lvl"/>
        </dgm:presLayoutVars>
      </dgm:prSet>
      <dgm:spPr/>
    </dgm:pt>
    <dgm:pt modelId="{506E5788-0DEF-4D91-A32C-377D8C33EB51}" type="pres">
      <dgm:prSet presAssocID="{FE2DFFC7-FD6E-4E29-B06A-DC9EDADC1CD3}" presName="chaos" presStyleCnt="0"/>
      <dgm:spPr/>
    </dgm:pt>
    <dgm:pt modelId="{C16B8174-807D-4AB2-AC34-1ECA6BE24F39}" type="pres">
      <dgm:prSet presAssocID="{FE2DFFC7-FD6E-4E29-B06A-DC9EDADC1CD3}" presName="parTx1" presStyleLbl="revTx" presStyleIdx="0" presStyleCnt="1" custScaleX="115023" custScaleY="150793" custLinFactNeighborX="-39" custLinFactNeighborY="9174"/>
      <dgm:spPr/>
    </dgm:pt>
    <dgm:pt modelId="{71F0470F-C5BB-4B3E-A7E6-65F5BBC28D29}" type="pres">
      <dgm:prSet presAssocID="{FE2DFFC7-FD6E-4E29-B06A-DC9EDADC1CD3}" presName="c1" presStyleLbl="node1" presStyleIdx="0" presStyleCnt="19"/>
      <dgm:spPr/>
    </dgm:pt>
    <dgm:pt modelId="{2C91C065-8D65-40D9-998A-F7CAD4174277}" type="pres">
      <dgm:prSet presAssocID="{FE2DFFC7-FD6E-4E29-B06A-DC9EDADC1CD3}" presName="c2" presStyleLbl="node1" presStyleIdx="1" presStyleCnt="19"/>
      <dgm:spPr>
        <a:solidFill>
          <a:srgbClr val="E45E32"/>
        </a:solidFill>
      </dgm:spPr>
    </dgm:pt>
    <dgm:pt modelId="{14294C6D-F56D-4CF8-A39E-8699E3C0DE5D}" type="pres">
      <dgm:prSet presAssocID="{FE2DFFC7-FD6E-4E29-B06A-DC9EDADC1CD3}" presName="c3" presStyleLbl="node1" presStyleIdx="2" presStyleCnt="19"/>
      <dgm:spPr>
        <a:solidFill>
          <a:srgbClr val="91BE46"/>
        </a:solidFill>
      </dgm:spPr>
    </dgm:pt>
    <dgm:pt modelId="{B978F2DC-0EAE-4E22-95D1-F751026FB6A8}" type="pres">
      <dgm:prSet presAssocID="{FE2DFFC7-FD6E-4E29-B06A-DC9EDADC1CD3}" presName="c4" presStyleLbl="node1" presStyleIdx="3" presStyleCnt="19"/>
      <dgm:spPr/>
    </dgm:pt>
    <dgm:pt modelId="{570338F4-C7C2-487E-BB44-653AAB0A771A}" type="pres">
      <dgm:prSet presAssocID="{FE2DFFC7-FD6E-4E29-B06A-DC9EDADC1CD3}" presName="c5" presStyleLbl="node1" presStyleIdx="4" presStyleCnt="19"/>
      <dgm:spPr>
        <a:solidFill>
          <a:srgbClr val="F5B020"/>
        </a:solidFill>
      </dgm:spPr>
    </dgm:pt>
    <dgm:pt modelId="{E08E4F2B-7AB6-4763-A99E-3A15AD5504ED}" type="pres">
      <dgm:prSet presAssocID="{FE2DFFC7-FD6E-4E29-B06A-DC9EDADC1CD3}" presName="c6" presStyleLbl="node1" presStyleIdx="5" presStyleCnt="19"/>
      <dgm:spPr/>
    </dgm:pt>
    <dgm:pt modelId="{78C9B5DC-92A2-48C6-B577-53D094421583}" type="pres">
      <dgm:prSet presAssocID="{FE2DFFC7-FD6E-4E29-B06A-DC9EDADC1CD3}" presName="c7" presStyleLbl="node1" presStyleIdx="6" presStyleCnt="19"/>
      <dgm:spPr>
        <a:solidFill>
          <a:srgbClr val="9A2E90"/>
        </a:solidFill>
      </dgm:spPr>
    </dgm:pt>
    <dgm:pt modelId="{A523678B-C814-4F3E-9B11-B657F13BA3A9}" type="pres">
      <dgm:prSet presAssocID="{FE2DFFC7-FD6E-4E29-B06A-DC9EDADC1CD3}" presName="c8" presStyleLbl="node1" presStyleIdx="7" presStyleCnt="19"/>
      <dgm:spPr/>
    </dgm:pt>
    <dgm:pt modelId="{9C61900F-F763-48CF-BAAE-22A8168004A4}" type="pres">
      <dgm:prSet presAssocID="{FE2DFFC7-FD6E-4E29-B06A-DC9EDADC1CD3}" presName="c9" presStyleLbl="node1" presStyleIdx="8" presStyleCnt="19" custLinFactNeighborX="57960"/>
      <dgm:spPr>
        <a:solidFill>
          <a:srgbClr val="91BE46"/>
        </a:solidFill>
      </dgm:spPr>
    </dgm:pt>
    <dgm:pt modelId="{9249D64C-EECB-43F8-81C8-770398452B7B}" type="pres">
      <dgm:prSet presAssocID="{FE2DFFC7-FD6E-4E29-B06A-DC9EDADC1CD3}" presName="c10" presStyleLbl="node1" presStyleIdx="9" presStyleCnt="19" custScaleX="65899" custScaleY="70232" custLinFactNeighborX="2525" custLinFactNeighborY="-30295"/>
      <dgm:spPr>
        <a:solidFill>
          <a:srgbClr val="DD1B50"/>
        </a:solidFill>
      </dgm:spPr>
    </dgm:pt>
    <dgm:pt modelId="{0AB048A4-FF4B-4FD8-A9AC-0698D97EFBA5}" type="pres">
      <dgm:prSet presAssocID="{FE2DFFC7-FD6E-4E29-B06A-DC9EDADC1CD3}" presName="c11" presStyleLbl="node1" presStyleIdx="10" presStyleCnt="19" custLinFactY="11092" custLinFactNeighborY="100000"/>
      <dgm:spPr>
        <a:solidFill>
          <a:srgbClr val="9A2E90"/>
        </a:solidFill>
      </dgm:spPr>
    </dgm:pt>
    <dgm:pt modelId="{609814A5-7E02-4928-9F2B-73AE6CE6E643}" type="pres">
      <dgm:prSet presAssocID="{FE2DFFC7-FD6E-4E29-B06A-DC9EDADC1CD3}" presName="c12" presStyleLbl="node1" presStyleIdx="11" presStyleCnt="19" custLinFactNeighborY="43036"/>
      <dgm:spPr/>
    </dgm:pt>
    <dgm:pt modelId="{82EAB85F-CE64-4CC0-A797-11EBF933C0F1}" type="pres">
      <dgm:prSet presAssocID="{FE2DFFC7-FD6E-4E29-B06A-DC9EDADC1CD3}" presName="c13" presStyleLbl="node1" presStyleIdx="12" presStyleCnt="19" custLinFactNeighborY="28350"/>
      <dgm:spPr>
        <a:solidFill>
          <a:srgbClr val="E45E32"/>
        </a:solidFill>
      </dgm:spPr>
    </dgm:pt>
    <dgm:pt modelId="{2A6CBC9A-1208-4D0B-8A0C-0BD5186C6B16}" type="pres">
      <dgm:prSet presAssocID="{FE2DFFC7-FD6E-4E29-B06A-DC9EDADC1CD3}" presName="c14" presStyleLbl="node1" presStyleIdx="13" presStyleCnt="19" custLinFactY="29217" custLinFactNeighborX="-29213" custLinFactNeighborY="100000"/>
      <dgm:spPr>
        <a:solidFill>
          <a:srgbClr val="91BE46"/>
        </a:solidFill>
      </dgm:spPr>
    </dgm:pt>
    <dgm:pt modelId="{D119115F-B5C9-4F89-96A2-B5C62ABDA0E2}" type="pres">
      <dgm:prSet presAssocID="{FE2DFFC7-FD6E-4E29-B06A-DC9EDADC1CD3}" presName="c15" presStyleLbl="node1" presStyleIdx="14" presStyleCnt="19" custLinFactNeighborX="-10328" custLinFactNeighborY="78518"/>
      <dgm:spPr>
        <a:solidFill>
          <a:srgbClr val="1D9647"/>
        </a:solidFill>
      </dgm:spPr>
    </dgm:pt>
    <dgm:pt modelId="{CA5C9B47-8004-4A43-809D-BC0FF38DE903}" type="pres">
      <dgm:prSet presAssocID="{FE2DFFC7-FD6E-4E29-B06A-DC9EDADC1CD3}" presName="c16" presStyleLbl="node1" presStyleIdx="15" presStyleCnt="19" custLinFactNeighborY="24150"/>
      <dgm:spPr/>
    </dgm:pt>
    <dgm:pt modelId="{EE356CFC-AD2B-46F4-A98D-5D5190F68BF7}" type="pres">
      <dgm:prSet presAssocID="{FE2DFFC7-FD6E-4E29-B06A-DC9EDADC1CD3}" presName="c17" presStyleLbl="node1" presStyleIdx="16" presStyleCnt="19" custLinFactNeighborX="15621" custLinFactNeighborY="53689"/>
      <dgm:spPr>
        <a:solidFill>
          <a:srgbClr val="F5B020"/>
        </a:solidFill>
      </dgm:spPr>
    </dgm:pt>
    <dgm:pt modelId="{F4BF9F17-FABE-4080-BFC7-39599C07258D}" type="pres">
      <dgm:prSet presAssocID="{FE2DFFC7-FD6E-4E29-B06A-DC9EDADC1CD3}" presName="c18" presStyleLbl="node1" presStyleIdx="17" presStyleCnt="19" custLinFactNeighborY="36888"/>
      <dgm:spPr/>
    </dgm:pt>
    <dgm:pt modelId="{5EDBEE56-EA1D-4B76-BC34-C10BB0E257EB}" type="pres">
      <dgm:prSet presAssocID="{9B96E44D-01FE-4929-B85D-911D00D72958}" presName="chevronComposite1" presStyleCnt="0"/>
      <dgm:spPr/>
    </dgm:pt>
    <dgm:pt modelId="{F347819D-ED19-406A-91B1-40D24CF4FFEC}" type="pres">
      <dgm:prSet presAssocID="{9B96E44D-01FE-4929-B85D-911D00D72958}" presName="chevron1" presStyleLbl="sibTrans2D1" presStyleIdx="0" presStyleCnt="2"/>
      <dgm:spPr/>
    </dgm:pt>
    <dgm:pt modelId="{2CF57059-8319-4947-BD60-48B8952E6DC4}" type="pres">
      <dgm:prSet presAssocID="{9B96E44D-01FE-4929-B85D-911D00D72958}" presName="spChevron1" presStyleCnt="0"/>
      <dgm:spPr/>
    </dgm:pt>
    <dgm:pt modelId="{CC13C669-495D-4A42-9152-C23593A8E0A6}" type="pres">
      <dgm:prSet presAssocID="{9B96E44D-01FE-4929-B85D-911D00D72958}" presName="overlap" presStyleCnt="0"/>
      <dgm:spPr/>
    </dgm:pt>
    <dgm:pt modelId="{3465E5F6-E0D3-4E63-B35C-DE236BEBCAA6}" type="pres">
      <dgm:prSet presAssocID="{9B96E44D-01FE-4929-B85D-911D00D72958}" presName="chevronComposite2" presStyleCnt="0"/>
      <dgm:spPr/>
    </dgm:pt>
    <dgm:pt modelId="{D54A3F4D-CA34-4339-B9C6-8370218E415C}" type="pres">
      <dgm:prSet presAssocID="{9B96E44D-01FE-4929-B85D-911D00D72958}" presName="chevron2" presStyleLbl="sibTrans2D1" presStyleIdx="1" presStyleCnt="2"/>
      <dgm:spPr/>
    </dgm:pt>
    <dgm:pt modelId="{0AFAA3BA-592D-4E73-9256-3238E0E131B0}" type="pres">
      <dgm:prSet presAssocID="{9B96E44D-01FE-4929-B85D-911D00D72958}" presName="spChevron2" presStyleCnt="0"/>
      <dgm:spPr/>
    </dgm:pt>
    <dgm:pt modelId="{9BEEB66D-884B-4161-9CE8-D93E24A15822}" type="pres">
      <dgm:prSet presAssocID="{4BE2EBD4-FBFB-42D4-9FF0-C1EE4630E803}" presName="last" presStyleCnt="0"/>
      <dgm:spPr/>
    </dgm:pt>
    <dgm:pt modelId="{61F4A98E-BCBE-4199-AD03-FF64A940531E}" type="pres">
      <dgm:prSet presAssocID="{4BE2EBD4-FBFB-42D4-9FF0-C1EE4630E803}" presName="circleTx" presStyleLbl="node1" presStyleIdx="18" presStyleCnt="19"/>
      <dgm:spPr/>
    </dgm:pt>
    <dgm:pt modelId="{DCA5224E-215B-43EC-85AB-A7B39516F90D}" type="pres">
      <dgm:prSet presAssocID="{4BE2EBD4-FBFB-42D4-9FF0-C1EE4630E803}" presName="spN" presStyleCnt="0"/>
      <dgm:spPr/>
    </dgm:pt>
  </dgm:ptLst>
  <dgm:cxnLst>
    <dgm:cxn modelId="{ED114508-D56C-4445-A7AB-0B0D291A8AD1}" type="presOf" srcId="{4BE2EBD4-FBFB-42D4-9FF0-C1EE4630E803}" destId="{61F4A98E-BCBE-4199-AD03-FF64A940531E}" srcOrd="0" destOrd="0" presId="urn:microsoft.com/office/officeart/2009/3/layout/RandomtoResultProcess"/>
    <dgm:cxn modelId="{CEAD4320-7B81-4FA7-A450-5CD76AAAC015}" srcId="{B136172A-77FE-483D-A530-6D7DCBD59C45}" destId="{FE2DFFC7-FD6E-4E29-B06A-DC9EDADC1CD3}" srcOrd="0" destOrd="0" parTransId="{EBF38EA2-7638-4AE2-9EE0-D6BF7F7D42F3}" sibTransId="{9B96E44D-01FE-4929-B85D-911D00D72958}"/>
    <dgm:cxn modelId="{A17E0E5D-AA21-4F2D-9F81-D1283A2A6B44}" srcId="{B136172A-77FE-483D-A530-6D7DCBD59C45}" destId="{4BE2EBD4-FBFB-42D4-9FF0-C1EE4630E803}" srcOrd="1" destOrd="0" parTransId="{86BE3997-523B-4C25-B6BC-868BBEBC29BC}" sibTransId="{3758A60C-A760-4003-B2A1-0A3EED7F258E}"/>
    <dgm:cxn modelId="{B4D5F26C-F9FE-457D-9BE5-2EA463763696}" type="presOf" srcId="{B136172A-77FE-483D-A530-6D7DCBD59C45}" destId="{CD1ECF54-C84C-4C93-967D-FBCB5DAD50DD}" srcOrd="0" destOrd="0" presId="urn:microsoft.com/office/officeart/2009/3/layout/RandomtoResultProcess"/>
    <dgm:cxn modelId="{3960468F-67DA-4F07-ADE9-397A890EC4AA}" type="presOf" srcId="{FE2DFFC7-FD6E-4E29-B06A-DC9EDADC1CD3}" destId="{C16B8174-807D-4AB2-AC34-1ECA6BE24F39}" srcOrd="0" destOrd="0" presId="urn:microsoft.com/office/officeart/2009/3/layout/RandomtoResultProcess"/>
    <dgm:cxn modelId="{D7C36DD5-1431-4BBB-A576-649BC7D033CC}" type="presParOf" srcId="{CD1ECF54-C84C-4C93-967D-FBCB5DAD50DD}" destId="{506E5788-0DEF-4D91-A32C-377D8C33EB51}" srcOrd="0" destOrd="0" presId="urn:microsoft.com/office/officeart/2009/3/layout/RandomtoResultProcess"/>
    <dgm:cxn modelId="{825AA4B8-9E2B-424E-A99B-0C5ADAFE2060}" type="presParOf" srcId="{506E5788-0DEF-4D91-A32C-377D8C33EB51}" destId="{C16B8174-807D-4AB2-AC34-1ECA6BE24F39}" srcOrd="0" destOrd="0" presId="urn:microsoft.com/office/officeart/2009/3/layout/RandomtoResultProcess"/>
    <dgm:cxn modelId="{5B853841-33B3-40AC-8EC4-D6C6E4BBF8E8}" type="presParOf" srcId="{506E5788-0DEF-4D91-A32C-377D8C33EB51}" destId="{71F0470F-C5BB-4B3E-A7E6-65F5BBC28D29}" srcOrd="1" destOrd="0" presId="urn:microsoft.com/office/officeart/2009/3/layout/RandomtoResultProcess"/>
    <dgm:cxn modelId="{E5F62DF6-3C7C-40B6-B8DC-3D8176BE78E8}" type="presParOf" srcId="{506E5788-0DEF-4D91-A32C-377D8C33EB51}" destId="{2C91C065-8D65-40D9-998A-F7CAD4174277}" srcOrd="2" destOrd="0" presId="urn:microsoft.com/office/officeart/2009/3/layout/RandomtoResultProcess"/>
    <dgm:cxn modelId="{7C91AA15-9D4E-441B-BCF4-254556459432}" type="presParOf" srcId="{506E5788-0DEF-4D91-A32C-377D8C33EB51}" destId="{14294C6D-F56D-4CF8-A39E-8699E3C0DE5D}" srcOrd="3" destOrd="0" presId="urn:microsoft.com/office/officeart/2009/3/layout/RandomtoResultProcess"/>
    <dgm:cxn modelId="{FD2A3291-4B2C-4722-A8A4-49612646BDC8}" type="presParOf" srcId="{506E5788-0DEF-4D91-A32C-377D8C33EB51}" destId="{B978F2DC-0EAE-4E22-95D1-F751026FB6A8}" srcOrd="4" destOrd="0" presId="urn:microsoft.com/office/officeart/2009/3/layout/RandomtoResultProcess"/>
    <dgm:cxn modelId="{D83E38DC-D862-4933-A90E-F4677D750628}" type="presParOf" srcId="{506E5788-0DEF-4D91-A32C-377D8C33EB51}" destId="{570338F4-C7C2-487E-BB44-653AAB0A771A}" srcOrd="5" destOrd="0" presId="urn:microsoft.com/office/officeart/2009/3/layout/RandomtoResultProcess"/>
    <dgm:cxn modelId="{75594B65-EA77-42AF-8E9D-04FA9C795CF4}" type="presParOf" srcId="{506E5788-0DEF-4D91-A32C-377D8C33EB51}" destId="{E08E4F2B-7AB6-4763-A99E-3A15AD5504ED}" srcOrd="6" destOrd="0" presId="urn:microsoft.com/office/officeart/2009/3/layout/RandomtoResultProcess"/>
    <dgm:cxn modelId="{B70CEF2F-6F30-46F2-A261-ED4734D50D04}" type="presParOf" srcId="{506E5788-0DEF-4D91-A32C-377D8C33EB51}" destId="{78C9B5DC-92A2-48C6-B577-53D094421583}" srcOrd="7" destOrd="0" presId="urn:microsoft.com/office/officeart/2009/3/layout/RandomtoResultProcess"/>
    <dgm:cxn modelId="{8271F235-E076-4359-91C5-C63D1F729495}" type="presParOf" srcId="{506E5788-0DEF-4D91-A32C-377D8C33EB51}" destId="{A523678B-C814-4F3E-9B11-B657F13BA3A9}" srcOrd="8" destOrd="0" presId="urn:microsoft.com/office/officeart/2009/3/layout/RandomtoResultProcess"/>
    <dgm:cxn modelId="{5FCAEBA7-3457-4602-9A62-EBDF2B0AF5B7}" type="presParOf" srcId="{506E5788-0DEF-4D91-A32C-377D8C33EB51}" destId="{9C61900F-F763-48CF-BAAE-22A8168004A4}" srcOrd="9" destOrd="0" presId="urn:microsoft.com/office/officeart/2009/3/layout/RandomtoResultProcess"/>
    <dgm:cxn modelId="{FAFEFCBD-FEC3-4D5C-8024-CBFC7B60262F}" type="presParOf" srcId="{506E5788-0DEF-4D91-A32C-377D8C33EB51}" destId="{9249D64C-EECB-43F8-81C8-770398452B7B}" srcOrd="10" destOrd="0" presId="urn:microsoft.com/office/officeart/2009/3/layout/RandomtoResultProcess"/>
    <dgm:cxn modelId="{3076E614-E070-4ABD-86ED-14B1F246519B}" type="presParOf" srcId="{506E5788-0DEF-4D91-A32C-377D8C33EB51}" destId="{0AB048A4-FF4B-4FD8-A9AC-0698D97EFBA5}" srcOrd="11" destOrd="0" presId="urn:microsoft.com/office/officeart/2009/3/layout/RandomtoResultProcess"/>
    <dgm:cxn modelId="{D77F2F99-36C9-432A-BC69-D96713D189FA}" type="presParOf" srcId="{506E5788-0DEF-4D91-A32C-377D8C33EB51}" destId="{609814A5-7E02-4928-9F2B-73AE6CE6E643}" srcOrd="12" destOrd="0" presId="urn:microsoft.com/office/officeart/2009/3/layout/RandomtoResultProcess"/>
    <dgm:cxn modelId="{5048F171-3F00-4104-A285-D1DF17046470}" type="presParOf" srcId="{506E5788-0DEF-4D91-A32C-377D8C33EB51}" destId="{82EAB85F-CE64-4CC0-A797-11EBF933C0F1}" srcOrd="13" destOrd="0" presId="urn:microsoft.com/office/officeart/2009/3/layout/RandomtoResultProcess"/>
    <dgm:cxn modelId="{63E90856-EF60-4AB8-9531-3029669EAEA5}" type="presParOf" srcId="{506E5788-0DEF-4D91-A32C-377D8C33EB51}" destId="{2A6CBC9A-1208-4D0B-8A0C-0BD5186C6B16}" srcOrd="14" destOrd="0" presId="urn:microsoft.com/office/officeart/2009/3/layout/RandomtoResultProcess"/>
    <dgm:cxn modelId="{79DBB28F-9DAC-4C2E-A8F3-564989BF94D2}" type="presParOf" srcId="{506E5788-0DEF-4D91-A32C-377D8C33EB51}" destId="{D119115F-B5C9-4F89-96A2-B5C62ABDA0E2}" srcOrd="15" destOrd="0" presId="urn:microsoft.com/office/officeart/2009/3/layout/RandomtoResultProcess"/>
    <dgm:cxn modelId="{92E125D2-94F4-4310-9A65-CC8BA4C49FF3}" type="presParOf" srcId="{506E5788-0DEF-4D91-A32C-377D8C33EB51}" destId="{CA5C9B47-8004-4A43-809D-BC0FF38DE903}" srcOrd="16" destOrd="0" presId="urn:microsoft.com/office/officeart/2009/3/layout/RandomtoResultProcess"/>
    <dgm:cxn modelId="{66CE3FD7-2DCD-4F50-AE7E-433C229CEAD5}" type="presParOf" srcId="{506E5788-0DEF-4D91-A32C-377D8C33EB51}" destId="{EE356CFC-AD2B-46F4-A98D-5D5190F68BF7}" srcOrd="17" destOrd="0" presId="urn:microsoft.com/office/officeart/2009/3/layout/RandomtoResultProcess"/>
    <dgm:cxn modelId="{E95E58CD-F630-434A-A7E0-236E16E927F8}" type="presParOf" srcId="{506E5788-0DEF-4D91-A32C-377D8C33EB51}" destId="{F4BF9F17-FABE-4080-BFC7-39599C07258D}" srcOrd="18" destOrd="0" presId="urn:microsoft.com/office/officeart/2009/3/layout/RandomtoResultProcess"/>
    <dgm:cxn modelId="{6D2E4E6B-136D-441E-BDF5-E4572771A39E}" type="presParOf" srcId="{CD1ECF54-C84C-4C93-967D-FBCB5DAD50DD}" destId="{5EDBEE56-EA1D-4B76-BC34-C10BB0E257EB}" srcOrd="1" destOrd="0" presId="urn:microsoft.com/office/officeart/2009/3/layout/RandomtoResultProcess"/>
    <dgm:cxn modelId="{1FE9EA03-28BF-4578-823E-BAB28C4A1AA0}" type="presParOf" srcId="{5EDBEE56-EA1D-4B76-BC34-C10BB0E257EB}" destId="{F347819D-ED19-406A-91B1-40D24CF4FFEC}" srcOrd="0" destOrd="0" presId="urn:microsoft.com/office/officeart/2009/3/layout/RandomtoResultProcess"/>
    <dgm:cxn modelId="{00CF99B7-2703-4C05-8144-065411AEA11E}" type="presParOf" srcId="{5EDBEE56-EA1D-4B76-BC34-C10BB0E257EB}" destId="{2CF57059-8319-4947-BD60-48B8952E6DC4}" srcOrd="1" destOrd="0" presId="urn:microsoft.com/office/officeart/2009/3/layout/RandomtoResultProcess"/>
    <dgm:cxn modelId="{6F80589D-586D-401B-9B4A-D390804B8D89}" type="presParOf" srcId="{CD1ECF54-C84C-4C93-967D-FBCB5DAD50DD}" destId="{CC13C669-495D-4A42-9152-C23593A8E0A6}" srcOrd="2" destOrd="0" presId="urn:microsoft.com/office/officeart/2009/3/layout/RandomtoResultProcess"/>
    <dgm:cxn modelId="{A6917D8E-0787-44C2-9217-9C00A56A5633}" type="presParOf" srcId="{CD1ECF54-C84C-4C93-967D-FBCB5DAD50DD}" destId="{3465E5F6-E0D3-4E63-B35C-DE236BEBCAA6}" srcOrd="3" destOrd="0" presId="urn:microsoft.com/office/officeart/2009/3/layout/RandomtoResultProcess"/>
    <dgm:cxn modelId="{0B2917A0-C20B-40A1-B2CB-BF29FD1DBDF5}" type="presParOf" srcId="{3465E5F6-E0D3-4E63-B35C-DE236BEBCAA6}" destId="{D54A3F4D-CA34-4339-B9C6-8370218E415C}" srcOrd="0" destOrd="0" presId="urn:microsoft.com/office/officeart/2009/3/layout/RandomtoResultProcess"/>
    <dgm:cxn modelId="{C62641C5-8472-40FD-A202-A119969D648A}" type="presParOf" srcId="{3465E5F6-E0D3-4E63-B35C-DE236BEBCAA6}" destId="{0AFAA3BA-592D-4E73-9256-3238E0E131B0}" srcOrd="1" destOrd="0" presId="urn:microsoft.com/office/officeart/2009/3/layout/RandomtoResultProcess"/>
    <dgm:cxn modelId="{630DF582-8C2C-4087-A371-1634DA39BFCA}" type="presParOf" srcId="{CD1ECF54-C84C-4C93-967D-FBCB5DAD50DD}" destId="{9BEEB66D-884B-4161-9CE8-D93E24A15822}" srcOrd="4" destOrd="0" presId="urn:microsoft.com/office/officeart/2009/3/layout/RandomtoResultProcess"/>
    <dgm:cxn modelId="{241611A7-57C0-49EF-AEC7-328CD49A7D5E}" type="presParOf" srcId="{9BEEB66D-884B-4161-9CE8-D93E24A15822}" destId="{61F4A98E-BCBE-4199-AD03-FF64A940531E}" srcOrd="0" destOrd="0" presId="urn:microsoft.com/office/officeart/2009/3/layout/RandomtoResultProcess"/>
    <dgm:cxn modelId="{C36DFD7E-3179-41A0-9145-C6775628E061}" type="presParOf" srcId="{9BEEB66D-884B-4161-9CE8-D93E24A15822}" destId="{DCA5224E-215B-43EC-85AB-A7B39516F90D}"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B8174-807D-4AB2-AC34-1ECA6BE24F39}">
      <dsp:nvSpPr>
        <dsp:cNvPr id="0" name=""/>
        <dsp:cNvSpPr/>
      </dsp:nvSpPr>
      <dsp:spPr>
        <a:xfrm>
          <a:off x="1" y="3011321"/>
          <a:ext cx="4802238" cy="2074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0" i="0" kern="1200" dirty="0"/>
            <a:t>+ </a:t>
          </a:r>
          <a:r>
            <a:rPr lang="en-US" sz="3200" b="0" i="0" kern="1200" dirty="0" err="1"/>
            <a:t>Vyriausybė</a:t>
          </a:r>
          <a:endParaRPr lang="en-US" sz="3200" b="0" i="0" kern="1200" dirty="0"/>
        </a:p>
        <a:p>
          <a:pPr marL="0" lvl="0" indent="0" algn="ctr" defTabSz="1422400">
            <a:lnSpc>
              <a:spcPct val="90000"/>
            </a:lnSpc>
            <a:spcBef>
              <a:spcPct val="0"/>
            </a:spcBef>
            <a:spcAft>
              <a:spcPct val="35000"/>
            </a:spcAft>
            <a:buNone/>
          </a:pPr>
          <a:r>
            <a:rPr lang="en-US" sz="3200" b="0" i="0" kern="1200" dirty="0"/>
            <a:t>+ </a:t>
          </a:r>
          <a:r>
            <a:rPr lang="en-US" sz="3200" b="0" i="0" kern="1200" dirty="0" err="1"/>
            <a:t>Privatusis</a:t>
          </a:r>
          <a:r>
            <a:rPr lang="en-US" sz="3200" b="0" i="0" kern="1200" dirty="0"/>
            <a:t> </a:t>
          </a:r>
          <a:r>
            <a:rPr lang="en-US" sz="3200" b="0" i="0" kern="1200" dirty="0" err="1"/>
            <a:t>sektorius</a:t>
          </a:r>
          <a:endParaRPr lang="en-US" sz="3200" b="0" i="0" kern="1200" dirty="0"/>
        </a:p>
        <a:p>
          <a:pPr marL="0" lvl="0" indent="0" algn="ctr" defTabSz="1422400">
            <a:lnSpc>
              <a:spcPct val="90000"/>
            </a:lnSpc>
            <a:spcBef>
              <a:spcPct val="0"/>
            </a:spcBef>
            <a:spcAft>
              <a:spcPct val="35000"/>
            </a:spcAft>
            <a:buNone/>
          </a:pPr>
          <a:r>
            <a:rPr lang="en-US" sz="3200" b="0" i="0" kern="1200" dirty="0"/>
            <a:t>+ </a:t>
          </a:r>
          <a:r>
            <a:rPr lang="en-US" sz="3200" b="0" i="0" kern="1200" dirty="0" err="1"/>
            <a:t>Viešasis</a:t>
          </a:r>
          <a:r>
            <a:rPr lang="en-US" sz="3200" b="0" i="0" kern="1200" dirty="0"/>
            <a:t> </a:t>
          </a:r>
          <a:r>
            <a:rPr lang="en-US" sz="3200" b="0" i="0" kern="1200" dirty="0" err="1"/>
            <a:t>sektorius</a:t>
          </a:r>
          <a:endParaRPr lang="en-US" sz="3200" b="0" i="0" kern="1200" dirty="0"/>
        </a:p>
      </dsp:txBody>
      <dsp:txXfrm>
        <a:off x="1" y="3011321"/>
        <a:ext cx="4802238" cy="2074701"/>
      </dsp:txXfrm>
    </dsp:sp>
    <dsp:sp modelId="{71F0470F-C5BB-4B3E-A7E6-65F5BBC28D29}">
      <dsp:nvSpPr>
        <dsp:cNvPr id="0" name=""/>
        <dsp:cNvSpPr/>
      </dsp:nvSpPr>
      <dsp:spPr>
        <a:xfrm>
          <a:off x="310492" y="2816068"/>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1C065-8D65-40D9-998A-F7CAD4174277}">
      <dsp:nvSpPr>
        <dsp:cNvPr id="0" name=""/>
        <dsp:cNvSpPr/>
      </dsp:nvSpPr>
      <dsp:spPr>
        <a:xfrm>
          <a:off x="542965" y="2351122"/>
          <a:ext cx="332104" cy="332104"/>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94C6D-F56D-4CF8-A39E-8699E3C0DE5D}">
      <dsp:nvSpPr>
        <dsp:cNvPr id="0" name=""/>
        <dsp:cNvSpPr/>
      </dsp:nvSpPr>
      <dsp:spPr>
        <a:xfrm>
          <a:off x="1100900" y="2444112"/>
          <a:ext cx="521878" cy="521878"/>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8F2DC-0EAE-4E22-95D1-F751026FB6A8}">
      <dsp:nvSpPr>
        <dsp:cNvPr id="0" name=""/>
        <dsp:cNvSpPr/>
      </dsp:nvSpPr>
      <dsp:spPr>
        <a:xfrm>
          <a:off x="1565846" y="1932671"/>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0338F4-C7C2-487E-BB44-653AAB0A771A}">
      <dsp:nvSpPr>
        <dsp:cNvPr id="0" name=""/>
        <dsp:cNvSpPr/>
      </dsp:nvSpPr>
      <dsp:spPr>
        <a:xfrm>
          <a:off x="2170275" y="1746693"/>
          <a:ext cx="332104" cy="332104"/>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8E4F2B-7AB6-4763-A99E-3A15AD5504ED}">
      <dsp:nvSpPr>
        <dsp:cNvPr id="0" name=""/>
        <dsp:cNvSpPr/>
      </dsp:nvSpPr>
      <dsp:spPr>
        <a:xfrm>
          <a:off x="2914189" y="2072155"/>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9B5DC-92A2-48C6-B577-53D094421583}">
      <dsp:nvSpPr>
        <dsp:cNvPr id="0" name=""/>
        <dsp:cNvSpPr/>
      </dsp:nvSpPr>
      <dsp:spPr>
        <a:xfrm>
          <a:off x="3379135" y="2304628"/>
          <a:ext cx="521878" cy="521878"/>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3678B-C814-4F3E-9B11-B657F13BA3A9}">
      <dsp:nvSpPr>
        <dsp:cNvPr id="0" name=""/>
        <dsp:cNvSpPr/>
      </dsp:nvSpPr>
      <dsp:spPr>
        <a:xfrm>
          <a:off x="4030059" y="2816068"/>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1900F-F763-48CF-BAAE-22A8168004A4}">
      <dsp:nvSpPr>
        <dsp:cNvPr id="0" name=""/>
        <dsp:cNvSpPr/>
      </dsp:nvSpPr>
      <dsp:spPr>
        <a:xfrm>
          <a:off x="4501514" y="3327509"/>
          <a:ext cx="332104" cy="332104"/>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9D64C-EECB-43F8-81C8-770398452B7B}">
      <dsp:nvSpPr>
        <dsp:cNvPr id="0" name=""/>
        <dsp:cNvSpPr/>
      </dsp:nvSpPr>
      <dsp:spPr>
        <a:xfrm>
          <a:off x="2058479" y="2219515"/>
          <a:ext cx="562765" cy="599768"/>
        </a:xfrm>
        <a:prstGeom prst="ellipse">
          <a:avLst/>
        </a:prstGeom>
        <a:solidFill>
          <a:srgbClr val="DD1B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048A4-FF4B-4FD8-A9AC-0698D97EFBA5}">
      <dsp:nvSpPr>
        <dsp:cNvPr id="0" name=""/>
        <dsp:cNvSpPr/>
      </dsp:nvSpPr>
      <dsp:spPr>
        <a:xfrm>
          <a:off x="78019" y="4486858"/>
          <a:ext cx="332104" cy="332104"/>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814A5-7E02-4928-9F2B-73AE6CE6E643}">
      <dsp:nvSpPr>
        <dsp:cNvPr id="0" name=""/>
        <dsp:cNvSpPr/>
      </dsp:nvSpPr>
      <dsp:spPr>
        <a:xfrm>
          <a:off x="356986" y="4760964"/>
          <a:ext cx="521878" cy="5218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AB85F-CE64-4CC0-A797-11EBF933C0F1}">
      <dsp:nvSpPr>
        <dsp:cNvPr id="0" name=""/>
        <dsp:cNvSpPr/>
      </dsp:nvSpPr>
      <dsp:spPr>
        <a:xfrm>
          <a:off x="1054405" y="5123528"/>
          <a:ext cx="759095" cy="759095"/>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CBC9A-1208-4D0B-8A0C-0BD5186C6B16}">
      <dsp:nvSpPr>
        <dsp:cNvPr id="0" name=""/>
        <dsp:cNvSpPr/>
      </dsp:nvSpPr>
      <dsp:spPr>
        <a:xfrm>
          <a:off x="1933774" y="5941890"/>
          <a:ext cx="332104" cy="332104"/>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19115F-B5C9-4F89-96A2-B5C62ABDA0E2}">
      <dsp:nvSpPr>
        <dsp:cNvPr id="0" name=""/>
        <dsp:cNvSpPr/>
      </dsp:nvSpPr>
      <dsp:spPr>
        <a:xfrm>
          <a:off x="2162870" y="5318093"/>
          <a:ext cx="521878" cy="521878"/>
        </a:xfrm>
        <a:prstGeom prst="ellipse">
          <a:avLst/>
        </a:prstGeom>
        <a:solidFill>
          <a:srgbClr val="1D96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C9B47-8004-4A43-809D-BC0FF38DE903}">
      <dsp:nvSpPr>
        <dsp:cNvPr id="0" name=""/>
        <dsp:cNvSpPr/>
      </dsp:nvSpPr>
      <dsp:spPr>
        <a:xfrm>
          <a:off x="2681716" y="5639452"/>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56CFC-AD2B-46F4-A98D-5D5190F68BF7}">
      <dsp:nvSpPr>
        <dsp:cNvPr id="0" name=""/>
        <dsp:cNvSpPr/>
      </dsp:nvSpPr>
      <dsp:spPr>
        <a:xfrm>
          <a:off x="3218745" y="5222886"/>
          <a:ext cx="759095" cy="759095"/>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F9F17-FABE-4080-BFC7-39599C07258D}">
      <dsp:nvSpPr>
        <dsp:cNvPr id="0" name=""/>
        <dsp:cNvSpPr/>
      </dsp:nvSpPr>
      <dsp:spPr>
        <a:xfrm>
          <a:off x="4123048" y="4821868"/>
          <a:ext cx="521878" cy="5218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7819D-ED19-406A-91B1-40D24CF4FFEC}">
      <dsp:nvSpPr>
        <dsp:cNvPr id="0" name=""/>
        <dsp:cNvSpPr/>
      </dsp:nvSpPr>
      <dsp:spPr>
        <a:xfrm>
          <a:off x="4803868" y="2443338"/>
          <a:ext cx="1532681" cy="292605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4A3F4D-CA34-4339-B9C6-8370218E415C}">
      <dsp:nvSpPr>
        <dsp:cNvPr id="0" name=""/>
        <dsp:cNvSpPr/>
      </dsp:nvSpPr>
      <dsp:spPr>
        <a:xfrm>
          <a:off x="6057880" y="2443338"/>
          <a:ext cx="1532681" cy="292605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F4A98E-BCBE-4199-AD03-FF64A940531E}">
      <dsp:nvSpPr>
        <dsp:cNvPr id="0" name=""/>
        <dsp:cNvSpPr/>
      </dsp:nvSpPr>
      <dsp:spPr>
        <a:xfrm>
          <a:off x="7757763" y="2201523"/>
          <a:ext cx="3553034" cy="3553034"/>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err="1"/>
            <a:t>Bendradarbiavimas</a:t>
          </a:r>
          <a:r>
            <a:rPr lang="en-GB" sz="2400" kern="1200" dirty="0"/>
            <a:t>, </a:t>
          </a:r>
          <a:r>
            <a:rPr lang="en-GB" sz="2400" kern="1200" dirty="0" err="1"/>
            <a:t>autentiški</a:t>
          </a:r>
          <a:r>
            <a:rPr lang="en-GB" sz="2400" kern="1200" dirty="0"/>
            <a:t> </a:t>
          </a:r>
          <a:r>
            <a:rPr lang="en-GB" sz="2400" kern="1200" dirty="0" err="1"/>
            <a:t>elementai</a:t>
          </a:r>
          <a:r>
            <a:rPr lang="en-GB" sz="2400" kern="1200" dirty="0"/>
            <a:t> </a:t>
          </a:r>
          <a:r>
            <a:rPr lang="en-GB" sz="2400" kern="1200" dirty="0" err="1"/>
            <a:t>ir</a:t>
          </a:r>
          <a:r>
            <a:rPr lang="en-GB" sz="2400" kern="1200" dirty="0"/>
            <a:t> </a:t>
          </a:r>
          <a:r>
            <a:rPr lang="en-GB" sz="2400" kern="1200" dirty="0" err="1"/>
            <a:t>informacijos</a:t>
          </a:r>
          <a:r>
            <a:rPr lang="en-GB" sz="2400" kern="1200" dirty="0"/>
            <a:t> </a:t>
          </a:r>
          <a:r>
            <a:rPr lang="en-GB" sz="2400" kern="1200" dirty="0" err="1"/>
            <a:t>srautas</a:t>
          </a:r>
          <a:r>
            <a:rPr lang="en-GB" sz="2400" kern="1200" dirty="0"/>
            <a:t> </a:t>
          </a:r>
          <a:r>
            <a:rPr lang="en-GB" sz="2400" kern="1200" dirty="0" err="1"/>
            <a:t>yra</a:t>
          </a:r>
          <a:r>
            <a:rPr lang="en-GB" sz="2400" kern="1200" dirty="0"/>
            <a:t> </a:t>
          </a:r>
          <a:r>
            <a:rPr lang="en-GB" sz="2400" kern="1200" dirty="0" err="1"/>
            <a:t>pagrindiniai</a:t>
          </a:r>
          <a:r>
            <a:rPr lang="en-GB" sz="2400" kern="1200" dirty="0"/>
            <a:t> </a:t>
          </a:r>
          <a:r>
            <a:rPr lang="en-GB" sz="2400" kern="1200" dirty="0" err="1"/>
            <a:t>elementai</a:t>
          </a:r>
          <a:endParaRPr lang="en-IE" sz="2400" kern="1200" dirty="0"/>
        </a:p>
      </dsp:txBody>
      <dsp:txXfrm>
        <a:off x="8278093" y="2721853"/>
        <a:ext cx="2512374" cy="2512374"/>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dirty="0"/>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with photo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353CFCD-2703-C64F-A780-92441DA7ACC2}"/>
              </a:ext>
            </a:extLst>
          </p:cNvPr>
          <p:cNvSpPr/>
          <p:nvPr userDrawn="1"/>
        </p:nvSpPr>
        <p:spPr>
          <a:xfrm>
            <a:off x="390978" y="4841874"/>
            <a:ext cx="1935844" cy="164465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Main Body Text</a:t>
            </a:r>
          </a:p>
        </p:txBody>
      </p:sp>
      <p:pic>
        <p:nvPicPr>
          <p:cNvPr id="17" name="Picture 16" descr="A close up of a sign&#10;&#10;Description automatically generated">
            <a:extLst>
              <a:ext uri="{FF2B5EF4-FFF2-40B4-BE49-F238E27FC236}">
                <a16:creationId xmlns:a16="http://schemas.microsoft.com/office/drawing/2014/main" id="{8C4AA226-2938-6F41-8288-DD9770C2C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extLst>
      <p:ext uri="{BB962C8B-B14F-4D97-AF65-F5344CB8AC3E}">
        <p14:creationId xmlns:p14="http://schemas.microsoft.com/office/powerpoint/2010/main" val="350976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with photo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26EA75-D55F-D04A-BF8D-0291E9DC5EFA}"/>
              </a:ext>
            </a:extLst>
          </p:cNvPr>
          <p:cNvSpPr/>
          <p:nvPr userDrawn="1"/>
        </p:nvSpPr>
        <p:spPr>
          <a:xfrm>
            <a:off x="2415442" y="297595"/>
            <a:ext cx="4439557" cy="99423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9D0881-36CB-7649-A7E8-5F14C25F4676}"/>
              </a:ext>
            </a:extLst>
          </p:cNvPr>
          <p:cNvSpPr/>
          <p:nvPr userDrawn="1"/>
        </p:nvSpPr>
        <p:spPr>
          <a:xfrm>
            <a:off x="3025255" y="4046615"/>
            <a:ext cx="1219201" cy="1244869"/>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0A0A225-0F55-F641-B8B5-2BE6B2129688}"/>
              </a:ext>
            </a:extLst>
          </p:cNvPr>
          <p:cNvSpPr>
            <a:spLocks noGrp="1"/>
          </p:cNvSpPr>
          <p:nvPr>
            <p:ph type="pic" sz="quarter" idx="10"/>
          </p:nvPr>
        </p:nvSpPr>
        <p:spPr>
          <a:xfrm>
            <a:off x="445569" y="523574"/>
            <a:ext cx="3798887" cy="4222750"/>
          </a:xfrm>
        </p:spPr>
        <p:txBody>
          <a:bodyPr/>
          <a:lstStyle>
            <a:lvl1pPr marL="0" indent="0" algn="ctr">
              <a:buNone/>
              <a:defRPr sz="2000"/>
            </a:lvl1pPr>
          </a:lstStyle>
          <a:p>
            <a:endParaRPr lang="en-US" dirty="0"/>
          </a:p>
          <a:p>
            <a:endParaRPr lang="en-US" dirty="0"/>
          </a:p>
          <a:p>
            <a:r>
              <a:rPr lang="en-US" dirty="0"/>
              <a:t>Click to add a photo</a:t>
            </a:r>
          </a:p>
        </p:txBody>
      </p:sp>
      <p:sp>
        <p:nvSpPr>
          <p:cNvPr id="20" name="Picture Placeholder 2">
            <a:extLst>
              <a:ext uri="{FF2B5EF4-FFF2-40B4-BE49-F238E27FC236}">
                <a16:creationId xmlns:a16="http://schemas.microsoft.com/office/drawing/2014/main" id="{DAA584C7-BD3C-8844-AD84-8513CEFC5002}"/>
              </a:ext>
            </a:extLst>
          </p:cNvPr>
          <p:cNvSpPr>
            <a:spLocks noGrp="1"/>
          </p:cNvSpPr>
          <p:nvPr>
            <p:ph type="pic" sz="quarter" idx="11"/>
          </p:nvPr>
        </p:nvSpPr>
        <p:spPr>
          <a:xfrm>
            <a:off x="4709884" y="3546595"/>
            <a:ext cx="2771571" cy="3013810"/>
          </a:xfrm>
        </p:spPr>
        <p:txBody>
          <a:bodyPr>
            <a:normAutofit/>
          </a:bodyPr>
          <a:lstStyle>
            <a:lvl1pPr marL="0" indent="0" algn="ctr">
              <a:buNone/>
              <a:defRPr sz="1800"/>
            </a:lvl1pPr>
          </a:lstStyle>
          <a:p>
            <a:endParaRPr lang="en-US" dirty="0"/>
          </a:p>
          <a:p>
            <a:r>
              <a:rPr lang="en-US" dirty="0"/>
              <a:t>Click to add a photo</a:t>
            </a:r>
          </a:p>
        </p:txBody>
      </p:sp>
      <p:sp>
        <p:nvSpPr>
          <p:cNvPr id="21" name="Text Placeholder 23">
            <a:extLst>
              <a:ext uri="{FF2B5EF4-FFF2-40B4-BE49-F238E27FC236}">
                <a16:creationId xmlns:a16="http://schemas.microsoft.com/office/drawing/2014/main" id="{6F20DF54-2E46-6F4D-86D8-14F6B589B636}"/>
              </a:ext>
            </a:extLst>
          </p:cNvPr>
          <p:cNvSpPr>
            <a:spLocks noGrp="1"/>
          </p:cNvSpPr>
          <p:nvPr>
            <p:ph type="body" sz="quarter" idx="13" hasCustomPrompt="1"/>
          </p:nvPr>
        </p:nvSpPr>
        <p:spPr>
          <a:xfrm>
            <a:off x="4635221" y="1508861"/>
            <a:ext cx="3999055" cy="1791502"/>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22" name="Text Placeholder 25">
            <a:extLst>
              <a:ext uri="{FF2B5EF4-FFF2-40B4-BE49-F238E27FC236}">
                <a16:creationId xmlns:a16="http://schemas.microsoft.com/office/drawing/2014/main" id="{474C6A3D-1373-F247-AC68-6AE232ADE7BB}"/>
              </a:ext>
            </a:extLst>
          </p:cNvPr>
          <p:cNvSpPr>
            <a:spLocks noGrp="1"/>
          </p:cNvSpPr>
          <p:nvPr>
            <p:ph type="body" sz="quarter" idx="14" hasCustomPrompt="1"/>
          </p:nvPr>
        </p:nvSpPr>
        <p:spPr>
          <a:xfrm>
            <a:off x="7814127" y="4046615"/>
            <a:ext cx="3932304" cy="216418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3" name="Picture 22" descr="A close up of a sign&#10;&#10;Description automatically generated">
            <a:extLst>
              <a:ext uri="{FF2B5EF4-FFF2-40B4-BE49-F238E27FC236}">
                <a16:creationId xmlns:a16="http://schemas.microsoft.com/office/drawing/2014/main" id="{BE2774BD-5BCF-704B-97DA-8BFC95F10F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70011"/>
            <a:ext cx="11381134" cy="5597232"/>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a:extLst>
              <a:ext uri="{FF2B5EF4-FFF2-40B4-BE49-F238E27FC236}">
                <a16:creationId xmlns:a16="http://schemas.microsoft.com/office/drawing/2014/main" id="{D4A7241C-0A1C-8E47-AB22-CA50160A444E}"/>
              </a:ext>
            </a:extLst>
          </p:cNvPr>
          <p:cNvSpPr>
            <a:spLocks noGrp="1"/>
          </p:cNvSpPr>
          <p:nvPr>
            <p:ph type="pic" sz="quarter" idx="10" hasCustomPrompt="1"/>
          </p:nvPr>
        </p:nvSpPr>
        <p:spPr>
          <a:xfrm>
            <a:off x="5834298" y="0"/>
            <a:ext cx="5675313" cy="6858000"/>
          </a:xfrm>
          <a:custGeom>
            <a:avLst/>
            <a:gdLst>
              <a:gd name="connsiteX0" fmla="*/ 0 w 5675313"/>
              <a:gd name="connsiteY0" fmla="*/ 0 h 6858000"/>
              <a:gd name="connsiteX1" fmla="*/ 5675313 w 5675313"/>
              <a:gd name="connsiteY1" fmla="*/ 0 h 6858000"/>
              <a:gd name="connsiteX2" fmla="*/ 5675313 w 5675313"/>
              <a:gd name="connsiteY2" fmla="*/ 6858000 h 6858000"/>
              <a:gd name="connsiteX3" fmla="*/ 0 w 5675313"/>
              <a:gd name="connsiteY3" fmla="*/ 6858000 h 6858000"/>
              <a:gd name="connsiteX4" fmla="*/ 0 w 5675313"/>
              <a:gd name="connsiteY4" fmla="*/ 3082177 h 6858000"/>
              <a:gd name="connsiteX5" fmla="*/ 1808066 w 5675313"/>
              <a:gd name="connsiteY5" fmla="*/ 3082177 h 6858000"/>
              <a:gd name="connsiteX6" fmla="*/ 1808066 w 5675313"/>
              <a:gd name="connsiteY6" fmla="*/ 874591 h 6858000"/>
              <a:gd name="connsiteX7" fmla="*/ 0 w 5675313"/>
              <a:gd name="connsiteY7" fmla="*/ 8745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5313" h="6858000">
                <a:moveTo>
                  <a:pt x="0" y="0"/>
                </a:moveTo>
                <a:lnTo>
                  <a:pt x="5675313" y="0"/>
                </a:lnTo>
                <a:lnTo>
                  <a:pt x="5675313" y="6858000"/>
                </a:lnTo>
                <a:lnTo>
                  <a:pt x="0" y="6858000"/>
                </a:lnTo>
                <a:lnTo>
                  <a:pt x="0" y="3082177"/>
                </a:lnTo>
                <a:lnTo>
                  <a:pt x="1808066" y="3082177"/>
                </a:lnTo>
                <a:lnTo>
                  <a:pt x="1808066" y="874591"/>
                </a:lnTo>
                <a:lnTo>
                  <a:pt x="0" y="874591"/>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1675006" y="1074656"/>
            <a:ext cx="5675313" cy="1690335"/>
          </a:xfrm>
        </p:spPr>
        <p:txBody>
          <a:bodyPr>
            <a:normAutofit/>
          </a:bodyPr>
          <a:lstStyle>
            <a:lvl1pPr marL="0" indent="0" algn="r">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682390" y="3336966"/>
            <a:ext cx="5005892" cy="2090057"/>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hoto slide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396E02-8FBF-A446-9643-E01AE0E11DF3}"/>
              </a:ext>
            </a:extLst>
          </p:cNvPr>
          <p:cNvSpPr/>
          <p:nvPr userDrawn="1"/>
        </p:nvSpPr>
        <p:spPr>
          <a:xfrm>
            <a:off x="0" y="0"/>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23">
            <a:extLst>
              <a:ext uri="{FF2B5EF4-FFF2-40B4-BE49-F238E27FC236}">
                <a16:creationId xmlns:a16="http://schemas.microsoft.com/office/drawing/2014/main" id="{0ED9A6FB-AAFA-524E-9310-2891429DBDBB}"/>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8" name="Text Placeholder 25">
            <a:extLst>
              <a:ext uri="{FF2B5EF4-FFF2-40B4-BE49-F238E27FC236}">
                <a16:creationId xmlns:a16="http://schemas.microsoft.com/office/drawing/2014/main" id="{E50C6166-5703-B44C-9DAE-3A351D82DD01}"/>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57150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285775"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17" name="Picture 16" descr="A close up of a sign&#10;&#10;Description automatically generated">
            <a:extLst>
              <a:ext uri="{FF2B5EF4-FFF2-40B4-BE49-F238E27FC236}">
                <a16:creationId xmlns:a16="http://schemas.microsoft.com/office/drawing/2014/main" id="{9256D7B6-A0A6-7440-B736-77923A095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46405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107843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A07560-3848-C44E-89C5-7B8AA02F539E}"/>
              </a:ext>
            </a:extLst>
          </p:cNvPr>
          <p:cNvSpPr>
            <a:spLocks noGrp="1"/>
          </p:cNvSpPr>
          <p:nvPr>
            <p:ph type="pic" sz="quarter" idx="10"/>
          </p:nvPr>
        </p:nvSpPr>
        <p:spPr>
          <a:xfrm>
            <a:off x="-6238" y="0"/>
            <a:ext cx="12198238" cy="6858000"/>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txBody>
          <a:bodyPr wrap="square" anchor="t">
            <a:noAutofit/>
          </a:bodyPr>
          <a:lstStyle>
            <a:lvl1pPr marL="0" indent="0" algn="ctr">
              <a:buNone/>
              <a:defRPr sz="1800" i="1" baseline="0">
                <a:solidFill>
                  <a:srgbClr val="142D55"/>
                </a:solidFill>
              </a:defRPr>
            </a:lvl1pPr>
          </a:lstStyle>
          <a:p>
            <a:endParaRPr lang="en-US" dirty="0"/>
          </a:p>
          <a:p>
            <a:endParaRPr lang="en-US" dirty="0"/>
          </a:p>
          <a:p>
            <a:endParaRPr lang="en-US" dirty="0"/>
          </a:p>
          <a:p>
            <a:endParaRPr lang="en-US" dirty="0"/>
          </a:p>
          <a:p>
            <a:endParaRPr lang="en-US" dirty="0"/>
          </a:p>
          <a:p>
            <a:endParaRPr lang="en-US" dirty="0"/>
          </a:p>
          <a:p>
            <a:r>
              <a:rPr lang="en-US" dirty="0"/>
              <a:t>Click to add photo </a:t>
            </a:r>
          </a:p>
        </p:txBody>
      </p:sp>
      <p:sp>
        <p:nvSpPr>
          <p:cNvPr id="5" name="Rectangle 4">
            <a:extLst>
              <a:ext uri="{FF2B5EF4-FFF2-40B4-BE49-F238E27FC236}">
                <a16:creationId xmlns:a16="http://schemas.microsoft.com/office/drawing/2014/main" id="{B33CFD9A-7D20-6341-9296-700BED885CC8}"/>
              </a:ext>
            </a:extLst>
          </p:cNvPr>
          <p:cNvSpPr/>
          <p:nvPr userDrawn="1"/>
        </p:nvSpPr>
        <p:spPr>
          <a:xfrm>
            <a:off x="-6239" y="2987040"/>
            <a:ext cx="5197998" cy="3132575"/>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3">
            <a:extLst>
              <a:ext uri="{FF2B5EF4-FFF2-40B4-BE49-F238E27FC236}">
                <a16:creationId xmlns:a16="http://schemas.microsoft.com/office/drawing/2014/main" id="{1E72DBEE-1A4C-3D40-8EE0-FA63872FE217}"/>
              </a:ext>
            </a:extLst>
          </p:cNvPr>
          <p:cNvSpPr>
            <a:spLocks noGrp="1"/>
          </p:cNvSpPr>
          <p:nvPr>
            <p:ph type="body" sz="quarter" idx="13" hasCustomPrompt="1"/>
          </p:nvPr>
        </p:nvSpPr>
        <p:spPr>
          <a:xfrm>
            <a:off x="388093" y="3428999"/>
            <a:ext cx="4338286" cy="2389910"/>
          </a:xfrm>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044807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bullet slide">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D46ED09-CB54-A245-9876-42BFB2A98AF6}"/>
              </a:ext>
            </a:extLst>
          </p:cNvPr>
          <p:cNvSpPr/>
          <p:nvPr userDrawn="1"/>
        </p:nvSpPr>
        <p:spPr>
          <a:xfrm>
            <a:off x="820023" y="2319890"/>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8945943-17E4-DB44-9E22-02692DE164EF}"/>
              </a:ext>
            </a:extLst>
          </p:cNvPr>
          <p:cNvSpPr/>
          <p:nvPr userDrawn="1"/>
        </p:nvSpPr>
        <p:spPr>
          <a:xfrm>
            <a:off x="1" y="0"/>
            <a:ext cx="12191999" cy="22636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3">
            <a:extLst>
              <a:ext uri="{FF2B5EF4-FFF2-40B4-BE49-F238E27FC236}">
                <a16:creationId xmlns:a16="http://schemas.microsoft.com/office/drawing/2014/main" id="{E9A8ED48-74EB-6E4F-AE21-ACF6A681F971}"/>
              </a:ext>
            </a:extLst>
          </p:cNvPr>
          <p:cNvSpPr>
            <a:spLocks noGrp="1"/>
          </p:cNvSpPr>
          <p:nvPr>
            <p:ph type="body" sz="quarter" idx="13" hasCustomPrompt="1"/>
          </p:nvPr>
        </p:nvSpPr>
        <p:spPr>
          <a:xfrm>
            <a:off x="0" y="609472"/>
            <a:ext cx="12191999" cy="1358487"/>
          </a:xfrm>
          <a:noFill/>
        </p:spPr>
        <p:txBody>
          <a:bodyPr>
            <a:normAutofit/>
          </a:bodyPr>
          <a:lstStyle>
            <a:lvl1pPr marL="0" indent="0" algn="ctr">
              <a:buNone/>
              <a:defRPr sz="3600" b="1">
                <a:solidFill>
                  <a:srgbClr val="003841"/>
                </a:solidFill>
                <a:latin typeface="Calibri" panose="020F0502020204030204" pitchFamily="34" charset="0"/>
                <a:cs typeface="Calibri" panose="020F0502020204030204" pitchFamily="34" charset="0"/>
              </a:defRPr>
            </a:lvl1pPr>
          </a:lstStyle>
          <a:p>
            <a:pPr lvl="0"/>
            <a:r>
              <a:rPr lang="en-US" dirty="0"/>
              <a:t>TITLE</a:t>
            </a:r>
          </a:p>
        </p:txBody>
      </p:sp>
      <p:sp>
        <p:nvSpPr>
          <p:cNvPr id="27" name="Text Placeholder 23">
            <a:extLst>
              <a:ext uri="{FF2B5EF4-FFF2-40B4-BE49-F238E27FC236}">
                <a16:creationId xmlns:a16="http://schemas.microsoft.com/office/drawing/2014/main" id="{9FAFDBDA-8C47-E344-A385-E727A051BB86}"/>
              </a:ext>
            </a:extLst>
          </p:cNvPr>
          <p:cNvSpPr>
            <a:spLocks noGrp="1"/>
          </p:cNvSpPr>
          <p:nvPr>
            <p:ph type="body" sz="quarter" idx="14" hasCustomPrompt="1"/>
          </p:nvPr>
        </p:nvSpPr>
        <p:spPr>
          <a:xfrm>
            <a:off x="2275755" y="2349579"/>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28" name="Text Placeholder 23">
            <a:extLst>
              <a:ext uri="{FF2B5EF4-FFF2-40B4-BE49-F238E27FC236}">
                <a16:creationId xmlns:a16="http://schemas.microsoft.com/office/drawing/2014/main" id="{9949F2D9-52ED-654A-8561-47EBBFF5DFB9}"/>
              </a:ext>
            </a:extLst>
          </p:cNvPr>
          <p:cNvSpPr>
            <a:spLocks noGrp="1"/>
          </p:cNvSpPr>
          <p:nvPr>
            <p:ph type="body" sz="quarter" idx="15" hasCustomPrompt="1"/>
          </p:nvPr>
        </p:nvSpPr>
        <p:spPr>
          <a:xfrm>
            <a:off x="2275755" y="3036035"/>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1" name="Oval 30">
            <a:extLst>
              <a:ext uri="{FF2B5EF4-FFF2-40B4-BE49-F238E27FC236}">
                <a16:creationId xmlns:a16="http://schemas.microsoft.com/office/drawing/2014/main" id="{C334C265-B0F7-CC4B-BF91-E524F7704899}"/>
              </a:ext>
            </a:extLst>
          </p:cNvPr>
          <p:cNvSpPr/>
          <p:nvPr userDrawn="1"/>
        </p:nvSpPr>
        <p:spPr>
          <a:xfrm>
            <a:off x="6767581" y="2306582"/>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23">
            <a:extLst>
              <a:ext uri="{FF2B5EF4-FFF2-40B4-BE49-F238E27FC236}">
                <a16:creationId xmlns:a16="http://schemas.microsoft.com/office/drawing/2014/main" id="{2B89F862-F0A9-9C48-8ACD-0930BC972AE0}"/>
              </a:ext>
            </a:extLst>
          </p:cNvPr>
          <p:cNvSpPr>
            <a:spLocks noGrp="1"/>
          </p:cNvSpPr>
          <p:nvPr>
            <p:ph type="body" sz="quarter" idx="16" hasCustomPrompt="1"/>
          </p:nvPr>
        </p:nvSpPr>
        <p:spPr>
          <a:xfrm>
            <a:off x="8223313" y="2336271"/>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3" name="Text Placeholder 23">
            <a:extLst>
              <a:ext uri="{FF2B5EF4-FFF2-40B4-BE49-F238E27FC236}">
                <a16:creationId xmlns:a16="http://schemas.microsoft.com/office/drawing/2014/main" id="{1056BA68-E841-0749-A8C6-B0D2CC0CBB4C}"/>
              </a:ext>
            </a:extLst>
          </p:cNvPr>
          <p:cNvSpPr>
            <a:spLocks noGrp="1"/>
          </p:cNvSpPr>
          <p:nvPr>
            <p:ph type="body" sz="quarter" idx="17" hasCustomPrompt="1"/>
          </p:nvPr>
        </p:nvSpPr>
        <p:spPr>
          <a:xfrm>
            <a:off x="8223313" y="3022727"/>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4" name="Oval 33">
            <a:extLst>
              <a:ext uri="{FF2B5EF4-FFF2-40B4-BE49-F238E27FC236}">
                <a16:creationId xmlns:a16="http://schemas.microsoft.com/office/drawing/2014/main" id="{1A59965A-F117-7249-B7B6-86B0DFB6DBE1}"/>
              </a:ext>
            </a:extLst>
          </p:cNvPr>
          <p:cNvSpPr/>
          <p:nvPr userDrawn="1"/>
        </p:nvSpPr>
        <p:spPr>
          <a:xfrm>
            <a:off x="820023" y="4491095"/>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23">
            <a:extLst>
              <a:ext uri="{FF2B5EF4-FFF2-40B4-BE49-F238E27FC236}">
                <a16:creationId xmlns:a16="http://schemas.microsoft.com/office/drawing/2014/main" id="{D0F712A0-88EE-F248-B7F5-E303D82BF0BE}"/>
              </a:ext>
            </a:extLst>
          </p:cNvPr>
          <p:cNvSpPr>
            <a:spLocks noGrp="1"/>
          </p:cNvSpPr>
          <p:nvPr>
            <p:ph type="body" sz="quarter" idx="18" hasCustomPrompt="1"/>
          </p:nvPr>
        </p:nvSpPr>
        <p:spPr>
          <a:xfrm>
            <a:off x="2275755" y="4520784"/>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6" name="Text Placeholder 23">
            <a:extLst>
              <a:ext uri="{FF2B5EF4-FFF2-40B4-BE49-F238E27FC236}">
                <a16:creationId xmlns:a16="http://schemas.microsoft.com/office/drawing/2014/main" id="{91A53127-7A05-2046-86CB-4E7841931E92}"/>
              </a:ext>
            </a:extLst>
          </p:cNvPr>
          <p:cNvSpPr>
            <a:spLocks noGrp="1"/>
          </p:cNvSpPr>
          <p:nvPr>
            <p:ph type="body" sz="quarter" idx="19" hasCustomPrompt="1"/>
          </p:nvPr>
        </p:nvSpPr>
        <p:spPr>
          <a:xfrm>
            <a:off x="2275755" y="5207240"/>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7" name="Oval 36">
            <a:extLst>
              <a:ext uri="{FF2B5EF4-FFF2-40B4-BE49-F238E27FC236}">
                <a16:creationId xmlns:a16="http://schemas.microsoft.com/office/drawing/2014/main" id="{523918FE-0F30-B04D-8532-14CA4F825B34}"/>
              </a:ext>
            </a:extLst>
          </p:cNvPr>
          <p:cNvSpPr/>
          <p:nvPr userDrawn="1"/>
        </p:nvSpPr>
        <p:spPr>
          <a:xfrm>
            <a:off x="6767581" y="4477787"/>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23">
            <a:extLst>
              <a:ext uri="{FF2B5EF4-FFF2-40B4-BE49-F238E27FC236}">
                <a16:creationId xmlns:a16="http://schemas.microsoft.com/office/drawing/2014/main" id="{11D2E5F6-37C2-6C46-839B-F8B0F3D2F503}"/>
              </a:ext>
            </a:extLst>
          </p:cNvPr>
          <p:cNvSpPr>
            <a:spLocks noGrp="1"/>
          </p:cNvSpPr>
          <p:nvPr>
            <p:ph type="body" sz="quarter" idx="20" hasCustomPrompt="1"/>
          </p:nvPr>
        </p:nvSpPr>
        <p:spPr>
          <a:xfrm>
            <a:off x="8223313" y="4507476"/>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9" name="Text Placeholder 23">
            <a:extLst>
              <a:ext uri="{FF2B5EF4-FFF2-40B4-BE49-F238E27FC236}">
                <a16:creationId xmlns:a16="http://schemas.microsoft.com/office/drawing/2014/main" id="{22227995-303C-AF4A-8DC9-8E1BBC9E562F}"/>
              </a:ext>
            </a:extLst>
          </p:cNvPr>
          <p:cNvSpPr>
            <a:spLocks noGrp="1"/>
          </p:cNvSpPr>
          <p:nvPr>
            <p:ph type="body" sz="quarter" idx="21" hasCustomPrompt="1"/>
          </p:nvPr>
        </p:nvSpPr>
        <p:spPr>
          <a:xfrm>
            <a:off x="8223313" y="5193932"/>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Tree>
    <p:extLst>
      <p:ext uri="{BB962C8B-B14F-4D97-AF65-F5344CB8AC3E}">
        <p14:creationId xmlns:p14="http://schemas.microsoft.com/office/powerpoint/2010/main" val="107386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3" name="Text Placeholder 23">
            <a:extLst>
              <a:ext uri="{FF2B5EF4-FFF2-40B4-BE49-F238E27FC236}">
                <a16:creationId xmlns:a16="http://schemas.microsoft.com/office/drawing/2014/main" id="{215D66F8-C87E-3D47-8626-DA3321900A41}"/>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9" name="Rectangle 18">
            <a:extLst>
              <a:ext uri="{FF2B5EF4-FFF2-40B4-BE49-F238E27FC236}">
                <a16:creationId xmlns:a16="http://schemas.microsoft.com/office/drawing/2014/main" id="{A1C7DDB6-A55D-D045-BE6E-EF7342686E01}"/>
              </a:ext>
            </a:extLst>
          </p:cNvPr>
          <p:cNvSpPr/>
          <p:nvPr userDrawn="1"/>
        </p:nvSpPr>
        <p:spPr>
          <a:xfrm>
            <a:off x="4332514" y="6083"/>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B48BCD59-E666-1440-BF88-53DB9B76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1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B9AC9F-F7D4-2B48-A2A6-1220F98D1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1" name="Picture Placeholder 7">
            <a:extLst>
              <a:ext uri="{FF2B5EF4-FFF2-40B4-BE49-F238E27FC236}">
                <a16:creationId xmlns:a16="http://schemas.microsoft.com/office/drawing/2014/main" id="{A38EB24A-DF03-3741-890D-3264884BD43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2" name="Text Placeholder 23">
            <a:extLst>
              <a:ext uri="{FF2B5EF4-FFF2-40B4-BE49-F238E27FC236}">
                <a16:creationId xmlns:a16="http://schemas.microsoft.com/office/drawing/2014/main" id="{B1614870-2699-AC4B-9675-D56CF42F2F94}"/>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4086C8BB-F443-6448-B205-A90D012DBB75}"/>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6" name="Rectangle 15">
            <a:extLst>
              <a:ext uri="{FF2B5EF4-FFF2-40B4-BE49-F238E27FC236}">
                <a16:creationId xmlns:a16="http://schemas.microsoft.com/office/drawing/2014/main" id="{C86F4CB9-C803-1348-8107-B17B255B771A}"/>
              </a:ext>
            </a:extLst>
          </p:cNvPr>
          <p:cNvSpPr/>
          <p:nvPr userDrawn="1"/>
        </p:nvSpPr>
        <p:spPr>
          <a:xfrm>
            <a:off x="0" y="0"/>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1E398702-E431-DC4F-851A-087EB7044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2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6" name="Rectangle 15">
            <a:extLst>
              <a:ext uri="{FF2B5EF4-FFF2-40B4-BE49-F238E27FC236}">
                <a16:creationId xmlns:a16="http://schemas.microsoft.com/office/drawing/2014/main" id="{CADF9F0D-4EDB-2E4C-9739-03C50C8AE7D0}"/>
              </a:ext>
            </a:extLst>
          </p:cNvPr>
          <p:cNvSpPr/>
          <p:nvPr userDrawn="1"/>
        </p:nvSpPr>
        <p:spPr>
          <a:xfrm>
            <a:off x="4332514" y="-5792"/>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descr="A close up of a sign&#10;&#10;Description automatically generated">
            <a:extLst>
              <a:ext uri="{FF2B5EF4-FFF2-40B4-BE49-F238E27FC236}">
                <a16:creationId xmlns:a16="http://schemas.microsoft.com/office/drawing/2014/main" id="{963678D3-0478-1B45-8655-4E66CE087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Rectangle 9"/>
          <p:cNvSpPr/>
          <p:nvPr userDrawn="1"/>
        </p:nvSpPr>
        <p:spPr>
          <a:xfrm>
            <a:off x="7772399" y="0"/>
            <a:ext cx="4412886" cy="685800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6715" y="504100"/>
            <a:ext cx="1421418" cy="1522949"/>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p:cNvSpPr>
            <a:spLocks noGrp="1"/>
          </p:cNvSpPr>
          <p:nvPr>
            <p:ph type="body" sz="quarter" idx="19" hasCustomPrompt="1"/>
          </p:nvPr>
        </p:nvSpPr>
        <p:spPr>
          <a:xfrm>
            <a:off x="1688281" y="1313676"/>
            <a:ext cx="3195486" cy="731140"/>
          </a:xfrm>
        </p:spPr>
        <p:txBody>
          <a:bodyPr anchor="ctr">
            <a:normAutofit/>
          </a:bodyPr>
          <a:lstStyle>
            <a:lvl1pPr marL="0" indent="0" algn="l">
              <a:buNone/>
              <a:defRPr sz="2800" baseline="0">
                <a:solidFill>
                  <a:srgbClr val="00384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1688281" y="504100"/>
            <a:ext cx="3195485" cy="837258"/>
          </a:xfrm>
        </p:spPr>
        <p:txBody>
          <a:bodyPr anchor="ctr">
            <a:normAutofit/>
          </a:bodyPr>
          <a:lstStyle>
            <a:lvl1pPr marL="0" indent="0" algn="l">
              <a:buNone/>
              <a:defRPr sz="5000" baseline="0">
                <a:solidFill>
                  <a:srgbClr val="003841"/>
                </a:solidFill>
                <a:latin typeface="+mn-lt"/>
              </a:defRPr>
            </a:lvl1pPr>
          </a:lstStyle>
          <a:p>
            <a:pPr lvl="0"/>
            <a:r>
              <a:rPr lang="en-US" dirty="0"/>
              <a:t>Thank You</a:t>
            </a:r>
          </a:p>
        </p:txBody>
      </p:sp>
      <p:pic>
        <p:nvPicPr>
          <p:cNvPr id="9" name="Picture 8" descr="A close up of a sign&#10;&#10;Description automatically generated">
            <a:extLst>
              <a:ext uri="{FF2B5EF4-FFF2-40B4-BE49-F238E27FC236}">
                <a16:creationId xmlns:a16="http://schemas.microsoft.com/office/drawing/2014/main" id="{A395B351-9006-234D-9A1B-79B5405C4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111" y="4944200"/>
            <a:ext cx="5517971" cy="1409700"/>
          </a:xfrm>
          <a:prstGeom prst="rect">
            <a:avLst/>
          </a:prstGeom>
        </p:spPr>
      </p:pic>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8878502" y="79646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2" name="Text Placeholder 2">
            <a:extLst>
              <a:ext uri="{FF2B5EF4-FFF2-40B4-BE49-F238E27FC236}">
                <a16:creationId xmlns:a16="http://schemas.microsoft.com/office/drawing/2014/main" id="{64A8B731-16EB-AE46-A71B-A1C8CAFF7E14}"/>
              </a:ext>
            </a:extLst>
          </p:cNvPr>
          <p:cNvSpPr>
            <a:spLocks noGrp="1"/>
          </p:cNvSpPr>
          <p:nvPr>
            <p:ph type="body" sz="quarter" idx="16" hasCustomPrompt="1"/>
          </p:nvPr>
        </p:nvSpPr>
        <p:spPr>
          <a:xfrm>
            <a:off x="8878502" y="146086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8878502" y="2160311"/>
            <a:ext cx="2812464" cy="323455"/>
          </a:xfrm>
        </p:spPr>
        <p:txBody>
          <a:bodyPr anchor="t">
            <a:normAutofit/>
          </a:bodyPr>
          <a:lstStyle>
            <a:lvl1pPr marL="0" indent="0">
              <a:buNone/>
              <a:defRPr sz="1600">
                <a:solidFill>
                  <a:schemeClr val="bg1"/>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9449292" y="5674555"/>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1325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OUTPACE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OUTPACE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11529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509753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OUTPACE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Large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9C78EDF-0002-D243-BE14-4DB2F759C0B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830784 h 6858000"/>
              <a:gd name="connsiteX3" fmla="*/ 9724425 w 12192000"/>
              <a:gd name="connsiteY3" fmla="*/ 5830784 h 6858000"/>
              <a:gd name="connsiteX4" fmla="*/ 9724425 w 12192000"/>
              <a:gd name="connsiteY4" fmla="*/ 6858000 h 6858000"/>
              <a:gd name="connsiteX5" fmla="*/ 0 w 12192000"/>
              <a:gd name="connsiteY5" fmla="*/ 6858000 h 6858000"/>
              <a:gd name="connsiteX6" fmla="*/ 0 w 12192000"/>
              <a:gd name="connsiteY6" fmla="*/ 6412675 h 6858000"/>
              <a:gd name="connsiteX7" fmla="*/ 2303813 w 12192000"/>
              <a:gd name="connsiteY7" fmla="*/ 6412675 h 6858000"/>
              <a:gd name="connsiteX8" fmla="*/ 2303813 w 12192000"/>
              <a:gd name="connsiteY8" fmla="*/ 5760582 h 6858000"/>
              <a:gd name="connsiteX9" fmla="*/ 0 w 12192000"/>
              <a:gd name="connsiteY9" fmla="*/ 57605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5830784"/>
                </a:lnTo>
                <a:lnTo>
                  <a:pt x="9724425" y="5830784"/>
                </a:lnTo>
                <a:lnTo>
                  <a:pt x="9724425" y="6858000"/>
                </a:lnTo>
                <a:lnTo>
                  <a:pt x="0" y="6858000"/>
                </a:lnTo>
                <a:lnTo>
                  <a:pt x="0" y="6412675"/>
                </a:lnTo>
                <a:lnTo>
                  <a:pt x="2303813" y="6412675"/>
                </a:lnTo>
                <a:lnTo>
                  <a:pt x="2303813" y="5760582"/>
                </a:lnTo>
                <a:lnTo>
                  <a:pt x="0" y="5760582"/>
                </a:lnTo>
                <a:close/>
              </a:path>
            </a:pathLst>
          </a:custGeom>
        </p:spPr>
        <p:txBody>
          <a:bodyPr wrap="square">
            <a:noAutofit/>
          </a:bodyPr>
          <a:lstStyle>
            <a:lvl1pPr marL="0" indent="0" algn="ctr">
              <a:buNone/>
              <a:defRPr/>
            </a:lvl1pPr>
          </a:lstStyle>
          <a:p>
            <a:endParaRPr lang="en-US" dirty="0"/>
          </a:p>
          <a:p>
            <a:endParaRPr lang="en-US" dirty="0"/>
          </a:p>
          <a:p>
            <a:r>
              <a:rPr lang="en-US" dirty="0"/>
              <a:t>Click to add photo</a:t>
            </a:r>
          </a:p>
        </p:txBody>
      </p:sp>
      <p:sp>
        <p:nvSpPr>
          <p:cNvPr id="14" name="Rectangle 13">
            <a:extLst>
              <a:ext uri="{FF2B5EF4-FFF2-40B4-BE49-F238E27FC236}">
                <a16:creationId xmlns:a16="http://schemas.microsoft.com/office/drawing/2014/main" id="{808FF2F0-510E-0C49-A3B3-E3FDE6A2905B}"/>
              </a:ext>
            </a:extLst>
          </p:cNvPr>
          <p:cNvSpPr/>
          <p:nvPr userDrawn="1"/>
        </p:nvSpPr>
        <p:spPr>
          <a:xfrm>
            <a:off x="9353576" y="5676405"/>
            <a:ext cx="2838424" cy="1181595"/>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EE368355-9CC1-B44C-83A8-360C611577C6}"/>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HEADING</a:t>
            </a:r>
          </a:p>
        </p:txBody>
      </p:sp>
      <p:sp>
        <p:nvSpPr>
          <p:cNvPr id="18" name="Text Placeholder 23">
            <a:extLst>
              <a:ext uri="{FF2B5EF4-FFF2-40B4-BE49-F238E27FC236}">
                <a16:creationId xmlns:a16="http://schemas.microsoft.com/office/drawing/2014/main" id="{14AAB772-A3C1-D54B-A986-AC045470D107}"/>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Sub-Heading</a:t>
            </a:r>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113312" y="5834567"/>
            <a:ext cx="2095500" cy="558800"/>
          </a:xfrm>
          <a:prstGeom prst="rect">
            <a:avLst/>
          </a:prstGeom>
        </p:spPr>
      </p:pic>
    </p:spTree>
    <p:extLst>
      <p:ext uri="{BB962C8B-B14F-4D97-AF65-F5344CB8AC3E}">
        <p14:creationId xmlns:p14="http://schemas.microsoft.com/office/powerpoint/2010/main" val="10415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333749" y="242444"/>
            <a:ext cx="4951120" cy="5981700"/>
          </a:xfrm>
          <a:prstGeom prst="rect">
            <a:avLst/>
          </a:pr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4301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67989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57452" y="590730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1" name="Text Placeholder 25">
            <a:extLst>
              <a:ext uri="{FF2B5EF4-FFF2-40B4-BE49-F238E27FC236}">
                <a16:creationId xmlns:a16="http://schemas.microsoft.com/office/drawing/2014/main" id="{CF130524-0B6F-4ABC-B60A-56D10CD5B7D2}"/>
              </a:ext>
            </a:extLst>
          </p:cNvPr>
          <p:cNvSpPr>
            <a:spLocks noGrp="1"/>
          </p:cNvSpPr>
          <p:nvPr>
            <p:ph type="body" sz="quarter" idx="20" hasCustomPrompt="1"/>
          </p:nvPr>
        </p:nvSpPr>
        <p:spPr>
          <a:xfrm>
            <a:off x="5837978" y="21347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2" name="Text Placeholder 25">
            <a:extLst>
              <a:ext uri="{FF2B5EF4-FFF2-40B4-BE49-F238E27FC236}">
                <a16:creationId xmlns:a16="http://schemas.microsoft.com/office/drawing/2014/main" id="{56144275-CBA6-4567-9D76-6868B01C311D}"/>
              </a:ext>
            </a:extLst>
          </p:cNvPr>
          <p:cNvSpPr>
            <a:spLocks noGrp="1"/>
          </p:cNvSpPr>
          <p:nvPr>
            <p:ph type="body" sz="quarter" idx="21" hasCustomPrompt="1"/>
          </p:nvPr>
        </p:nvSpPr>
        <p:spPr>
          <a:xfrm>
            <a:off x="5837978" y="906831"/>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3" name="Text Placeholder 25">
            <a:extLst>
              <a:ext uri="{FF2B5EF4-FFF2-40B4-BE49-F238E27FC236}">
                <a16:creationId xmlns:a16="http://schemas.microsoft.com/office/drawing/2014/main" id="{1383A843-1802-42B0-ACA6-EBA812612F47}"/>
              </a:ext>
            </a:extLst>
          </p:cNvPr>
          <p:cNvSpPr>
            <a:spLocks noGrp="1"/>
          </p:cNvSpPr>
          <p:nvPr>
            <p:ph type="body" sz="quarter" idx="22" hasCustomPrompt="1"/>
          </p:nvPr>
        </p:nvSpPr>
        <p:spPr>
          <a:xfrm>
            <a:off x="6793918" y="586221"/>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5">
            <a:extLst>
              <a:ext uri="{FF2B5EF4-FFF2-40B4-BE49-F238E27FC236}">
                <a16:creationId xmlns:a16="http://schemas.microsoft.com/office/drawing/2014/main" id="{E7A34E27-E4CC-4262-8634-1A5DB1D34556}"/>
              </a:ext>
            </a:extLst>
          </p:cNvPr>
          <p:cNvSpPr>
            <a:spLocks noGrp="1"/>
          </p:cNvSpPr>
          <p:nvPr>
            <p:ph type="body" sz="quarter" idx="23" hasCustomPrompt="1"/>
          </p:nvPr>
        </p:nvSpPr>
        <p:spPr>
          <a:xfrm>
            <a:off x="6843009" y="175803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46964" y="911924"/>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126035" y="680118"/>
            <a:ext cx="5366548" cy="2089626"/>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2335033"/>
            <a:ext cx="2659582" cy="3331335"/>
          </a:xfrm>
          <a:prstGeom prst="rect">
            <a:avLst/>
          </a:prstGeom>
          <a:noFill/>
          <a:ln w="19050">
            <a:solidFill>
              <a:srgbClr val="E45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3306311" y="2335033"/>
            <a:ext cx="2659582" cy="3331335"/>
          </a:xfrm>
          <a:prstGeom prst="rect">
            <a:avLst/>
          </a:prstGeom>
          <a:noFill/>
          <a:ln w="19050">
            <a:solidFill>
              <a:srgbClr val="11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6165555" y="2335033"/>
            <a:ext cx="2659582" cy="3331335"/>
          </a:xfrm>
          <a:prstGeom prst="rect">
            <a:avLst/>
          </a:prstGeom>
          <a:noFill/>
          <a:ln w="19050">
            <a:solidFill>
              <a:srgbClr val="9A2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9024798" y="2335033"/>
            <a:ext cx="2659582" cy="3331335"/>
          </a:xfrm>
          <a:prstGeom prst="rect">
            <a:avLst/>
          </a:prstGeom>
          <a:noFill/>
          <a:ln w="19050">
            <a:solidFill>
              <a:srgbClr val="F5B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userDrawn="1"/>
        </p:nvSpPr>
        <p:spPr>
          <a:xfrm>
            <a:off x="892881" y="5378747"/>
            <a:ext cx="1811454" cy="432170"/>
          </a:xfrm>
          <a:prstGeom prst="roundRect">
            <a:avLst/>
          </a:prstGeom>
          <a:solidFill>
            <a:srgbClr val="E45E3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Placeholder 23"/>
          <p:cNvSpPr>
            <a:spLocks noGrp="1"/>
          </p:cNvSpPr>
          <p:nvPr>
            <p:ph type="body" sz="quarter" idx="13" hasCustomPrompt="1"/>
          </p:nvPr>
        </p:nvSpPr>
        <p:spPr>
          <a:xfrm>
            <a:off x="447066" y="211017"/>
            <a:ext cx="11222614" cy="836066"/>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53" name="Text Placeholder 25"/>
          <p:cNvSpPr>
            <a:spLocks noGrp="1"/>
          </p:cNvSpPr>
          <p:nvPr>
            <p:ph type="body" sz="quarter" idx="14" hasCustomPrompt="1"/>
          </p:nvPr>
        </p:nvSpPr>
        <p:spPr>
          <a:xfrm>
            <a:off x="447067" y="1047083"/>
            <a:ext cx="11222614" cy="900332"/>
          </a:xfrm>
          <a:noFill/>
        </p:spPr>
        <p:txBody>
          <a:bodyPr>
            <a:noAutofit/>
          </a:bodyPr>
          <a:lstStyle>
            <a:lvl1pPr marL="0" indent="0" algn="ctr">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54" name="Text Placeholder 25"/>
          <p:cNvSpPr>
            <a:spLocks noGrp="1"/>
          </p:cNvSpPr>
          <p:nvPr>
            <p:ph type="body" sz="quarter" idx="15" hasCustomPrompt="1"/>
          </p:nvPr>
        </p:nvSpPr>
        <p:spPr>
          <a:xfrm>
            <a:off x="46176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6176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5378747"/>
            <a:ext cx="1811454" cy="432170"/>
          </a:xfrm>
          <a:prstGeom prst="roundRect">
            <a:avLst/>
          </a:prstGeom>
          <a:solidFill>
            <a:srgbClr val="1198D1"/>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25"/>
          <p:cNvSpPr>
            <a:spLocks noGrp="1"/>
          </p:cNvSpPr>
          <p:nvPr>
            <p:ph type="body" sz="quarter" idx="17" hasCustomPrompt="1"/>
          </p:nvPr>
        </p:nvSpPr>
        <p:spPr>
          <a:xfrm>
            <a:off x="330261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30261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5378747"/>
            <a:ext cx="1811454" cy="432170"/>
          </a:xfrm>
          <a:prstGeom prst="roundRect">
            <a:avLst/>
          </a:prstGeom>
          <a:solidFill>
            <a:srgbClr val="9A2E9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 Placeholder 25"/>
          <p:cNvSpPr>
            <a:spLocks noGrp="1"/>
          </p:cNvSpPr>
          <p:nvPr>
            <p:ph type="body" sz="quarter" idx="19" hasCustomPrompt="1"/>
          </p:nvPr>
        </p:nvSpPr>
        <p:spPr>
          <a:xfrm>
            <a:off x="6199587"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99587"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5378747"/>
            <a:ext cx="1811454" cy="432170"/>
          </a:xfrm>
          <a:prstGeom prst="roundRect">
            <a:avLst/>
          </a:prstGeom>
          <a:solidFill>
            <a:srgbClr val="F5B02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 Placeholder 25"/>
          <p:cNvSpPr>
            <a:spLocks noGrp="1"/>
          </p:cNvSpPr>
          <p:nvPr>
            <p:ph type="body" sz="quarter" idx="21" hasCustomPrompt="1"/>
          </p:nvPr>
        </p:nvSpPr>
        <p:spPr>
          <a:xfrm>
            <a:off x="9036051"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36051"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9" name="Picture 28" descr="A close up of a sign&#10;&#10;Description automatically generated">
            <a:extLst>
              <a:ext uri="{FF2B5EF4-FFF2-40B4-BE49-F238E27FC236}">
                <a16:creationId xmlns:a16="http://schemas.microsoft.com/office/drawing/2014/main" id="{1DD5BB67-19D4-464E-A704-559837537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8529" y="6271931"/>
            <a:ext cx="1539688" cy="37505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Rectangle 10"/>
          <p:cNvSpPr/>
          <p:nvPr userDrawn="1"/>
        </p:nvSpPr>
        <p:spPr>
          <a:xfrm>
            <a:off x="-13271" y="643325"/>
            <a:ext cx="1423827" cy="152553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3"/>
          <p:cNvSpPr>
            <a:spLocks noGrp="1"/>
          </p:cNvSpPr>
          <p:nvPr>
            <p:ph type="body" sz="quarter" idx="13" hasCustomPrompt="1"/>
          </p:nvPr>
        </p:nvSpPr>
        <p:spPr>
          <a:xfrm>
            <a:off x="1675006" y="1074656"/>
            <a:ext cx="9649486"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8" name="Picture 7" descr="A close up of a sign&#10;&#10;Description automatically generated">
            <a:extLst>
              <a:ext uri="{FF2B5EF4-FFF2-40B4-BE49-F238E27FC236}">
                <a16:creationId xmlns:a16="http://schemas.microsoft.com/office/drawing/2014/main" id="{7B04A69D-E8D7-C346-9FB0-BC70B601A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with photo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1" y="573972"/>
            <a:ext cx="3657600" cy="3966192"/>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7" name="Rectangle 6">
            <a:extLst>
              <a:ext uri="{FF2B5EF4-FFF2-40B4-BE49-F238E27FC236}">
                <a16:creationId xmlns:a16="http://schemas.microsoft.com/office/drawing/2014/main" id="{77E5691C-2052-114E-856B-680D845C8C20}"/>
              </a:ext>
            </a:extLst>
          </p:cNvPr>
          <p:cNvSpPr/>
          <p:nvPr userDrawn="1"/>
        </p:nvSpPr>
        <p:spPr>
          <a:xfrm>
            <a:off x="10798629" y="4540164"/>
            <a:ext cx="1393371" cy="814718"/>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21" name="Picture 20" descr="A close up of a sign&#10;&#10;Description automatically generated">
            <a:extLst>
              <a:ext uri="{FF2B5EF4-FFF2-40B4-BE49-F238E27FC236}">
                <a16:creationId xmlns:a16="http://schemas.microsoft.com/office/drawing/2014/main" id="{50641B7D-7439-6543-A65A-E49D8626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9990" y="6226730"/>
            <a:ext cx="1539688" cy="37505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with photo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687804"/>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3">
            <a:extLst>
              <a:ext uri="{FF2B5EF4-FFF2-40B4-BE49-F238E27FC236}">
                <a16:creationId xmlns:a16="http://schemas.microsoft.com/office/drawing/2014/main" id="{4C2E4610-81E2-D244-8987-5FA2ACDEDDB5}"/>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5" name="Text Placeholder 23">
            <a:extLst>
              <a:ext uri="{FF2B5EF4-FFF2-40B4-BE49-F238E27FC236}">
                <a16:creationId xmlns:a16="http://schemas.microsoft.com/office/drawing/2014/main" id="{706C063A-7C23-4A43-9162-4E447707604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6" name="Text Placeholder 23">
            <a:extLst>
              <a:ext uri="{FF2B5EF4-FFF2-40B4-BE49-F238E27FC236}">
                <a16:creationId xmlns:a16="http://schemas.microsoft.com/office/drawing/2014/main" id="{4DC726BF-C822-2542-BFBC-F344ABCACEF1}"/>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32" name="Picture 31" descr="A close up of a sign&#10;&#10;Description automatically generated">
            <a:extLst>
              <a:ext uri="{FF2B5EF4-FFF2-40B4-BE49-F238E27FC236}">
                <a16:creationId xmlns:a16="http://schemas.microsoft.com/office/drawing/2014/main" id="{7EF35BAF-552E-1041-B6E8-F766989E8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72" r:id="rId4"/>
    <p:sldLayoutId id="2147483665" r:id="rId5"/>
    <p:sldLayoutId id="2147483666" r:id="rId6"/>
    <p:sldLayoutId id="2147483662" r:id="rId7"/>
    <p:sldLayoutId id="2147483661" r:id="rId8"/>
    <p:sldLayoutId id="2147483667" r:id="rId9"/>
    <p:sldLayoutId id="2147483679" r:id="rId10"/>
    <p:sldLayoutId id="2147483660" r:id="rId11"/>
    <p:sldLayoutId id="2147483651" r:id="rId12"/>
    <p:sldLayoutId id="2147483652" r:id="rId13"/>
    <p:sldLayoutId id="2147483673" r:id="rId14"/>
    <p:sldLayoutId id="2147483678" r:id="rId15"/>
    <p:sldLayoutId id="2147483677" r:id="rId16"/>
    <p:sldLayoutId id="2147483670" r:id="rId17"/>
    <p:sldLayoutId id="2147483676" r:id="rId18"/>
    <p:sldLayoutId id="2147483669" r:id="rId19"/>
    <p:sldLayoutId id="2147483656" r:id="rId20"/>
    <p:sldLayoutId id="2147483657" r:id="rId21"/>
    <p:sldLayoutId id="214748365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hyperlink" Target="https://thetripguru.com/tour/eat-pray-love-bali-small-group-tour-full-da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exploreminnesota.com/article/great-gatsby-more-literary-tourism-minnesota" TargetMode="External"/><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bbc.com/storyworks/specials/hotels-in-film/fifty-shades-of-grey/" TargetMode="External"/><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heyiceland.is/blog/nanar/5196/top-12-movies-shot-in-iceland"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super-news.info/wp-content/uploads/2019/06/Chernobyl-sees-a-spike-in-visitors-as-pop-culture-influences.jpg"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iberdrola.com/culture/what-is-cultural-tourism-and-importance" TargetMode="Externa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venuereport.com/roundups/22-celebrations-of-culture-from-around-the-world/" TargetMode="External"/><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tiketa.lt/LT/comic_con_baltics_20442" TargetMode="External"/><Relationship Id="rId2" Type="http://schemas.openxmlformats.org/officeDocument/2006/relationships/slideLayout" Target="../slideLayouts/slideLayout8.xml"/><Relationship Id="rId1" Type="http://schemas.openxmlformats.org/officeDocument/2006/relationships/video" Target="https://www.youtube.com/embed/C0b2PS40Fgg?feature=oembed" TargetMode="Externa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hyperlink" Target="https://adventures.com/blog/movies-filmed-in-iceland/"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lrytas.lt/verslas/rinkos-pulsas/2021/04/15/news/-akropoliuose-atsidaro-parduotuves-skelbia-svarbiausia-informacija-lankytojams-19033648/" TargetMode="External"/><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vilnius.lt/media-news/stranger-things-season-4-filming-wraps-in-vilnius-lithuania" TargetMode="External"/><Relationship Id="rId2" Type="http://schemas.openxmlformats.org/officeDocument/2006/relationships/image" Target="../media/image35.jpeg"/><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video" Target="https://www.youtube.com/embed/Qk_rlVlw5-g?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lrytas.lt/verslas/rinkos-pulsas/2021/04/15/news/-akropoliuose-atsidaro-parduotuves-skelbia-svarbiausia-informacija-lankytojams-19033648/" TargetMode="Externa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www.globalexperiences.com/blog/london-film-locations" TargetMode="External"/><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video" Target="https://www.youtube.com/embed/3gbVXz0wDQA?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globalexperiences.com/blog/london-film-locations"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www.earthtrekkers.com/loch-ness-urquhart-castle-worth-visiting/" TargetMode="External"/><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abbathemuseum.com/en/" TargetMode="Externa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https://partner.booking.com/en-gb/click-magazine/rise-pop-culture-tourism" TargetMode="External"/><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visitcalifornia.com/experience/studio-tour/"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video" Target="https://www.youtube.com/embed/2Cb7s2U93pg?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Madame_Tussauds" TargetMode="External"/><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video" Target="https://www.youtube.com/embed/5fZy-WFaNIk?start=24&amp;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designboom.com/design/game-on-exhibition-smartandgreendesign-video-game-expo-madrid-spain-06-09-2020/" TargetMode="Externa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s://www.getyourguide.com/saxe-theater-l110252/" TargetMode="External"/><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en.wikipedia.org/wiki/U.S._Route_66#In_popular_culture"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www.visitbritain.com/us/en/campaigns/travel-offers/england/family-pop-culture-tour-england" TargetMode="External"/><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hyperlink" Target="https://www.indesignlive.sg/happenings/decade-singapore-night-festival" TargetMode="External"/><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www.timeout.com/london/music/the-50-best-music-festivals-in-the-world" TargetMode="External"/><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s://www.travelmedford.org/oregon-shakespeare-festival" TargetMode="External"/><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s://www.tiketa.lt/LT/comic_con_baltics_20442" TargetMode="External"/><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1.xml"/><Relationship Id="rId4" Type="http://schemas.openxmlformats.org/officeDocument/2006/relationships/hyperlink" Target="https://bollywoodbio.se/bts-members-look-heavenly-in-head-to-toe-prada-collection-on-the-august-cover-of-vogue-japa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en.wikipedia.org/wiki/Burning_Man" TargetMode="Externa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ggn00b.com/for-noobs/what-is-evo/" TargetMode="Externa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toggl.com/blog/elevator-pitch-examples" TargetMode="Externa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articles.bplans.com/the-7-key-components-of-a-perfect-elevator-pitch" TargetMode="Externa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hyperlink" Target="http://belovedbyall.com/about/" TargetMode="External"/><Relationship Id="rId2" Type="http://schemas.openxmlformats.org/officeDocument/2006/relationships/image" Target="../media/image63.png"/><Relationship Id="rId1" Type="http://schemas.openxmlformats.org/officeDocument/2006/relationships/slideLayout" Target="../slideLayouts/slideLayout19.xml"/><Relationship Id="rId6" Type="http://schemas.openxmlformats.org/officeDocument/2006/relationships/hyperlink" Target="https://www.diva-portal.org/smash/get/diva2:967897/FULLTEXT01.pdf" TargetMode="External"/><Relationship Id="rId5" Type="http://schemas.openxmlformats.org/officeDocument/2006/relationships/hyperlink" Target="https://www.slideshare.net/jenniferbarbee/pop-culture-marketing-in-tourism-29767713" TargetMode="External"/><Relationship Id="rId4" Type="http://schemas.openxmlformats.org/officeDocument/2006/relationships/hyperlink" Target="https://www.researchgate.net/publication/346317107_Popular_Culture_Tourism_trend_or_transition"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verizonmedia.com/insights/case-study-making-australia-a-top-travel-destination?guccounter=1&amp;guce_referrer=aHR0cHM6Ly93d3cuZ29vZ2xlLmNvbS8&amp;guce_referrer_sig=AQAAAMuwR6NqdcxN6252WXpO87z3MsPD9mw0WKj6HGOpf2mWfhVtRLkT2KyYoTiFdPXKUbf4PxdPN9RomKy4yDoDWSUI3QPh1Uw1JnLlALLgT2ceQrNquGS3bRHhk5Lzq9iXfc1OfZix1lxbpBfwgBRaKDuGPnDFb8xpXk9O8nOm1dRZ" TargetMode="Externa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hyperlink" Target="http://www.warpedfactor.com/2016/02/bond-10-things-you-might-not-know-about_15.html"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tatue in a garden&#10;&#10;Description automatically generated with low confidence">
            <a:extLst>
              <a:ext uri="{FF2B5EF4-FFF2-40B4-BE49-F238E27FC236}">
                <a16:creationId xmlns:a16="http://schemas.microsoft.com/office/drawing/2014/main" id="{5270E272-08E1-3045-988C-E2FC4C09C65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4"/>
            <a:ext cx="12192000" cy="6858000"/>
          </a:xfrm>
        </p:spPr>
      </p:pic>
      <p:sp>
        <p:nvSpPr>
          <p:cNvPr id="2" name="Text Placeholder 1">
            <a:extLst>
              <a:ext uri="{FF2B5EF4-FFF2-40B4-BE49-F238E27FC236}">
                <a16:creationId xmlns:a16="http://schemas.microsoft.com/office/drawing/2014/main" id="{B629D804-B772-004C-8CEE-AE54F567FE99}"/>
              </a:ext>
            </a:extLst>
          </p:cNvPr>
          <p:cNvSpPr>
            <a:spLocks noGrp="1"/>
          </p:cNvSpPr>
          <p:nvPr>
            <p:ph type="body" sz="quarter" idx="15"/>
          </p:nvPr>
        </p:nvSpPr>
        <p:spPr>
          <a:xfrm>
            <a:off x="0" y="4335390"/>
            <a:ext cx="12192000" cy="775681"/>
          </a:xfrm>
          <a:solidFill>
            <a:srgbClr val="1198D1"/>
          </a:solidFill>
        </p:spPr>
        <p:txBody>
          <a:bodyPr/>
          <a:lstStyle/>
          <a:p>
            <a:r>
              <a:rPr lang="en-GB" sz="4000" dirty="0" err="1"/>
              <a:t>Popkultūros</a:t>
            </a:r>
            <a:r>
              <a:rPr lang="en-GB" sz="4000" dirty="0"/>
              <a:t> </a:t>
            </a:r>
            <a:r>
              <a:rPr lang="en-GB" sz="4000" dirty="0" err="1"/>
              <a:t>turizmo</a:t>
            </a:r>
            <a:r>
              <a:rPr lang="en-GB" sz="4000" dirty="0"/>
              <a:t> </a:t>
            </a:r>
            <a:r>
              <a:rPr lang="en-GB" sz="4000" dirty="0" err="1"/>
              <a:t>patirčiu</a:t>
            </a:r>
            <a:r>
              <a:rPr lang="en-GB" sz="4000" dirty="0"/>
              <a:t>̨ </a:t>
            </a:r>
            <a:r>
              <a:rPr lang="en-GB" sz="4000" dirty="0" err="1"/>
              <a:t>ir</a:t>
            </a:r>
            <a:r>
              <a:rPr lang="en-GB" sz="4000" dirty="0"/>
              <a:t> </a:t>
            </a:r>
            <a:r>
              <a:rPr lang="en-GB" sz="4000" dirty="0" err="1"/>
              <a:t>produktu</a:t>
            </a:r>
            <a:r>
              <a:rPr lang="en-GB" sz="4000" dirty="0"/>
              <a:t>̨ </a:t>
            </a:r>
            <a:r>
              <a:rPr lang="en-GB" sz="4000" dirty="0" err="1"/>
              <a:t>kūrimas</a:t>
            </a:r>
            <a:endParaRPr lang="en-US" sz="4000" dirty="0"/>
          </a:p>
        </p:txBody>
      </p:sp>
      <p:pic>
        <p:nvPicPr>
          <p:cNvPr id="12" name="Picture 11" descr="A close up of a sign&#10;&#10;Description automatically generated">
            <a:extLst>
              <a:ext uri="{FF2B5EF4-FFF2-40B4-BE49-F238E27FC236}">
                <a16:creationId xmlns:a16="http://schemas.microsoft.com/office/drawing/2014/main" id="{49C8601D-6F68-5448-8C96-03634009E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99" y="548753"/>
            <a:ext cx="4224667" cy="1079295"/>
          </a:xfrm>
          <a:prstGeom prst="rect">
            <a:avLst/>
          </a:prstGeom>
        </p:spPr>
      </p:pic>
      <p:sp>
        <p:nvSpPr>
          <p:cNvPr id="3" name="TextBox 2">
            <a:extLst>
              <a:ext uri="{FF2B5EF4-FFF2-40B4-BE49-F238E27FC236}">
                <a16:creationId xmlns:a16="http://schemas.microsoft.com/office/drawing/2014/main" id="{BC36626D-22DB-4D2E-8B55-D00886814266}"/>
              </a:ext>
            </a:extLst>
          </p:cNvPr>
          <p:cNvSpPr txBox="1"/>
          <p:nvPr/>
        </p:nvSpPr>
        <p:spPr>
          <a:xfrm>
            <a:off x="9820275" y="5981700"/>
            <a:ext cx="2162175" cy="646331"/>
          </a:xfrm>
          <a:prstGeom prst="rect">
            <a:avLst/>
          </a:prstGeom>
          <a:noFill/>
        </p:spPr>
        <p:txBody>
          <a:bodyPr wrap="square" rtlCol="0">
            <a:spAutoFit/>
          </a:bodyPr>
          <a:lstStyle/>
          <a:p>
            <a:pPr algn="r"/>
            <a:r>
              <a:rPr lang="en-IE" sz="3600" b="1" dirty="0">
                <a:solidFill>
                  <a:schemeClr val="bg1"/>
                </a:solidFill>
              </a:rPr>
              <a:t>3 </a:t>
            </a:r>
            <a:r>
              <a:rPr lang="en-IE" sz="3600" b="1" dirty="0" err="1">
                <a:solidFill>
                  <a:schemeClr val="bg1"/>
                </a:solidFill>
              </a:rPr>
              <a:t>modulis</a:t>
            </a:r>
            <a:endParaRPr lang="en-IE" sz="3600" b="1" dirty="0">
              <a:solidFill>
                <a:schemeClr val="bg1"/>
              </a:solidFill>
            </a:endParaRPr>
          </a:p>
        </p:txBody>
      </p:sp>
      <p:sp>
        <p:nvSpPr>
          <p:cNvPr id="8" name="TextBox 7">
            <a:extLst>
              <a:ext uri="{FF2B5EF4-FFF2-40B4-BE49-F238E27FC236}">
                <a16:creationId xmlns:a16="http://schemas.microsoft.com/office/drawing/2014/main" id="{586FBAB2-E772-0242-A5E8-FCC21606B2AF}"/>
              </a:ext>
            </a:extLst>
          </p:cNvPr>
          <p:cNvSpPr txBox="1"/>
          <p:nvPr/>
        </p:nvSpPr>
        <p:spPr>
          <a:xfrm>
            <a:off x="228599" y="6488668"/>
            <a:ext cx="824072" cy="369332"/>
          </a:xfrm>
          <a:prstGeom prst="rect">
            <a:avLst/>
          </a:prstGeom>
          <a:noFill/>
        </p:spPr>
        <p:txBody>
          <a:bodyPr wrap="square" rtlCol="0">
            <a:spAutoFit/>
          </a:bodyPr>
          <a:lstStyle/>
          <a:p>
            <a:r>
              <a:rPr lang="en-LT" dirty="0">
                <a:hlinkClick r:id="rId4"/>
              </a:rPr>
              <a:t>Source</a:t>
            </a:r>
            <a:endParaRPr lang="en-LT" dirty="0"/>
          </a:p>
        </p:txBody>
      </p:sp>
    </p:spTree>
    <p:extLst>
      <p:ext uri="{BB962C8B-B14F-4D97-AF65-F5344CB8AC3E}">
        <p14:creationId xmlns:p14="http://schemas.microsoft.com/office/powerpoint/2010/main" val="3663961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group of people sitting at a table in a restaurant&#10;&#10;Description automatically generated with medium confidence">
            <a:extLst>
              <a:ext uri="{FF2B5EF4-FFF2-40B4-BE49-F238E27FC236}">
                <a16:creationId xmlns:a16="http://schemas.microsoft.com/office/drawing/2014/main" id="{F4D350B0-3B3B-3E49-96B5-0F74CDD02A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90"/>
          <a:stretch/>
        </p:blipFill>
        <p:spPr>
          <a:xfrm>
            <a:off x="3190940" y="2106041"/>
            <a:ext cx="2830045" cy="4070457"/>
          </a:xfrm>
          <a:prstGeom prst="rect">
            <a:avLst/>
          </a:prstGeom>
        </p:spPr>
      </p:pic>
      <p:pic>
        <p:nvPicPr>
          <p:cNvPr id="20" name="Picture 19">
            <a:extLst>
              <a:ext uri="{FF2B5EF4-FFF2-40B4-BE49-F238E27FC236}">
                <a16:creationId xmlns:a16="http://schemas.microsoft.com/office/drawing/2014/main" id="{3A417AFA-CB55-C243-BC41-44FF3A6D3B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8273" y="2090573"/>
            <a:ext cx="2739176" cy="4078191"/>
          </a:xfrm>
          <a:prstGeom prst="rect">
            <a:avLst/>
          </a:prstGeom>
        </p:spPr>
      </p:pic>
      <p:pic>
        <p:nvPicPr>
          <p:cNvPr id="16" name="Picture 15" descr="A person in a suit walking down the street&#10;&#10;Description automatically generated with low confidence">
            <a:extLst>
              <a:ext uri="{FF2B5EF4-FFF2-40B4-BE49-F238E27FC236}">
                <a16:creationId xmlns:a16="http://schemas.microsoft.com/office/drawing/2014/main" id="{6EE9FC5F-7140-8142-8FE0-F7BA6C7F12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4737" y="2090573"/>
            <a:ext cx="2720896" cy="4085925"/>
          </a:xfrm>
          <a:prstGeom prst="rect">
            <a:avLst/>
          </a:prstGeom>
        </p:spPr>
      </p:pic>
      <p:pic>
        <p:nvPicPr>
          <p:cNvPr id="14" name="Picture 13" descr="A person in a blue dress&#10;&#10;Description automatically generated with low confidence">
            <a:extLst>
              <a:ext uri="{FF2B5EF4-FFF2-40B4-BE49-F238E27FC236}">
                <a16:creationId xmlns:a16="http://schemas.microsoft.com/office/drawing/2014/main" id="{4C286AB9-DE8B-7940-AE05-29CC202B46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91"/>
          <a:stretch/>
        </p:blipFill>
        <p:spPr>
          <a:xfrm>
            <a:off x="382172" y="2098307"/>
            <a:ext cx="2724476" cy="4070457"/>
          </a:xfrm>
          <a:prstGeom prst="rect">
            <a:avLst/>
          </a:prstGeom>
        </p:spPr>
      </p:pic>
      <p:sp>
        <p:nvSpPr>
          <p:cNvPr id="2" name="Text Placeholder 1">
            <a:extLst>
              <a:ext uri="{FF2B5EF4-FFF2-40B4-BE49-F238E27FC236}">
                <a16:creationId xmlns:a16="http://schemas.microsoft.com/office/drawing/2014/main" id="{6BCEDB64-AE89-42A3-BB55-6CEBCC911D4D}"/>
              </a:ext>
            </a:extLst>
          </p:cNvPr>
          <p:cNvSpPr>
            <a:spLocks noGrp="1"/>
          </p:cNvSpPr>
          <p:nvPr>
            <p:ph type="body" sz="quarter" idx="13"/>
          </p:nvPr>
        </p:nvSpPr>
        <p:spPr/>
        <p:txBody>
          <a:bodyPr>
            <a:normAutofit/>
          </a:bodyPr>
          <a:lstStyle/>
          <a:p>
            <a:r>
              <a:rPr lang="lt-LT" dirty="0"/>
              <a:t>Bendradarbiaukite su suinteresuotosiomis šalimis</a:t>
            </a:r>
            <a:endParaRPr lang="en-IE" dirty="0"/>
          </a:p>
        </p:txBody>
      </p:sp>
      <p:sp>
        <p:nvSpPr>
          <p:cNvPr id="3" name="Text Placeholder 2">
            <a:extLst>
              <a:ext uri="{FF2B5EF4-FFF2-40B4-BE49-F238E27FC236}">
                <a16:creationId xmlns:a16="http://schemas.microsoft.com/office/drawing/2014/main" id="{76986745-3EA5-4FF3-A1D7-D6B1283C493F}"/>
              </a:ext>
            </a:extLst>
          </p:cNvPr>
          <p:cNvSpPr>
            <a:spLocks noGrp="1"/>
          </p:cNvSpPr>
          <p:nvPr>
            <p:ph type="body" sz="quarter" idx="14"/>
          </p:nvPr>
        </p:nvSpPr>
        <p:spPr/>
        <p:txBody>
          <a:bodyPr/>
          <a:lstStyle/>
          <a:p>
            <a:r>
              <a:rPr lang="en-IE" dirty="0"/>
              <a:t>Kas </a:t>
            </a:r>
            <a:r>
              <a:rPr lang="en-IE" dirty="0" err="1"/>
              <a:t>jie</a:t>
            </a:r>
            <a:r>
              <a:rPr lang="en-IE" dirty="0"/>
              <a:t> </a:t>
            </a:r>
            <a:r>
              <a:rPr lang="en-IE" dirty="0" err="1"/>
              <a:t>tokie</a:t>
            </a:r>
            <a:r>
              <a:rPr lang="en-IE" dirty="0"/>
              <a:t>?</a:t>
            </a:r>
          </a:p>
        </p:txBody>
      </p:sp>
      <p:sp>
        <p:nvSpPr>
          <p:cNvPr id="4" name="Text Placeholder 3">
            <a:extLst>
              <a:ext uri="{FF2B5EF4-FFF2-40B4-BE49-F238E27FC236}">
                <a16:creationId xmlns:a16="http://schemas.microsoft.com/office/drawing/2014/main" id="{7CB96FA5-C24E-48FB-BC02-CC83D51610FD}"/>
              </a:ext>
            </a:extLst>
          </p:cNvPr>
          <p:cNvSpPr>
            <a:spLocks noGrp="1"/>
          </p:cNvSpPr>
          <p:nvPr>
            <p:ph type="body" sz="quarter" idx="15"/>
          </p:nvPr>
        </p:nvSpPr>
        <p:spPr>
          <a:solidFill>
            <a:srgbClr val="1198D1"/>
          </a:solidFill>
        </p:spPr>
        <p:txBody>
          <a:bodyPr/>
          <a:lstStyle/>
          <a:p>
            <a:r>
              <a:rPr lang="en-IE" sz="1400" dirty="0"/>
              <a:t>TURINĮ KURIANTYS ŽMONĖS</a:t>
            </a:r>
          </a:p>
        </p:txBody>
      </p:sp>
      <p:sp>
        <p:nvSpPr>
          <p:cNvPr id="5" name="Text Placeholder 4">
            <a:extLst>
              <a:ext uri="{FF2B5EF4-FFF2-40B4-BE49-F238E27FC236}">
                <a16:creationId xmlns:a16="http://schemas.microsoft.com/office/drawing/2014/main" id="{9564C75C-595C-4695-8C4F-31032D3803F5}"/>
              </a:ext>
            </a:extLst>
          </p:cNvPr>
          <p:cNvSpPr>
            <a:spLocks noGrp="1"/>
          </p:cNvSpPr>
          <p:nvPr>
            <p:ph type="body" sz="quarter" idx="16"/>
          </p:nvPr>
        </p:nvSpPr>
        <p:spPr>
          <a:xfrm>
            <a:off x="382172" y="2282148"/>
            <a:ext cx="2724476" cy="716489"/>
          </a:xfrm>
          <a:solidFill>
            <a:srgbClr val="1198D1"/>
          </a:solidFill>
        </p:spPr>
        <p:txBody>
          <a:bodyPr/>
          <a:lstStyle/>
          <a:p>
            <a:r>
              <a:rPr lang="en-IE" sz="1500" dirty="0" err="1">
                <a:solidFill>
                  <a:schemeClr val="bg1"/>
                </a:solidFill>
              </a:rPr>
              <a:t>Kurie</a:t>
            </a:r>
            <a:r>
              <a:rPr lang="en-IE" sz="1500" dirty="0">
                <a:solidFill>
                  <a:schemeClr val="bg1"/>
                </a:solidFill>
              </a:rPr>
              <a:t> </a:t>
            </a:r>
            <a:r>
              <a:rPr lang="en-IE" sz="1500" dirty="0" err="1">
                <a:solidFill>
                  <a:schemeClr val="bg1"/>
                </a:solidFill>
              </a:rPr>
              <a:t>prodiusuoja</a:t>
            </a:r>
            <a:r>
              <a:rPr lang="en-IE" sz="1500" dirty="0">
                <a:solidFill>
                  <a:schemeClr val="bg1"/>
                </a:solidFill>
              </a:rPr>
              <a:t>, </a:t>
            </a:r>
            <a:r>
              <a:rPr lang="en-IE" sz="1500" dirty="0" err="1">
                <a:solidFill>
                  <a:schemeClr val="bg1"/>
                </a:solidFill>
              </a:rPr>
              <a:t>kuria</a:t>
            </a:r>
            <a:r>
              <a:rPr lang="en-IE" sz="1500" dirty="0">
                <a:solidFill>
                  <a:schemeClr val="bg1"/>
                </a:solidFill>
              </a:rPr>
              <a:t>, </a:t>
            </a:r>
            <a:r>
              <a:rPr lang="en-IE" sz="1500" dirty="0" err="1">
                <a:solidFill>
                  <a:schemeClr val="bg1"/>
                </a:solidFill>
              </a:rPr>
              <a:t>tiria</a:t>
            </a:r>
            <a:r>
              <a:rPr lang="en-IE" sz="1500" dirty="0">
                <a:solidFill>
                  <a:schemeClr val="bg1"/>
                </a:solidFill>
              </a:rPr>
              <a:t>, </a:t>
            </a:r>
            <a:r>
              <a:rPr lang="en-IE" sz="1500" dirty="0" err="1">
                <a:solidFill>
                  <a:schemeClr val="bg1"/>
                </a:solidFill>
              </a:rPr>
              <a:t>rašo</a:t>
            </a:r>
            <a:r>
              <a:rPr lang="en-IE" sz="1500" dirty="0">
                <a:solidFill>
                  <a:schemeClr val="bg1"/>
                </a:solidFill>
              </a:rPr>
              <a:t> </a:t>
            </a:r>
            <a:r>
              <a:rPr lang="en-IE" sz="1500" dirty="0" err="1">
                <a:solidFill>
                  <a:schemeClr val="bg1"/>
                </a:solidFill>
              </a:rPr>
              <a:t>filmus</a:t>
            </a:r>
            <a:r>
              <a:rPr lang="en-IE" sz="1500" dirty="0">
                <a:solidFill>
                  <a:schemeClr val="bg1"/>
                </a:solidFill>
              </a:rPr>
              <a:t> </a:t>
            </a:r>
            <a:r>
              <a:rPr lang="en-IE" sz="1500" dirty="0" err="1">
                <a:solidFill>
                  <a:schemeClr val="bg1"/>
                </a:solidFill>
              </a:rPr>
              <a:t>ir</a:t>
            </a:r>
            <a:r>
              <a:rPr lang="en-IE" sz="1500" dirty="0">
                <a:solidFill>
                  <a:schemeClr val="bg1"/>
                </a:solidFill>
              </a:rPr>
              <a:t> </a:t>
            </a:r>
            <a:r>
              <a:rPr lang="en-IE" sz="1500" dirty="0" err="1">
                <a:solidFill>
                  <a:schemeClr val="bg1"/>
                </a:solidFill>
              </a:rPr>
              <a:t>knygas</a:t>
            </a:r>
            <a:r>
              <a:rPr lang="en-IE" sz="1500" dirty="0">
                <a:solidFill>
                  <a:schemeClr val="bg1"/>
                </a:solidFill>
              </a:rPr>
              <a:t>, </a:t>
            </a:r>
            <a:r>
              <a:rPr lang="en-IE" sz="1500" dirty="0" err="1">
                <a:solidFill>
                  <a:schemeClr val="bg1"/>
                </a:solidFill>
              </a:rPr>
              <a:t>darančius</a:t>
            </a:r>
            <a:r>
              <a:rPr lang="en-IE" sz="1500" dirty="0">
                <a:solidFill>
                  <a:schemeClr val="bg1"/>
                </a:solidFill>
              </a:rPr>
              <a:t> </a:t>
            </a:r>
            <a:r>
              <a:rPr lang="en-IE" sz="1500" dirty="0" err="1">
                <a:solidFill>
                  <a:schemeClr val="bg1"/>
                </a:solidFill>
              </a:rPr>
              <a:t>įtaką</a:t>
            </a:r>
            <a:r>
              <a:rPr lang="en-IE" sz="1500" dirty="0">
                <a:solidFill>
                  <a:schemeClr val="bg1"/>
                </a:solidFill>
              </a:rPr>
              <a:t> </a:t>
            </a:r>
            <a:r>
              <a:rPr lang="en-IE" sz="1500" dirty="0" err="1">
                <a:solidFill>
                  <a:schemeClr val="bg1"/>
                </a:solidFill>
              </a:rPr>
              <a:t>popkultūrai</a:t>
            </a:r>
            <a:endParaRPr lang="en-IE" sz="1500" dirty="0">
              <a:solidFill>
                <a:schemeClr val="bg1"/>
              </a:solidFill>
            </a:endParaRPr>
          </a:p>
        </p:txBody>
      </p:sp>
      <p:sp>
        <p:nvSpPr>
          <p:cNvPr id="6" name="Text Placeholder 5">
            <a:extLst>
              <a:ext uri="{FF2B5EF4-FFF2-40B4-BE49-F238E27FC236}">
                <a16:creationId xmlns:a16="http://schemas.microsoft.com/office/drawing/2014/main" id="{72F500F5-96BD-4F69-9FEA-2DAFDB7B2AC5}"/>
              </a:ext>
            </a:extLst>
          </p:cNvPr>
          <p:cNvSpPr>
            <a:spLocks noGrp="1"/>
          </p:cNvSpPr>
          <p:nvPr>
            <p:ph type="body" sz="quarter" idx="17"/>
          </p:nvPr>
        </p:nvSpPr>
        <p:spPr>
          <a:solidFill>
            <a:srgbClr val="DD1B50"/>
          </a:solidFill>
        </p:spPr>
        <p:txBody>
          <a:bodyPr/>
          <a:lstStyle/>
          <a:p>
            <a:r>
              <a:rPr lang="en-IE" sz="1400" dirty="0"/>
              <a:t>TIKSLINIŲ VIETŲ ŠEIMININKAI</a:t>
            </a:r>
          </a:p>
        </p:txBody>
      </p:sp>
      <p:sp>
        <p:nvSpPr>
          <p:cNvPr id="7" name="Text Placeholder 6">
            <a:extLst>
              <a:ext uri="{FF2B5EF4-FFF2-40B4-BE49-F238E27FC236}">
                <a16:creationId xmlns:a16="http://schemas.microsoft.com/office/drawing/2014/main" id="{522AC89D-E4A1-412B-A993-5C97D69B68D9}"/>
              </a:ext>
            </a:extLst>
          </p:cNvPr>
          <p:cNvSpPr>
            <a:spLocks noGrp="1"/>
          </p:cNvSpPr>
          <p:nvPr>
            <p:ph type="body" sz="quarter" idx="18"/>
          </p:nvPr>
        </p:nvSpPr>
        <p:spPr>
          <a:xfrm>
            <a:off x="3298229" y="2282149"/>
            <a:ext cx="2724475" cy="716489"/>
          </a:xfrm>
          <a:solidFill>
            <a:srgbClr val="DD1B50"/>
          </a:solidFill>
        </p:spPr>
        <p:txBody>
          <a:bodyPr/>
          <a:lstStyle/>
          <a:p>
            <a:r>
              <a:rPr lang="lt-LT" dirty="0">
                <a:solidFill>
                  <a:schemeClr val="bg1"/>
                </a:solidFill>
              </a:rPr>
              <a:t>Viešbučiai, restoranai, ekskursijų paslaugos ir kt.</a:t>
            </a:r>
            <a:endParaRPr lang="en-IE" dirty="0">
              <a:solidFill>
                <a:schemeClr val="bg1"/>
              </a:solidFill>
            </a:endParaRPr>
          </a:p>
        </p:txBody>
      </p:sp>
      <p:sp>
        <p:nvSpPr>
          <p:cNvPr id="8" name="Text Placeholder 7">
            <a:extLst>
              <a:ext uri="{FF2B5EF4-FFF2-40B4-BE49-F238E27FC236}">
                <a16:creationId xmlns:a16="http://schemas.microsoft.com/office/drawing/2014/main" id="{1281099C-13E3-40F5-A219-65711AB4B14B}"/>
              </a:ext>
            </a:extLst>
          </p:cNvPr>
          <p:cNvSpPr>
            <a:spLocks noGrp="1"/>
          </p:cNvSpPr>
          <p:nvPr>
            <p:ph type="body" sz="quarter" idx="19"/>
          </p:nvPr>
        </p:nvSpPr>
        <p:spPr>
          <a:solidFill>
            <a:srgbClr val="9A2E90"/>
          </a:solidFill>
        </p:spPr>
        <p:txBody>
          <a:bodyPr/>
          <a:lstStyle/>
          <a:p>
            <a:r>
              <a:rPr lang="en-IE" dirty="0"/>
              <a:t>POKULTŪROS TURISTAI</a:t>
            </a:r>
          </a:p>
        </p:txBody>
      </p:sp>
      <p:sp>
        <p:nvSpPr>
          <p:cNvPr id="9" name="Text Placeholder 8">
            <a:extLst>
              <a:ext uri="{FF2B5EF4-FFF2-40B4-BE49-F238E27FC236}">
                <a16:creationId xmlns:a16="http://schemas.microsoft.com/office/drawing/2014/main" id="{15F22D2F-2274-47AD-8793-F242BDD2203C}"/>
              </a:ext>
            </a:extLst>
          </p:cNvPr>
          <p:cNvSpPr>
            <a:spLocks noGrp="1"/>
          </p:cNvSpPr>
          <p:nvPr>
            <p:ph type="body" sz="quarter" idx="20"/>
          </p:nvPr>
        </p:nvSpPr>
        <p:spPr>
          <a:xfrm>
            <a:off x="6168070" y="2282147"/>
            <a:ext cx="2659582" cy="716489"/>
          </a:xfrm>
          <a:solidFill>
            <a:srgbClr val="9A2E90"/>
          </a:solidFill>
        </p:spPr>
        <p:txBody>
          <a:bodyPr/>
          <a:lstStyle/>
          <a:p>
            <a:r>
              <a:rPr lang="en-IE" dirty="0" err="1">
                <a:solidFill>
                  <a:schemeClr val="bg1"/>
                </a:solidFill>
              </a:rPr>
              <a:t>Jie</a:t>
            </a:r>
            <a:r>
              <a:rPr lang="en-IE" dirty="0">
                <a:solidFill>
                  <a:schemeClr val="bg1"/>
                </a:solidFill>
              </a:rPr>
              <a:t> </a:t>
            </a:r>
            <a:r>
              <a:rPr lang="en-IE" dirty="0" err="1">
                <a:solidFill>
                  <a:schemeClr val="bg1"/>
                </a:solidFill>
              </a:rPr>
              <a:t>iš</a:t>
            </a:r>
            <a:r>
              <a:rPr lang="en-IE" dirty="0">
                <a:solidFill>
                  <a:schemeClr val="bg1"/>
                </a:solidFill>
              </a:rPr>
              <a:t> </a:t>
            </a:r>
            <a:r>
              <a:rPr lang="en-IE" dirty="0" err="1">
                <a:solidFill>
                  <a:schemeClr val="bg1"/>
                </a:solidFill>
              </a:rPr>
              <a:t>anksto</a:t>
            </a:r>
            <a:r>
              <a:rPr lang="en-IE" dirty="0">
                <a:solidFill>
                  <a:schemeClr val="bg1"/>
                </a:solidFill>
              </a:rPr>
              <a:t> </a:t>
            </a:r>
            <a:r>
              <a:rPr lang="en-IE" dirty="0" err="1">
                <a:solidFill>
                  <a:schemeClr val="bg1"/>
                </a:solidFill>
              </a:rPr>
              <a:t>įsivaizduoja</a:t>
            </a:r>
            <a:r>
              <a:rPr lang="en-IE" dirty="0">
                <a:solidFill>
                  <a:schemeClr val="bg1"/>
                </a:solidFill>
              </a:rPr>
              <a:t>, </a:t>
            </a:r>
            <a:r>
              <a:rPr lang="en-IE" dirty="0" err="1">
                <a:solidFill>
                  <a:schemeClr val="bg1"/>
                </a:solidFill>
              </a:rPr>
              <a:t>ką</a:t>
            </a:r>
            <a:r>
              <a:rPr lang="en-IE" dirty="0">
                <a:solidFill>
                  <a:schemeClr val="bg1"/>
                </a:solidFill>
              </a:rPr>
              <a:t> nori </a:t>
            </a:r>
            <a:r>
              <a:rPr lang="en-IE" dirty="0" err="1">
                <a:solidFill>
                  <a:schemeClr val="bg1"/>
                </a:solidFill>
              </a:rPr>
              <a:t>patirti</a:t>
            </a:r>
            <a:endParaRPr lang="en-IE" dirty="0">
              <a:solidFill>
                <a:schemeClr val="bg1"/>
              </a:solidFill>
            </a:endParaRPr>
          </a:p>
        </p:txBody>
      </p:sp>
      <p:sp>
        <p:nvSpPr>
          <p:cNvPr id="10" name="Text Placeholder 9">
            <a:extLst>
              <a:ext uri="{FF2B5EF4-FFF2-40B4-BE49-F238E27FC236}">
                <a16:creationId xmlns:a16="http://schemas.microsoft.com/office/drawing/2014/main" id="{D6B9C8E9-64C5-435E-91B4-57BB1F786DA6}"/>
              </a:ext>
            </a:extLst>
          </p:cNvPr>
          <p:cNvSpPr>
            <a:spLocks noGrp="1"/>
          </p:cNvSpPr>
          <p:nvPr>
            <p:ph type="body" sz="quarter" idx="21"/>
          </p:nvPr>
        </p:nvSpPr>
        <p:spPr>
          <a:solidFill>
            <a:srgbClr val="F5B020"/>
          </a:solidFill>
        </p:spPr>
        <p:txBody>
          <a:bodyPr/>
          <a:lstStyle/>
          <a:p>
            <a:r>
              <a:rPr lang="en-IE" dirty="0"/>
              <a:t>AKTORIAI</a:t>
            </a:r>
          </a:p>
        </p:txBody>
      </p:sp>
      <p:sp>
        <p:nvSpPr>
          <p:cNvPr id="11" name="Text Placeholder 10">
            <a:extLst>
              <a:ext uri="{FF2B5EF4-FFF2-40B4-BE49-F238E27FC236}">
                <a16:creationId xmlns:a16="http://schemas.microsoft.com/office/drawing/2014/main" id="{A4CC27BF-8F97-4C9E-BB4C-91AB6F7856E2}"/>
              </a:ext>
            </a:extLst>
          </p:cNvPr>
          <p:cNvSpPr>
            <a:spLocks noGrp="1"/>
          </p:cNvSpPr>
          <p:nvPr>
            <p:ph type="body" sz="quarter" idx="22"/>
          </p:nvPr>
        </p:nvSpPr>
        <p:spPr>
          <a:xfrm>
            <a:off x="9036051" y="2310191"/>
            <a:ext cx="2659582" cy="856521"/>
          </a:xfrm>
          <a:solidFill>
            <a:srgbClr val="F5B020"/>
          </a:solidFill>
        </p:spPr>
        <p:txBody>
          <a:bodyPr/>
          <a:lstStyle/>
          <a:p>
            <a:r>
              <a:rPr lang="lt-LT" dirty="0">
                <a:solidFill>
                  <a:schemeClr val="bg1"/>
                </a:solidFill>
              </a:rPr>
              <a:t>Kurie atlieka sekėjus pritraukiančių personažų vaidmenis</a:t>
            </a:r>
            <a:endParaRPr lang="en-IE" dirty="0">
              <a:solidFill>
                <a:schemeClr val="bg1"/>
              </a:solidFill>
            </a:endParaRPr>
          </a:p>
        </p:txBody>
      </p:sp>
    </p:spTree>
    <p:extLst>
      <p:ext uri="{BB962C8B-B14F-4D97-AF65-F5344CB8AC3E}">
        <p14:creationId xmlns:p14="http://schemas.microsoft.com/office/powerpoint/2010/main" val="3466732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ŽINOKITE, KAS VYKSTA</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lt-LT" dirty="0"/>
              <a:t>Žinokite, kokie filmai, knygos ir televizijos laidos yra aktualiausi tuo metu, ir raskite naujų idėjų: specialios viešbučių akcijos, tikslinės vietos žiūrovų vakarėliai ir pan.</a:t>
            </a:r>
            <a:endParaRPr lang="en-US" dirty="0"/>
          </a:p>
          <a:p>
            <a:pPr marL="342900" indent="-342900" algn="just">
              <a:buFont typeface="Arial" panose="020B0604020202020204" pitchFamily="34" charset="0"/>
              <a:buChar char="•"/>
            </a:pPr>
            <a:r>
              <a:rPr lang="lt-LT" dirty="0"/>
              <a:t>Ieškokite kūrybiškų būdų, kaip pristatyti naujienas, arba pasinerkite į naują tendenciją ar temą. Puikus būdas tai padaryti - rinkodara realiuoju laiku.</a:t>
            </a:r>
            <a:endParaRPr lang="en-GB" dirty="0"/>
          </a:p>
          <a:p>
            <a:pPr marL="342900" indent="-342900" algn="just">
              <a:buFont typeface="Arial" panose="020B0604020202020204" pitchFamily="34" charset="0"/>
              <a:buChar char="•"/>
            </a:pPr>
            <a:r>
              <a:rPr lang="en-GB" dirty="0" err="1"/>
              <a:t>Sudarykite</a:t>
            </a:r>
            <a:r>
              <a:rPr lang="en-GB" dirty="0"/>
              <a:t> </a:t>
            </a:r>
            <a:r>
              <a:rPr lang="en-GB" dirty="0" err="1"/>
              <a:t>sandorį</a:t>
            </a:r>
            <a:r>
              <a:rPr lang="en-GB" dirty="0"/>
              <a:t> </a:t>
            </a:r>
            <a:r>
              <a:rPr lang="en-GB" dirty="0" err="1"/>
              <a:t>arba</a:t>
            </a:r>
            <a:r>
              <a:rPr lang="en-GB" dirty="0"/>
              <a:t> </a:t>
            </a:r>
            <a:r>
              <a:rPr lang="en-GB" dirty="0" err="1"/>
              <a:t>kampaniją</a:t>
            </a:r>
            <a:r>
              <a:rPr lang="en-GB" dirty="0"/>
              <a:t>, </a:t>
            </a:r>
            <a:r>
              <a:rPr lang="en-GB" dirty="0" err="1"/>
              <a:t>susijusią</a:t>
            </a:r>
            <a:r>
              <a:rPr lang="en-GB" dirty="0"/>
              <a:t> </a:t>
            </a:r>
            <a:r>
              <a:rPr lang="en-GB" dirty="0" err="1"/>
              <a:t>su</a:t>
            </a:r>
            <a:r>
              <a:rPr lang="en-GB" dirty="0"/>
              <a:t> </a:t>
            </a:r>
            <a:r>
              <a:rPr lang="en-GB" dirty="0" err="1"/>
              <a:t>popkultūros</a:t>
            </a:r>
            <a:r>
              <a:rPr lang="en-GB" dirty="0"/>
              <a:t> </a:t>
            </a:r>
            <a:r>
              <a:rPr lang="en-GB" dirty="0" err="1"/>
              <a:t>tendencijomis</a:t>
            </a:r>
            <a:r>
              <a:rPr lang="en-GB" dirty="0"/>
              <a:t> </a:t>
            </a:r>
            <a:r>
              <a:rPr lang="en-GB" dirty="0" err="1"/>
              <a:t>arba</a:t>
            </a:r>
            <a:r>
              <a:rPr lang="en-GB" dirty="0"/>
              <a:t> </a:t>
            </a:r>
            <a:r>
              <a:rPr lang="en-GB" dirty="0" err="1"/>
              <a:t>progomis</a:t>
            </a:r>
            <a:r>
              <a:rPr lang="en-GB" dirty="0"/>
              <a:t>.</a:t>
            </a:r>
          </a:p>
          <a:p>
            <a:pPr marL="342900" indent="-342900" algn="just">
              <a:buFont typeface="Arial" panose="020B0604020202020204" pitchFamily="34" charset="0"/>
              <a:buChar char="•"/>
            </a:pPr>
            <a:r>
              <a:rPr lang="en-GB" dirty="0" err="1"/>
              <a:t>Kurkite</a:t>
            </a:r>
            <a:r>
              <a:rPr lang="en-GB" dirty="0"/>
              <a:t> </a:t>
            </a:r>
            <a:r>
              <a:rPr lang="en-GB" dirty="0" err="1"/>
              <a:t>teminį</a:t>
            </a:r>
            <a:r>
              <a:rPr lang="en-GB" dirty="0"/>
              <a:t> </a:t>
            </a:r>
            <a:r>
              <a:rPr lang="en-GB" dirty="0" err="1"/>
              <a:t>turinį</a:t>
            </a:r>
            <a:r>
              <a:rPr lang="en-GB" dirty="0"/>
              <a:t> </a:t>
            </a:r>
            <a:r>
              <a:rPr lang="en-GB" dirty="0" err="1"/>
              <a:t>šalies</a:t>
            </a:r>
            <a:r>
              <a:rPr lang="en-GB" dirty="0"/>
              <a:t> </a:t>
            </a:r>
            <a:r>
              <a:rPr lang="en-GB" dirty="0" err="1"/>
              <a:t>interneto</a:t>
            </a:r>
            <a:r>
              <a:rPr lang="en-GB" dirty="0"/>
              <a:t> </a:t>
            </a:r>
            <a:r>
              <a:rPr lang="en-GB" dirty="0" err="1"/>
              <a:t>svetainei</a:t>
            </a:r>
            <a:r>
              <a:rPr lang="en-GB" dirty="0"/>
              <a:t> </a:t>
            </a:r>
            <a:r>
              <a:rPr lang="en-GB" dirty="0" err="1"/>
              <a:t>ir</a:t>
            </a:r>
            <a:r>
              <a:rPr lang="en-GB" dirty="0"/>
              <a:t> </a:t>
            </a:r>
            <a:r>
              <a:rPr lang="en-GB" dirty="0" err="1"/>
              <a:t>socialinei</a:t>
            </a:r>
            <a:r>
              <a:rPr lang="en-GB" dirty="0"/>
              <a:t> </a:t>
            </a:r>
            <a:r>
              <a:rPr lang="en-GB" dirty="0" err="1"/>
              <a:t>žiniasklaidai</a:t>
            </a:r>
            <a:r>
              <a:rPr lang="en-GB" dirty="0"/>
              <a:t>, </a:t>
            </a:r>
            <a:r>
              <a:rPr lang="en-GB" dirty="0" err="1"/>
              <a:t>atitinkantį</a:t>
            </a:r>
            <a:r>
              <a:rPr lang="en-GB" dirty="0"/>
              <a:t> </a:t>
            </a:r>
            <a:r>
              <a:rPr lang="en-GB" dirty="0" err="1"/>
              <a:t>dabartines</a:t>
            </a:r>
            <a:r>
              <a:rPr lang="en-GB" dirty="0"/>
              <a:t> </a:t>
            </a:r>
            <a:r>
              <a:rPr lang="en-GB" dirty="0" err="1"/>
              <a:t>tendencijas</a:t>
            </a:r>
            <a:r>
              <a:rPr lang="en-GB" dirty="0"/>
              <a:t>.</a:t>
            </a:r>
            <a:endParaRPr lang="en-US" dirty="0">
              <a:highlight>
                <a:srgbClr val="FFFF00"/>
              </a:highlight>
            </a:endParaRPr>
          </a:p>
        </p:txBody>
      </p:sp>
    </p:spTree>
    <p:extLst>
      <p:ext uri="{BB962C8B-B14F-4D97-AF65-F5344CB8AC3E}">
        <p14:creationId xmlns:p14="http://schemas.microsoft.com/office/powerpoint/2010/main" val="1756624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45D8A66B-F6BA-3246-A2DE-10DD9DF7F1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860" y="0"/>
            <a:ext cx="11520279" cy="6858000"/>
          </a:xfrm>
          <a:prstGeom prst="rect">
            <a:avLst/>
          </a:prstGeom>
        </p:spPr>
      </p:pic>
      <p:sp>
        <p:nvSpPr>
          <p:cNvPr id="2" name="TextBox 1">
            <a:extLst>
              <a:ext uri="{FF2B5EF4-FFF2-40B4-BE49-F238E27FC236}">
                <a16:creationId xmlns:a16="http://schemas.microsoft.com/office/drawing/2014/main" id="{2CFA2EF8-2983-4DCA-930D-A3017C276982}"/>
              </a:ext>
            </a:extLst>
          </p:cNvPr>
          <p:cNvSpPr txBox="1"/>
          <p:nvPr/>
        </p:nvSpPr>
        <p:spPr>
          <a:xfrm>
            <a:off x="0" y="5423154"/>
            <a:ext cx="4716379" cy="830997"/>
          </a:xfrm>
          <a:prstGeom prst="rect">
            <a:avLst/>
          </a:prstGeom>
          <a:solidFill>
            <a:srgbClr val="F5B020"/>
          </a:solidFill>
        </p:spPr>
        <p:txBody>
          <a:bodyPr wrap="square" rtlCol="0">
            <a:spAutoFit/>
          </a:bodyPr>
          <a:lstStyle/>
          <a:p>
            <a:r>
              <a:rPr lang="en-IE" sz="2400" dirty="0">
                <a:solidFill>
                  <a:schemeClr val="bg1"/>
                </a:solidFill>
              </a:rPr>
              <a:t>The Great Gatsby &amp; The Mansions of Long Island's Gold Coast</a:t>
            </a:r>
          </a:p>
        </p:txBody>
      </p:sp>
      <p:sp>
        <p:nvSpPr>
          <p:cNvPr id="5" name="TextBox 4">
            <a:extLst>
              <a:ext uri="{FF2B5EF4-FFF2-40B4-BE49-F238E27FC236}">
                <a16:creationId xmlns:a16="http://schemas.microsoft.com/office/drawing/2014/main" id="{E98ABFAA-5890-0E41-ADAC-5E66604462ED}"/>
              </a:ext>
            </a:extLst>
          </p:cNvPr>
          <p:cNvSpPr txBox="1"/>
          <p:nvPr/>
        </p:nvSpPr>
        <p:spPr>
          <a:xfrm>
            <a:off x="0" y="6390266"/>
            <a:ext cx="846707"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2756257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BŪKITE KŪRYBINGI</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en-US" dirty="0" err="1"/>
              <a:t>Kalbant</a:t>
            </a:r>
            <a:r>
              <a:rPr lang="en-US" dirty="0"/>
              <a:t> </a:t>
            </a:r>
            <a:r>
              <a:rPr lang="en-US" dirty="0" err="1"/>
              <a:t>apie</a:t>
            </a:r>
            <a:r>
              <a:rPr lang="en-US" dirty="0"/>
              <a:t> </a:t>
            </a:r>
            <a:r>
              <a:rPr lang="en-US" dirty="0" err="1"/>
              <a:t>turizmą</a:t>
            </a:r>
            <a:r>
              <a:rPr lang="en-US" dirty="0"/>
              <a:t>, </a:t>
            </a:r>
            <a:r>
              <a:rPr lang="en-US" dirty="0" err="1"/>
              <a:t>popkultūros</a:t>
            </a:r>
            <a:r>
              <a:rPr lang="en-US" dirty="0"/>
              <a:t> </a:t>
            </a:r>
            <a:r>
              <a:rPr lang="en-US" dirty="0" err="1"/>
              <a:t>rinkodara</a:t>
            </a:r>
            <a:r>
              <a:rPr lang="en-US" dirty="0"/>
              <a:t> </a:t>
            </a:r>
            <a:r>
              <a:rPr lang="en-US" dirty="0" err="1"/>
              <a:t>dažnai</a:t>
            </a:r>
            <a:r>
              <a:rPr lang="en-US" dirty="0"/>
              <a:t> </a:t>
            </a:r>
            <a:r>
              <a:rPr lang="en-US" dirty="0" err="1"/>
              <a:t>remiasi</a:t>
            </a:r>
            <a:r>
              <a:rPr lang="en-US" dirty="0"/>
              <a:t> </a:t>
            </a:r>
            <a:r>
              <a:rPr lang="en-US" dirty="0" err="1"/>
              <a:t>vietove</a:t>
            </a:r>
            <a:r>
              <a:rPr lang="en-US" dirty="0"/>
              <a:t>, </a:t>
            </a:r>
            <a:r>
              <a:rPr lang="en-US" dirty="0" err="1"/>
              <a:t>kurioje</a:t>
            </a:r>
            <a:r>
              <a:rPr lang="en-US" dirty="0"/>
              <a:t> </a:t>
            </a:r>
            <a:r>
              <a:rPr lang="en-US" dirty="0" err="1"/>
              <a:t>buvo</a:t>
            </a:r>
            <a:r>
              <a:rPr lang="en-US" dirty="0"/>
              <a:t> </a:t>
            </a:r>
            <a:r>
              <a:rPr lang="en-US" dirty="0" err="1"/>
              <a:t>kuriamas</a:t>
            </a:r>
            <a:r>
              <a:rPr lang="en-US" dirty="0"/>
              <a:t> </a:t>
            </a:r>
            <a:r>
              <a:rPr lang="en-US" dirty="0" err="1"/>
              <a:t>filmas</a:t>
            </a:r>
            <a:r>
              <a:rPr lang="en-US" dirty="0"/>
              <a:t>, </a:t>
            </a:r>
            <a:r>
              <a:rPr lang="en-US" dirty="0" err="1"/>
              <a:t>televizijos</a:t>
            </a:r>
            <a:r>
              <a:rPr lang="en-US" dirty="0"/>
              <a:t> </a:t>
            </a:r>
            <a:r>
              <a:rPr lang="en-US" dirty="0" err="1"/>
              <a:t>serialas</a:t>
            </a:r>
            <a:r>
              <a:rPr lang="en-US" dirty="0"/>
              <a:t> </a:t>
            </a:r>
            <a:r>
              <a:rPr lang="en-US" dirty="0" err="1"/>
              <a:t>ar</a:t>
            </a:r>
            <a:r>
              <a:rPr lang="en-US" dirty="0"/>
              <a:t> </a:t>
            </a:r>
            <a:r>
              <a:rPr lang="en-US" dirty="0" err="1"/>
              <a:t>knyga</a:t>
            </a:r>
            <a:r>
              <a:rPr lang="en-US" dirty="0"/>
              <a:t>. </a:t>
            </a:r>
          </a:p>
          <a:p>
            <a:pPr marL="342900" indent="-342900" algn="just">
              <a:buFont typeface="Arial" panose="020B0604020202020204" pitchFamily="34" charset="0"/>
              <a:buChar char="•"/>
            </a:pPr>
            <a:r>
              <a:rPr lang="lt-LT" dirty="0"/>
              <a:t>Tačiau net jei jūsų šalyje nėra filmavimo vietų, yra daugybė alternatyvų. Popkultūros tendencijas galite panaudoti reklamuodami įvairius savo vietovės aspektus</a:t>
            </a:r>
            <a:r>
              <a:rPr lang="en-US" dirty="0"/>
              <a:t>.</a:t>
            </a:r>
          </a:p>
          <a:p>
            <a:pPr marL="342900" indent="-342900" algn="just">
              <a:buFont typeface="Arial" panose="020B0604020202020204" pitchFamily="34" charset="0"/>
              <a:buChar char="•"/>
            </a:pPr>
            <a:r>
              <a:rPr lang="lt-LT" dirty="0"/>
              <a:t>Bendraukite su kino biurais ir būkite "draugiški filmams" - aktyviai skatinkite filmavimą. Užmegzkite ryšius su didžiausiomis kino studijomis, tarptautinėmis ir vietos ryšių su visuomene įmonėmis ir reklamos agentūromis</a:t>
            </a:r>
            <a:r>
              <a:rPr lang="en-GB" dirty="0"/>
              <a:t>.</a:t>
            </a:r>
          </a:p>
          <a:p>
            <a:pPr marL="342900" indent="-342900" algn="just">
              <a:buFont typeface="Arial" panose="020B0604020202020204" pitchFamily="34" charset="0"/>
              <a:buChar char="•"/>
            </a:pPr>
            <a:r>
              <a:rPr lang="lt-LT" dirty="0"/>
              <a:t>Popkultūros populiarinimas - tai nestandartinis mąstymas, kūrybinės idėjos, paremtos bendromis temomis, paplitusiomis tendencijomis ir reakcijomis realiuoju laiku</a:t>
            </a:r>
            <a:r>
              <a:rPr lang="en-GB" dirty="0"/>
              <a:t>.</a:t>
            </a:r>
            <a:endParaRPr lang="en-US" dirty="0"/>
          </a:p>
        </p:txBody>
      </p:sp>
    </p:spTree>
    <p:extLst>
      <p:ext uri="{BB962C8B-B14F-4D97-AF65-F5344CB8AC3E}">
        <p14:creationId xmlns:p14="http://schemas.microsoft.com/office/powerpoint/2010/main" val="175072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10;&#10;Description automatically generated">
            <a:extLst>
              <a:ext uri="{FF2B5EF4-FFF2-40B4-BE49-F238E27FC236}">
                <a16:creationId xmlns:a16="http://schemas.microsoft.com/office/drawing/2014/main" id="{495F34A5-6267-5A4E-BD9F-EC2A7A52EC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9582"/>
            <a:ext cx="12192000" cy="6572680"/>
          </a:xfrm>
          <a:prstGeom prst="rect">
            <a:avLst/>
          </a:prstGeom>
        </p:spPr>
      </p:pic>
      <p:sp>
        <p:nvSpPr>
          <p:cNvPr id="2" name="TextBox 1">
            <a:extLst>
              <a:ext uri="{FF2B5EF4-FFF2-40B4-BE49-F238E27FC236}">
                <a16:creationId xmlns:a16="http://schemas.microsoft.com/office/drawing/2014/main" id="{2CFA2EF8-2983-4DCA-930D-A3017C276982}"/>
              </a:ext>
            </a:extLst>
          </p:cNvPr>
          <p:cNvSpPr txBox="1"/>
          <p:nvPr/>
        </p:nvSpPr>
        <p:spPr>
          <a:xfrm>
            <a:off x="1" y="4385670"/>
            <a:ext cx="4917056" cy="461665"/>
          </a:xfrm>
          <a:prstGeom prst="rect">
            <a:avLst/>
          </a:prstGeom>
          <a:solidFill>
            <a:srgbClr val="F5B020"/>
          </a:solidFill>
        </p:spPr>
        <p:txBody>
          <a:bodyPr wrap="square" rtlCol="0">
            <a:spAutoFit/>
          </a:bodyPr>
          <a:lstStyle/>
          <a:p>
            <a:r>
              <a:rPr lang="en-IE" sz="2400" dirty="0">
                <a:solidFill>
                  <a:schemeClr val="bg1"/>
                </a:solidFill>
              </a:rPr>
              <a:t>Fifty Shades of Grey themed specials</a:t>
            </a:r>
          </a:p>
        </p:txBody>
      </p:sp>
      <p:sp>
        <p:nvSpPr>
          <p:cNvPr id="5" name="TextBox 4">
            <a:extLst>
              <a:ext uri="{FF2B5EF4-FFF2-40B4-BE49-F238E27FC236}">
                <a16:creationId xmlns:a16="http://schemas.microsoft.com/office/drawing/2014/main" id="{98A0101C-18B5-974D-8166-4AC1090CE9E2}"/>
              </a:ext>
            </a:extLst>
          </p:cNvPr>
          <p:cNvSpPr txBox="1"/>
          <p:nvPr/>
        </p:nvSpPr>
        <p:spPr>
          <a:xfrm>
            <a:off x="138022" y="6193766"/>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4249278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lnSpcReduction="10000"/>
          </a:bodyPr>
          <a:lstStyle/>
          <a:p>
            <a:r>
              <a:rPr lang="en-IE" dirty="0"/>
              <a:t>2 SKYRIUS</a:t>
            </a:r>
          </a:p>
          <a:p>
            <a:r>
              <a:rPr lang="en-IE" dirty="0"/>
              <a:t>POPKULTŪROS TURIZMO GALIMYBĖS JŪSŲ REGIONE IR DAR DAUGIAU</a:t>
            </a:r>
          </a:p>
        </p:txBody>
      </p:sp>
      <p:sp>
        <p:nvSpPr>
          <p:cNvPr id="14" name="TextBox 13">
            <a:extLst>
              <a:ext uri="{FF2B5EF4-FFF2-40B4-BE49-F238E27FC236}">
                <a16:creationId xmlns:a16="http://schemas.microsoft.com/office/drawing/2014/main" id="{035BF860-8084-D94A-A60A-8BE9B6947070}"/>
              </a:ext>
            </a:extLst>
          </p:cNvPr>
          <p:cNvSpPr txBox="1"/>
          <p:nvPr/>
        </p:nvSpPr>
        <p:spPr>
          <a:xfrm>
            <a:off x="388093" y="6262777"/>
            <a:ext cx="2251590" cy="369332"/>
          </a:xfrm>
          <a:prstGeom prst="rect">
            <a:avLst/>
          </a:prstGeom>
          <a:noFill/>
        </p:spPr>
        <p:txBody>
          <a:bodyPr wrap="square" rtlCol="0">
            <a:spAutoFit/>
          </a:bodyPr>
          <a:lstStyle/>
          <a:p>
            <a:r>
              <a:rPr lang="en-LT" dirty="0">
                <a:hlinkClick r:id="rId2"/>
              </a:rPr>
              <a:t>Source</a:t>
            </a:r>
            <a:endParaRPr lang="en-LT" dirty="0"/>
          </a:p>
        </p:txBody>
      </p:sp>
      <p:pic>
        <p:nvPicPr>
          <p:cNvPr id="6" name="Picture Placeholder 5" descr="A person and a child standing in front of a house with a starry night sky&#10;&#10;Description automatically generated with low confidence">
            <a:extLst>
              <a:ext uri="{FF2B5EF4-FFF2-40B4-BE49-F238E27FC236}">
                <a16:creationId xmlns:a16="http://schemas.microsoft.com/office/drawing/2014/main" id="{7C1C7F32-23E0-9940-8C38-CEF7C5D42A4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74037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a:xfrm>
            <a:off x="172016" y="936395"/>
            <a:ext cx="3274569" cy="3297980"/>
          </a:xfrm>
        </p:spPr>
        <p:txBody>
          <a:bodyPr>
            <a:normAutofit/>
          </a:bodyPr>
          <a:lstStyle/>
          <a:p>
            <a:r>
              <a:rPr lang="en-IE" dirty="0"/>
              <a:t>POPKULTŪROS TURIZMO GALIMYBĖS JŪSŲ REGIONE IR DAR DAUGIAU</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356839" y="4659812"/>
            <a:ext cx="10296984" cy="1631658"/>
          </a:xfrm>
        </p:spPr>
        <p:txBody>
          <a:bodyPr/>
          <a:lstStyle/>
          <a:p>
            <a:pPr algn="just"/>
            <a:r>
              <a:rPr lang="lt-LT" sz="2200" dirty="0"/>
              <a:t>Popkultūros turizmas tampa vis populiaresnis, todėl daugelis šalių, regionų ir vietovių skiria daug dėmesio šio sektoriaus plėtrai, kad atspindėtų stiprias asociacijas, kurias jie gali turėti su šiomis temomis. </a:t>
            </a:r>
          </a:p>
          <a:p>
            <a:pPr algn="just"/>
            <a:r>
              <a:rPr lang="lt-LT" sz="2200" dirty="0"/>
              <a:t>Šiame skyriuje apžvelgiame keletą populiariausių pasaulio ir Europos popkultūros turizmo krypčių, ypatingą dėmesį skirdami Islandijai, Lietuvai, Jungtinei Karalystei ir Švedijai, nes jos yra OUTPACE įkūrėjos.</a:t>
            </a:r>
          </a:p>
        </p:txBody>
      </p:sp>
      <p:sp>
        <p:nvSpPr>
          <p:cNvPr id="12" name="TextBox 11">
            <a:extLst>
              <a:ext uri="{FF2B5EF4-FFF2-40B4-BE49-F238E27FC236}">
                <a16:creationId xmlns:a16="http://schemas.microsoft.com/office/drawing/2014/main" id="{B438FFE5-7668-9D4B-A8DF-A186BF3AB53F}"/>
              </a:ext>
            </a:extLst>
          </p:cNvPr>
          <p:cNvSpPr txBox="1"/>
          <p:nvPr/>
        </p:nvSpPr>
        <p:spPr>
          <a:xfrm>
            <a:off x="11282809" y="5475641"/>
            <a:ext cx="846707" cy="369332"/>
          </a:xfrm>
          <a:prstGeom prst="rect">
            <a:avLst/>
          </a:prstGeom>
          <a:noFill/>
        </p:spPr>
        <p:txBody>
          <a:bodyPr wrap="none" rtlCol="0">
            <a:spAutoFit/>
          </a:bodyPr>
          <a:lstStyle/>
          <a:p>
            <a:r>
              <a:rPr lang="en-LT" dirty="0">
                <a:hlinkClick r:id="rId2"/>
              </a:rPr>
              <a:t>Šaltinis</a:t>
            </a:r>
            <a:endParaRPr lang="en-LT" dirty="0"/>
          </a:p>
        </p:txBody>
      </p:sp>
      <p:pic>
        <p:nvPicPr>
          <p:cNvPr id="4" name="Picture Placeholder 3">
            <a:extLst>
              <a:ext uri="{FF2B5EF4-FFF2-40B4-BE49-F238E27FC236}">
                <a16:creationId xmlns:a16="http://schemas.microsoft.com/office/drawing/2014/main" id="{51F9202B-F58C-4156-A7D9-EC445B49A9F5}"/>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3565525" y="-107950"/>
            <a:ext cx="8626475" cy="4540250"/>
          </a:xfrm>
        </p:spPr>
      </p:pic>
    </p:spTree>
    <p:extLst>
      <p:ext uri="{BB962C8B-B14F-4D97-AF65-F5344CB8AC3E}">
        <p14:creationId xmlns:p14="http://schemas.microsoft.com/office/powerpoint/2010/main" val="1310117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sz="3500" dirty="0">
                <a:solidFill>
                  <a:srgbClr val="9A2E90"/>
                </a:solidFill>
              </a:rPr>
              <a:t>10 MIESTŲ, TURINČIŲ DIDŽIAUSIĄ TURISTINĮ PAVELDĄ</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504698" cy="3723689"/>
          </a:xfrm>
        </p:spPr>
        <p:txBody>
          <a:bodyPr/>
          <a:lstStyle/>
          <a:p>
            <a:r>
              <a:rPr lang="lt-LT" sz="1500" dirty="0"/>
              <a:t>1. Amsterdamas: 96 teatrai, 81 muziejus, 54 meno galerijos, 2 pasaulio paveldo objektai, 8 koncertų salės, 43 "Michelin" gido restoranai.</a:t>
            </a:r>
          </a:p>
          <a:p>
            <a:r>
              <a:rPr lang="lt-LT" sz="1500" dirty="0"/>
              <a:t>2. Dublinas: 127 teatrai, 57 muziejai, 32 meno galerijos, 6 koncertų salės, 5 "Michelin" gido restoranai.</a:t>
            </a:r>
          </a:p>
          <a:p>
            <a:r>
              <a:rPr lang="lt-LT" sz="1500" dirty="0"/>
              <a:t>3. Prahoje: Prahoje: 129 teatrai, 110 muziejų, 201 meno galerija, 1 pasaulio paveldo objektas, 4 koncertų salės, 3 "Michelin" gido restoranai.</a:t>
            </a:r>
          </a:p>
          <a:p>
            <a:r>
              <a:rPr lang="lt-LT" sz="1500" dirty="0"/>
              <a:t>4. Majamis: 72 teatrai, 18 muziejų, 27 meno galerijos, 1 pasaulio paveldo objektas, 1 koncertų salė.</a:t>
            </a:r>
          </a:p>
          <a:p>
            <a:r>
              <a:rPr lang="lt-LT" sz="1500" dirty="0"/>
              <a:t>5. Paryžius: 245 teatrai, 147 muziejai, 69 meno galerijos, 1 pasaulio paveldo objektas, 6 koncertų salės, 100 "Michelin" gido restoranų.</a:t>
            </a:r>
          </a:p>
          <a:p>
            <a:r>
              <a:rPr lang="lt-LT" sz="1500" dirty="0"/>
              <a:t>6. Barselona: 80 teatrų, 95 muziejai, 46 meno galerijos, 1 pasaulio paveldo objektas, 3 koncertų salės, 25 "Michelin" gido restoranai.</a:t>
            </a:r>
          </a:p>
          <a:p>
            <a:r>
              <a:rPr lang="lt-LT" sz="1500" dirty="0"/>
              <a:t>7. Milanas: 43 teatrai, 76 muziejai, 42 meno galerijos, 1 pasaulio paveldo objektas, 4 koncertų salės, 17 "Michelin" gido restoranų.</a:t>
            </a:r>
          </a:p>
          <a:p>
            <a:r>
              <a:rPr lang="lt-LT" sz="1500" dirty="0"/>
              <a:t>8. Roma: 93 teatrai, 151 muziejus, 42 meno galerijos, 5 pasaulio paveldo objektai, 3 koncertų salės, 18 "Michelin" gido restoranų.</a:t>
            </a:r>
          </a:p>
          <a:p>
            <a:r>
              <a:rPr lang="lt-LT" sz="1500" dirty="0"/>
              <a:t>9. Viena: 55 teatrai, 103 muziejai, 14 meno galerijų, 2 pasaulio paveldo objektai, 7 koncertų salės, 9 "Michelin" gido restoranai.</a:t>
            </a:r>
          </a:p>
          <a:p>
            <a:r>
              <a:rPr lang="lt-LT" sz="1500" dirty="0"/>
              <a:t>10. Londonas: 878 teatrai, 186 muziejai, 125 meno galerijos, 4 pasaulio paveldo objektai, 17 koncertų salių, 67 "Michelin" gido restoranai.</a:t>
            </a:r>
          </a:p>
        </p:txBody>
      </p:sp>
      <p:sp>
        <p:nvSpPr>
          <p:cNvPr id="2" name="TextBox 1">
            <a:extLst>
              <a:ext uri="{FF2B5EF4-FFF2-40B4-BE49-F238E27FC236}">
                <a16:creationId xmlns:a16="http://schemas.microsoft.com/office/drawing/2014/main" id="{6A137C54-F72A-1342-B465-12D21D944138}"/>
              </a:ext>
            </a:extLst>
          </p:cNvPr>
          <p:cNvSpPr txBox="1"/>
          <p:nvPr/>
        </p:nvSpPr>
        <p:spPr>
          <a:xfrm>
            <a:off x="1687302" y="6286676"/>
            <a:ext cx="848309" cy="369332"/>
          </a:xfrm>
          <a:prstGeom prst="rect">
            <a:avLst/>
          </a:prstGeom>
          <a:noFill/>
        </p:spPr>
        <p:txBody>
          <a:bodyPr wrap="none" rtlCol="0">
            <a:spAutoFit/>
          </a:bodyPr>
          <a:lstStyle/>
          <a:p>
            <a:r>
              <a:rPr lang="en-LT" dirty="0">
                <a:hlinkClick r:id="rId2"/>
              </a:rPr>
              <a:t>Šaltinis</a:t>
            </a:r>
            <a:endParaRPr lang="en-LT" dirty="0"/>
          </a:p>
        </p:txBody>
      </p:sp>
      <p:pic>
        <p:nvPicPr>
          <p:cNvPr id="7" name="Graphic 6" descr="Earth globe: Africa and Europe with solid fill">
            <a:extLst>
              <a:ext uri="{FF2B5EF4-FFF2-40B4-BE49-F238E27FC236}">
                <a16:creationId xmlns:a16="http://schemas.microsoft.com/office/drawing/2014/main" id="{5BA28BF8-5BCD-4921-9ED8-663E842017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603" y="900113"/>
            <a:ext cx="914400" cy="914400"/>
          </a:xfrm>
          <a:prstGeom prst="rect">
            <a:avLst/>
          </a:prstGeom>
        </p:spPr>
      </p:pic>
    </p:spTree>
    <p:extLst>
      <p:ext uri="{BB962C8B-B14F-4D97-AF65-F5344CB8AC3E}">
        <p14:creationId xmlns:p14="http://schemas.microsoft.com/office/powerpoint/2010/main" val="1681907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sz="3500" dirty="0">
                <a:solidFill>
                  <a:srgbClr val="9A2E90"/>
                </a:solidFill>
              </a:rPr>
              <a:t>POPULIARIAUSIOS POPKULTŪROS KRYPTYS: (1)</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785990" y="1504950"/>
            <a:ext cx="10523705" cy="5081201"/>
          </a:xfrm>
        </p:spPr>
        <p:txBody>
          <a:bodyPr/>
          <a:lstStyle/>
          <a:p>
            <a:pPr>
              <a:spcBef>
                <a:spcPts val="0"/>
              </a:spcBef>
            </a:pPr>
            <a:r>
              <a:rPr lang="en-US" sz="1800" dirty="0">
                <a:solidFill>
                  <a:srgbClr val="91BE46"/>
                </a:solidFill>
              </a:rPr>
              <a:t>FILMAI</a:t>
            </a:r>
            <a:endParaRPr lang="lt-LT" sz="1800" dirty="0"/>
          </a:p>
          <a:p>
            <a:pPr marL="285750" indent="-285750">
              <a:spcBef>
                <a:spcPts val="0"/>
              </a:spcBef>
              <a:buFontTx/>
              <a:buChar char="-"/>
            </a:pPr>
            <a:r>
              <a:rPr lang="lt-LT" sz="1800" dirty="0"/>
              <a:t>Los Andželo, Kalifornijos apylinkės kino studijos</a:t>
            </a:r>
          </a:p>
          <a:p>
            <a:pPr marL="285750" indent="-285750">
              <a:spcBef>
                <a:spcPts val="0"/>
              </a:spcBef>
              <a:buFontTx/>
              <a:buChar char="-"/>
            </a:pPr>
            <a:r>
              <a:rPr lang="lt-LT" sz="1800" dirty="0"/>
              <a:t>Niujorkas, Niujorko miesto rajonas, kuriame buvo nufilmuota šimtai Holivudo ir amerikiečių filmų</a:t>
            </a:r>
          </a:p>
          <a:p>
            <a:pPr marL="285750" indent="-285750">
              <a:spcBef>
                <a:spcPts val="0"/>
              </a:spcBef>
              <a:buFontTx/>
              <a:buChar char="-"/>
            </a:pPr>
            <a:r>
              <a:rPr lang="lt-LT" sz="1800" dirty="0"/>
              <a:t>Zalcburgas, Austrija, kur buvo nufilmuota daug filmo „Muzikos garsai“ (1965 m.) scenų</a:t>
            </a:r>
          </a:p>
          <a:p>
            <a:pPr marL="285750" indent="-285750">
              <a:spcBef>
                <a:spcPts val="0"/>
              </a:spcBef>
              <a:buFontTx/>
              <a:buChar char="-"/>
            </a:pPr>
            <a:r>
              <a:rPr lang="lt-LT" sz="1800" dirty="0"/>
              <a:t>Tunisas, kur 1977 m. pradėti filmuoti „Žvaigždžių karų“ filmai</a:t>
            </a:r>
          </a:p>
          <a:p>
            <a:pPr marL="285750" indent="-285750">
              <a:spcBef>
                <a:spcPts val="0"/>
              </a:spcBef>
              <a:buFontTx/>
              <a:buChar char="-"/>
            </a:pPr>
            <a:r>
              <a:rPr lang="lt-LT" sz="1800" dirty="0"/>
              <a:t>Svajonių laukas, beisbolo aikštelė, kuri buvo rodoma 1989 m. to paties pavadinimo filme</a:t>
            </a:r>
          </a:p>
          <a:p>
            <a:pPr marL="285750" indent="-285750">
              <a:spcBef>
                <a:spcPts val="0"/>
              </a:spcBef>
              <a:buFontTx/>
              <a:buChar char="-"/>
            </a:pPr>
            <a:r>
              <a:rPr lang="lt-LT" sz="1800" dirty="0" err="1"/>
              <a:t>Petra</a:t>
            </a:r>
            <a:r>
              <a:rPr lang="lt-LT" sz="1800" dirty="0"/>
              <a:t>, Jordanija, kur po kulminacinės 1989 m. filmo „</a:t>
            </a:r>
            <a:r>
              <a:rPr lang="lt-LT" sz="1800" dirty="0" err="1"/>
              <a:t>Indiana</a:t>
            </a:r>
            <a:r>
              <a:rPr lang="lt-LT" sz="1800" dirty="0"/>
              <a:t> </a:t>
            </a:r>
            <a:r>
              <a:rPr lang="lt-LT" sz="1800" dirty="0" err="1"/>
              <a:t>Džounsas</a:t>
            </a:r>
            <a:r>
              <a:rPr lang="lt-LT" sz="1800" dirty="0"/>
              <a:t> ir paskutinis kryžiaus žygis“ scenos lankytojų skaičius išaugo nuo tūkstančių iki milijonų</a:t>
            </a:r>
          </a:p>
          <a:p>
            <a:pPr marL="285750" indent="-285750">
              <a:spcBef>
                <a:spcPts val="0"/>
              </a:spcBef>
              <a:buFontTx/>
              <a:buChar char="-"/>
            </a:pPr>
            <a:r>
              <a:rPr lang="lt-LT" sz="1800" dirty="0"/>
              <a:t>Al </a:t>
            </a:r>
            <a:r>
              <a:rPr lang="lt-LT" sz="1800" dirty="0" err="1"/>
              <a:t>Chazne</a:t>
            </a:r>
            <a:r>
              <a:rPr lang="lt-LT" sz="1800" dirty="0"/>
              <a:t> buvo filmuojamas „</a:t>
            </a:r>
            <a:r>
              <a:rPr lang="lt-LT" sz="1800" dirty="0" err="1"/>
              <a:t>Indianos</a:t>
            </a:r>
            <a:r>
              <a:rPr lang="lt-LT" sz="1800" dirty="0"/>
              <a:t> </a:t>
            </a:r>
            <a:r>
              <a:rPr lang="lt-LT" sz="1800" dirty="0" err="1"/>
              <a:t>Džounsas</a:t>
            </a:r>
            <a:r>
              <a:rPr lang="lt-LT" sz="1800" dirty="0"/>
              <a:t> ir paskutinis kryžiaus žygis“</a:t>
            </a:r>
          </a:p>
          <a:p>
            <a:pPr marL="285750" indent="-285750">
              <a:spcBef>
                <a:spcPts val="0"/>
              </a:spcBef>
              <a:buFontTx/>
              <a:buChar char="-"/>
            </a:pPr>
            <a:r>
              <a:rPr lang="lt-LT" sz="1800" dirty="0" err="1"/>
              <a:t>Volaso</a:t>
            </a:r>
            <a:r>
              <a:rPr lang="lt-LT" sz="1800" dirty="0"/>
              <a:t> paminklas </a:t>
            </a:r>
            <a:r>
              <a:rPr lang="lt-LT" sz="1800" dirty="0" err="1"/>
              <a:t>Stirlinge</a:t>
            </a:r>
            <a:r>
              <a:rPr lang="lt-LT" sz="1800" dirty="0"/>
              <a:t>, skirtas škotų didvyriui Viljamui </a:t>
            </a:r>
            <a:r>
              <a:rPr lang="lt-LT" sz="1800" dirty="0" err="1"/>
              <a:t>Volasui</a:t>
            </a:r>
            <a:r>
              <a:rPr lang="lt-LT" sz="1800" dirty="0"/>
              <a:t>. Po 1995 m. filmo „Drąsioji širdis“ (</a:t>
            </a:r>
            <a:r>
              <a:rPr lang="lt-LT" sz="1800" dirty="0" err="1"/>
              <a:t>Braveheart</a:t>
            </a:r>
            <a:r>
              <a:rPr lang="lt-LT" sz="1800" dirty="0"/>
              <a:t>) lankytojų skaičius išaugo 160 000</a:t>
            </a:r>
          </a:p>
          <a:p>
            <a:pPr marL="285750" indent="-285750">
              <a:spcBef>
                <a:spcPts val="0"/>
              </a:spcBef>
              <a:buFontTx/>
              <a:buChar char="-"/>
            </a:pPr>
            <a:r>
              <a:rPr lang="lt-LT" sz="1800" dirty="0" err="1"/>
              <a:t>Burkittsville</a:t>
            </a:r>
            <a:r>
              <a:rPr lang="lt-LT" sz="1800" dirty="0"/>
              <a:t>, </a:t>
            </a:r>
            <a:r>
              <a:rPr lang="lt-LT" sz="1800" dirty="0" err="1"/>
              <a:t>Merilande</a:t>
            </a:r>
            <a:r>
              <a:rPr lang="lt-LT" sz="1800" dirty="0"/>
              <a:t>, kur turistai atkuria šiurpiausias 1999 m. filmo „</a:t>
            </a:r>
            <a:r>
              <a:rPr lang="lt-LT" sz="1800" dirty="0" err="1"/>
              <a:t>Blair</a:t>
            </a:r>
            <a:r>
              <a:rPr lang="lt-LT" sz="1800" dirty="0"/>
              <a:t> </a:t>
            </a:r>
            <a:r>
              <a:rPr lang="lt-LT" sz="1800" dirty="0" err="1"/>
              <a:t>Witch</a:t>
            </a:r>
            <a:r>
              <a:rPr lang="lt-LT" sz="1800" dirty="0"/>
              <a:t> Project“ scenas</a:t>
            </a:r>
          </a:p>
          <a:p>
            <a:pPr marL="285750" indent="-285750">
              <a:spcBef>
                <a:spcPts val="0"/>
              </a:spcBef>
              <a:buFontTx/>
              <a:buChar char="-"/>
            </a:pPr>
            <a:r>
              <a:rPr lang="lt-LT" sz="1800" dirty="0"/>
              <a:t>Naujojoje Zelandijoje po to, kai čia buvo filmuojamas „Žiedų valdovas“ (2001-2003 m.)</a:t>
            </a:r>
          </a:p>
          <a:p>
            <a:pPr marL="285750" indent="-285750">
              <a:spcBef>
                <a:spcPts val="0"/>
              </a:spcBef>
              <a:buFontTx/>
              <a:buChar char="-"/>
            </a:pPr>
            <a:r>
              <a:rPr lang="lt-LT" sz="1800" dirty="0" err="1"/>
              <a:t>Alnwicko</a:t>
            </a:r>
            <a:r>
              <a:rPr lang="lt-LT" sz="1800" dirty="0"/>
              <a:t> pilyje, Hario Poterio filmų serijos </a:t>
            </a:r>
            <a:r>
              <a:rPr lang="lt-LT" sz="1800" dirty="0" err="1"/>
              <a:t>Hogvartso</a:t>
            </a:r>
            <a:r>
              <a:rPr lang="lt-LT" sz="1800" dirty="0"/>
              <a:t> vietovėje (2001-2011 m.)</a:t>
            </a:r>
          </a:p>
          <a:p>
            <a:pPr marL="285750" indent="-285750">
              <a:spcBef>
                <a:spcPts val="0"/>
              </a:spcBef>
              <a:buFontTx/>
              <a:buChar char="-"/>
            </a:pPr>
            <a:r>
              <a:rPr lang="lt-LT" sz="1800" dirty="0"/>
              <a:t>Santa </a:t>
            </a:r>
            <a:r>
              <a:rPr lang="lt-LT" sz="1800" dirty="0" err="1"/>
              <a:t>Ynez</a:t>
            </a:r>
            <a:r>
              <a:rPr lang="lt-LT" sz="1800" dirty="0"/>
              <a:t> slėnyje Centrinėje Kalifornijoje, kur vyko didžioji 2004 m. filmo „</a:t>
            </a:r>
            <a:r>
              <a:rPr lang="lt-LT" sz="1800" dirty="0" err="1"/>
              <a:t>Sideways</a:t>
            </a:r>
            <a:r>
              <a:rPr lang="lt-LT" sz="1800" dirty="0"/>
              <a:t>“ dalis</a:t>
            </a:r>
          </a:p>
          <a:p>
            <a:pPr marL="285750" indent="-285750">
              <a:spcBef>
                <a:spcPts val="0"/>
              </a:spcBef>
              <a:buFontTx/>
              <a:buChar char="-"/>
            </a:pPr>
            <a:r>
              <a:rPr lang="lt-LT" sz="1800" dirty="0" err="1"/>
              <a:t>Rosslyn</a:t>
            </a:r>
            <a:r>
              <a:rPr lang="lt-LT" sz="1800" dirty="0"/>
              <a:t> koplyčioje Škotijoje ir Linkolno katedroje Anglijoje. Vietovės, naudotos filme „</a:t>
            </a:r>
            <a:r>
              <a:rPr lang="lt-LT" sz="1800" dirty="0" err="1"/>
              <a:t>Da</a:t>
            </a:r>
            <a:r>
              <a:rPr lang="lt-LT" sz="1800" dirty="0"/>
              <a:t> </a:t>
            </a:r>
            <a:r>
              <a:rPr lang="lt-LT" sz="1800" dirty="0" err="1"/>
              <a:t>Vinčio</a:t>
            </a:r>
            <a:r>
              <a:rPr lang="lt-LT" sz="1800" dirty="0"/>
              <a:t> kodas“ (2006 m.)</a:t>
            </a:r>
          </a:p>
          <a:p>
            <a:pPr marL="285750" indent="-285750">
              <a:spcBef>
                <a:spcPts val="0"/>
              </a:spcBef>
              <a:buFontTx/>
              <a:buChar char="-"/>
            </a:pPr>
            <a:r>
              <a:rPr lang="lt-LT" sz="1800" dirty="0" err="1"/>
              <a:t>Brevardo</a:t>
            </a:r>
            <a:r>
              <a:rPr lang="lt-LT" sz="1800" dirty="0"/>
              <a:t> ir Transilvanijos apygardos Šiaurės Karolinoje. Filmo „Bado žaidynės“ (</a:t>
            </a:r>
            <a:r>
              <a:rPr lang="lt-LT" sz="1800" dirty="0" err="1"/>
              <a:t>The</a:t>
            </a:r>
            <a:r>
              <a:rPr lang="lt-LT" sz="1800" dirty="0"/>
              <a:t> </a:t>
            </a:r>
            <a:r>
              <a:rPr lang="lt-LT" sz="1800" dirty="0" err="1"/>
              <a:t>Hunger</a:t>
            </a:r>
            <a:r>
              <a:rPr lang="lt-LT" sz="1800" dirty="0"/>
              <a:t> </a:t>
            </a:r>
            <a:r>
              <a:rPr lang="lt-LT" sz="1800" dirty="0" err="1"/>
              <a:t>Games</a:t>
            </a:r>
            <a:r>
              <a:rPr lang="lt-LT" sz="1800" dirty="0"/>
              <a:t>, 2012 m.) filmavimo vieta</a:t>
            </a:r>
          </a:p>
          <a:p>
            <a:pPr marL="285750" indent="-285750">
              <a:spcBef>
                <a:spcPts val="0"/>
              </a:spcBef>
              <a:buFontTx/>
              <a:buChar char="-"/>
            </a:pPr>
            <a:r>
              <a:rPr lang="lt-LT" sz="1800" dirty="0"/>
              <a:t>Norvegija, kurioje turizmas išaugo po to, kai 2013 m. pasirodė „</a:t>
            </a:r>
            <a:r>
              <a:rPr lang="lt-LT" sz="1800" dirty="0" err="1"/>
              <a:t>Pixar</a:t>
            </a:r>
            <a:r>
              <a:rPr lang="lt-LT" sz="1800" dirty="0"/>
              <a:t>“ filmas „</a:t>
            </a:r>
            <a:r>
              <a:rPr lang="lt-LT" sz="1800" dirty="0" err="1"/>
              <a:t>Frozen</a:t>
            </a:r>
            <a:r>
              <a:rPr lang="lt-LT" sz="1800" dirty="0"/>
              <a:t>“.</a:t>
            </a:r>
            <a:endParaRPr lang="en-US" sz="1800" dirty="0"/>
          </a:p>
        </p:txBody>
      </p:sp>
      <p:sp>
        <p:nvSpPr>
          <p:cNvPr id="2" name="TextBox 1">
            <a:extLst>
              <a:ext uri="{FF2B5EF4-FFF2-40B4-BE49-F238E27FC236}">
                <a16:creationId xmlns:a16="http://schemas.microsoft.com/office/drawing/2014/main" id="{3B0E1266-9D4F-4539-90A8-23D2C5248898}"/>
              </a:ext>
            </a:extLst>
          </p:cNvPr>
          <p:cNvSpPr txBox="1"/>
          <p:nvPr/>
        </p:nvSpPr>
        <p:spPr>
          <a:xfrm>
            <a:off x="99588" y="2907115"/>
            <a:ext cx="1575418" cy="3416320"/>
          </a:xfrm>
          <a:prstGeom prst="rect">
            <a:avLst/>
          </a:prstGeom>
          <a:solidFill>
            <a:srgbClr val="9A2E90"/>
          </a:solidFill>
        </p:spPr>
        <p:txBody>
          <a:bodyPr wrap="square" rtlCol="0">
            <a:spAutoFit/>
          </a:bodyPr>
          <a:lstStyle/>
          <a:p>
            <a:pPr algn="ctr"/>
            <a:r>
              <a:rPr lang="lt-LT" dirty="0">
                <a:solidFill>
                  <a:schemeClr val="bg1"/>
                </a:solidFill>
              </a:rPr>
              <a:t>Internete galite rasti daug įdomių turizmo įžvalgų ir informacijos apie šias vietoves, rekomenduojame jas išnagrinėti išsamiau!</a:t>
            </a:r>
            <a:endParaRPr lang="en-IE" dirty="0">
              <a:solidFill>
                <a:schemeClr val="bg1"/>
              </a:solidFill>
            </a:endParaRPr>
          </a:p>
        </p:txBody>
      </p:sp>
      <p:pic>
        <p:nvPicPr>
          <p:cNvPr id="10" name="Graphic 9" descr="Earth globe: Africa and Europe with solid fill">
            <a:extLst>
              <a:ext uri="{FF2B5EF4-FFF2-40B4-BE49-F238E27FC236}">
                <a16:creationId xmlns:a16="http://schemas.microsoft.com/office/drawing/2014/main" id="{3B76A299-6EE6-4A47-8EC0-16B672E7D1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603" y="900113"/>
            <a:ext cx="914400" cy="914400"/>
          </a:xfrm>
          <a:prstGeom prst="rect">
            <a:avLst/>
          </a:prstGeom>
        </p:spPr>
      </p:pic>
    </p:spTree>
    <p:extLst>
      <p:ext uri="{BB962C8B-B14F-4D97-AF65-F5344CB8AC3E}">
        <p14:creationId xmlns:p14="http://schemas.microsoft.com/office/powerpoint/2010/main" val="3475703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sz="3500" dirty="0">
                <a:solidFill>
                  <a:srgbClr val="9A2E90"/>
                </a:solidFill>
              </a:rPr>
              <a:t>POPULIARIAUSIOS POPKULTŪROS KRYPTYS: (2)</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814050" y="1436012"/>
            <a:ext cx="10284958" cy="3723689"/>
          </a:xfrm>
        </p:spPr>
        <p:txBody>
          <a:bodyPr/>
          <a:lstStyle/>
          <a:p>
            <a:r>
              <a:rPr lang="en-US" sz="1800" dirty="0">
                <a:solidFill>
                  <a:srgbClr val="91BE46"/>
                </a:solidFill>
              </a:rPr>
              <a:t>FOLKLORAS</a:t>
            </a:r>
            <a:br>
              <a:rPr lang="en-US" sz="1800" dirty="0"/>
            </a:br>
            <a:r>
              <a:rPr lang="en-US" sz="1800" dirty="0"/>
              <a:t>- </a:t>
            </a:r>
            <a:r>
              <a:rPr lang="lt-LT" sz="1800" dirty="0" err="1"/>
              <a:t>Lochneso</a:t>
            </a:r>
            <a:r>
              <a:rPr lang="lt-LT" sz="1800" dirty="0"/>
              <a:t> ežeras Škotijos aukštikalnėse, mitinės </a:t>
            </a:r>
            <a:r>
              <a:rPr lang="lt-LT" sz="1800" dirty="0" err="1"/>
              <a:t>Lochneso</a:t>
            </a:r>
            <a:r>
              <a:rPr lang="lt-LT" sz="1800" dirty="0"/>
              <a:t> pabaisos buveinė</a:t>
            </a:r>
            <a:br>
              <a:rPr lang="en-US" sz="1800" dirty="0"/>
            </a:br>
            <a:r>
              <a:rPr lang="en-US" sz="1800" dirty="0"/>
              <a:t>- </a:t>
            </a:r>
            <a:r>
              <a:rPr lang="en-US" sz="1800" dirty="0" err="1"/>
              <a:t>Šervudo</a:t>
            </a:r>
            <a:r>
              <a:rPr lang="en-US" sz="1800" dirty="0"/>
              <a:t> </a:t>
            </a:r>
            <a:r>
              <a:rPr lang="en-US" sz="1800" dirty="0" err="1"/>
              <a:t>miškas</a:t>
            </a:r>
            <a:r>
              <a:rPr lang="en-US" sz="1800" dirty="0"/>
              <a:t> </a:t>
            </a:r>
            <a:r>
              <a:rPr lang="en-US" sz="1800" dirty="0" err="1"/>
              <a:t>Notingemšyre</a:t>
            </a:r>
            <a:r>
              <a:rPr lang="en-US" sz="1800" dirty="0"/>
              <a:t>, </a:t>
            </a:r>
            <a:r>
              <a:rPr lang="en-US" sz="1800" dirty="0" err="1"/>
              <a:t>Anglijoje</a:t>
            </a:r>
            <a:r>
              <a:rPr lang="en-US" sz="1800" dirty="0"/>
              <a:t>, </a:t>
            </a:r>
            <a:r>
              <a:rPr lang="en-US" sz="1800" dirty="0" err="1"/>
              <a:t>siejamas</a:t>
            </a:r>
            <a:r>
              <a:rPr lang="en-US" sz="1800" dirty="0"/>
              <a:t> </a:t>
            </a:r>
            <a:r>
              <a:rPr lang="en-US" sz="1800" dirty="0" err="1"/>
              <a:t>su</a:t>
            </a:r>
            <a:r>
              <a:rPr lang="en-US" sz="1800" dirty="0"/>
              <a:t> </a:t>
            </a:r>
            <a:r>
              <a:rPr lang="en-US" sz="1800" dirty="0" err="1"/>
              <a:t>Robinu</a:t>
            </a:r>
            <a:r>
              <a:rPr lang="en-US" sz="1800" dirty="0"/>
              <a:t> </a:t>
            </a:r>
            <a:r>
              <a:rPr lang="en-US" sz="1800" dirty="0" err="1"/>
              <a:t>Hudu</a:t>
            </a:r>
            <a:br>
              <a:rPr lang="en-US" sz="1800" dirty="0"/>
            </a:br>
            <a:r>
              <a:rPr lang="en-US" sz="1800" dirty="0"/>
              <a:t>- </a:t>
            </a:r>
            <a:r>
              <a:rPr lang="lt-LT" sz="1800" dirty="0" err="1"/>
              <a:t>Tintagelio</a:t>
            </a:r>
            <a:r>
              <a:rPr lang="lt-LT" sz="1800" dirty="0"/>
              <a:t> pilis pietvakarių Anglijoje, siejama su karaliumi Artūru</a:t>
            </a:r>
            <a:endParaRPr lang="en-US" sz="1800" dirty="0"/>
          </a:p>
          <a:p>
            <a:r>
              <a:rPr lang="en-US" sz="1800" dirty="0">
                <a:solidFill>
                  <a:srgbClr val="91BE46"/>
                </a:solidFill>
              </a:rPr>
              <a:t>LITERATŪRA</a:t>
            </a:r>
            <a:br>
              <a:rPr lang="en-US" sz="1800" dirty="0"/>
            </a:br>
            <a:r>
              <a:rPr lang="en-US" sz="1800" dirty="0"/>
              <a:t>- </a:t>
            </a:r>
            <a:r>
              <a:rPr lang="lt-LT" sz="1800" dirty="0" err="1"/>
              <a:t>Ašdono</a:t>
            </a:r>
            <a:r>
              <a:rPr lang="lt-LT" sz="1800" dirty="0"/>
              <a:t> miškas, Rytų </a:t>
            </a:r>
            <a:r>
              <a:rPr lang="lt-LT" sz="1800" dirty="0" err="1"/>
              <a:t>Sasekse</a:t>
            </a:r>
            <a:r>
              <a:rPr lang="lt-LT" sz="1800" dirty="0"/>
              <a:t>, Anglijoje. 1920 m. čia buvo sukurtas „Meškiukas Pūkuotukas“</a:t>
            </a:r>
            <a:br>
              <a:rPr lang="en-US" sz="1800" dirty="0"/>
            </a:br>
            <a:r>
              <a:rPr lang="en-US" sz="1800" dirty="0"/>
              <a:t>- </a:t>
            </a:r>
            <a:r>
              <a:rPr lang="lt-LT" sz="1800" dirty="0" err="1"/>
              <a:t>Stratfordas</a:t>
            </a:r>
            <a:r>
              <a:rPr lang="lt-LT" sz="1800" dirty="0"/>
              <a:t> prie </a:t>
            </a:r>
            <a:r>
              <a:rPr lang="lt-LT" sz="1800" dirty="0" err="1"/>
              <a:t>Avono</a:t>
            </a:r>
            <a:r>
              <a:rPr lang="lt-LT" sz="1800" dirty="0"/>
              <a:t>, </a:t>
            </a:r>
            <a:r>
              <a:rPr lang="lt-LT" sz="1800" dirty="0" err="1"/>
              <a:t>Vorikšyras</a:t>
            </a:r>
            <a:r>
              <a:rPr lang="lt-LT" sz="1800" dirty="0"/>
              <a:t>, Anglija, Viljamo Šekspyro (</a:t>
            </a:r>
            <a:r>
              <a:rPr lang="lt-LT" sz="1800" dirty="0" err="1"/>
              <a:t>William</a:t>
            </a:r>
            <a:r>
              <a:rPr lang="lt-LT" sz="1800" dirty="0"/>
              <a:t> </a:t>
            </a:r>
            <a:r>
              <a:rPr lang="lt-LT" sz="1800" dirty="0" err="1"/>
              <a:t>Shakespeare</a:t>
            </a:r>
            <a:r>
              <a:rPr lang="lt-LT" sz="1800" dirty="0"/>
              <a:t>, 1564-1616 m.) gimimo vieta, kurią kasmet aplanko apie 4,9 mln. lankytojų iš viso pasaulio</a:t>
            </a:r>
            <a:br>
              <a:rPr lang="en-US" sz="1800" dirty="0"/>
            </a:br>
            <a:r>
              <a:rPr lang="en-US" sz="1800" dirty="0"/>
              <a:t>- </a:t>
            </a:r>
            <a:r>
              <a:rPr lang="lt-LT" sz="1800" dirty="0"/>
              <a:t>Princo Edvardo sala, kurioje vyksta 1908 m. kanadiečių romano „</a:t>
            </a:r>
            <a:r>
              <a:rPr lang="lt-LT" sz="1800" dirty="0" err="1"/>
              <a:t>Anė</a:t>
            </a:r>
            <a:r>
              <a:rPr lang="lt-LT" sz="1800" dirty="0"/>
              <a:t> iš Žaliojo gaublio“ (</a:t>
            </a:r>
            <a:r>
              <a:rPr lang="lt-LT" sz="1800" dirty="0" err="1"/>
              <a:t>Anne</a:t>
            </a:r>
            <a:r>
              <a:rPr lang="lt-LT" sz="1800" dirty="0"/>
              <a:t> </a:t>
            </a:r>
            <a:r>
              <a:rPr lang="lt-LT" sz="1800" dirty="0" err="1"/>
              <a:t>of</a:t>
            </a:r>
            <a:r>
              <a:rPr lang="lt-LT" sz="1800" dirty="0"/>
              <a:t> </a:t>
            </a:r>
            <a:r>
              <a:rPr lang="lt-LT" sz="1800" dirty="0" err="1"/>
              <a:t>Green</a:t>
            </a:r>
            <a:r>
              <a:rPr lang="lt-LT" sz="1800" dirty="0"/>
              <a:t> </a:t>
            </a:r>
            <a:r>
              <a:rPr lang="lt-LT" sz="1800" dirty="0" err="1"/>
              <a:t>Gables</a:t>
            </a:r>
            <a:r>
              <a:rPr lang="lt-LT" sz="1800" dirty="0"/>
              <a:t>) veiksmas, yra populiari turistų, ypač iš Japonijos, kur 1952 m. buvo išleistas pirmasis išverstas romano leidimas, lankytina vieta</a:t>
            </a:r>
            <a:br>
              <a:rPr lang="en-US" sz="1800" dirty="0"/>
            </a:br>
            <a:r>
              <a:rPr lang="en-US" sz="1800" dirty="0"/>
              <a:t>- </a:t>
            </a:r>
            <a:r>
              <a:rPr lang="lt-LT" sz="1800" dirty="0" err="1"/>
              <a:t>Forksas</a:t>
            </a:r>
            <a:r>
              <a:rPr lang="lt-LT" sz="1800" dirty="0"/>
              <a:t>, Vašingtono valstija, pagrindinė "Saulėlydžio" serijos romanų ir filmų veiksmo vieta</a:t>
            </a:r>
            <a:endParaRPr lang="en-US" sz="1800" dirty="0"/>
          </a:p>
          <a:p>
            <a:r>
              <a:rPr lang="en-US" sz="1800" dirty="0">
                <a:solidFill>
                  <a:srgbClr val="91BE46"/>
                </a:solidFill>
              </a:rPr>
              <a:t>MUZIKA</a:t>
            </a:r>
            <a:br>
              <a:rPr lang="en-US" sz="1800" dirty="0"/>
            </a:br>
            <a:r>
              <a:rPr lang="en-US" sz="1800" dirty="0"/>
              <a:t>- </a:t>
            </a:r>
            <a:r>
              <a:rPr lang="lt-LT" sz="1800" dirty="0" err="1"/>
              <a:t>Abbey</a:t>
            </a:r>
            <a:r>
              <a:rPr lang="lt-LT" sz="1800" dirty="0"/>
              <a:t> </a:t>
            </a:r>
            <a:r>
              <a:rPr lang="lt-LT" sz="1800" dirty="0" err="1"/>
              <a:t>Road</a:t>
            </a:r>
            <a:r>
              <a:rPr lang="lt-LT" sz="1800" dirty="0"/>
              <a:t>, Londonas, žinomas iš 1969 m. </a:t>
            </a:r>
            <a:r>
              <a:rPr lang="lt-LT" sz="1800" dirty="0" err="1"/>
              <a:t>The</a:t>
            </a:r>
            <a:r>
              <a:rPr lang="lt-LT" sz="1800" dirty="0"/>
              <a:t> Beatles albumo „</a:t>
            </a:r>
            <a:r>
              <a:rPr lang="lt-LT" sz="1800" dirty="0" err="1"/>
              <a:t>Abbey</a:t>
            </a:r>
            <a:r>
              <a:rPr lang="lt-LT" sz="1800" dirty="0"/>
              <a:t> </a:t>
            </a:r>
            <a:r>
              <a:rPr lang="lt-LT" sz="1800" dirty="0" err="1"/>
              <a:t>Road</a:t>
            </a:r>
            <a:r>
              <a:rPr lang="lt-LT" sz="1800" dirty="0"/>
              <a:t>“, kurio viršelyje pavaizduotas Beatles ėjimas per pėsčiųjų perėją</a:t>
            </a:r>
            <a:br>
              <a:rPr lang="en-US" sz="1800" dirty="0"/>
            </a:br>
            <a:r>
              <a:rPr lang="en-US" sz="1800" dirty="0"/>
              <a:t>- </a:t>
            </a:r>
            <a:r>
              <a:rPr lang="lt-LT" sz="1800" dirty="0"/>
              <a:t>Liverpulis, Anglija, skirtas grupės </a:t>
            </a:r>
            <a:r>
              <a:rPr lang="lt-LT" sz="1800" dirty="0" err="1"/>
              <a:t>The</a:t>
            </a:r>
            <a:r>
              <a:rPr lang="lt-LT" sz="1800" dirty="0"/>
              <a:t> Beatles gerbėjams. Jiems skirtas muziejus "</a:t>
            </a:r>
            <a:r>
              <a:rPr lang="lt-LT" sz="1800" dirty="0" err="1"/>
              <a:t>The</a:t>
            </a:r>
            <a:r>
              <a:rPr lang="lt-LT" sz="1800" dirty="0"/>
              <a:t> Beatles Story" yra Alberto doke</a:t>
            </a:r>
            <a:br>
              <a:rPr lang="en-US" sz="1800" dirty="0"/>
            </a:br>
            <a:r>
              <a:rPr lang="en-US" sz="1800" dirty="0"/>
              <a:t>- </a:t>
            </a:r>
            <a:r>
              <a:rPr lang="lt-LT" sz="1800" dirty="0" err="1"/>
              <a:t>Graceland</a:t>
            </a:r>
            <a:r>
              <a:rPr lang="lt-LT" sz="1800" dirty="0"/>
              <a:t>, </a:t>
            </a:r>
            <a:r>
              <a:rPr lang="lt-LT" sz="1800" dirty="0" err="1"/>
              <a:t>Memfyje</a:t>
            </a:r>
            <a:r>
              <a:rPr lang="lt-LT" sz="1800" dirty="0"/>
              <a:t>, </a:t>
            </a:r>
            <a:r>
              <a:rPr lang="lt-LT" sz="1800" dirty="0" err="1"/>
              <a:t>Tenesio</a:t>
            </a:r>
            <a:r>
              <a:rPr lang="lt-LT" sz="1800" dirty="0"/>
              <a:t> valstijoje, dvaras, kuris priklausė Elviui Presliui. Nuo 1982 m. čia veikia jo biografinis muziejus</a:t>
            </a:r>
            <a:endParaRPr lang="en-US" sz="1800" dirty="0"/>
          </a:p>
        </p:txBody>
      </p:sp>
      <p:pic>
        <p:nvPicPr>
          <p:cNvPr id="4" name="Graphic 3" descr="Earth globe: Africa and Europe with solid fill">
            <a:extLst>
              <a:ext uri="{FF2B5EF4-FFF2-40B4-BE49-F238E27FC236}">
                <a16:creationId xmlns:a16="http://schemas.microsoft.com/office/drawing/2014/main" id="{2D3E03FC-E83A-4950-A59B-00AA76DF51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603" y="900113"/>
            <a:ext cx="914400" cy="914400"/>
          </a:xfrm>
          <a:prstGeom prst="rect">
            <a:avLst/>
          </a:prstGeom>
        </p:spPr>
      </p:pic>
      <p:sp>
        <p:nvSpPr>
          <p:cNvPr id="7" name="TextBox 6">
            <a:extLst>
              <a:ext uri="{FF2B5EF4-FFF2-40B4-BE49-F238E27FC236}">
                <a16:creationId xmlns:a16="http://schemas.microsoft.com/office/drawing/2014/main" id="{314B714E-4056-4FF4-8C42-3F11F65B334F}"/>
              </a:ext>
            </a:extLst>
          </p:cNvPr>
          <p:cNvSpPr txBox="1"/>
          <p:nvPr/>
        </p:nvSpPr>
        <p:spPr>
          <a:xfrm>
            <a:off x="99588" y="2907115"/>
            <a:ext cx="1575418" cy="3416320"/>
          </a:xfrm>
          <a:prstGeom prst="rect">
            <a:avLst/>
          </a:prstGeom>
          <a:solidFill>
            <a:srgbClr val="9A2E90"/>
          </a:solidFill>
        </p:spPr>
        <p:txBody>
          <a:bodyPr wrap="square" rtlCol="0">
            <a:spAutoFit/>
          </a:bodyPr>
          <a:lstStyle/>
          <a:p>
            <a:pPr algn="ctr"/>
            <a:r>
              <a:rPr lang="lt-LT" dirty="0">
                <a:solidFill>
                  <a:schemeClr val="bg1"/>
                </a:solidFill>
              </a:rPr>
              <a:t>Internete galite rasti daug įdomių turizmo įžvalgų ir informacijos apie šias vietoves, rekomenduojame jas išnagrinėti išsamiau!</a:t>
            </a:r>
            <a:endParaRPr lang="en-IE" dirty="0">
              <a:solidFill>
                <a:schemeClr val="bg1"/>
              </a:solidFill>
            </a:endParaRPr>
          </a:p>
        </p:txBody>
      </p:sp>
    </p:spTree>
    <p:extLst>
      <p:ext uri="{BB962C8B-B14F-4D97-AF65-F5344CB8AC3E}">
        <p14:creationId xmlns:p14="http://schemas.microsoft.com/office/powerpoint/2010/main" val="3349717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outdoor, fireworks, sunset, many&#10;&#10;Description automatically generated">
            <a:extLst>
              <a:ext uri="{FF2B5EF4-FFF2-40B4-BE49-F238E27FC236}">
                <a16:creationId xmlns:a16="http://schemas.microsoft.com/office/drawing/2014/main" id="{17060B93-01D7-7D48-8A7B-D7CF69EF78F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35783F7-4F0B-474E-9452-AB0B59CEA517}"/>
              </a:ext>
            </a:extLst>
          </p:cNvPr>
          <p:cNvSpPr>
            <a:spLocks noGrp="1"/>
          </p:cNvSpPr>
          <p:nvPr>
            <p:ph type="body" sz="quarter" idx="14"/>
          </p:nvPr>
        </p:nvSpPr>
        <p:spPr>
          <a:xfrm>
            <a:off x="6843009" y="3217464"/>
            <a:ext cx="4902027" cy="968329"/>
          </a:xfrm>
        </p:spPr>
        <p:txBody>
          <a:bodyPr/>
          <a:lstStyle/>
          <a:p>
            <a:r>
              <a:rPr lang="en-IE" dirty="0"/>
              <a:t>TRUMPALAIKĖS VIEŠNAGĖS POPKULTŪROS TURIZMO PATIRTYS </a:t>
            </a:r>
          </a:p>
        </p:txBody>
      </p:sp>
      <p:sp>
        <p:nvSpPr>
          <p:cNvPr id="4" name="Text Placeholder 3">
            <a:extLst>
              <a:ext uri="{FF2B5EF4-FFF2-40B4-BE49-F238E27FC236}">
                <a16:creationId xmlns:a16="http://schemas.microsoft.com/office/drawing/2014/main" id="{306F49EF-F1AB-4833-9A9D-B9935B2A0EB8}"/>
              </a:ext>
            </a:extLst>
          </p:cNvPr>
          <p:cNvSpPr>
            <a:spLocks noGrp="1"/>
          </p:cNvSpPr>
          <p:nvPr>
            <p:ph type="body" sz="quarter" idx="15"/>
          </p:nvPr>
        </p:nvSpPr>
        <p:spPr>
          <a:solidFill>
            <a:srgbClr val="1198D1"/>
          </a:solidFill>
        </p:spPr>
        <p:txBody>
          <a:bodyPr/>
          <a:lstStyle/>
          <a:p>
            <a:r>
              <a:rPr lang="en-IE" dirty="0"/>
              <a:t>3</a:t>
            </a:r>
          </a:p>
        </p:txBody>
      </p:sp>
      <p:sp>
        <p:nvSpPr>
          <p:cNvPr id="5" name="Text Placeholder 4">
            <a:extLst>
              <a:ext uri="{FF2B5EF4-FFF2-40B4-BE49-F238E27FC236}">
                <a16:creationId xmlns:a16="http://schemas.microsoft.com/office/drawing/2014/main" id="{31D0A785-DE70-43EB-BAEE-5FE889806743}"/>
              </a:ext>
            </a:extLst>
          </p:cNvPr>
          <p:cNvSpPr>
            <a:spLocks noGrp="1"/>
          </p:cNvSpPr>
          <p:nvPr>
            <p:ph type="body" sz="quarter" idx="16"/>
          </p:nvPr>
        </p:nvSpPr>
        <p:spPr>
          <a:xfrm>
            <a:off x="6843009" y="4480097"/>
            <a:ext cx="4902027" cy="968329"/>
          </a:xfrm>
        </p:spPr>
        <p:txBody>
          <a:bodyPr/>
          <a:lstStyle/>
          <a:p>
            <a:r>
              <a:rPr lang="en-IE" dirty="0"/>
              <a:t>ILGALAIKĖS VIEŠNAGĖS POPKULTŪROS TURIZMO PATIRTYS </a:t>
            </a:r>
          </a:p>
        </p:txBody>
      </p:sp>
      <p:sp>
        <p:nvSpPr>
          <p:cNvPr id="6" name="Text Placeholder 5">
            <a:extLst>
              <a:ext uri="{FF2B5EF4-FFF2-40B4-BE49-F238E27FC236}">
                <a16:creationId xmlns:a16="http://schemas.microsoft.com/office/drawing/2014/main" id="{F9CC331F-DCE0-43EC-BED4-BD6FCE48B188}"/>
              </a:ext>
            </a:extLst>
          </p:cNvPr>
          <p:cNvSpPr>
            <a:spLocks noGrp="1"/>
          </p:cNvSpPr>
          <p:nvPr>
            <p:ph type="body" sz="quarter" idx="17"/>
          </p:nvPr>
        </p:nvSpPr>
        <p:spPr>
          <a:solidFill>
            <a:srgbClr val="F5B020"/>
          </a:solidFill>
        </p:spPr>
        <p:txBody>
          <a:bodyPr/>
          <a:lstStyle/>
          <a:p>
            <a:r>
              <a:rPr lang="en-IE" dirty="0"/>
              <a:t>4</a:t>
            </a:r>
          </a:p>
        </p:txBody>
      </p:sp>
      <p:sp>
        <p:nvSpPr>
          <p:cNvPr id="7" name="Text Placeholder 6">
            <a:extLst>
              <a:ext uri="{FF2B5EF4-FFF2-40B4-BE49-F238E27FC236}">
                <a16:creationId xmlns:a16="http://schemas.microsoft.com/office/drawing/2014/main" id="{9211FD49-601F-482F-8ABE-16EAFC4D3CD5}"/>
              </a:ext>
            </a:extLst>
          </p:cNvPr>
          <p:cNvSpPr>
            <a:spLocks noGrp="1"/>
          </p:cNvSpPr>
          <p:nvPr>
            <p:ph type="body" sz="quarter" idx="18"/>
          </p:nvPr>
        </p:nvSpPr>
        <p:spPr>
          <a:xfrm>
            <a:off x="6793917" y="5716598"/>
            <a:ext cx="4902027" cy="968329"/>
          </a:xfrm>
        </p:spPr>
        <p:txBody>
          <a:bodyPr/>
          <a:lstStyle/>
          <a:p>
            <a:r>
              <a:rPr lang="en-IE" dirty="0"/>
              <a:t>KITI POPKULTŪROS TURIZMO FESTIVALIAI IR RENGINIAI </a:t>
            </a:r>
          </a:p>
        </p:txBody>
      </p:sp>
      <p:sp>
        <p:nvSpPr>
          <p:cNvPr id="8" name="Text Placeholder 7">
            <a:extLst>
              <a:ext uri="{FF2B5EF4-FFF2-40B4-BE49-F238E27FC236}">
                <a16:creationId xmlns:a16="http://schemas.microsoft.com/office/drawing/2014/main" id="{ED1293A3-DD98-4A91-8793-5610CCC43F20}"/>
              </a:ext>
            </a:extLst>
          </p:cNvPr>
          <p:cNvSpPr>
            <a:spLocks noGrp="1"/>
          </p:cNvSpPr>
          <p:nvPr>
            <p:ph type="body" sz="quarter" idx="19"/>
          </p:nvPr>
        </p:nvSpPr>
        <p:spPr>
          <a:solidFill>
            <a:srgbClr val="DD1B50"/>
          </a:solidFill>
        </p:spPr>
        <p:txBody>
          <a:bodyPr/>
          <a:lstStyle/>
          <a:p>
            <a:r>
              <a:rPr lang="en-IE" dirty="0"/>
              <a:t>5</a:t>
            </a:r>
          </a:p>
        </p:txBody>
      </p:sp>
      <p:sp>
        <p:nvSpPr>
          <p:cNvPr id="9" name="Text Placeholder 8">
            <a:extLst>
              <a:ext uri="{FF2B5EF4-FFF2-40B4-BE49-F238E27FC236}">
                <a16:creationId xmlns:a16="http://schemas.microsoft.com/office/drawing/2014/main" id="{48D2091F-8325-453B-9688-9A200775695F}"/>
              </a:ext>
            </a:extLst>
          </p:cNvPr>
          <p:cNvSpPr>
            <a:spLocks noGrp="1"/>
          </p:cNvSpPr>
          <p:nvPr>
            <p:ph type="body" sz="quarter" idx="13"/>
          </p:nvPr>
        </p:nvSpPr>
        <p:spPr>
          <a:xfrm>
            <a:off x="333749" y="666750"/>
            <a:ext cx="5184997" cy="2102994"/>
          </a:xfrm>
          <a:solidFill>
            <a:srgbClr val="1198D1"/>
          </a:solidFill>
        </p:spPr>
        <p:txBody>
          <a:bodyPr/>
          <a:lstStyle/>
          <a:p>
            <a:endParaRPr lang="en-IE" dirty="0"/>
          </a:p>
          <a:p>
            <a:r>
              <a:rPr lang="en-IE" dirty="0"/>
              <a:t>3 MODULIO TURINYS</a:t>
            </a:r>
          </a:p>
        </p:txBody>
      </p:sp>
      <p:sp>
        <p:nvSpPr>
          <p:cNvPr id="10" name="Text Placeholder 9">
            <a:extLst>
              <a:ext uri="{FF2B5EF4-FFF2-40B4-BE49-F238E27FC236}">
                <a16:creationId xmlns:a16="http://schemas.microsoft.com/office/drawing/2014/main" id="{63B1B6F9-E9F5-4C3D-8083-407FB5B0362D}"/>
              </a:ext>
            </a:extLst>
          </p:cNvPr>
          <p:cNvSpPr>
            <a:spLocks noGrp="1"/>
          </p:cNvSpPr>
          <p:nvPr>
            <p:ph type="body" sz="quarter" idx="20"/>
          </p:nvPr>
        </p:nvSpPr>
        <p:spPr>
          <a:solidFill>
            <a:srgbClr val="91BE46"/>
          </a:solidFill>
        </p:spPr>
        <p:txBody>
          <a:bodyPr/>
          <a:lstStyle/>
          <a:p>
            <a:r>
              <a:rPr lang="en-IE" dirty="0"/>
              <a:t>2</a:t>
            </a:r>
          </a:p>
        </p:txBody>
      </p:sp>
      <p:sp>
        <p:nvSpPr>
          <p:cNvPr id="11" name="Text Placeholder 10">
            <a:extLst>
              <a:ext uri="{FF2B5EF4-FFF2-40B4-BE49-F238E27FC236}">
                <a16:creationId xmlns:a16="http://schemas.microsoft.com/office/drawing/2014/main" id="{1A0D5563-DFEE-4E92-A484-A9AE49B1A2DB}"/>
              </a:ext>
            </a:extLst>
          </p:cNvPr>
          <p:cNvSpPr>
            <a:spLocks noGrp="1"/>
          </p:cNvSpPr>
          <p:nvPr>
            <p:ph type="body" sz="quarter" idx="21"/>
          </p:nvPr>
        </p:nvSpPr>
        <p:spPr>
          <a:solidFill>
            <a:srgbClr val="9A2E90"/>
          </a:solidFill>
        </p:spPr>
        <p:txBody>
          <a:bodyPr/>
          <a:lstStyle/>
          <a:p>
            <a:r>
              <a:rPr lang="en-IE" dirty="0"/>
              <a:t>1</a:t>
            </a:r>
          </a:p>
        </p:txBody>
      </p:sp>
      <p:sp>
        <p:nvSpPr>
          <p:cNvPr id="12" name="Text Placeholder 11">
            <a:extLst>
              <a:ext uri="{FF2B5EF4-FFF2-40B4-BE49-F238E27FC236}">
                <a16:creationId xmlns:a16="http://schemas.microsoft.com/office/drawing/2014/main" id="{A0B62811-2390-4DA8-B1CF-474D80A3C3F9}"/>
              </a:ext>
            </a:extLst>
          </p:cNvPr>
          <p:cNvSpPr>
            <a:spLocks noGrp="1"/>
          </p:cNvSpPr>
          <p:nvPr>
            <p:ph type="body" sz="quarter" idx="22"/>
          </p:nvPr>
        </p:nvSpPr>
        <p:spPr>
          <a:xfrm>
            <a:off x="6793918" y="715011"/>
            <a:ext cx="4902027" cy="968329"/>
          </a:xfrm>
        </p:spPr>
        <p:txBody>
          <a:bodyPr/>
          <a:lstStyle/>
          <a:p>
            <a:r>
              <a:rPr lang="en-IE" dirty="0"/>
              <a:t>KO REIKIA NORINT TAPTI POPKULTŪROS TURIZMO SKATINTOJU?</a:t>
            </a:r>
          </a:p>
        </p:txBody>
      </p:sp>
      <p:sp>
        <p:nvSpPr>
          <p:cNvPr id="13" name="Text Placeholder 12">
            <a:extLst>
              <a:ext uri="{FF2B5EF4-FFF2-40B4-BE49-F238E27FC236}">
                <a16:creationId xmlns:a16="http://schemas.microsoft.com/office/drawing/2014/main" id="{3C4C16BC-29DF-473A-9283-0DEE1C3E35A1}"/>
              </a:ext>
            </a:extLst>
          </p:cNvPr>
          <p:cNvSpPr>
            <a:spLocks noGrp="1"/>
          </p:cNvSpPr>
          <p:nvPr>
            <p:ph type="body" sz="quarter" idx="23"/>
          </p:nvPr>
        </p:nvSpPr>
        <p:spPr>
          <a:xfrm>
            <a:off x="6843009" y="1912581"/>
            <a:ext cx="4902027" cy="968329"/>
          </a:xfrm>
        </p:spPr>
        <p:txBody>
          <a:bodyPr/>
          <a:lstStyle/>
          <a:p>
            <a:r>
              <a:rPr lang="en-IE" dirty="0"/>
              <a:t>POPKULTŪROS TURIZMO GALIMYBĖS JŪSŲ REGIONE IR DAR DAUGIAU</a:t>
            </a:r>
          </a:p>
        </p:txBody>
      </p:sp>
      <p:sp>
        <p:nvSpPr>
          <p:cNvPr id="18" name="TextBox 17">
            <a:extLst>
              <a:ext uri="{FF2B5EF4-FFF2-40B4-BE49-F238E27FC236}">
                <a16:creationId xmlns:a16="http://schemas.microsoft.com/office/drawing/2014/main" id="{AF2D3AF1-FA77-1246-9DCF-25485A8813BF}"/>
              </a:ext>
            </a:extLst>
          </p:cNvPr>
          <p:cNvSpPr txBox="1"/>
          <p:nvPr/>
        </p:nvSpPr>
        <p:spPr>
          <a:xfrm>
            <a:off x="11333000" y="6469159"/>
            <a:ext cx="846707" cy="369332"/>
          </a:xfrm>
          <a:prstGeom prst="rect">
            <a:avLst/>
          </a:prstGeom>
          <a:noFill/>
        </p:spPr>
        <p:txBody>
          <a:bodyPr wrap="none" rtlCol="0">
            <a:spAutoFit/>
          </a:bodyPr>
          <a:lstStyle/>
          <a:p>
            <a:r>
              <a:rPr lang="en-LT" dirty="0">
                <a:hlinkClick r:id="rId3"/>
              </a:rPr>
              <a:t>Šaltinis</a:t>
            </a:r>
            <a:endParaRPr lang="en-LT" dirty="0"/>
          </a:p>
        </p:txBody>
      </p:sp>
      <p:sp>
        <p:nvSpPr>
          <p:cNvPr id="15" name="TextBox 14">
            <a:extLst>
              <a:ext uri="{FF2B5EF4-FFF2-40B4-BE49-F238E27FC236}">
                <a16:creationId xmlns:a16="http://schemas.microsoft.com/office/drawing/2014/main" id="{851BE347-EC51-4129-B4D2-1CE65C5A6D18}"/>
              </a:ext>
            </a:extLst>
          </p:cNvPr>
          <p:cNvSpPr txBox="1"/>
          <p:nvPr/>
        </p:nvSpPr>
        <p:spPr>
          <a:xfrm>
            <a:off x="313928" y="6243229"/>
            <a:ext cx="4970941" cy="338554"/>
          </a:xfrm>
          <a:prstGeom prst="rect">
            <a:avLst/>
          </a:prstGeom>
          <a:noFill/>
        </p:spPr>
        <p:txBody>
          <a:bodyPr wrap="square">
            <a:spAutoFit/>
          </a:bodyPr>
          <a:lstStyle/>
          <a:p>
            <a:r>
              <a:rPr lang="lt-LT" sz="800" dirty="0">
                <a:solidFill>
                  <a:srgbClr val="323338"/>
                </a:solidFill>
              </a:rPr>
              <a:t>Šį projektą finansavo Europos Komisija. Šis leidinys atspindi tik autoriaus (-</a:t>
            </a:r>
            <a:r>
              <a:rPr lang="lt-LT" sz="800" dirty="0" err="1">
                <a:solidFill>
                  <a:srgbClr val="323338"/>
                </a:solidFill>
              </a:rPr>
              <a:t>ių</a:t>
            </a:r>
            <a:r>
              <a:rPr lang="lt-LT" sz="800" dirty="0">
                <a:solidFill>
                  <a:srgbClr val="323338"/>
                </a:solidFill>
              </a:rPr>
              <a:t>) požiūrį, o Komisija negali būti laikoma atsakinga už bet kokį jame pateiktos informacijos panaudojimą. </a:t>
            </a:r>
            <a:endParaRPr lang="en-IE" sz="800" dirty="0"/>
          </a:p>
        </p:txBody>
      </p:sp>
    </p:spTree>
    <p:extLst>
      <p:ext uri="{BB962C8B-B14F-4D97-AF65-F5344CB8AC3E}">
        <p14:creationId xmlns:p14="http://schemas.microsoft.com/office/powerpoint/2010/main" val="806931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5A022C-6DA9-47AD-BE9B-E804A69AFA53}"/>
              </a:ext>
            </a:extLst>
          </p:cNvPr>
          <p:cNvSpPr>
            <a:spLocks noGrp="1"/>
          </p:cNvSpPr>
          <p:nvPr>
            <p:ph type="body" sz="quarter" idx="15"/>
          </p:nvPr>
        </p:nvSpPr>
        <p:spPr>
          <a:xfrm>
            <a:off x="6958361" y="753378"/>
            <a:ext cx="4638907" cy="2330605"/>
          </a:xfrm>
        </p:spPr>
        <p:txBody>
          <a:bodyPr>
            <a:normAutofit/>
          </a:bodyPr>
          <a:lstStyle/>
          <a:p>
            <a:r>
              <a:rPr lang="lt-LT" sz="2400" dirty="0"/>
              <a:t>Apžvelkime keletą popkultūros turizmo </a:t>
            </a:r>
            <a:r>
              <a:rPr lang="lt-LT" sz="2400"/>
              <a:t>galimybių OUTPACE </a:t>
            </a:r>
            <a:r>
              <a:rPr lang="lt-LT" sz="2400" dirty="0"/>
              <a:t>partnerių regionuose - Islandijoje, Airijoje, Šiaurės Airijoje, Jungtinėje Karalystėje, Švedijoje ir Lietuvoje..</a:t>
            </a:r>
            <a:endParaRPr lang="en-IE" sz="2400" dirty="0"/>
          </a:p>
        </p:txBody>
      </p:sp>
      <p:pic>
        <p:nvPicPr>
          <p:cNvPr id="9" name="Picture 8">
            <a:extLst>
              <a:ext uri="{FF2B5EF4-FFF2-40B4-BE49-F238E27FC236}">
                <a16:creationId xmlns:a16="http://schemas.microsoft.com/office/drawing/2014/main" id="{8128858E-54D2-44EC-A752-C518721BA9D3}"/>
              </a:ext>
            </a:extLst>
          </p:cNvPr>
          <p:cNvPicPr>
            <a:picLocks noChangeAspect="1"/>
          </p:cNvPicPr>
          <p:nvPr/>
        </p:nvPicPr>
        <p:blipFill>
          <a:blip r:embed="rId2"/>
          <a:stretch>
            <a:fillRect/>
          </a:stretch>
        </p:blipFill>
        <p:spPr>
          <a:xfrm>
            <a:off x="85932" y="0"/>
            <a:ext cx="6511434" cy="6858000"/>
          </a:xfrm>
          <a:prstGeom prst="rect">
            <a:avLst/>
          </a:prstGeom>
        </p:spPr>
      </p:pic>
      <p:sp>
        <p:nvSpPr>
          <p:cNvPr id="10" name="TextBox 9">
            <a:extLst>
              <a:ext uri="{FF2B5EF4-FFF2-40B4-BE49-F238E27FC236}">
                <a16:creationId xmlns:a16="http://schemas.microsoft.com/office/drawing/2014/main" id="{F4ACE588-4F20-4F89-8833-BEBBC7C075D4}"/>
              </a:ext>
            </a:extLst>
          </p:cNvPr>
          <p:cNvSpPr txBox="1"/>
          <p:nvPr/>
        </p:nvSpPr>
        <p:spPr>
          <a:xfrm>
            <a:off x="349405" y="2865863"/>
            <a:ext cx="992458" cy="369332"/>
          </a:xfrm>
          <a:prstGeom prst="rect">
            <a:avLst/>
          </a:prstGeom>
          <a:noFill/>
        </p:spPr>
        <p:txBody>
          <a:bodyPr wrap="square" rtlCol="0">
            <a:spAutoFit/>
          </a:bodyPr>
          <a:lstStyle/>
          <a:p>
            <a:pPr algn="ctr"/>
            <a:r>
              <a:rPr lang="en-IE" dirty="0">
                <a:solidFill>
                  <a:srgbClr val="F5B020"/>
                </a:solidFill>
              </a:rPr>
              <a:t>Iceland</a:t>
            </a:r>
          </a:p>
        </p:txBody>
      </p:sp>
      <p:sp>
        <p:nvSpPr>
          <p:cNvPr id="11" name="TextBox 10">
            <a:extLst>
              <a:ext uri="{FF2B5EF4-FFF2-40B4-BE49-F238E27FC236}">
                <a16:creationId xmlns:a16="http://schemas.microsoft.com/office/drawing/2014/main" id="{544126A8-B74F-407A-9DF3-C02B5D01BA3D}"/>
              </a:ext>
            </a:extLst>
          </p:cNvPr>
          <p:cNvSpPr txBox="1"/>
          <p:nvPr/>
        </p:nvSpPr>
        <p:spPr>
          <a:xfrm>
            <a:off x="713679" y="3787697"/>
            <a:ext cx="992458" cy="369332"/>
          </a:xfrm>
          <a:prstGeom prst="rect">
            <a:avLst/>
          </a:prstGeom>
          <a:noFill/>
        </p:spPr>
        <p:txBody>
          <a:bodyPr wrap="square" rtlCol="0">
            <a:spAutoFit/>
          </a:bodyPr>
          <a:lstStyle/>
          <a:p>
            <a:pPr algn="ctr"/>
            <a:r>
              <a:rPr lang="en-IE" dirty="0">
                <a:solidFill>
                  <a:srgbClr val="E45E32"/>
                </a:solidFill>
              </a:rPr>
              <a:t>Ireland</a:t>
            </a:r>
          </a:p>
        </p:txBody>
      </p:sp>
      <p:sp>
        <p:nvSpPr>
          <p:cNvPr id="12" name="TextBox 11">
            <a:extLst>
              <a:ext uri="{FF2B5EF4-FFF2-40B4-BE49-F238E27FC236}">
                <a16:creationId xmlns:a16="http://schemas.microsoft.com/office/drawing/2014/main" id="{CD12592B-E5D0-4DA0-BF0F-C18E31F3E4D5}"/>
              </a:ext>
            </a:extLst>
          </p:cNvPr>
          <p:cNvSpPr txBox="1"/>
          <p:nvPr/>
        </p:nvSpPr>
        <p:spPr>
          <a:xfrm>
            <a:off x="719253" y="5501487"/>
            <a:ext cx="1245219" cy="646331"/>
          </a:xfrm>
          <a:prstGeom prst="rect">
            <a:avLst/>
          </a:prstGeom>
          <a:noFill/>
        </p:spPr>
        <p:txBody>
          <a:bodyPr wrap="square" rtlCol="0">
            <a:spAutoFit/>
          </a:bodyPr>
          <a:lstStyle/>
          <a:p>
            <a:pPr algn="ctr"/>
            <a:r>
              <a:rPr lang="en-IE" dirty="0">
                <a:solidFill>
                  <a:srgbClr val="DD1B50"/>
                </a:solidFill>
              </a:rPr>
              <a:t>Northern Ireland</a:t>
            </a:r>
          </a:p>
        </p:txBody>
      </p:sp>
      <p:sp>
        <p:nvSpPr>
          <p:cNvPr id="13" name="TextBox 12">
            <a:extLst>
              <a:ext uri="{FF2B5EF4-FFF2-40B4-BE49-F238E27FC236}">
                <a16:creationId xmlns:a16="http://schemas.microsoft.com/office/drawing/2014/main" id="{9018096A-D0D8-484B-A652-24EFBA098659}"/>
              </a:ext>
            </a:extLst>
          </p:cNvPr>
          <p:cNvSpPr txBox="1"/>
          <p:nvPr/>
        </p:nvSpPr>
        <p:spPr>
          <a:xfrm>
            <a:off x="1440365" y="6195171"/>
            <a:ext cx="1245219" cy="369332"/>
          </a:xfrm>
          <a:prstGeom prst="rect">
            <a:avLst/>
          </a:prstGeom>
          <a:noFill/>
        </p:spPr>
        <p:txBody>
          <a:bodyPr wrap="square" rtlCol="0">
            <a:spAutoFit/>
          </a:bodyPr>
          <a:lstStyle/>
          <a:p>
            <a:pPr algn="ctr"/>
            <a:r>
              <a:rPr lang="en-IE" dirty="0">
                <a:solidFill>
                  <a:srgbClr val="9A2E90"/>
                </a:solidFill>
              </a:rPr>
              <a:t>UK</a:t>
            </a:r>
          </a:p>
        </p:txBody>
      </p:sp>
      <p:sp>
        <p:nvSpPr>
          <p:cNvPr id="14" name="TextBox 13">
            <a:extLst>
              <a:ext uri="{FF2B5EF4-FFF2-40B4-BE49-F238E27FC236}">
                <a16:creationId xmlns:a16="http://schemas.microsoft.com/office/drawing/2014/main" id="{E8D70332-1E96-4E91-A84F-240653431F51}"/>
              </a:ext>
            </a:extLst>
          </p:cNvPr>
          <p:cNvSpPr txBox="1"/>
          <p:nvPr/>
        </p:nvSpPr>
        <p:spPr>
          <a:xfrm>
            <a:off x="3035699" y="5825839"/>
            <a:ext cx="1245219" cy="369332"/>
          </a:xfrm>
          <a:prstGeom prst="rect">
            <a:avLst/>
          </a:prstGeom>
          <a:noFill/>
        </p:spPr>
        <p:txBody>
          <a:bodyPr wrap="square" rtlCol="0">
            <a:spAutoFit/>
          </a:bodyPr>
          <a:lstStyle/>
          <a:p>
            <a:pPr algn="ctr"/>
            <a:r>
              <a:rPr lang="en-IE" dirty="0">
                <a:solidFill>
                  <a:srgbClr val="1198D1"/>
                </a:solidFill>
              </a:rPr>
              <a:t>Sweden</a:t>
            </a:r>
          </a:p>
        </p:txBody>
      </p:sp>
      <p:sp>
        <p:nvSpPr>
          <p:cNvPr id="15" name="TextBox 14">
            <a:extLst>
              <a:ext uri="{FF2B5EF4-FFF2-40B4-BE49-F238E27FC236}">
                <a16:creationId xmlns:a16="http://schemas.microsoft.com/office/drawing/2014/main" id="{5E39F1A1-1A6B-40F1-A019-8575BEE8A6E2}"/>
              </a:ext>
            </a:extLst>
          </p:cNvPr>
          <p:cNvSpPr txBox="1"/>
          <p:nvPr/>
        </p:nvSpPr>
        <p:spPr>
          <a:xfrm>
            <a:off x="3896911" y="5316821"/>
            <a:ext cx="1245219" cy="369332"/>
          </a:xfrm>
          <a:prstGeom prst="rect">
            <a:avLst/>
          </a:prstGeom>
          <a:noFill/>
        </p:spPr>
        <p:txBody>
          <a:bodyPr wrap="square" rtlCol="0">
            <a:spAutoFit/>
          </a:bodyPr>
          <a:lstStyle/>
          <a:p>
            <a:pPr algn="ctr"/>
            <a:r>
              <a:rPr lang="en-IE" dirty="0">
                <a:solidFill>
                  <a:srgbClr val="91BE46"/>
                </a:solidFill>
              </a:rPr>
              <a:t>Lithuania</a:t>
            </a:r>
          </a:p>
        </p:txBody>
      </p:sp>
    </p:spTree>
    <p:extLst>
      <p:ext uri="{BB962C8B-B14F-4D97-AF65-F5344CB8AC3E}">
        <p14:creationId xmlns:p14="http://schemas.microsoft.com/office/powerpoint/2010/main" val="2023261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ISLANDIJA - </a:t>
            </a:r>
            <a:r>
              <a:rPr lang="en-US" dirty="0" err="1"/>
              <a:t>ugnies</a:t>
            </a:r>
            <a:r>
              <a:rPr lang="en-US" dirty="0"/>
              <a:t> </a:t>
            </a:r>
            <a:r>
              <a:rPr lang="en-US" dirty="0" err="1"/>
              <a:t>ir</a:t>
            </a:r>
            <a:r>
              <a:rPr lang="en-US" dirty="0"/>
              <a:t> </a:t>
            </a:r>
            <a:r>
              <a:rPr lang="en-US" dirty="0" err="1"/>
              <a:t>ledo</a:t>
            </a:r>
            <a:r>
              <a:rPr lang="en-US" dirty="0"/>
              <a:t> </a:t>
            </a:r>
            <a:r>
              <a:rPr lang="en-US" dirty="0" err="1"/>
              <a:t>šalis</a:t>
            </a:r>
            <a:r>
              <a:rPr lang="en-US" dirty="0"/>
              <a:t>!</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r>
              <a:rPr lang="lt-LT" dirty="0"/>
              <a:t>2021 m. vasario 9 d. Kino meno ir mokslo akademija paskelbė 93-iųjų „Oskarų“ apdovanojimų sąrašą. Paskelbta penkiolika dainų, pretenduojančių į originalios dainos kategoriją. Tarp paskelbtų dainų buvo ir „</a:t>
            </a:r>
            <a:r>
              <a:rPr lang="lt-LT" dirty="0" err="1"/>
              <a:t>Husavik</a:t>
            </a:r>
            <a:r>
              <a:rPr lang="lt-LT" dirty="0"/>
              <a:t>“ iš „</a:t>
            </a:r>
            <a:r>
              <a:rPr lang="lt-LT" dirty="0" err="1"/>
              <a:t>Netflix</a:t>
            </a:r>
            <a:r>
              <a:rPr lang="lt-LT" dirty="0"/>
              <a:t>“ filmo „Eurovizijos dainų konkursas: </a:t>
            </a:r>
            <a:r>
              <a:rPr lang="lt-LT" dirty="0" err="1"/>
              <a:t>The</a:t>
            </a:r>
            <a:r>
              <a:rPr lang="lt-LT" dirty="0"/>
              <a:t> Story </a:t>
            </a:r>
            <a:r>
              <a:rPr lang="lt-LT" dirty="0" err="1"/>
              <a:t>of</a:t>
            </a:r>
            <a:r>
              <a:rPr lang="lt-LT" dirty="0"/>
              <a:t> </a:t>
            </a:r>
            <a:r>
              <a:rPr lang="lt-LT" dirty="0" err="1"/>
              <a:t>Fire</a:t>
            </a:r>
            <a:r>
              <a:rPr lang="lt-LT" dirty="0"/>
              <a:t> Saga“. Vienas kaimas pasinaudojo šia unikalia galimybe atgaivinti miestelį ir jo turizmą pasitelkdamas šį filmą ir dainą „</a:t>
            </a:r>
            <a:r>
              <a:rPr lang="lt-LT" dirty="0" err="1"/>
              <a:t>Husavik</a:t>
            </a:r>
            <a:r>
              <a:rPr lang="lt-LT" dirty="0"/>
              <a:t>“.</a:t>
            </a:r>
            <a:endParaRPr lang="en-US" dirty="0"/>
          </a:p>
        </p:txBody>
      </p:sp>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846707" cy="369332"/>
          </a:xfrm>
          <a:prstGeom prst="rect">
            <a:avLst/>
          </a:prstGeom>
          <a:noFill/>
        </p:spPr>
        <p:txBody>
          <a:bodyPr wrap="none" rtlCol="0">
            <a:spAutoFit/>
          </a:bodyPr>
          <a:lstStyle/>
          <a:p>
            <a:r>
              <a:rPr lang="en-LT" dirty="0">
                <a:hlinkClick r:id="rId3"/>
              </a:rPr>
              <a:t>Šaltinis</a:t>
            </a:r>
            <a:endParaRPr lang="en-LT" dirty="0"/>
          </a:p>
        </p:txBody>
      </p:sp>
      <p:sp>
        <p:nvSpPr>
          <p:cNvPr id="3" name="Picture Placeholder 2">
            <a:extLst>
              <a:ext uri="{FF2B5EF4-FFF2-40B4-BE49-F238E27FC236}">
                <a16:creationId xmlns:a16="http://schemas.microsoft.com/office/drawing/2014/main" id="{4F58BF94-0FB6-4647-A972-73953B329699}"/>
              </a:ext>
            </a:extLst>
          </p:cNvPr>
          <p:cNvSpPr>
            <a:spLocks noGrp="1"/>
          </p:cNvSpPr>
          <p:nvPr>
            <p:ph type="pic" sz="quarter" idx="19"/>
          </p:nvPr>
        </p:nvSpPr>
        <p:spPr/>
      </p:sp>
      <p:pic>
        <p:nvPicPr>
          <p:cNvPr id="7" name="Online Media 6" descr="An Óskar for Húsavík">
            <a:hlinkClick r:id="" action="ppaction://media"/>
            <a:extLst>
              <a:ext uri="{FF2B5EF4-FFF2-40B4-BE49-F238E27FC236}">
                <a16:creationId xmlns:a16="http://schemas.microsoft.com/office/drawing/2014/main" id="{EF22834E-76F8-B248-A2DE-2F3753658838}"/>
              </a:ext>
            </a:extLst>
          </p:cNvPr>
          <p:cNvPicPr>
            <a:picLocks noRot="1" noChangeAspect="1"/>
          </p:cNvPicPr>
          <p:nvPr>
            <a:videoFile r:link="rId1"/>
          </p:nvPr>
        </p:nvPicPr>
        <p:blipFill>
          <a:blip r:embed="rId4"/>
          <a:stretch>
            <a:fillRect/>
          </a:stretch>
        </p:blipFill>
        <p:spPr>
          <a:xfrm>
            <a:off x="3661317" y="4735"/>
            <a:ext cx="8239072" cy="4655076"/>
          </a:xfrm>
          <a:prstGeom prst="rect">
            <a:avLst/>
          </a:prstGeom>
        </p:spPr>
      </p:pic>
    </p:spTree>
    <p:extLst>
      <p:ext uri="{BB962C8B-B14F-4D97-AF65-F5344CB8AC3E}">
        <p14:creationId xmlns:p14="http://schemas.microsoft.com/office/powerpoint/2010/main" val="131534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sz="2400" dirty="0">
                <a:solidFill>
                  <a:srgbClr val="9A2E90"/>
                </a:solidFill>
              </a:rPr>
              <a:t>15 GERIAUSIŲ ISLANDIJOJE FILMUOTŲ FILMŲ IR TELEVIZIJOS LAIDŲ</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821116" y="1418412"/>
            <a:ext cx="10504698" cy="3723689"/>
          </a:xfrm>
        </p:spPr>
        <p:txBody>
          <a:bodyPr/>
          <a:lstStyle/>
          <a:p>
            <a:pPr>
              <a:lnSpc>
                <a:spcPct val="100000"/>
              </a:lnSpc>
            </a:pPr>
            <a:r>
              <a:rPr lang="en-US" sz="2000" dirty="0"/>
              <a:t>1. James Bond Series: A View to a Kill (1985) and Die Another Day (2002) - Jökulsárlón Glacier Lagoon</a:t>
            </a:r>
            <a:br>
              <a:rPr lang="en-US" sz="2000" dirty="0"/>
            </a:br>
            <a:r>
              <a:rPr lang="en-US" sz="2000" dirty="0"/>
              <a:t>2. The Star Wars Saga - Epic Locations Spanning across Iceland</a:t>
            </a:r>
            <a:br>
              <a:rPr lang="en-US" sz="2000" dirty="0"/>
            </a:br>
            <a:r>
              <a:rPr lang="en-US" sz="2000" dirty="0"/>
              <a:t>3. The Game of Thrones Series</a:t>
            </a:r>
            <a:br>
              <a:rPr lang="en-US" sz="2000" dirty="0"/>
            </a:br>
            <a:r>
              <a:rPr lang="en-US" sz="2000" dirty="0"/>
              <a:t>4. Tomb Raider</a:t>
            </a:r>
            <a:br>
              <a:rPr lang="en-US" sz="2000" dirty="0"/>
            </a:br>
            <a:r>
              <a:rPr lang="en-US" sz="2000" dirty="0"/>
              <a:t>5. Batman Begins</a:t>
            </a:r>
            <a:br>
              <a:rPr lang="en-US" sz="2000" dirty="0"/>
            </a:br>
            <a:r>
              <a:rPr lang="en-US" sz="2000" dirty="0"/>
              <a:t>6. The Secret Life of Walter Mitty</a:t>
            </a:r>
            <a:br>
              <a:rPr lang="en-US" sz="2000" dirty="0"/>
            </a:br>
            <a:r>
              <a:rPr lang="en-US" sz="2000" dirty="0"/>
              <a:t>7. Oblivion</a:t>
            </a:r>
            <a:br>
              <a:rPr lang="en-US" sz="2000" dirty="0"/>
            </a:br>
            <a:r>
              <a:rPr lang="en-US" sz="2000" dirty="0"/>
              <a:t>8. Interstellar</a:t>
            </a:r>
            <a:br>
              <a:rPr lang="en-US" sz="2000" dirty="0"/>
            </a:br>
            <a:r>
              <a:rPr lang="en-US" sz="2000" dirty="0"/>
              <a:t>9. Fast &amp; Furious 8</a:t>
            </a:r>
            <a:br>
              <a:rPr lang="en-US" sz="2000" dirty="0"/>
            </a:br>
            <a:r>
              <a:rPr lang="en-US" sz="2000" dirty="0"/>
              <a:t>10. The Tree of Life (2011) - Krafla Volcano and Námafjall, North Iceland</a:t>
            </a:r>
            <a:br>
              <a:rPr lang="en-US" sz="2000" dirty="0"/>
            </a:br>
            <a:r>
              <a:rPr lang="en-US" sz="2000" dirty="0"/>
              <a:t>11. Journey to the Center of the Earth (2008) - Snæfellsjökull National Park</a:t>
            </a:r>
            <a:br>
              <a:rPr lang="en-US" sz="2000" dirty="0"/>
            </a:br>
            <a:r>
              <a:rPr lang="en-US" sz="2000" dirty="0"/>
              <a:t>12. Prometheus (2012) - Hekla Volcano and Dettifoss Waterfall</a:t>
            </a:r>
            <a:br>
              <a:rPr lang="en-US" sz="2000" dirty="0"/>
            </a:br>
            <a:r>
              <a:rPr lang="en-US" sz="2000" dirty="0"/>
              <a:t>13. Thor: The Dark World (2013) - Landmannalaugar, Dettifoss, Skógafoss</a:t>
            </a:r>
            <a:br>
              <a:rPr lang="en-US" sz="2000" dirty="0"/>
            </a:br>
            <a:r>
              <a:rPr lang="en-US" sz="2000" dirty="0"/>
              <a:t>14. Noah (2014) - All over Iceland</a:t>
            </a:r>
            <a:br>
              <a:rPr lang="en-US" sz="2000" dirty="0"/>
            </a:br>
            <a:r>
              <a:rPr lang="en-US" sz="2000" dirty="0"/>
              <a:t>15. Captain America: Civil War (2016) - Vík, South Iceland</a:t>
            </a:r>
          </a:p>
        </p:txBody>
      </p:sp>
      <p:sp>
        <p:nvSpPr>
          <p:cNvPr id="2" name="TextBox 1">
            <a:extLst>
              <a:ext uri="{FF2B5EF4-FFF2-40B4-BE49-F238E27FC236}">
                <a16:creationId xmlns:a16="http://schemas.microsoft.com/office/drawing/2014/main" id="{6A137C54-F72A-1342-B465-12D21D944138}"/>
              </a:ext>
            </a:extLst>
          </p:cNvPr>
          <p:cNvSpPr txBox="1"/>
          <p:nvPr/>
        </p:nvSpPr>
        <p:spPr>
          <a:xfrm>
            <a:off x="81526" y="6306367"/>
            <a:ext cx="848309" cy="369332"/>
          </a:xfrm>
          <a:prstGeom prst="rect">
            <a:avLst/>
          </a:prstGeom>
          <a:noFill/>
        </p:spPr>
        <p:txBody>
          <a:bodyPr wrap="none" rtlCol="0">
            <a:spAutoFit/>
          </a:bodyPr>
          <a:lstStyle/>
          <a:p>
            <a:r>
              <a:rPr lang="en-LT" dirty="0">
                <a:hlinkClick r:id="rId2"/>
              </a:rPr>
              <a:t>Šaltinis</a:t>
            </a:r>
            <a:endParaRPr lang="en-LT" dirty="0"/>
          </a:p>
        </p:txBody>
      </p:sp>
    </p:spTree>
    <p:extLst>
      <p:ext uri="{BB962C8B-B14F-4D97-AF65-F5344CB8AC3E}">
        <p14:creationId xmlns:p14="http://schemas.microsoft.com/office/powerpoint/2010/main" val="1419641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535259"/>
            <a:ext cx="8544395" cy="1534171"/>
          </a:xfrm>
        </p:spPr>
        <p:txBody>
          <a:bodyPr>
            <a:normAutofit lnSpcReduction="10000"/>
          </a:bodyPr>
          <a:lstStyle/>
          <a:p>
            <a:r>
              <a:rPr lang="lt-LT" dirty="0"/>
              <a:t>LIETUVA: 2019 m. istorinis draminis televizijos </a:t>
            </a:r>
            <a:r>
              <a:rPr lang="lt-LT" dirty="0" err="1"/>
              <a:t>miniserialas</a:t>
            </a:r>
            <a:r>
              <a:rPr lang="lt-LT" dirty="0"/>
              <a:t> „Černobylis“ pasakoja apie 1986 m. įvykusią Černobylio katastrofą ir po jos sekusius padarinių likvidavimo darbus. Serialą kūrė HBO Jungtinėse Valstijose ir „</a:t>
            </a:r>
            <a:r>
              <a:rPr lang="lt-LT" dirty="0" err="1"/>
              <a:t>Sky</a:t>
            </a:r>
            <a:r>
              <a:rPr lang="lt-LT" dirty="0"/>
              <a:t> UK“ Jungtinėje Karalystėje, jis buvo filmuojamas Lietuvoje ir Ukrainoje.</a:t>
            </a:r>
            <a:endParaRPr lang="en-IE" dirty="0"/>
          </a:p>
        </p:txBody>
      </p:sp>
      <p:pic>
        <p:nvPicPr>
          <p:cNvPr id="6" name="Picture Placeholder 5" descr="A picture containing text, outdoor, road, sky&#10;&#10;Description automatically generated">
            <a:extLst>
              <a:ext uri="{FF2B5EF4-FFF2-40B4-BE49-F238E27FC236}">
                <a16:creationId xmlns:a16="http://schemas.microsoft.com/office/drawing/2014/main" id="{491D92B3-43AC-8D4E-AC77-A9CEB2D8034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00544A8B-95F4-EB48-9501-27C6025FFB02}"/>
              </a:ext>
            </a:extLst>
          </p:cNvPr>
          <p:cNvSpPr txBox="1"/>
          <p:nvPr/>
        </p:nvSpPr>
        <p:spPr>
          <a:xfrm>
            <a:off x="2484408" y="6124755"/>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3766950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fontScale="77500" lnSpcReduction="20000"/>
          </a:bodyPr>
          <a:lstStyle/>
          <a:p>
            <a:r>
              <a:rPr lang="lt-LT" dirty="0"/>
              <a:t>Populiaraus „</a:t>
            </a:r>
            <a:r>
              <a:rPr lang="lt-LT" dirty="0" err="1"/>
              <a:t>Netflix</a:t>
            </a:r>
            <a:r>
              <a:rPr lang="lt-LT" dirty="0"/>
              <a:t>“ serialo „</a:t>
            </a:r>
            <a:r>
              <a:rPr lang="lt-LT" dirty="0" err="1"/>
              <a:t>Stranger</a:t>
            </a:r>
            <a:r>
              <a:rPr lang="lt-LT" dirty="0"/>
              <a:t> </a:t>
            </a:r>
            <a:r>
              <a:rPr lang="lt-LT" dirty="0" err="1"/>
              <a:t>Things</a:t>
            </a:r>
            <a:r>
              <a:rPr lang="lt-LT" dirty="0"/>
              <a:t>“ komanda Vilniuje filmavo dalį serialo ketvirtojo sezono. Filmavimas vyko Lietuvos sostinės vietovėse, įskaitant neseniai uždarytą šimtametį buvusį kalėjimą.</a:t>
            </a:r>
            <a:endParaRPr lang="en-IE"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557638"/>
            <a:ext cx="4445267" cy="2653157"/>
          </a:xfrm>
        </p:spPr>
        <p:txBody>
          <a:bodyPr/>
          <a:lstStyle/>
          <a:p>
            <a:r>
              <a:rPr lang="lt-LT" sz="2000" dirty="0"/>
              <a:t>Kalėjimas, kuris buvo pastatytas ir pradėjo funkcionuoti XX a. 9-ojo dešimtmečio pradžioje, nustojo veikti tik 2020 m. Per audringą XX a. Vilniuje pasikeitę režimai - imperinė Rusija, Sovietų Sąjunga, nacistinė Vokietija ir galiausiai nepriklausoma Lietuva - naudojosi šiuo statiniu kaip kalėjimu.</a:t>
            </a:r>
            <a:endParaRPr lang="en-IE" sz="2000" dirty="0"/>
          </a:p>
        </p:txBody>
      </p:sp>
      <p:pic>
        <p:nvPicPr>
          <p:cNvPr id="9" name="Picture Placeholder 8" descr="A picture containing outdoor, tree, street, way&#10;&#10;Description automatically generated">
            <a:extLst>
              <a:ext uri="{FF2B5EF4-FFF2-40B4-BE49-F238E27FC236}">
                <a16:creationId xmlns:a16="http://schemas.microsoft.com/office/drawing/2014/main" id="{7C31B5D0-DC00-FD48-A828-29696C89F6A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FBFA33D2-A06D-E040-8F56-455D5832D8F2}"/>
              </a:ext>
            </a:extLst>
          </p:cNvPr>
          <p:cNvSpPr txBox="1"/>
          <p:nvPr/>
        </p:nvSpPr>
        <p:spPr>
          <a:xfrm>
            <a:off x="10748513" y="6373596"/>
            <a:ext cx="846707" cy="369332"/>
          </a:xfrm>
          <a:prstGeom prst="rect">
            <a:avLst/>
          </a:prstGeom>
          <a:noFill/>
        </p:spPr>
        <p:txBody>
          <a:bodyPr wrap="none" rtlCol="0">
            <a:spAutoFit/>
          </a:bodyPr>
          <a:lstStyle/>
          <a:p>
            <a:r>
              <a:rPr lang="en-LT" dirty="0">
                <a:hlinkClick r:id="rId3"/>
              </a:rPr>
              <a:t>Šaltinis</a:t>
            </a:r>
            <a:endParaRPr lang="en-LT" dirty="0"/>
          </a:p>
        </p:txBody>
      </p:sp>
      <p:pic>
        <p:nvPicPr>
          <p:cNvPr id="16" name="Picture Placeholder 15" descr="A poster with a group of people on it&#10;&#10;Description automatically generated with low confidence">
            <a:extLst>
              <a:ext uri="{FF2B5EF4-FFF2-40B4-BE49-F238E27FC236}">
                <a16:creationId xmlns:a16="http://schemas.microsoft.com/office/drawing/2014/main" id="{98BB4025-B75B-6A4C-92E1-12769297F60A}"/>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4709884" y="3122762"/>
            <a:ext cx="2771571" cy="3620166"/>
          </a:xfrm>
        </p:spPr>
      </p:pic>
    </p:spTree>
    <p:extLst>
      <p:ext uri="{BB962C8B-B14F-4D97-AF65-F5344CB8AC3E}">
        <p14:creationId xmlns:p14="http://schemas.microsoft.com/office/powerpoint/2010/main" val="3785046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969697"/>
            <a:ext cx="11675445" cy="677108"/>
          </a:xfrm>
          <a:prstGeom prst="rect">
            <a:avLst/>
          </a:prstGeom>
          <a:solidFill>
            <a:srgbClr val="9A2E90"/>
          </a:solidFill>
        </p:spPr>
        <p:txBody>
          <a:bodyPr wrap="square" rtlCol="0">
            <a:spAutoFit/>
          </a:bodyPr>
          <a:lstStyle/>
          <a:p>
            <a:pPr algn="ctr"/>
            <a:r>
              <a:rPr lang="en-US" sz="1900" dirty="0">
                <a:solidFill>
                  <a:schemeClr val="bg1"/>
                </a:solidFill>
              </a:rPr>
              <a:t>#nanoJesus – </a:t>
            </a:r>
            <a:r>
              <a:rPr lang="lt-LT" sz="1900" dirty="0">
                <a:solidFill>
                  <a:schemeClr val="bg1"/>
                </a:solidFill>
              </a:rPr>
              <a:t>Vilniaus miesto, universiteto ir verslo bendradarbiavimas: prieš pat Kalėdas popiežiui Pranciškui padovanota nuskenuota ir 3D spausdintuvu </a:t>
            </a:r>
            <a:r>
              <a:rPr lang="lt-LT" sz="1900" dirty="0" err="1">
                <a:solidFill>
                  <a:schemeClr val="bg1"/>
                </a:solidFill>
              </a:rPr>
              <a:t>nano</a:t>
            </a:r>
            <a:r>
              <a:rPr lang="lt-LT" sz="1900" dirty="0">
                <a:solidFill>
                  <a:schemeClr val="bg1"/>
                </a:solidFill>
              </a:rPr>
              <a:t> masteliu atspausdinta prakartėlė esanti Katedros aikštėje Vilniuje.</a:t>
            </a:r>
            <a:endParaRPr lang="en-IE" sz="1900" dirty="0">
              <a:solidFill>
                <a:schemeClr val="bg1"/>
              </a:solidFill>
            </a:endParaRPr>
          </a:p>
        </p:txBody>
      </p:sp>
      <p:pic>
        <p:nvPicPr>
          <p:cNvPr id="3" name="Online Media 2" descr="Lithuania welcomes Pope with the smallest gift ever #NanoJesus">
            <a:hlinkClick r:id="" action="ppaction://media"/>
            <a:extLst>
              <a:ext uri="{FF2B5EF4-FFF2-40B4-BE49-F238E27FC236}">
                <a16:creationId xmlns:a16="http://schemas.microsoft.com/office/drawing/2014/main" id="{E8D7CE28-4AFC-2B42-BF13-15EE94717D4E}"/>
              </a:ext>
            </a:extLst>
          </p:cNvPr>
          <p:cNvPicPr>
            <a:picLocks noRot="1" noChangeAspect="1"/>
          </p:cNvPicPr>
          <p:nvPr>
            <a:videoFile r:link="rId1"/>
          </p:nvPr>
        </p:nvPicPr>
        <p:blipFill>
          <a:blip r:embed="rId3"/>
          <a:stretch>
            <a:fillRect/>
          </a:stretch>
        </p:blipFill>
        <p:spPr>
          <a:xfrm>
            <a:off x="1006415" y="218466"/>
            <a:ext cx="10179170" cy="5751231"/>
          </a:xfrm>
          <a:prstGeom prst="rect">
            <a:avLst/>
          </a:prstGeom>
        </p:spPr>
      </p:pic>
    </p:spTree>
    <p:extLst>
      <p:ext uri="{BB962C8B-B14F-4D97-AF65-F5344CB8AC3E}">
        <p14:creationId xmlns:p14="http://schemas.microsoft.com/office/powerpoint/2010/main" val="3598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722727"/>
            <a:ext cx="8418365" cy="1346703"/>
          </a:xfrm>
        </p:spPr>
        <p:txBody>
          <a:bodyPr>
            <a:normAutofit fontScale="92500"/>
          </a:bodyPr>
          <a:lstStyle/>
          <a:p>
            <a:r>
              <a:rPr lang="lt-LT" dirty="0"/>
              <a:t>Jungtinė Karalystė - viena populiariausių kelionių krypčių pasaulyje, pasižyminti įspūdinga istorija, įdomiais miestais ir turtingomis kultūrinėmis tradicijomis.</a:t>
            </a:r>
          </a:p>
          <a:p>
            <a:r>
              <a:rPr lang="lt-LT" dirty="0"/>
              <a:t>Nuo „</a:t>
            </a:r>
            <a:r>
              <a:rPr lang="lt-LT" dirty="0" err="1"/>
              <a:t>The</a:t>
            </a:r>
            <a:r>
              <a:rPr lang="lt-LT" dirty="0"/>
              <a:t> Beatles“ iki Hario Poterio ir </a:t>
            </a:r>
            <a:r>
              <a:rPr lang="lt-LT" dirty="0" err="1"/>
              <a:t>Šerloko</a:t>
            </a:r>
            <a:r>
              <a:rPr lang="lt-LT" dirty="0"/>
              <a:t> Holmso - sąrašas nesibaigiantis.</a:t>
            </a:r>
            <a:endParaRPr lang="en-IE" dirty="0"/>
          </a:p>
        </p:txBody>
      </p:sp>
      <p:sp>
        <p:nvSpPr>
          <p:cNvPr id="7" name="TextBox 6">
            <a:extLst>
              <a:ext uri="{FF2B5EF4-FFF2-40B4-BE49-F238E27FC236}">
                <a16:creationId xmlns:a16="http://schemas.microsoft.com/office/drawing/2014/main" id="{00544A8B-95F4-EB48-9501-27C6025FFB02}"/>
              </a:ext>
            </a:extLst>
          </p:cNvPr>
          <p:cNvSpPr txBox="1"/>
          <p:nvPr/>
        </p:nvSpPr>
        <p:spPr>
          <a:xfrm>
            <a:off x="2484408" y="6124755"/>
            <a:ext cx="846707" cy="369332"/>
          </a:xfrm>
          <a:prstGeom prst="rect">
            <a:avLst/>
          </a:prstGeom>
          <a:noFill/>
        </p:spPr>
        <p:txBody>
          <a:bodyPr wrap="none" rtlCol="0">
            <a:spAutoFit/>
          </a:bodyPr>
          <a:lstStyle/>
          <a:p>
            <a:r>
              <a:rPr lang="en-LT" dirty="0">
                <a:hlinkClick r:id="rId2"/>
              </a:rPr>
              <a:t>Šaltinis</a:t>
            </a:r>
            <a:endParaRPr lang="en-LT" dirty="0"/>
          </a:p>
        </p:txBody>
      </p:sp>
      <p:pic>
        <p:nvPicPr>
          <p:cNvPr id="12" name="Picture Placeholder 11" descr="A group of statues in front of a building&#10;&#10;Description automatically generated with medium confidence">
            <a:extLst>
              <a:ext uri="{FF2B5EF4-FFF2-40B4-BE49-F238E27FC236}">
                <a16:creationId xmlns:a16="http://schemas.microsoft.com/office/drawing/2014/main" id="{1EB05EC5-92D9-1E47-A436-9C7A4E95856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66359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fontScale="85000" lnSpcReduction="10000"/>
          </a:bodyPr>
          <a:lstStyle/>
          <a:p>
            <a:r>
              <a:rPr lang="en-US" dirty="0">
                <a:solidFill>
                  <a:srgbClr val="9A2E90"/>
                </a:solidFill>
              </a:rPr>
              <a:t>8 GERIAUSIOS LONDONO KINO IR POPKULTŪROS VIETOS, KURIAS VERTA APLANKYTI</a:t>
            </a: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645919"/>
            <a:ext cx="7697972" cy="4552861"/>
          </a:xfrm>
        </p:spPr>
        <p:txBody>
          <a:bodyPr/>
          <a:lstStyle/>
          <a:p>
            <a:pPr algn="just"/>
            <a:r>
              <a:rPr lang="en-IE" sz="2400" dirty="0"/>
              <a:t>1. The Black Prince, Kingsman</a:t>
            </a:r>
          </a:p>
          <a:p>
            <a:pPr algn="just"/>
            <a:r>
              <a:rPr lang="en-IE" sz="2400" dirty="0"/>
              <a:t>2. Old Royal Naval College, Les Miserables</a:t>
            </a:r>
          </a:p>
          <a:p>
            <a:pPr algn="just"/>
            <a:r>
              <a:rPr lang="en-IE" sz="2400" dirty="0"/>
              <a:t>3. The Blue Door, Notting Hill</a:t>
            </a:r>
          </a:p>
          <a:p>
            <a:pPr algn="just"/>
            <a:r>
              <a:rPr lang="en-IE" sz="2400" dirty="0"/>
              <a:t>4. Islington Andover Estates, Chewing Gum</a:t>
            </a:r>
          </a:p>
          <a:p>
            <a:pPr algn="just"/>
            <a:r>
              <a:rPr lang="en-IE" sz="2400" dirty="0"/>
              <a:t>5. Les Ambassadeurs</a:t>
            </a:r>
          </a:p>
          <a:p>
            <a:pPr algn="just"/>
            <a:r>
              <a:rPr lang="en-IE" sz="2400" dirty="0"/>
              <a:t>6. Statue of Havelock</a:t>
            </a:r>
          </a:p>
          <a:p>
            <a:pPr algn="just"/>
            <a:r>
              <a:rPr lang="en-IE" sz="2400" dirty="0"/>
              <a:t>7. Over 70 different films, South Bank</a:t>
            </a:r>
          </a:p>
          <a:p>
            <a:pPr algn="just"/>
            <a:r>
              <a:rPr lang="en-IE" sz="2400" dirty="0"/>
              <a:t>8. Platform 9 ¾, Harry Potter</a:t>
            </a:r>
          </a:p>
          <a:p>
            <a:pPr algn="just"/>
            <a:endParaRPr lang="en-IE" sz="2400" dirty="0"/>
          </a:p>
        </p:txBody>
      </p:sp>
      <p:pic>
        <p:nvPicPr>
          <p:cNvPr id="14" name="Picture Placeholder 13" descr="A picture containing text, building, outdoor, street&#10;&#10;Description automatically generated">
            <a:extLst>
              <a:ext uri="{FF2B5EF4-FFF2-40B4-BE49-F238E27FC236}">
                <a16:creationId xmlns:a16="http://schemas.microsoft.com/office/drawing/2014/main" id="{2F6C8574-8CC9-1C45-A316-CBFAFB736B69}"/>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15" name="TextBox 14">
            <a:extLst>
              <a:ext uri="{FF2B5EF4-FFF2-40B4-BE49-F238E27FC236}">
                <a16:creationId xmlns:a16="http://schemas.microsoft.com/office/drawing/2014/main" id="{2D375FB7-133A-5A4A-8B64-00EF0BD4FAAE}"/>
              </a:ext>
            </a:extLst>
          </p:cNvPr>
          <p:cNvSpPr txBox="1"/>
          <p:nvPr/>
        </p:nvSpPr>
        <p:spPr>
          <a:xfrm>
            <a:off x="467833" y="5730240"/>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905027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707886"/>
          </a:xfrm>
          <a:prstGeom prst="rect">
            <a:avLst/>
          </a:prstGeom>
          <a:solidFill>
            <a:srgbClr val="9A2E90"/>
          </a:solidFill>
        </p:spPr>
        <p:txBody>
          <a:bodyPr wrap="square" rtlCol="0">
            <a:spAutoFit/>
          </a:bodyPr>
          <a:lstStyle/>
          <a:p>
            <a:pPr algn="ctr"/>
            <a:r>
              <a:rPr lang="lt-LT" sz="2000" dirty="0">
                <a:solidFill>
                  <a:schemeClr val="bg1"/>
                </a:solidFill>
              </a:rPr>
              <a:t>Šiaurės Airijoje įsikūrusi „Sostų karų“ studija (Belfaste), kurioje kuriami visi interjero rinkiniai ir daugybė eksterjero </a:t>
            </a:r>
            <a:r>
              <a:rPr lang="lt-LT" sz="2000" dirty="0" err="1">
                <a:solidFill>
                  <a:schemeClr val="bg1"/>
                </a:solidFill>
              </a:rPr>
              <a:t>lokacijų</a:t>
            </a:r>
            <a:r>
              <a:rPr lang="lt-LT" sz="2000" dirty="0">
                <a:solidFill>
                  <a:schemeClr val="bg1"/>
                </a:solidFill>
              </a:rPr>
              <a:t>.</a:t>
            </a:r>
            <a:endParaRPr lang="en-IE" sz="2000" dirty="0">
              <a:solidFill>
                <a:schemeClr val="bg1"/>
              </a:solidFill>
            </a:endParaRPr>
          </a:p>
        </p:txBody>
      </p:sp>
      <p:pic>
        <p:nvPicPr>
          <p:cNvPr id="2" name="Online Media 1" descr="Top Five Game of Thrones Locations (Northern Ireland)">
            <a:hlinkClick r:id="" action="ppaction://media"/>
            <a:extLst>
              <a:ext uri="{FF2B5EF4-FFF2-40B4-BE49-F238E27FC236}">
                <a16:creationId xmlns:a16="http://schemas.microsoft.com/office/drawing/2014/main" id="{F70CFCCE-1A27-F648-9458-E8CB0436BA1B}"/>
              </a:ext>
            </a:extLst>
          </p:cNvPr>
          <p:cNvPicPr>
            <a:picLocks noRot="1" noChangeAspect="1"/>
          </p:cNvPicPr>
          <p:nvPr>
            <a:videoFile r:link="rId1"/>
          </p:nvPr>
        </p:nvPicPr>
        <p:blipFill>
          <a:blip r:embed="rId3"/>
          <a:stretch>
            <a:fillRect/>
          </a:stretch>
        </p:blipFill>
        <p:spPr>
          <a:xfrm>
            <a:off x="1456944" y="312066"/>
            <a:ext cx="9278112" cy="5242133"/>
          </a:xfrm>
          <a:prstGeom prst="rect">
            <a:avLst/>
          </a:prstGeom>
        </p:spPr>
      </p:pic>
    </p:spTree>
    <p:extLst>
      <p:ext uri="{BB962C8B-B14F-4D97-AF65-F5344CB8AC3E}">
        <p14:creationId xmlns:p14="http://schemas.microsoft.com/office/powerpoint/2010/main" val="178294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fontScale="92500" lnSpcReduction="20000"/>
          </a:bodyPr>
          <a:lstStyle/>
          <a:p>
            <a:r>
              <a:rPr lang="en-US" dirty="0">
                <a:solidFill>
                  <a:srgbClr val="9A2E90"/>
                </a:solidFill>
              </a:rPr>
              <a:t>GERIAUSI AIRIJOJE FILMUOTI FILMAI IR GRAŽIAUSI KRAŠTOVAIZDŽIAI</a:t>
            </a: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645919"/>
            <a:ext cx="7697972" cy="4552861"/>
          </a:xfrm>
        </p:spPr>
        <p:txBody>
          <a:bodyPr/>
          <a:lstStyle/>
          <a:p>
            <a:pPr marL="457200" indent="-457200" algn="just">
              <a:buAutoNum type="arabicPeriod"/>
            </a:pPr>
            <a:r>
              <a:rPr lang="en-IE" sz="2400" dirty="0"/>
              <a:t>Game of Thrones (</a:t>
            </a:r>
            <a:r>
              <a:rPr lang="en-IE" sz="2400" dirty="0" err="1"/>
              <a:t>vietovės</a:t>
            </a:r>
            <a:r>
              <a:rPr lang="en-IE" sz="2400" dirty="0"/>
              <a:t>: The Dark Hedges, Carrick-a-Rede Rope Bridge, Cushendun Caves, Ballintoy Harbour, Larrybane Chalk Quarry)</a:t>
            </a:r>
          </a:p>
          <a:p>
            <a:pPr marL="457200" indent="-457200" algn="just">
              <a:buFont typeface="Arial"/>
              <a:buAutoNum type="arabicPeriod"/>
            </a:pPr>
            <a:r>
              <a:rPr lang="en-IE" sz="2400" dirty="0"/>
              <a:t>Harry Potter (The Cliffs of Moher - Horcrux Cave)</a:t>
            </a:r>
          </a:p>
          <a:p>
            <a:pPr marL="457200" indent="-457200" algn="just">
              <a:buFont typeface="Arial"/>
              <a:buAutoNum type="arabicPeriod"/>
            </a:pPr>
            <a:r>
              <a:rPr lang="en-IE" sz="2400" dirty="0"/>
              <a:t>The Princess Bride (The Cliffs of Moher - Cliffs of Insanity)</a:t>
            </a:r>
          </a:p>
          <a:p>
            <a:pPr marL="457200" indent="-457200" algn="just">
              <a:buFont typeface="Arial"/>
              <a:buAutoNum type="arabicPeriod"/>
            </a:pPr>
            <a:r>
              <a:rPr lang="en-IE" sz="2400" dirty="0"/>
              <a:t>Star Wars (Malin Head, Skellig Michael)</a:t>
            </a:r>
          </a:p>
          <a:p>
            <a:pPr marL="457200" indent="-457200" algn="just">
              <a:buFont typeface="Arial"/>
              <a:buAutoNum type="arabicPeriod"/>
            </a:pPr>
            <a:r>
              <a:rPr lang="en-IE" sz="2400" dirty="0"/>
              <a:t>Lord of the Rings (Burren)</a:t>
            </a:r>
          </a:p>
        </p:txBody>
      </p:sp>
      <p:sp>
        <p:nvSpPr>
          <p:cNvPr id="15" name="TextBox 14">
            <a:extLst>
              <a:ext uri="{FF2B5EF4-FFF2-40B4-BE49-F238E27FC236}">
                <a16:creationId xmlns:a16="http://schemas.microsoft.com/office/drawing/2014/main" id="{2D375FB7-133A-5A4A-8B64-00EF0BD4FAAE}"/>
              </a:ext>
            </a:extLst>
          </p:cNvPr>
          <p:cNvSpPr txBox="1"/>
          <p:nvPr/>
        </p:nvSpPr>
        <p:spPr>
          <a:xfrm>
            <a:off x="467833" y="5730240"/>
            <a:ext cx="848309" cy="369332"/>
          </a:xfrm>
          <a:prstGeom prst="rect">
            <a:avLst/>
          </a:prstGeom>
          <a:noFill/>
        </p:spPr>
        <p:txBody>
          <a:bodyPr wrap="none" rtlCol="0">
            <a:spAutoFit/>
          </a:bodyPr>
          <a:lstStyle/>
          <a:p>
            <a:r>
              <a:rPr lang="en-LT" dirty="0">
                <a:hlinkClick r:id="rId2"/>
              </a:rPr>
              <a:t>Šaltinis</a:t>
            </a:r>
            <a:endParaRPr lang="en-LT" dirty="0"/>
          </a:p>
        </p:txBody>
      </p:sp>
      <p:pic>
        <p:nvPicPr>
          <p:cNvPr id="17" name="Picture Placeholder 16" descr="A picture containing sky, water, outdoor, grass&#10;&#10;Description automatically generated">
            <a:extLst>
              <a:ext uri="{FF2B5EF4-FFF2-40B4-BE49-F238E27FC236}">
                <a16:creationId xmlns:a16="http://schemas.microsoft.com/office/drawing/2014/main" id="{F3FD02BD-5463-734C-9D5B-55827FDCEBF8}"/>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3929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a:bodyPr>
          <a:lstStyle/>
          <a:p>
            <a:r>
              <a:rPr lang="en-IE" dirty="0"/>
              <a:t>1 SKYRIUS</a:t>
            </a:r>
          </a:p>
          <a:p>
            <a:r>
              <a:rPr lang="en-IE" dirty="0"/>
              <a:t>KO REIKIA NORINT TAPTI POPKULTŪROS TURIZMO SKATINTOJU?</a:t>
            </a:r>
          </a:p>
        </p:txBody>
      </p:sp>
      <p:pic>
        <p:nvPicPr>
          <p:cNvPr id="19" name="Picture Placeholder 18" descr="A picture containing grass, sky, water, building&#10;&#10;Description automatically generated">
            <a:extLst>
              <a:ext uri="{FF2B5EF4-FFF2-40B4-BE49-F238E27FC236}">
                <a16:creationId xmlns:a16="http://schemas.microsoft.com/office/drawing/2014/main" id="{DC68A585-93D8-5645-9A1E-464668B9D8F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0" name="TextBox 19">
            <a:extLst>
              <a:ext uri="{FF2B5EF4-FFF2-40B4-BE49-F238E27FC236}">
                <a16:creationId xmlns:a16="http://schemas.microsoft.com/office/drawing/2014/main" id="{809D6D70-EE31-5349-B2F9-5FEC04DB86A3}"/>
              </a:ext>
            </a:extLst>
          </p:cNvPr>
          <p:cNvSpPr txBox="1"/>
          <p:nvPr/>
        </p:nvSpPr>
        <p:spPr>
          <a:xfrm>
            <a:off x="353587" y="6383546"/>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1228288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722727"/>
            <a:ext cx="8418365" cy="1346703"/>
          </a:xfrm>
        </p:spPr>
        <p:txBody>
          <a:bodyPr>
            <a:normAutofit/>
          </a:bodyPr>
          <a:lstStyle/>
          <a:p>
            <a:r>
              <a:rPr lang="lt-LT" dirty="0"/>
              <a:t>Švedija gerai žinoma dėl puikios muzikos ir vienos didžiausių </a:t>
            </a:r>
            <a:r>
              <a:rPr lang="lt-LT" dirty="0" err="1"/>
              <a:t>popkarjerų</a:t>
            </a:r>
            <a:r>
              <a:rPr lang="lt-LT" dirty="0"/>
              <a:t> muzikos istorijoje - grupės ABBA. ABBA muziejus - tai Švedijos interaktyvi paroda apie popgrupę ABBA, atidaryta 2013 m. gegužę Stokholme (Švedija).</a:t>
            </a:r>
            <a:endParaRPr lang="en-IE" dirty="0"/>
          </a:p>
        </p:txBody>
      </p:sp>
      <p:sp>
        <p:nvSpPr>
          <p:cNvPr id="7" name="TextBox 6">
            <a:extLst>
              <a:ext uri="{FF2B5EF4-FFF2-40B4-BE49-F238E27FC236}">
                <a16:creationId xmlns:a16="http://schemas.microsoft.com/office/drawing/2014/main" id="{00544A8B-95F4-EB48-9501-27C6025FFB02}"/>
              </a:ext>
            </a:extLst>
          </p:cNvPr>
          <p:cNvSpPr txBox="1"/>
          <p:nvPr/>
        </p:nvSpPr>
        <p:spPr>
          <a:xfrm>
            <a:off x="2484408" y="6124755"/>
            <a:ext cx="848309" cy="369332"/>
          </a:xfrm>
          <a:prstGeom prst="rect">
            <a:avLst/>
          </a:prstGeom>
          <a:noFill/>
        </p:spPr>
        <p:txBody>
          <a:bodyPr wrap="none" rtlCol="0">
            <a:spAutoFit/>
          </a:bodyPr>
          <a:lstStyle/>
          <a:p>
            <a:r>
              <a:rPr lang="en-LT" dirty="0">
                <a:hlinkClick r:id="rId2"/>
              </a:rPr>
              <a:t>Šaltinis</a:t>
            </a:r>
            <a:endParaRPr lang="en-LT" dirty="0"/>
          </a:p>
        </p:txBody>
      </p:sp>
      <p:pic>
        <p:nvPicPr>
          <p:cNvPr id="6" name="Picture Placeholder 5" descr="A picture containing several&#10;&#10;Description automatically generated">
            <a:extLst>
              <a:ext uri="{FF2B5EF4-FFF2-40B4-BE49-F238E27FC236}">
                <a16:creationId xmlns:a16="http://schemas.microsoft.com/office/drawing/2014/main" id="{289C9F36-F25C-E342-973D-BDD6670E862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95469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lnSpcReduction="10000"/>
          </a:bodyPr>
          <a:lstStyle/>
          <a:p>
            <a:r>
              <a:rPr lang="en-IE" dirty="0"/>
              <a:t>3 SKYRIUS</a:t>
            </a:r>
          </a:p>
          <a:p>
            <a:r>
              <a:rPr lang="en-IE" dirty="0"/>
              <a:t>TRUMPALAIKĖS VIEŠNAGĖS POPKULTŪROS TURIZMO PATIRTYS</a:t>
            </a:r>
          </a:p>
        </p:txBody>
      </p:sp>
      <p:pic>
        <p:nvPicPr>
          <p:cNvPr id="5" name="Picture Placeholder 4" descr="A picture containing tree, outdoor, grass, nature&#10;&#10;Description automatically generated">
            <a:extLst>
              <a:ext uri="{FF2B5EF4-FFF2-40B4-BE49-F238E27FC236}">
                <a16:creationId xmlns:a16="http://schemas.microsoft.com/office/drawing/2014/main" id="{FBD1B27C-8445-AA4B-B88B-BCCF8201B1A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F87556BD-0C6A-CB40-96E6-A73D29ECA16E}"/>
              </a:ext>
            </a:extLst>
          </p:cNvPr>
          <p:cNvSpPr txBox="1"/>
          <p:nvPr/>
        </p:nvSpPr>
        <p:spPr>
          <a:xfrm>
            <a:off x="144253" y="6291072"/>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1448928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lt-LT" dirty="0"/>
              <a:t>Universal </a:t>
            </a:r>
            <a:r>
              <a:rPr lang="lt-LT" dirty="0" err="1"/>
              <a:t>Studios</a:t>
            </a:r>
            <a:r>
              <a:rPr lang="lt-LT" dirty="0"/>
              <a:t> </a:t>
            </a:r>
            <a:r>
              <a:rPr lang="lt-LT" dirty="0" err="1"/>
              <a:t>Hollywood</a:t>
            </a:r>
            <a:r>
              <a:rPr lang="lt-LT" dirty="0"/>
              <a:t> pramogų parkas</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lt-LT" sz="2000" dirty="0"/>
              <a:t>„Universal </a:t>
            </a:r>
            <a:r>
              <a:rPr lang="lt-LT" sz="2000" dirty="0" err="1"/>
              <a:t>Studios</a:t>
            </a:r>
            <a:r>
              <a:rPr lang="lt-LT" sz="2000" dirty="0"/>
              <a:t>“ yra Holivude, Amerikos kino pramonės sostinėje. Šiame kino studijos tematika įrengtame parke yra atrakcionų, kurie apima ekskursijas po filmavimo aikštelės užkulisius, taip pat atrakcionus, sukurtus pagal mėgstamus vaidybinius filmus, įskaitant : Hario Poterio stebuklingąjį pasaulį, Juros periodo pasaulį - atrakcioną, „Greiti ir įsiutę – </a:t>
            </a:r>
            <a:r>
              <a:rPr lang="lt-LT" sz="2000" dirty="0" err="1"/>
              <a:t>Supercharged</a:t>
            </a:r>
            <a:r>
              <a:rPr lang="lt-LT" sz="2000" dirty="0"/>
              <a:t>“, „</a:t>
            </a:r>
            <a:r>
              <a:rPr lang="lt-LT" sz="2000" dirty="0" err="1"/>
              <a:t>Springfildas</a:t>
            </a:r>
            <a:r>
              <a:rPr lang="lt-LT" sz="2000" dirty="0"/>
              <a:t> - </a:t>
            </a:r>
            <a:r>
              <a:rPr lang="lt-LT" sz="2000" dirty="0" err="1"/>
              <a:t>Simpsonų</a:t>
            </a:r>
            <a:r>
              <a:rPr lang="lt-LT" sz="2000" dirty="0"/>
              <a:t> atrakcionas™“, „</a:t>
            </a:r>
            <a:r>
              <a:rPr lang="lt-LT" sz="2000" dirty="0" err="1"/>
              <a:t>Transformeriai</a:t>
            </a:r>
            <a:r>
              <a:rPr lang="lt-LT" sz="2000" dirty="0"/>
              <a:t>™“, „“</a:t>
            </a:r>
            <a:r>
              <a:rPr lang="lt-LT" sz="2000" dirty="0" err="1"/>
              <a:t>The</a:t>
            </a:r>
            <a:r>
              <a:rPr lang="lt-LT" sz="2000" dirty="0"/>
              <a:t> Ride-3D“, „Studio </a:t>
            </a:r>
            <a:r>
              <a:rPr lang="lt-LT" sz="2000" dirty="0" err="1"/>
              <a:t>Tour</a:t>
            </a:r>
            <a:r>
              <a:rPr lang="lt-LT" sz="2000" dirty="0"/>
              <a:t>“ ir kt.</a:t>
            </a:r>
            <a:endParaRPr lang="en-US" sz="2000" dirty="0"/>
          </a:p>
        </p:txBody>
      </p:sp>
      <p:sp>
        <p:nvSpPr>
          <p:cNvPr id="9" name="TextBox 8">
            <a:extLst>
              <a:ext uri="{FF2B5EF4-FFF2-40B4-BE49-F238E27FC236}">
                <a16:creationId xmlns:a16="http://schemas.microsoft.com/office/drawing/2014/main" id="{AF512AFF-F0C8-294B-A497-FB2DE08A9FF0}"/>
              </a:ext>
            </a:extLst>
          </p:cNvPr>
          <p:cNvSpPr txBox="1"/>
          <p:nvPr/>
        </p:nvSpPr>
        <p:spPr>
          <a:xfrm>
            <a:off x="497155" y="6314310"/>
            <a:ext cx="848309" cy="369332"/>
          </a:xfrm>
          <a:prstGeom prst="rect">
            <a:avLst/>
          </a:prstGeom>
          <a:noFill/>
        </p:spPr>
        <p:txBody>
          <a:bodyPr wrap="none" rtlCol="0">
            <a:spAutoFit/>
          </a:bodyPr>
          <a:lstStyle/>
          <a:p>
            <a:r>
              <a:rPr lang="en-LT" dirty="0">
                <a:hlinkClick r:id="rId2"/>
              </a:rPr>
              <a:t>Šaltinis</a:t>
            </a:r>
            <a:endParaRPr lang="en-LT" dirty="0"/>
          </a:p>
        </p:txBody>
      </p:sp>
      <p:pic>
        <p:nvPicPr>
          <p:cNvPr id="7" name="Picture Placeholder 6" descr="A picture containing text&#10;&#10;Description automatically generated">
            <a:extLst>
              <a:ext uri="{FF2B5EF4-FFF2-40B4-BE49-F238E27FC236}">
                <a16:creationId xmlns:a16="http://schemas.microsoft.com/office/drawing/2014/main" id="{5C2E1E7C-7294-6340-8518-E4C328223903}"/>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51856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1323439"/>
          </a:xfrm>
          <a:prstGeom prst="rect">
            <a:avLst/>
          </a:prstGeom>
          <a:solidFill>
            <a:srgbClr val="9A2E90"/>
          </a:solidFill>
        </p:spPr>
        <p:txBody>
          <a:bodyPr wrap="square" rtlCol="0">
            <a:spAutoFit/>
          </a:bodyPr>
          <a:lstStyle/>
          <a:p>
            <a:pPr algn="ctr"/>
            <a:r>
              <a:rPr lang="lt-LT" sz="2000" dirty="0">
                <a:solidFill>
                  <a:schemeClr val="bg1"/>
                </a:solidFill>
              </a:rPr>
              <a:t>Disneilendo parkas atidarytas 1955 m. Kalifornijoje. Disneilendą iš viso aplankė daugiau lankytojų nei bet kurį kitą pramogų parką pasaulyje - nuo atidarymo (2018 m. gruodžio mėn. duomenimis) jame apsilankė 726 mln. žmonių. 2018 m. parke apsilankė apie 18,6 mln. lankytojų, todėl tais metais jis buvo antras pagal lankomumą pramogų parkas pasaulyje, nusileidęs tik „Magijos karalystei“, kurią įkvėpė pats parkas.</a:t>
            </a:r>
            <a:endParaRPr lang="en-IE" sz="2000" dirty="0">
              <a:solidFill>
                <a:schemeClr val="bg1"/>
              </a:solidFill>
            </a:endParaRPr>
          </a:p>
        </p:txBody>
      </p:sp>
      <p:pic>
        <p:nvPicPr>
          <p:cNvPr id="3" name="Online Media 2" descr="A Tour of Disneyland Park">
            <a:hlinkClick r:id="" action="ppaction://media"/>
            <a:extLst>
              <a:ext uri="{FF2B5EF4-FFF2-40B4-BE49-F238E27FC236}">
                <a16:creationId xmlns:a16="http://schemas.microsoft.com/office/drawing/2014/main" id="{AB172C4F-BA8D-194D-94B7-0FF19D82D812}"/>
              </a:ext>
            </a:extLst>
          </p:cNvPr>
          <p:cNvPicPr>
            <a:picLocks noRot="1" noChangeAspect="1"/>
          </p:cNvPicPr>
          <p:nvPr>
            <a:videoFile r:link="rId1"/>
          </p:nvPr>
        </p:nvPicPr>
        <p:blipFill>
          <a:blip r:embed="rId3"/>
          <a:stretch>
            <a:fillRect/>
          </a:stretch>
        </p:blipFill>
        <p:spPr>
          <a:xfrm>
            <a:off x="1341551" y="181672"/>
            <a:ext cx="9508897" cy="5372527"/>
          </a:xfrm>
          <a:prstGeom prst="rect">
            <a:avLst/>
          </a:prstGeom>
        </p:spPr>
      </p:pic>
    </p:spTree>
    <p:extLst>
      <p:ext uri="{BB962C8B-B14F-4D97-AF65-F5344CB8AC3E}">
        <p14:creationId xmlns:p14="http://schemas.microsoft.com/office/powerpoint/2010/main" val="240707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normAutofit fontScale="92500"/>
          </a:bodyPr>
          <a:lstStyle/>
          <a:p>
            <a:r>
              <a:rPr lang="lt-LT" dirty="0" err="1"/>
              <a:t>Madame</a:t>
            </a:r>
            <a:r>
              <a:rPr lang="lt-LT" dirty="0"/>
              <a:t> </a:t>
            </a:r>
            <a:r>
              <a:rPr lang="lt-LT" dirty="0" err="1"/>
              <a:t>Tussauds</a:t>
            </a:r>
            <a:r>
              <a:rPr lang="lt-LT" dirty="0"/>
              <a:t> vaškinių figūrų muziejuje Londone ir keliuose kituose didžiuosiuose miestuose eksponuojamos garsių ir istorinių asmenybių, taip pat populiarių filmų ir televizijos personažų, kuriuos vaidina garsūs aktoriai, vaškinės figūros. Jį 1835 m. įkūrė vaško skulptorė </a:t>
            </a:r>
            <a:r>
              <a:rPr lang="lt-LT" dirty="0" err="1"/>
              <a:t>Marie</a:t>
            </a:r>
            <a:r>
              <a:rPr lang="lt-LT" dirty="0"/>
              <a:t> </a:t>
            </a:r>
            <a:r>
              <a:rPr lang="lt-LT" dirty="0" err="1"/>
              <a:t>Tussaud</a:t>
            </a:r>
            <a:r>
              <a:rPr lang="lt-LT" dirty="0"/>
              <a:t>.</a:t>
            </a:r>
            <a:endParaRPr lang="en-IE" dirty="0"/>
          </a:p>
        </p:txBody>
      </p:sp>
      <p:pic>
        <p:nvPicPr>
          <p:cNvPr id="7" name="Picture Placeholder 6" descr="A group of people sitting on a couch with a guitar&#10;&#10;Description automatically generated with low confidence">
            <a:extLst>
              <a:ext uri="{FF2B5EF4-FFF2-40B4-BE49-F238E27FC236}">
                <a16:creationId xmlns:a16="http://schemas.microsoft.com/office/drawing/2014/main" id="{BC431D6C-58AB-8F47-84B2-4822F341C3E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6DA39D08-F3C3-3441-9B41-7ED60CEB0EBF}"/>
              </a:ext>
            </a:extLst>
          </p:cNvPr>
          <p:cNvSpPr txBox="1"/>
          <p:nvPr/>
        </p:nvSpPr>
        <p:spPr>
          <a:xfrm>
            <a:off x="10833100" y="5657995"/>
            <a:ext cx="846707"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2638864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1015663"/>
          </a:xfrm>
          <a:prstGeom prst="rect">
            <a:avLst/>
          </a:prstGeom>
          <a:solidFill>
            <a:srgbClr val="9A2E90"/>
          </a:solidFill>
        </p:spPr>
        <p:txBody>
          <a:bodyPr wrap="square" rtlCol="0">
            <a:spAutoFit/>
          </a:bodyPr>
          <a:lstStyle/>
          <a:p>
            <a:pPr algn="ctr"/>
            <a:r>
              <a:rPr lang="lt-LT" sz="2000" dirty="0" err="1">
                <a:solidFill>
                  <a:schemeClr val="bg1"/>
                </a:solidFill>
              </a:rPr>
              <a:t>Akihabara</a:t>
            </a:r>
            <a:r>
              <a:rPr lang="lt-LT" sz="2000" dirty="0">
                <a:solidFill>
                  <a:schemeClr val="bg1"/>
                </a:solidFill>
              </a:rPr>
              <a:t> - bendras rajono aplink </a:t>
            </a:r>
            <a:r>
              <a:rPr lang="lt-LT" sz="2000" dirty="0" err="1">
                <a:solidFill>
                  <a:schemeClr val="bg1"/>
                </a:solidFill>
              </a:rPr>
              <a:t>Akihabaros</a:t>
            </a:r>
            <a:r>
              <a:rPr lang="lt-LT" sz="2000" dirty="0">
                <a:solidFill>
                  <a:schemeClr val="bg1"/>
                </a:solidFill>
              </a:rPr>
              <a:t> stotį </a:t>
            </a:r>
            <a:r>
              <a:rPr lang="lt-LT" sz="2000" dirty="0" err="1">
                <a:solidFill>
                  <a:schemeClr val="bg1"/>
                </a:solidFill>
              </a:rPr>
              <a:t>Čijodos</a:t>
            </a:r>
            <a:r>
              <a:rPr lang="lt-LT" sz="2000" dirty="0">
                <a:solidFill>
                  <a:schemeClr val="bg1"/>
                </a:solidFill>
              </a:rPr>
              <a:t> rajone Tokijuje, Japonijoje, pavadinimas.  Daugelis </a:t>
            </a:r>
            <a:r>
              <a:rPr lang="lt-LT" sz="2000" dirty="0" err="1">
                <a:solidFill>
                  <a:schemeClr val="bg1"/>
                </a:solidFill>
              </a:rPr>
              <a:t>Akihabarą</a:t>
            </a:r>
            <a:r>
              <a:rPr lang="lt-LT" sz="2000" dirty="0">
                <a:solidFill>
                  <a:schemeClr val="bg1"/>
                </a:solidFill>
              </a:rPr>
              <a:t> laiko šiuolaikinės Japonijos populiariosios kultūros centru ir pagrindiniu vaizdo žaidimų, </a:t>
            </a:r>
            <a:r>
              <a:rPr lang="lt-LT" sz="2000" dirty="0" err="1">
                <a:solidFill>
                  <a:schemeClr val="bg1"/>
                </a:solidFill>
              </a:rPr>
              <a:t>anime</a:t>
            </a:r>
            <a:r>
              <a:rPr lang="lt-LT" sz="2000" dirty="0">
                <a:solidFill>
                  <a:schemeClr val="bg1"/>
                </a:solidFill>
              </a:rPr>
              <a:t>, </a:t>
            </a:r>
            <a:r>
              <a:rPr lang="lt-LT" sz="2000" dirty="0" err="1">
                <a:solidFill>
                  <a:schemeClr val="bg1"/>
                </a:solidFill>
              </a:rPr>
              <a:t>mangos</a:t>
            </a:r>
            <a:r>
              <a:rPr lang="lt-LT" sz="2000" dirty="0">
                <a:solidFill>
                  <a:schemeClr val="bg1"/>
                </a:solidFill>
              </a:rPr>
              <a:t>, elektronikos ir su kompiuteriais susijusių prekių prekybos rajonu.</a:t>
            </a:r>
            <a:endParaRPr lang="en-IE" sz="2000" dirty="0">
              <a:solidFill>
                <a:schemeClr val="bg1"/>
              </a:solidFill>
            </a:endParaRPr>
          </a:p>
        </p:txBody>
      </p:sp>
      <p:pic>
        <p:nvPicPr>
          <p:cNvPr id="2" name="Online Media 1" descr="A Beginner's Guide to Akihabara">
            <a:hlinkClick r:id="" action="ppaction://media"/>
            <a:extLst>
              <a:ext uri="{FF2B5EF4-FFF2-40B4-BE49-F238E27FC236}">
                <a16:creationId xmlns:a16="http://schemas.microsoft.com/office/drawing/2014/main" id="{A51D60E7-27E1-3F4E-9147-0E8433EAFCA7}"/>
              </a:ext>
            </a:extLst>
          </p:cNvPr>
          <p:cNvPicPr>
            <a:picLocks noRot="1" noChangeAspect="1"/>
          </p:cNvPicPr>
          <p:nvPr>
            <a:videoFile r:link="rId1"/>
          </p:nvPr>
        </p:nvPicPr>
        <p:blipFill>
          <a:blip r:embed="rId3"/>
          <a:stretch>
            <a:fillRect/>
          </a:stretch>
        </p:blipFill>
        <p:spPr>
          <a:xfrm>
            <a:off x="1374988" y="219456"/>
            <a:ext cx="9442023" cy="5334743"/>
          </a:xfrm>
          <a:prstGeom prst="rect">
            <a:avLst/>
          </a:prstGeom>
        </p:spPr>
      </p:pic>
    </p:spTree>
    <p:extLst>
      <p:ext uri="{BB962C8B-B14F-4D97-AF65-F5344CB8AC3E}">
        <p14:creationId xmlns:p14="http://schemas.microsoft.com/office/powerpoint/2010/main" val="14489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normAutofit fontScale="92500" lnSpcReduction="10000"/>
          </a:bodyPr>
          <a:lstStyle/>
          <a:p>
            <a:r>
              <a:rPr lang="lt-LT" dirty="0"/>
              <a:t>„</a:t>
            </a:r>
            <a:r>
              <a:rPr lang="lt-LT" dirty="0" err="1"/>
              <a:t>Game</a:t>
            </a:r>
            <a:r>
              <a:rPr lang="lt-LT" dirty="0"/>
              <a:t> </a:t>
            </a:r>
            <a:r>
              <a:rPr lang="lt-LT" dirty="0" err="1"/>
              <a:t>On</a:t>
            </a:r>
            <a:r>
              <a:rPr lang="lt-LT" dirty="0"/>
              <a:t>“ yra pirmoji didelė tarptautinė keliaujanti paroda, skirta kompiuterinių žaidimų istorijai ir kultūrai tyrinėti. Pirmą kartą paroda buvo pristatyta 2002 m. </a:t>
            </a:r>
            <a:r>
              <a:rPr lang="lt-LT" dirty="0" err="1"/>
              <a:t>Barbakano</a:t>
            </a:r>
            <a:r>
              <a:rPr lang="lt-LT" dirty="0"/>
              <a:t> centre, o nuo to laiko „</a:t>
            </a:r>
            <a:r>
              <a:rPr lang="lt-LT" dirty="0" err="1"/>
              <a:t>Barbican</a:t>
            </a:r>
            <a:r>
              <a:rPr lang="lt-LT" dirty="0"/>
              <a:t> International </a:t>
            </a:r>
            <a:r>
              <a:rPr lang="lt-LT" dirty="0" err="1"/>
              <a:t>Enterprises</a:t>
            </a:r>
            <a:r>
              <a:rPr lang="lt-LT" dirty="0"/>
              <a:t>“ ją apkeliavo daugiau nei 20 pasaulio šalių. Parodą pamatė daugiau kaip 2 milijonai žmonių visame pasaulyje.</a:t>
            </a:r>
            <a:endParaRPr lang="en-IE" dirty="0"/>
          </a:p>
        </p:txBody>
      </p:sp>
      <p:sp>
        <p:nvSpPr>
          <p:cNvPr id="8" name="TextBox 7">
            <a:extLst>
              <a:ext uri="{FF2B5EF4-FFF2-40B4-BE49-F238E27FC236}">
                <a16:creationId xmlns:a16="http://schemas.microsoft.com/office/drawing/2014/main" id="{6DA39D08-F3C3-3441-9B41-7ED60CEB0EBF}"/>
              </a:ext>
            </a:extLst>
          </p:cNvPr>
          <p:cNvSpPr txBox="1"/>
          <p:nvPr/>
        </p:nvSpPr>
        <p:spPr>
          <a:xfrm>
            <a:off x="10833100" y="5657995"/>
            <a:ext cx="848309" cy="369332"/>
          </a:xfrm>
          <a:prstGeom prst="rect">
            <a:avLst/>
          </a:prstGeom>
          <a:noFill/>
        </p:spPr>
        <p:txBody>
          <a:bodyPr wrap="none" rtlCol="0">
            <a:spAutoFit/>
          </a:bodyPr>
          <a:lstStyle/>
          <a:p>
            <a:r>
              <a:rPr lang="en-LT" dirty="0">
                <a:hlinkClick r:id="rId2"/>
              </a:rPr>
              <a:t>Šaltinis</a:t>
            </a:r>
            <a:endParaRPr lang="en-LT" dirty="0"/>
          </a:p>
        </p:txBody>
      </p:sp>
      <p:pic>
        <p:nvPicPr>
          <p:cNvPr id="6" name="Picture Placeholder 5" descr="A picture containing text, outdoor, decker, double&#10;&#10;Description automatically generated">
            <a:extLst>
              <a:ext uri="{FF2B5EF4-FFF2-40B4-BE49-F238E27FC236}">
                <a16:creationId xmlns:a16="http://schemas.microsoft.com/office/drawing/2014/main" id="{EB2D4BAC-8499-C84B-BA87-79E0129F764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57631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a:bodyPr>
          <a:lstStyle/>
          <a:p>
            <a:r>
              <a:rPr lang="en-IE" dirty="0"/>
              <a:t>4 SKYRIUS </a:t>
            </a:r>
          </a:p>
          <a:p>
            <a:r>
              <a:rPr lang="en-IE" dirty="0"/>
              <a:t>ILGALAIKĖS VIEŠNAGĖS POPKULTŪROS TURIZMO PATIRTYS </a:t>
            </a:r>
          </a:p>
        </p:txBody>
      </p:sp>
      <p:pic>
        <p:nvPicPr>
          <p:cNvPr id="5" name="Picture Placeholder 4" descr="A picture containing text, sky, outdoor, sign&#10;&#10;Description automatically generated">
            <a:extLst>
              <a:ext uri="{FF2B5EF4-FFF2-40B4-BE49-F238E27FC236}">
                <a16:creationId xmlns:a16="http://schemas.microsoft.com/office/drawing/2014/main" id="{1C4C7931-6124-6245-9AA8-C52A81461EB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5BE5D42B-EA1D-714B-8D60-77B508FE8931}"/>
              </a:ext>
            </a:extLst>
          </p:cNvPr>
          <p:cNvSpPr txBox="1"/>
          <p:nvPr/>
        </p:nvSpPr>
        <p:spPr>
          <a:xfrm>
            <a:off x="205213" y="6291072"/>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237414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U.S. Route 66</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lt-LT" sz="2000" dirty="0"/>
              <a:t>1926 m. nutiestas 66-asis JAV kelias tapo vienu žymiausių JAV kelių. Amerikos popkultūros menininkai dainomis ir per televiziją populiarino JAV 66 ir šią patirtį. </a:t>
            </a:r>
            <a:r>
              <a:rPr lang="lt-LT" sz="2000" dirty="0" err="1"/>
              <a:t>Bobby</a:t>
            </a:r>
            <a:r>
              <a:rPr lang="lt-LT" sz="2000" dirty="0"/>
              <a:t> </a:t>
            </a:r>
            <a:r>
              <a:rPr lang="lt-LT" sz="2000" dirty="0" err="1"/>
              <a:t>Troupas</a:t>
            </a:r>
            <a:r>
              <a:rPr lang="lt-LT" sz="2000" dirty="0"/>
              <a:t> parašė dainą „(</a:t>
            </a:r>
            <a:r>
              <a:rPr lang="lt-LT" sz="2000" dirty="0" err="1"/>
              <a:t>Get</a:t>
            </a:r>
            <a:r>
              <a:rPr lang="lt-LT" sz="2000" dirty="0"/>
              <a:t> </a:t>
            </a:r>
            <a:r>
              <a:rPr lang="lt-LT" sz="2000" dirty="0" err="1"/>
              <a:t>Your</a:t>
            </a:r>
            <a:r>
              <a:rPr lang="lt-LT" sz="2000" dirty="0"/>
              <a:t> </a:t>
            </a:r>
            <a:r>
              <a:rPr lang="lt-LT" sz="2000" dirty="0" err="1"/>
              <a:t>Kicks</a:t>
            </a:r>
            <a:r>
              <a:rPr lang="lt-LT" sz="2000" dirty="0"/>
              <a:t> </a:t>
            </a:r>
            <a:r>
              <a:rPr lang="lt-LT" sz="2000" dirty="0" err="1"/>
              <a:t>on</a:t>
            </a:r>
            <a:r>
              <a:rPr lang="lt-LT" sz="2000" dirty="0"/>
              <a:t>) </a:t>
            </a:r>
            <a:r>
              <a:rPr lang="lt-LT" sz="2000" dirty="0" err="1"/>
              <a:t>Route</a:t>
            </a:r>
            <a:r>
              <a:rPr lang="lt-LT" sz="2000" dirty="0"/>
              <a:t> 66“, o 1960 m. greitkelis suteikė pavadinimą televizijos serialui „</a:t>
            </a:r>
            <a:r>
              <a:rPr lang="lt-LT" sz="2000" dirty="0" err="1"/>
              <a:t>Route</a:t>
            </a:r>
            <a:r>
              <a:rPr lang="lt-LT" sz="2000" dirty="0"/>
              <a:t> 66“. 2006 m. „</a:t>
            </a:r>
            <a:r>
              <a:rPr lang="lt-LT" sz="2000" dirty="0" err="1"/>
              <a:t>Disney</a:t>
            </a:r>
            <a:r>
              <a:rPr lang="lt-LT" sz="2000" dirty="0"/>
              <a:t>“ ir „</a:t>
            </a:r>
            <a:r>
              <a:rPr lang="lt-LT" sz="2000" dirty="0" err="1"/>
              <a:t>Pixar</a:t>
            </a:r>
            <a:r>
              <a:rPr lang="lt-LT" sz="2000" dirty="0"/>
              <a:t>“ animacinio filmo „</a:t>
            </a:r>
            <a:r>
              <a:rPr lang="lt-LT" sz="2000" dirty="0" err="1"/>
              <a:t>Cars</a:t>
            </a:r>
            <a:r>
              <a:rPr lang="lt-LT" sz="2000" dirty="0"/>
              <a:t>“ darbinis pavadinimas buvo „</a:t>
            </a:r>
            <a:r>
              <a:rPr lang="lt-LT" sz="2000" dirty="0" err="1"/>
              <a:t>Route</a:t>
            </a:r>
            <a:r>
              <a:rPr lang="lt-LT" sz="2000" dirty="0"/>
              <a:t> 66“, jame aprašomas kadaise klestėjusio </a:t>
            </a:r>
            <a:r>
              <a:rPr lang="lt-LT" sz="2000" dirty="0" err="1"/>
              <a:t>Radiator</a:t>
            </a:r>
            <a:r>
              <a:rPr lang="lt-LT" sz="2000" dirty="0"/>
              <a:t> </a:t>
            </a:r>
            <a:r>
              <a:rPr lang="lt-LT" sz="2000" dirty="0" err="1"/>
              <a:t>Springso</a:t>
            </a:r>
            <a:r>
              <a:rPr lang="lt-LT" sz="2000" dirty="0"/>
              <a:t> nuosmukis, kuris beveik tapo miestu vaiduokliu, kai jo pagrindinį kelią - JAV 66 - aplenkė 40-asis greitkelis. “</a:t>
            </a:r>
            <a:r>
              <a:rPr lang="lt-LT" sz="2000" dirty="0" err="1"/>
              <a:t>Disney</a:t>
            </a:r>
            <a:r>
              <a:rPr lang="lt-LT" sz="2000" dirty="0"/>
              <a:t>/</a:t>
            </a:r>
            <a:r>
              <a:rPr lang="lt-LT" sz="2000" dirty="0" err="1"/>
              <a:t>Pixar</a:t>
            </a:r>
            <a:r>
              <a:rPr lang="lt-LT" sz="2000" dirty="0"/>
              <a:t>“ kūrybos direktorius </a:t>
            </a:r>
            <a:r>
              <a:rPr lang="lt-LT" sz="2000" dirty="0" err="1"/>
              <a:t>Johnas</a:t>
            </a:r>
            <a:r>
              <a:rPr lang="lt-LT" sz="2000" dirty="0"/>
              <a:t> </a:t>
            </a:r>
            <a:r>
              <a:rPr lang="lt-LT" sz="2000" dirty="0" err="1"/>
              <a:t>Lasseteris</a:t>
            </a:r>
            <a:r>
              <a:rPr lang="lt-LT" sz="2000" dirty="0"/>
              <a:t> buvo įkvėptas to, ką pamatė keliaudamas su šeima per visą šalį.</a:t>
            </a:r>
            <a:endParaRPr lang="en-US" sz="2000" dirty="0"/>
          </a:p>
        </p:txBody>
      </p:sp>
      <p:sp>
        <p:nvSpPr>
          <p:cNvPr id="9" name="TextBox 8">
            <a:extLst>
              <a:ext uri="{FF2B5EF4-FFF2-40B4-BE49-F238E27FC236}">
                <a16:creationId xmlns:a16="http://schemas.microsoft.com/office/drawing/2014/main" id="{AF512AFF-F0C8-294B-A497-FB2DE08A9FF0}"/>
              </a:ext>
            </a:extLst>
          </p:cNvPr>
          <p:cNvSpPr txBox="1"/>
          <p:nvPr/>
        </p:nvSpPr>
        <p:spPr>
          <a:xfrm>
            <a:off x="11189539" y="5704208"/>
            <a:ext cx="848309" cy="369332"/>
          </a:xfrm>
          <a:prstGeom prst="rect">
            <a:avLst/>
          </a:prstGeom>
          <a:noFill/>
        </p:spPr>
        <p:txBody>
          <a:bodyPr wrap="none" rtlCol="0">
            <a:spAutoFit/>
          </a:bodyPr>
          <a:lstStyle/>
          <a:p>
            <a:r>
              <a:rPr lang="en-LT" dirty="0">
                <a:hlinkClick r:id="rId2"/>
              </a:rPr>
              <a:t>Šaltinis</a:t>
            </a:r>
            <a:endParaRPr lang="en-LT" dirty="0"/>
          </a:p>
        </p:txBody>
      </p:sp>
      <p:pic>
        <p:nvPicPr>
          <p:cNvPr id="7" name="Picture Placeholder 6" descr="A picture containing text, sky, road, outdoor&#10;&#10;Description automatically generated">
            <a:extLst>
              <a:ext uri="{FF2B5EF4-FFF2-40B4-BE49-F238E27FC236}">
                <a16:creationId xmlns:a16="http://schemas.microsoft.com/office/drawing/2014/main" id="{C6B5870D-C32C-BF46-AA41-EA20264B0E7C}"/>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83868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Šeimos</a:t>
            </a:r>
            <a:r>
              <a:rPr lang="en-US" dirty="0"/>
              <a:t> </a:t>
            </a:r>
            <a:r>
              <a:rPr lang="en-US" dirty="0" err="1"/>
              <a:t>popkultūros</a:t>
            </a:r>
            <a:r>
              <a:rPr lang="en-US" dirty="0"/>
              <a:t> </a:t>
            </a:r>
            <a:r>
              <a:rPr lang="en-US" dirty="0" err="1"/>
              <a:t>turas</a:t>
            </a:r>
            <a:r>
              <a:rPr lang="en-US" dirty="0"/>
              <a:t> po </a:t>
            </a:r>
            <a:r>
              <a:rPr lang="en-US" dirty="0" err="1"/>
              <a:t>Angliją</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lt-LT" dirty="0"/>
              <a:t>Didžiosios Britanijos turizmo bendrovės rengia 7 dienų keliones šeimoms, į kurias įeina įvairūs apsilankymai ir informacija apie šiuolaikinės Anglijos popkultūrą, įskaitant „Alisą stebuklų šalyje“, „Merę Popins“, „</a:t>
            </a:r>
            <a:r>
              <a:rPr lang="lt-LT" dirty="0" err="1"/>
              <a:t>The</a:t>
            </a:r>
            <a:r>
              <a:rPr lang="lt-LT" dirty="0"/>
              <a:t> Beatles“ ir „Harį Poterį“.</a:t>
            </a:r>
            <a:endParaRPr lang="en-US" dirty="0"/>
          </a:p>
        </p:txBody>
      </p:sp>
      <p:pic>
        <p:nvPicPr>
          <p:cNvPr id="7" name="Picture Placeholder 6" descr="A picture containing sky, outdoor, building, day&#10;&#10;Description automatically generated">
            <a:extLst>
              <a:ext uri="{FF2B5EF4-FFF2-40B4-BE49-F238E27FC236}">
                <a16:creationId xmlns:a16="http://schemas.microsoft.com/office/drawing/2014/main" id="{AB5CC0E1-6527-B74B-B359-A003019C927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2D16767A-B91C-6649-83E7-6EB0BB1A97BD}"/>
              </a:ext>
            </a:extLst>
          </p:cNvPr>
          <p:cNvSpPr txBox="1"/>
          <p:nvPr/>
        </p:nvSpPr>
        <p:spPr>
          <a:xfrm>
            <a:off x="10765536" y="5522976"/>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475887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building, window, indoor, arch&#10;&#10;Description automatically generated">
            <a:extLst>
              <a:ext uri="{FF2B5EF4-FFF2-40B4-BE49-F238E27FC236}">
                <a16:creationId xmlns:a16="http://schemas.microsoft.com/office/drawing/2014/main" id="{80419F87-02C0-0C44-9B1F-7C7EE5E7F9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5"/>
          <a:stretch/>
        </p:blipFill>
        <p:spPr>
          <a:xfrm>
            <a:off x="3293433" y="2033396"/>
            <a:ext cx="2699559" cy="4093641"/>
          </a:xfrm>
          <a:prstGeom prst="rect">
            <a:avLst/>
          </a:prstGeom>
        </p:spPr>
      </p:pic>
      <p:pic>
        <p:nvPicPr>
          <p:cNvPr id="20" name="Picture 19" descr="A picture containing outdoor, person&#10;&#10;Description automatically generated">
            <a:extLst>
              <a:ext uri="{FF2B5EF4-FFF2-40B4-BE49-F238E27FC236}">
                <a16:creationId xmlns:a16="http://schemas.microsoft.com/office/drawing/2014/main" id="{518B874D-49CF-F143-90C7-D9A17EF301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5"/>
          <a:stretch/>
        </p:blipFill>
        <p:spPr>
          <a:xfrm>
            <a:off x="407090" y="2055131"/>
            <a:ext cx="2699558" cy="4071906"/>
          </a:xfrm>
          <a:prstGeom prst="rect">
            <a:avLst/>
          </a:prstGeom>
        </p:spPr>
      </p:pic>
      <p:pic>
        <p:nvPicPr>
          <p:cNvPr id="16" name="Picture 15" descr="A person standing next to a sign&#10;&#10;Description automatically generated with medium confidence">
            <a:extLst>
              <a:ext uri="{FF2B5EF4-FFF2-40B4-BE49-F238E27FC236}">
                <a16:creationId xmlns:a16="http://schemas.microsoft.com/office/drawing/2014/main" id="{319B568A-E91C-854D-A562-6D4A524437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13"/>
          <a:stretch/>
        </p:blipFill>
        <p:spPr>
          <a:xfrm>
            <a:off x="9010870" y="2063801"/>
            <a:ext cx="2774040" cy="4077223"/>
          </a:xfrm>
          <a:prstGeom prst="rect">
            <a:avLst/>
          </a:prstGeom>
        </p:spPr>
      </p:pic>
      <p:pic>
        <p:nvPicPr>
          <p:cNvPr id="14" name="Picture 13" descr="A close-up of a chess board&#10;&#10;Description automatically generated with medium confidence">
            <a:extLst>
              <a:ext uri="{FF2B5EF4-FFF2-40B4-BE49-F238E27FC236}">
                <a16:creationId xmlns:a16="http://schemas.microsoft.com/office/drawing/2014/main" id="{72E967FF-1B67-E148-99B5-5B8284320B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50817" y="2046548"/>
            <a:ext cx="2716811" cy="4085924"/>
          </a:xfrm>
          <a:prstGeom prst="rect">
            <a:avLst/>
          </a:prstGeom>
        </p:spPr>
      </p:pic>
      <p:sp>
        <p:nvSpPr>
          <p:cNvPr id="2" name="Text Placeholder 1">
            <a:extLst>
              <a:ext uri="{FF2B5EF4-FFF2-40B4-BE49-F238E27FC236}">
                <a16:creationId xmlns:a16="http://schemas.microsoft.com/office/drawing/2014/main" id="{6BCEDB64-AE89-42A3-BB55-6CEBCC911D4D}"/>
              </a:ext>
            </a:extLst>
          </p:cNvPr>
          <p:cNvSpPr>
            <a:spLocks noGrp="1"/>
          </p:cNvSpPr>
          <p:nvPr>
            <p:ph type="body" sz="quarter" idx="13"/>
          </p:nvPr>
        </p:nvSpPr>
        <p:spPr/>
        <p:txBody>
          <a:bodyPr>
            <a:normAutofit/>
          </a:bodyPr>
          <a:lstStyle/>
          <a:p>
            <a:r>
              <a:rPr lang="en-IE" sz="3200" dirty="0"/>
              <a:t>KO REIKIA NORINT TAPTI POPKULTŪROS TURIZMO SKATINTOJU?</a:t>
            </a:r>
          </a:p>
        </p:txBody>
      </p:sp>
      <p:sp>
        <p:nvSpPr>
          <p:cNvPr id="3" name="Text Placeholder 2">
            <a:extLst>
              <a:ext uri="{FF2B5EF4-FFF2-40B4-BE49-F238E27FC236}">
                <a16:creationId xmlns:a16="http://schemas.microsoft.com/office/drawing/2014/main" id="{76986745-3EA5-4FF3-A1D7-D6B1283C493F}"/>
              </a:ext>
            </a:extLst>
          </p:cNvPr>
          <p:cNvSpPr>
            <a:spLocks noGrp="1"/>
          </p:cNvSpPr>
          <p:nvPr>
            <p:ph type="body" sz="quarter" idx="14"/>
          </p:nvPr>
        </p:nvSpPr>
        <p:spPr/>
        <p:txBody>
          <a:bodyPr/>
          <a:lstStyle/>
          <a:p>
            <a:r>
              <a:rPr lang="en-IE" dirty="0" err="1"/>
              <a:t>Atsižvelkite</a:t>
            </a:r>
            <a:r>
              <a:rPr lang="en-IE" dirty="0"/>
              <a:t> </a:t>
            </a:r>
            <a:r>
              <a:rPr lang="en-IE" dirty="0" err="1"/>
              <a:t>į</a:t>
            </a:r>
            <a:r>
              <a:rPr lang="en-IE" dirty="0"/>
              <a:t>..</a:t>
            </a:r>
          </a:p>
        </p:txBody>
      </p:sp>
      <p:sp>
        <p:nvSpPr>
          <p:cNvPr id="5" name="Text Placeholder 4">
            <a:extLst>
              <a:ext uri="{FF2B5EF4-FFF2-40B4-BE49-F238E27FC236}">
                <a16:creationId xmlns:a16="http://schemas.microsoft.com/office/drawing/2014/main" id="{9564C75C-595C-4695-8C4F-31032D3803F5}"/>
              </a:ext>
            </a:extLst>
          </p:cNvPr>
          <p:cNvSpPr>
            <a:spLocks noGrp="1"/>
          </p:cNvSpPr>
          <p:nvPr>
            <p:ph type="body" sz="quarter" idx="16"/>
          </p:nvPr>
        </p:nvSpPr>
        <p:spPr>
          <a:xfrm>
            <a:off x="405164" y="2282148"/>
            <a:ext cx="2701484" cy="845043"/>
          </a:xfrm>
          <a:solidFill>
            <a:srgbClr val="1198D1"/>
          </a:solidFill>
        </p:spPr>
        <p:txBody>
          <a:bodyPr/>
          <a:lstStyle/>
          <a:p>
            <a:r>
              <a:rPr lang="en-IE" sz="2400" dirty="0" err="1">
                <a:solidFill>
                  <a:schemeClr val="bg1"/>
                </a:solidFill>
              </a:rPr>
              <a:t>Suinteresuotųjų</a:t>
            </a:r>
            <a:r>
              <a:rPr lang="en-IE" sz="2400" dirty="0">
                <a:solidFill>
                  <a:schemeClr val="bg1"/>
                </a:solidFill>
              </a:rPr>
              <a:t> </a:t>
            </a:r>
            <a:r>
              <a:rPr lang="en-IE" sz="2400" dirty="0" err="1">
                <a:solidFill>
                  <a:schemeClr val="bg1"/>
                </a:solidFill>
              </a:rPr>
              <a:t>šalių</a:t>
            </a:r>
            <a:r>
              <a:rPr lang="en-IE" sz="2400" dirty="0">
                <a:solidFill>
                  <a:schemeClr val="bg1"/>
                </a:solidFill>
              </a:rPr>
              <a:t> </a:t>
            </a:r>
            <a:r>
              <a:rPr lang="en-IE" sz="2400" dirty="0" err="1">
                <a:solidFill>
                  <a:schemeClr val="bg1"/>
                </a:solidFill>
              </a:rPr>
              <a:t>nustatymą</a:t>
            </a:r>
            <a:endParaRPr lang="en-IE" sz="2400" dirty="0">
              <a:solidFill>
                <a:schemeClr val="bg1"/>
              </a:solidFill>
            </a:endParaRPr>
          </a:p>
        </p:txBody>
      </p:sp>
      <p:sp>
        <p:nvSpPr>
          <p:cNvPr id="7" name="Text Placeholder 6">
            <a:extLst>
              <a:ext uri="{FF2B5EF4-FFF2-40B4-BE49-F238E27FC236}">
                <a16:creationId xmlns:a16="http://schemas.microsoft.com/office/drawing/2014/main" id="{522AC89D-E4A1-412B-A993-5C97D69B68D9}"/>
              </a:ext>
            </a:extLst>
          </p:cNvPr>
          <p:cNvSpPr>
            <a:spLocks noGrp="1"/>
          </p:cNvSpPr>
          <p:nvPr>
            <p:ph type="body" sz="quarter" idx="18"/>
          </p:nvPr>
        </p:nvSpPr>
        <p:spPr>
          <a:xfrm>
            <a:off x="3298229" y="2282149"/>
            <a:ext cx="2699559" cy="845042"/>
          </a:xfrm>
          <a:solidFill>
            <a:srgbClr val="DD1B50"/>
          </a:solidFill>
        </p:spPr>
        <p:txBody>
          <a:bodyPr/>
          <a:lstStyle/>
          <a:p>
            <a:r>
              <a:rPr lang="en-IE" sz="2200" dirty="0" err="1">
                <a:solidFill>
                  <a:schemeClr val="bg1"/>
                </a:solidFill>
              </a:rPr>
              <a:t>Darbą</a:t>
            </a:r>
            <a:r>
              <a:rPr lang="en-IE" sz="2200" dirty="0">
                <a:solidFill>
                  <a:schemeClr val="bg1"/>
                </a:solidFill>
              </a:rPr>
              <a:t> </a:t>
            </a:r>
            <a:r>
              <a:rPr lang="en-IE" sz="2200" dirty="0" err="1">
                <a:solidFill>
                  <a:schemeClr val="bg1"/>
                </a:solidFill>
              </a:rPr>
              <a:t>su</a:t>
            </a:r>
            <a:r>
              <a:rPr lang="en-IE" sz="2200" dirty="0">
                <a:solidFill>
                  <a:schemeClr val="bg1"/>
                </a:solidFill>
              </a:rPr>
              <a:t> </a:t>
            </a:r>
            <a:r>
              <a:rPr lang="en-IE" sz="2200" dirty="0" err="1">
                <a:solidFill>
                  <a:schemeClr val="bg1"/>
                </a:solidFill>
              </a:rPr>
              <a:t>suinteresuotosiomis</a:t>
            </a:r>
            <a:r>
              <a:rPr lang="en-IE" sz="2200" dirty="0">
                <a:solidFill>
                  <a:schemeClr val="bg1"/>
                </a:solidFill>
              </a:rPr>
              <a:t> </a:t>
            </a:r>
            <a:r>
              <a:rPr lang="en-IE" sz="2200" dirty="0" err="1">
                <a:solidFill>
                  <a:schemeClr val="bg1"/>
                </a:solidFill>
              </a:rPr>
              <a:t>šalimis</a:t>
            </a:r>
            <a:endParaRPr lang="en-IE" sz="2200" dirty="0">
              <a:solidFill>
                <a:schemeClr val="bg1"/>
              </a:solidFill>
            </a:endParaRPr>
          </a:p>
        </p:txBody>
      </p:sp>
      <p:sp>
        <p:nvSpPr>
          <p:cNvPr id="9" name="Text Placeholder 8">
            <a:extLst>
              <a:ext uri="{FF2B5EF4-FFF2-40B4-BE49-F238E27FC236}">
                <a16:creationId xmlns:a16="http://schemas.microsoft.com/office/drawing/2014/main" id="{15F22D2F-2274-47AD-8793-F242BDD2203C}"/>
              </a:ext>
            </a:extLst>
          </p:cNvPr>
          <p:cNvSpPr>
            <a:spLocks noGrp="1"/>
          </p:cNvSpPr>
          <p:nvPr>
            <p:ph type="body" sz="quarter" idx="20"/>
          </p:nvPr>
        </p:nvSpPr>
        <p:spPr>
          <a:xfrm>
            <a:off x="6150816" y="2282147"/>
            <a:ext cx="2716811" cy="845044"/>
          </a:xfrm>
          <a:solidFill>
            <a:srgbClr val="9A2E90"/>
          </a:solidFill>
        </p:spPr>
        <p:txBody>
          <a:bodyPr/>
          <a:lstStyle/>
          <a:p>
            <a:r>
              <a:rPr lang="en-IE" sz="2400" dirty="0" err="1">
                <a:solidFill>
                  <a:schemeClr val="bg1"/>
                </a:solidFill>
              </a:rPr>
              <a:t>Visada</a:t>
            </a:r>
            <a:r>
              <a:rPr lang="en-IE" sz="2400" dirty="0">
                <a:solidFill>
                  <a:schemeClr val="bg1"/>
                </a:solidFill>
              </a:rPr>
              <a:t> </a:t>
            </a:r>
            <a:r>
              <a:rPr lang="en-IE" sz="2400" dirty="0" err="1">
                <a:solidFill>
                  <a:schemeClr val="bg1"/>
                </a:solidFill>
              </a:rPr>
              <a:t>žinokite</a:t>
            </a:r>
            <a:r>
              <a:rPr lang="en-IE" sz="2400" dirty="0">
                <a:solidFill>
                  <a:schemeClr val="bg1"/>
                </a:solidFill>
              </a:rPr>
              <a:t>, kas </a:t>
            </a:r>
            <a:r>
              <a:rPr lang="en-IE" sz="2400" dirty="0" err="1">
                <a:solidFill>
                  <a:schemeClr val="bg1"/>
                </a:solidFill>
              </a:rPr>
              <a:t>vyksta</a:t>
            </a:r>
            <a:endParaRPr lang="en-IE" sz="2400" dirty="0">
              <a:solidFill>
                <a:schemeClr val="bg1"/>
              </a:solidFill>
            </a:endParaRPr>
          </a:p>
        </p:txBody>
      </p:sp>
      <p:sp>
        <p:nvSpPr>
          <p:cNvPr id="11" name="Text Placeholder 10">
            <a:extLst>
              <a:ext uri="{FF2B5EF4-FFF2-40B4-BE49-F238E27FC236}">
                <a16:creationId xmlns:a16="http://schemas.microsoft.com/office/drawing/2014/main" id="{A4CC27BF-8F97-4C9E-BB4C-91AB6F7856E2}"/>
              </a:ext>
            </a:extLst>
          </p:cNvPr>
          <p:cNvSpPr>
            <a:spLocks noGrp="1"/>
          </p:cNvSpPr>
          <p:nvPr>
            <p:ph type="body" sz="quarter" idx="22"/>
          </p:nvPr>
        </p:nvSpPr>
        <p:spPr>
          <a:xfrm>
            <a:off x="9010870" y="2282147"/>
            <a:ext cx="2775966" cy="845044"/>
          </a:xfrm>
          <a:solidFill>
            <a:srgbClr val="F5B020"/>
          </a:solidFill>
        </p:spPr>
        <p:txBody>
          <a:bodyPr/>
          <a:lstStyle/>
          <a:p>
            <a:r>
              <a:rPr lang="en-IE" sz="2400" dirty="0" err="1">
                <a:solidFill>
                  <a:schemeClr val="bg1"/>
                </a:solidFill>
              </a:rPr>
              <a:t>Būkite</a:t>
            </a:r>
            <a:r>
              <a:rPr lang="en-IE" sz="2400" dirty="0">
                <a:solidFill>
                  <a:schemeClr val="bg1"/>
                </a:solidFill>
              </a:rPr>
              <a:t> </a:t>
            </a:r>
            <a:r>
              <a:rPr lang="en-IE" sz="2400" dirty="0" err="1">
                <a:solidFill>
                  <a:schemeClr val="bg1"/>
                </a:solidFill>
              </a:rPr>
              <a:t>kūrybški</a:t>
            </a:r>
            <a:endParaRPr lang="en-IE" sz="2400" dirty="0">
              <a:solidFill>
                <a:schemeClr val="bg1"/>
              </a:solidFill>
            </a:endParaRPr>
          </a:p>
        </p:txBody>
      </p:sp>
    </p:spTree>
    <p:extLst>
      <p:ext uri="{BB962C8B-B14F-4D97-AF65-F5344CB8AC3E}">
        <p14:creationId xmlns:p14="http://schemas.microsoft.com/office/powerpoint/2010/main" val="157185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a:bodyPr>
          <a:lstStyle/>
          <a:p>
            <a:r>
              <a:rPr lang="en-IE" dirty="0"/>
              <a:t>5 SKYRIUS</a:t>
            </a:r>
          </a:p>
          <a:p>
            <a:r>
              <a:rPr lang="en-IE" dirty="0"/>
              <a:t>KITI POPKULTŪROS TURIZMO FESTIVALIAI IR RENGINIAI</a:t>
            </a:r>
          </a:p>
        </p:txBody>
      </p:sp>
      <p:pic>
        <p:nvPicPr>
          <p:cNvPr id="17" name="Picture Placeholder 16">
            <a:extLst>
              <a:ext uri="{FF2B5EF4-FFF2-40B4-BE49-F238E27FC236}">
                <a16:creationId xmlns:a16="http://schemas.microsoft.com/office/drawing/2014/main" id="{890B5A93-4B9A-FA4A-9E86-767F5A425CC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8" name="TextBox 17">
            <a:extLst>
              <a:ext uri="{FF2B5EF4-FFF2-40B4-BE49-F238E27FC236}">
                <a16:creationId xmlns:a16="http://schemas.microsoft.com/office/drawing/2014/main" id="{C31773B2-960A-E347-9067-8BEC6824D6B3}"/>
              </a:ext>
            </a:extLst>
          </p:cNvPr>
          <p:cNvSpPr txBox="1"/>
          <p:nvPr/>
        </p:nvSpPr>
        <p:spPr>
          <a:xfrm>
            <a:off x="278365" y="6315456"/>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429208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Muzikos</a:t>
            </a:r>
            <a:r>
              <a:rPr lang="en-US" dirty="0"/>
              <a:t> </a:t>
            </a:r>
            <a:r>
              <a:rPr lang="en-US" dirty="0" err="1"/>
              <a:t>festivaliai</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lt-LT" dirty="0"/>
              <a:t>Visame pasaulyje rengiama daugybė muzikos festivalių, kurie pritraukia daugybę turistų pasiklausyti savo dievaičių. „</a:t>
            </a:r>
            <a:r>
              <a:rPr lang="lt-LT" dirty="0" err="1"/>
              <a:t>Coachella</a:t>
            </a:r>
            <a:r>
              <a:rPr lang="lt-LT" dirty="0"/>
              <a:t>“, „</a:t>
            </a:r>
            <a:r>
              <a:rPr lang="lt-LT" dirty="0" err="1"/>
              <a:t>Sound</a:t>
            </a:r>
            <a:r>
              <a:rPr lang="lt-LT" dirty="0"/>
              <a:t> </a:t>
            </a:r>
            <a:r>
              <a:rPr lang="lt-LT" dirty="0" err="1"/>
              <a:t>On</a:t>
            </a:r>
            <a:r>
              <a:rPr lang="lt-LT" dirty="0"/>
              <a:t> </a:t>
            </a:r>
            <a:r>
              <a:rPr lang="lt-LT" dirty="0" err="1"/>
              <a:t>Sound</a:t>
            </a:r>
            <a:r>
              <a:rPr lang="lt-LT" dirty="0"/>
              <a:t> </a:t>
            </a:r>
            <a:r>
              <a:rPr lang="lt-LT" dirty="0" err="1"/>
              <a:t>Fest</a:t>
            </a:r>
            <a:r>
              <a:rPr lang="lt-LT" dirty="0"/>
              <a:t>“, „</a:t>
            </a:r>
            <a:r>
              <a:rPr lang="lt-LT" dirty="0" err="1"/>
              <a:t>Lollapalooza</a:t>
            </a:r>
            <a:r>
              <a:rPr lang="lt-LT" dirty="0"/>
              <a:t>“, „</a:t>
            </a:r>
            <a:r>
              <a:rPr lang="lt-LT" dirty="0" err="1"/>
              <a:t>Mutek</a:t>
            </a:r>
            <a:r>
              <a:rPr lang="lt-LT" dirty="0"/>
              <a:t>“, „</a:t>
            </a:r>
            <a:r>
              <a:rPr lang="lt-LT" dirty="0" err="1"/>
              <a:t>Field</a:t>
            </a:r>
            <a:r>
              <a:rPr lang="lt-LT" dirty="0"/>
              <a:t> </a:t>
            </a:r>
            <a:r>
              <a:rPr lang="lt-LT" dirty="0" err="1"/>
              <a:t>Day</a:t>
            </a:r>
            <a:r>
              <a:rPr lang="lt-LT" dirty="0"/>
              <a:t>“, „Fuji </a:t>
            </a:r>
            <a:r>
              <a:rPr lang="lt-LT" dirty="0" err="1"/>
              <a:t>Rock</a:t>
            </a:r>
            <a:r>
              <a:rPr lang="lt-LT" dirty="0"/>
              <a:t>“ ir daugelis kitų..</a:t>
            </a:r>
            <a:endParaRPr lang="en-US" dirty="0"/>
          </a:p>
        </p:txBody>
      </p:sp>
      <p:pic>
        <p:nvPicPr>
          <p:cNvPr id="8" name="Picture Placeholder 7" descr="A picture containing text, colorful&#10;&#10;Description automatically generated">
            <a:extLst>
              <a:ext uri="{FF2B5EF4-FFF2-40B4-BE49-F238E27FC236}">
                <a16:creationId xmlns:a16="http://schemas.microsoft.com/office/drawing/2014/main" id="{8630351B-922E-724F-A120-594F05FFF3E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AF512AFF-F0C8-294B-A497-FB2DE08A9FF0}"/>
              </a:ext>
            </a:extLst>
          </p:cNvPr>
          <p:cNvSpPr txBox="1"/>
          <p:nvPr/>
        </p:nvSpPr>
        <p:spPr>
          <a:xfrm>
            <a:off x="497155" y="6314310"/>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2024869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Oregono</a:t>
            </a:r>
            <a:r>
              <a:rPr lang="en-US" dirty="0"/>
              <a:t> </a:t>
            </a:r>
            <a:r>
              <a:rPr lang="en-US" dirty="0" err="1"/>
              <a:t>Šekspyro</a:t>
            </a:r>
            <a:r>
              <a:rPr lang="en-US" dirty="0"/>
              <a:t> </a:t>
            </a:r>
            <a:r>
              <a:rPr lang="en-US" dirty="0" err="1"/>
              <a:t>festivalis</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lt-LT" dirty="0"/>
              <a:t>Oregono Šekspyro festivalis (OSF) dažnai vadinamas Vakarų pakrantės </a:t>
            </a:r>
            <a:r>
              <a:rPr lang="lt-LT" dirty="0" err="1"/>
              <a:t>Brodvėjumi</a:t>
            </a:r>
            <a:r>
              <a:rPr lang="lt-LT" dirty="0"/>
              <a:t> ir yra viena didžiausių regiono pramogų, pelnęs daugybę „Tony“ apdovanojimų ir įvertinimų. Nuo vasario iki lapkričio mėnesio Oregono Šekspyro festivalis pristato 11 pasaulinio lygio klasikinių ir šiuolaikinių dramaturgų spektaklių, kuriuos kuria didžiausi šiuolaikinio teatro talentai, ir kasmet pritraukia apie 400 000 lankytojų.</a:t>
            </a:r>
            <a:endParaRPr lang="en-US" dirty="0"/>
          </a:p>
        </p:txBody>
      </p:sp>
      <p:pic>
        <p:nvPicPr>
          <p:cNvPr id="7" name="Picture Placeholder 6" descr="A picture containing table, dining table&#10;&#10;Description automatically generated">
            <a:extLst>
              <a:ext uri="{FF2B5EF4-FFF2-40B4-BE49-F238E27FC236}">
                <a16:creationId xmlns:a16="http://schemas.microsoft.com/office/drawing/2014/main" id="{0881539B-55FE-0B47-953D-ADD9BCE3C494}"/>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BB2C6998-8A2C-F64F-A4FE-54584449DFE6}"/>
              </a:ext>
            </a:extLst>
          </p:cNvPr>
          <p:cNvSpPr txBox="1"/>
          <p:nvPr/>
        </p:nvSpPr>
        <p:spPr>
          <a:xfrm>
            <a:off x="10693116" y="5366675"/>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54230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Comic-Con</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lt-LT" dirty="0"/>
              <a:t>Pirmasis „</a:t>
            </a:r>
            <a:r>
              <a:rPr lang="lt-LT" dirty="0" err="1"/>
              <a:t>Comic-Con</a:t>
            </a:r>
            <a:r>
              <a:rPr lang="lt-LT" dirty="0"/>
              <a:t>“ renginys buvo surengtas 1970 m., tačiau tik per pastaruosius du dešimtmečius šis renginys tapo pasauliniu reiškiniu, į kurį kasmet susirenka daugiau nei šimtas tūkstančių žmonių iš viso pasaulio. Pastaruoju metu šie renginiai taip pat buvo sėkmingi, nes </a:t>
            </a:r>
            <a:r>
              <a:rPr lang="lt-LT" dirty="0" err="1"/>
              <a:t>Marvel</a:t>
            </a:r>
            <a:r>
              <a:rPr lang="lt-LT" dirty="0"/>
              <a:t> ir DC komiksų knygos buvo išplėstos ir sėkmingai perkeltos į kitas medijas, pavyzdžiui, filmus, televizijos laidas ir vaizdo žaidimus.</a:t>
            </a:r>
            <a:endParaRPr lang="en-US" dirty="0"/>
          </a:p>
        </p:txBody>
      </p:sp>
      <p:pic>
        <p:nvPicPr>
          <p:cNvPr id="10" name="Picture Placeholder 9" descr="A picture containing text&#10;&#10;Description automatically generated">
            <a:extLst>
              <a:ext uri="{FF2B5EF4-FFF2-40B4-BE49-F238E27FC236}">
                <a16:creationId xmlns:a16="http://schemas.microsoft.com/office/drawing/2014/main" id="{D50A3188-13EF-3348-8AC7-FDF3CDB8BA8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3497988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fontScale="92500" lnSpcReduction="10000"/>
          </a:bodyPr>
          <a:lstStyle/>
          <a:p>
            <a:r>
              <a:rPr lang="lt-LT" sz="2800" b="0" dirty="0" err="1"/>
              <a:t>K-pop</a:t>
            </a:r>
            <a:r>
              <a:rPr lang="lt-LT" sz="2800" b="0" dirty="0"/>
              <a:t> renginiai. </a:t>
            </a:r>
            <a:r>
              <a:rPr lang="lt-LT" sz="2800" b="0" dirty="0" err="1"/>
              <a:t>K-pop</a:t>
            </a:r>
            <a:r>
              <a:rPr lang="lt-LT" sz="2800" b="0" dirty="0"/>
              <a:t> tapo tikru pasauliniu reiškiniu dėl savo išskirtinio įtraukiančių melodijų, elegantiškos choreografijos ir produkcijos verčių derinio, todėl kasmet visame pasaulyje rengiama daugybė festivalių.</a:t>
            </a:r>
            <a:endParaRPr lang="en-IE" sz="2800" b="0"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557638"/>
            <a:ext cx="4445267" cy="3079746"/>
          </a:xfrm>
        </p:spPr>
        <p:txBody>
          <a:bodyPr/>
          <a:lstStyle/>
          <a:p>
            <a:r>
              <a:rPr lang="lt-LT" sz="1800" dirty="0">
                <a:solidFill>
                  <a:srgbClr val="121212"/>
                </a:solidFill>
                <a:latin typeface="Guardian Text Egyptian Web"/>
              </a:rPr>
              <a:t>Nuo 2000-ųjų vidurio iki 2010-ųjų pradžios korėjietiškąją bangą (</a:t>
            </a:r>
            <a:r>
              <a:rPr lang="lt-LT" sz="1800" dirty="0" err="1">
                <a:solidFill>
                  <a:srgbClr val="121212"/>
                </a:solidFill>
                <a:latin typeface="Guardian Text Egyptian Web"/>
              </a:rPr>
              <a:t>Hallyu</a:t>
            </a:r>
            <a:r>
              <a:rPr lang="lt-LT" sz="1800" dirty="0">
                <a:solidFill>
                  <a:srgbClr val="121212"/>
                </a:solidFill>
                <a:latin typeface="Guardian Text Egyptian Web"/>
              </a:rPr>
              <a:t>) daugiausia skleidė Korėjos vaikinų ir merginų grupės, vadinamos </a:t>
            </a:r>
            <a:r>
              <a:rPr lang="lt-LT" sz="1800" dirty="0" err="1">
                <a:solidFill>
                  <a:srgbClr val="121212"/>
                </a:solidFill>
                <a:latin typeface="Guardian Text Egyptian Web"/>
              </a:rPr>
              <a:t>idolų</a:t>
            </a:r>
            <a:r>
              <a:rPr lang="lt-LT" sz="1800" dirty="0">
                <a:solidFill>
                  <a:srgbClr val="121212"/>
                </a:solidFill>
                <a:latin typeface="Guardian Text Egyptian Web"/>
              </a:rPr>
              <a:t> žvaigždėmis, pavyzdžiui, Big </a:t>
            </a:r>
            <a:r>
              <a:rPr lang="lt-LT" sz="1800" dirty="0" err="1">
                <a:solidFill>
                  <a:srgbClr val="121212"/>
                </a:solidFill>
                <a:latin typeface="Guardian Text Egyptian Web"/>
              </a:rPr>
              <a:t>Bang</a:t>
            </a:r>
            <a:r>
              <a:rPr lang="lt-LT" sz="1800" dirty="0">
                <a:solidFill>
                  <a:srgbClr val="121212"/>
                </a:solidFill>
                <a:latin typeface="Guardian Text Egyptian Web"/>
              </a:rPr>
              <a:t>, </a:t>
            </a:r>
            <a:r>
              <a:rPr lang="lt-LT" sz="1800" dirty="0" err="1">
                <a:solidFill>
                  <a:srgbClr val="121212"/>
                </a:solidFill>
                <a:latin typeface="Guardian Text Egyptian Web"/>
              </a:rPr>
              <a:t>Girls</a:t>
            </a:r>
            <a:r>
              <a:rPr lang="lt-LT" sz="1800" dirty="0">
                <a:solidFill>
                  <a:srgbClr val="121212"/>
                </a:solidFill>
                <a:latin typeface="Guardian Text Egyptian Web"/>
              </a:rPr>
              <a:t>‘ </a:t>
            </a:r>
            <a:r>
              <a:rPr lang="lt-LT" sz="1800" dirty="0" err="1">
                <a:solidFill>
                  <a:srgbClr val="121212"/>
                </a:solidFill>
                <a:latin typeface="Guardian Text Egyptian Web"/>
              </a:rPr>
              <a:t>Generation</a:t>
            </a:r>
            <a:r>
              <a:rPr lang="lt-LT" sz="1800" dirty="0">
                <a:solidFill>
                  <a:srgbClr val="121212"/>
                </a:solidFill>
                <a:latin typeface="Guardian Text Egyptian Web"/>
              </a:rPr>
              <a:t> ir </a:t>
            </a:r>
            <a:r>
              <a:rPr lang="lt-LT" sz="1800" dirty="0" err="1">
                <a:solidFill>
                  <a:srgbClr val="121212"/>
                </a:solidFill>
                <a:latin typeface="Guardian Text Egyptian Web"/>
              </a:rPr>
              <a:t>Kara</a:t>
            </a:r>
            <a:r>
              <a:rPr lang="lt-LT" sz="1800" dirty="0">
                <a:solidFill>
                  <a:srgbClr val="121212"/>
                </a:solidFill>
                <a:latin typeface="Guardian Text Egyptian Web"/>
              </a:rPr>
              <a:t>. Šiuo laikotarpiu Korėjos banga išplėtė savo gerbėjų ratą į pasaulinę areną, įskaitant Lotynų Ameriką ir Artimuosius Rytus už Azijos ribų, ypač pamėgta paauglių ir dvidešimtmečių jaunimo. Dabar visose pasaulio šalyse yra beveik 100 mln. su „</a:t>
            </a:r>
            <a:r>
              <a:rPr lang="lt-LT" sz="1800" dirty="0" err="1">
                <a:solidFill>
                  <a:srgbClr val="121212"/>
                </a:solidFill>
                <a:latin typeface="Guardian Text Egyptian Web"/>
              </a:rPr>
              <a:t>Hallyu</a:t>
            </a:r>
            <a:r>
              <a:rPr lang="lt-LT" sz="1800" dirty="0">
                <a:solidFill>
                  <a:srgbClr val="121212"/>
                </a:solidFill>
                <a:latin typeface="Guardian Text Egyptian Web"/>
              </a:rPr>
              <a:t>“ susijusių organizacijų.</a:t>
            </a:r>
            <a:endParaRPr lang="en-US" sz="1800" dirty="0">
              <a:solidFill>
                <a:srgbClr val="121212"/>
              </a:solidFill>
              <a:latin typeface="Guardian Text Egyptian Web"/>
            </a:endParaRPr>
          </a:p>
        </p:txBody>
      </p:sp>
      <p:pic>
        <p:nvPicPr>
          <p:cNvPr id="13" name="Picture Placeholder 12" descr="A group of people posing for a photo&#10;&#10;Description automatically generated with medium confidence">
            <a:extLst>
              <a:ext uri="{FF2B5EF4-FFF2-40B4-BE49-F238E27FC236}">
                <a16:creationId xmlns:a16="http://schemas.microsoft.com/office/drawing/2014/main" id="{6E5AC929-03BD-E34B-A471-3BCA597D3046}"/>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pic>
        <p:nvPicPr>
          <p:cNvPr id="16" name="Picture Placeholder 15" descr="A large crowd of people at a concert&#10;&#10;Description automatically generated with medium confidence">
            <a:extLst>
              <a:ext uri="{FF2B5EF4-FFF2-40B4-BE49-F238E27FC236}">
                <a16:creationId xmlns:a16="http://schemas.microsoft.com/office/drawing/2014/main" id="{71A97481-CAFA-654D-8B01-3FE1D257900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4" name="TextBox 13">
            <a:extLst>
              <a:ext uri="{FF2B5EF4-FFF2-40B4-BE49-F238E27FC236}">
                <a16:creationId xmlns:a16="http://schemas.microsoft.com/office/drawing/2014/main" id="{F78B32CE-67FC-0846-8634-4DCD50004134}"/>
              </a:ext>
            </a:extLst>
          </p:cNvPr>
          <p:cNvSpPr txBox="1"/>
          <p:nvPr/>
        </p:nvSpPr>
        <p:spPr>
          <a:xfrm>
            <a:off x="2345012" y="6268052"/>
            <a:ext cx="848309" cy="369332"/>
          </a:xfrm>
          <a:prstGeom prst="rect">
            <a:avLst/>
          </a:prstGeom>
          <a:noFill/>
        </p:spPr>
        <p:txBody>
          <a:bodyPr wrap="none" rtlCol="0">
            <a:spAutoFit/>
          </a:bodyPr>
          <a:lstStyle/>
          <a:p>
            <a:r>
              <a:rPr lang="en-LT" dirty="0">
                <a:hlinkClick r:id="rId4"/>
              </a:rPr>
              <a:t>Šaltinis</a:t>
            </a:r>
            <a:endParaRPr lang="en-LT" dirty="0"/>
          </a:p>
        </p:txBody>
      </p:sp>
    </p:spTree>
    <p:extLst>
      <p:ext uri="{BB962C8B-B14F-4D97-AF65-F5344CB8AC3E}">
        <p14:creationId xmlns:p14="http://schemas.microsoft.com/office/powerpoint/2010/main" val="2483906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Degančio</a:t>
            </a:r>
            <a:r>
              <a:rPr lang="en-US" dirty="0"/>
              <a:t> </a:t>
            </a:r>
            <a:r>
              <a:rPr lang="en-US" dirty="0" err="1"/>
              <a:t>žmogaus</a:t>
            </a:r>
            <a:r>
              <a:rPr lang="en-US" dirty="0"/>
              <a:t> </a:t>
            </a:r>
            <a:r>
              <a:rPr lang="en-US" dirty="0" err="1"/>
              <a:t>festivalis</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lt-LT" sz="2200" dirty="0"/>
              <a:t>Festivalis „Degantis žmogus“ - tai bendruomenės renginys, kurio metu dešimtys tūkstančių žmonių susirenka Nevados Juodosios uolos dykumoje, kad sukurtų laikiną ir klestintį Juodosios uolos miestą. Renginys pirmą kartą buvo surengtas 1986 m. birželio 22 d. </a:t>
            </a:r>
            <a:r>
              <a:rPr lang="lt-LT" sz="2200" dirty="0" err="1"/>
              <a:t>Bakerio</a:t>
            </a:r>
            <a:r>
              <a:rPr lang="lt-LT" sz="2200" dirty="0"/>
              <a:t> paplūdimyje San Franciske kaip nedidelis renginys, kurį organizavo </a:t>
            </a:r>
            <a:r>
              <a:rPr lang="lt-LT" sz="2200" dirty="0" err="1"/>
              <a:t>Larry</a:t>
            </a:r>
            <a:r>
              <a:rPr lang="lt-LT" sz="2200" dirty="0"/>
              <a:t> </a:t>
            </a:r>
            <a:r>
              <a:rPr lang="lt-LT" sz="2200" dirty="0" err="1"/>
              <a:t>Harvey</a:t>
            </a:r>
            <a:r>
              <a:rPr lang="lt-LT" sz="2200" dirty="0"/>
              <a:t> ir </a:t>
            </a:r>
            <a:r>
              <a:rPr lang="lt-LT" sz="2200" dirty="0" err="1"/>
              <a:t>Jerry</a:t>
            </a:r>
            <a:r>
              <a:rPr lang="lt-LT" sz="2200" dirty="0"/>
              <a:t> </a:t>
            </a:r>
            <a:r>
              <a:rPr lang="lt-LT" sz="2200" dirty="0" err="1"/>
              <a:t>Jamesas</a:t>
            </a:r>
            <a:r>
              <a:rPr lang="lt-LT" sz="2200" dirty="0"/>
              <a:t>, pirmojo Žmogaus statytojai. Nuo tada jis rengiamas kasmet, prasideda likus devynioms dienoms iki Tarptautinės darbo dienos ir su ja baigiasi. 2019 m. renginyje dalyvavo 78 850 žmonių.</a:t>
            </a:r>
            <a:endParaRPr lang="en-US" sz="2200" dirty="0"/>
          </a:p>
        </p:txBody>
      </p:sp>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848309" cy="369332"/>
          </a:xfrm>
          <a:prstGeom prst="rect">
            <a:avLst/>
          </a:prstGeom>
          <a:noFill/>
        </p:spPr>
        <p:txBody>
          <a:bodyPr wrap="none" rtlCol="0">
            <a:spAutoFit/>
          </a:bodyPr>
          <a:lstStyle/>
          <a:p>
            <a:r>
              <a:rPr lang="en-LT" dirty="0">
                <a:hlinkClick r:id="rId2"/>
              </a:rPr>
              <a:t>Šaltinis</a:t>
            </a:r>
            <a:endParaRPr lang="en-LT" dirty="0"/>
          </a:p>
        </p:txBody>
      </p:sp>
      <p:pic>
        <p:nvPicPr>
          <p:cNvPr id="8" name="Picture Placeholder 7" descr="A group of people posing for a photo&#10;&#10;Description automatically generated with low confidence">
            <a:extLst>
              <a:ext uri="{FF2B5EF4-FFF2-40B4-BE49-F238E27FC236}">
                <a16:creationId xmlns:a16="http://schemas.microsoft.com/office/drawing/2014/main" id="{28BAA434-8F39-DA46-BC43-1420320AFE0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06581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pPr fontAlgn="base"/>
            <a:r>
              <a:rPr lang="lt-LT" dirty="0"/>
              <a:t>Kovinių žaidimų turnyrai</a:t>
            </a:r>
            <a:endParaRPr lang="en-GB"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lt-LT" dirty="0"/>
              <a:t>„</a:t>
            </a:r>
            <a:r>
              <a:rPr lang="lt-LT" dirty="0" err="1"/>
              <a:t>Evolution</a:t>
            </a:r>
            <a:r>
              <a:rPr lang="lt-LT" dirty="0"/>
              <a:t> </a:t>
            </a:r>
            <a:r>
              <a:rPr lang="lt-LT" dirty="0" err="1"/>
              <a:t>Championship</a:t>
            </a:r>
            <a:r>
              <a:rPr lang="lt-LT" dirty="0"/>
              <a:t> </a:t>
            </a:r>
            <a:r>
              <a:rPr lang="lt-LT" dirty="0" err="1"/>
              <a:t>Series</a:t>
            </a:r>
            <a:r>
              <a:rPr lang="lt-LT" dirty="0"/>
              <a:t>“, sutrumpintai EVO, yra </a:t>
            </a:r>
            <a:r>
              <a:rPr lang="lt-LT" dirty="0" err="1"/>
              <a:t>prestižiškiausias</a:t>
            </a:r>
            <a:r>
              <a:rPr lang="lt-LT" dirty="0"/>
              <a:t> kovinių žaidimų turnyras pasaulyje. Kasmet tūkstančiai kovinių žaidimų fanatikų iš viso pasaulio atvyksta varžytis savo žaidimuose. Laimėjęs EVO titulą, neabejotinai užsitikrinsite savo vardą kovinių žaidimų istorijos knygose.</a:t>
            </a:r>
            <a:endParaRPr lang="en-US" dirty="0"/>
          </a:p>
        </p:txBody>
      </p:sp>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848309" cy="369332"/>
          </a:xfrm>
          <a:prstGeom prst="rect">
            <a:avLst/>
          </a:prstGeom>
          <a:noFill/>
        </p:spPr>
        <p:txBody>
          <a:bodyPr wrap="none" rtlCol="0">
            <a:spAutoFit/>
          </a:bodyPr>
          <a:lstStyle/>
          <a:p>
            <a:r>
              <a:rPr lang="en-LT" dirty="0">
                <a:hlinkClick r:id="rId2"/>
              </a:rPr>
              <a:t>Šaltinis</a:t>
            </a:r>
            <a:endParaRPr lang="en-LT" dirty="0"/>
          </a:p>
        </p:txBody>
      </p:sp>
      <p:pic>
        <p:nvPicPr>
          <p:cNvPr id="7" name="Picture Placeholder 6" descr="A picture containing text, indoor, living, room&#10;&#10;Description automatically generated">
            <a:extLst>
              <a:ext uri="{FF2B5EF4-FFF2-40B4-BE49-F238E27FC236}">
                <a16:creationId xmlns:a16="http://schemas.microsoft.com/office/drawing/2014/main" id="{19EE5018-F448-8546-A676-ABB9DDB4A15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25480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fontScale="92500" lnSpcReduction="20000"/>
          </a:bodyPr>
          <a:lstStyle/>
          <a:p>
            <a:r>
              <a:rPr lang="en-IE" dirty="0"/>
              <a:t>3 MODULIS 1 UŽDUOTIS:</a:t>
            </a:r>
          </a:p>
          <a:p>
            <a:r>
              <a:rPr lang="en-IE" dirty="0"/>
              <a:t>SUPLANUOKITE POPKULTŪROS TURIZMO MARŠRUTĄ AR EKSKURSIJĄ.</a:t>
            </a:r>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lt-LT" sz="1800" dirty="0">
                <a:latin typeface="Calibri" panose="020F0502020204030204" pitchFamily="34" charset="0"/>
                <a:ea typeface="Calibri" panose="020F0502020204030204" pitchFamily="34" charset="0"/>
                <a:cs typeface="Times New Roman" panose="02020603050405020304" pitchFamily="18" charset="0"/>
              </a:rPr>
              <a:t>Suplanuokite interpretuojamą maršrutą, kuriame būtų nagrinėjama jūsų vietovės popkultūros turizmo tema. Tai gali būti pėsčiųjų, automobilių ar dviračių takas, kuriuo lankytojai galėtų trumpiau ar ilgiau pasivaikščioti. Nustatykite temą. Išvardykite įvairias vietoves, objektus ir įmones, kurias įtrauksite į taką.  Nuspręskite, koks interpretavimo formatas jūsų takui būtų tinkamiausias (žemėlapis, garso įrašas, mobilioji programėlė, informaciniai stendai). Apsvarstykite galimą naudą, kurią šis takas galėtų atnešti lankytojams ir regionui.</a:t>
            </a:r>
          </a:p>
        </p:txBody>
      </p:sp>
      <p:pic>
        <p:nvPicPr>
          <p:cNvPr id="9" name="Picture Placeholder 8">
            <a:extLst>
              <a:ext uri="{FF2B5EF4-FFF2-40B4-BE49-F238E27FC236}">
                <a16:creationId xmlns:a16="http://schemas.microsoft.com/office/drawing/2014/main" id="{7A31CAF9-1BE1-4106-9B85-076A99403A0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93956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lnSpcReduction="10000"/>
          </a:bodyPr>
          <a:lstStyle/>
          <a:p>
            <a:r>
              <a:rPr lang="en-IE" dirty="0"/>
              <a:t>3 MODULIS 2 UŽDUOTIS:</a:t>
            </a:r>
          </a:p>
          <a:p>
            <a:r>
              <a:rPr lang="en-IE" dirty="0"/>
              <a:t>SUKURKITE POPKULTŪROS TURIZMO PRISTATYMĄ</a:t>
            </a:r>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lt-LT" sz="1800" dirty="0">
                <a:latin typeface="Calibri" panose="020F0502020204030204" pitchFamily="34" charset="0"/>
                <a:ea typeface="Calibri" panose="020F0502020204030204" pitchFamily="34" charset="0"/>
                <a:cs typeface="Times New Roman" panose="02020603050405020304" pitchFamily="18" charset="0"/>
              </a:rPr>
              <a:t>Sukurkite naujo popkultūros turizmo renginio savo regione pristatymą („</a:t>
            </a:r>
            <a:r>
              <a:rPr lang="lt-LT" sz="1800" dirty="0" err="1">
                <a:latin typeface="Calibri" panose="020F0502020204030204" pitchFamily="34" charset="0"/>
                <a:ea typeface="Calibri" panose="020F0502020204030204" pitchFamily="34" charset="0"/>
                <a:cs typeface="Times New Roman" panose="02020603050405020304" pitchFamily="18" charset="0"/>
              </a:rPr>
              <a:t>elevator</a:t>
            </a:r>
            <a:r>
              <a:rPr lang="lt-LT" sz="1800" dirty="0">
                <a:latin typeface="Calibri" panose="020F0502020204030204" pitchFamily="34" charset="0"/>
                <a:ea typeface="Calibri" panose="020F0502020204030204" pitchFamily="34" charset="0"/>
                <a:cs typeface="Times New Roman" panose="02020603050405020304" pitchFamily="18" charset="0"/>
              </a:rPr>
              <a:t> </a:t>
            </a:r>
            <a:r>
              <a:rPr lang="lt-LT" sz="1800" dirty="0" err="1">
                <a:latin typeface="Calibri" panose="020F0502020204030204" pitchFamily="34" charset="0"/>
                <a:ea typeface="Calibri" panose="020F0502020204030204" pitchFamily="34" charset="0"/>
                <a:cs typeface="Times New Roman" panose="02020603050405020304" pitchFamily="18" charset="0"/>
              </a:rPr>
              <a:t>pitch</a:t>
            </a:r>
            <a:r>
              <a:rPr lang="lt-LT" sz="1800" dirty="0">
                <a:latin typeface="Calibri" panose="020F0502020204030204" pitchFamily="34" charset="0"/>
                <a:ea typeface="Calibri" panose="020F0502020204030204" pitchFamily="34" charset="0"/>
                <a:cs typeface="Times New Roman" panose="02020603050405020304" pitchFamily="18" charset="0"/>
              </a:rPr>
              <a:t>“). „</a:t>
            </a:r>
            <a:r>
              <a:rPr lang="lt-LT" sz="1800" dirty="0" err="1">
                <a:latin typeface="Calibri" panose="020F0502020204030204" pitchFamily="34" charset="0"/>
                <a:ea typeface="Calibri" panose="020F0502020204030204" pitchFamily="34" charset="0"/>
                <a:cs typeface="Times New Roman" panose="02020603050405020304" pitchFamily="18" charset="0"/>
              </a:rPr>
              <a:t>Elevator</a:t>
            </a:r>
            <a:r>
              <a:rPr lang="lt-LT" sz="1800" dirty="0">
                <a:latin typeface="Calibri" panose="020F0502020204030204" pitchFamily="34" charset="0"/>
                <a:ea typeface="Calibri" panose="020F0502020204030204" pitchFamily="34" charset="0"/>
                <a:cs typeface="Times New Roman" panose="02020603050405020304" pitchFamily="18" charset="0"/>
              </a:rPr>
              <a:t> </a:t>
            </a:r>
            <a:r>
              <a:rPr lang="lt-LT" sz="1800" dirty="0" err="1">
                <a:latin typeface="Calibri" panose="020F0502020204030204" pitchFamily="34" charset="0"/>
                <a:ea typeface="Calibri" panose="020F0502020204030204" pitchFamily="34" charset="0"/>
                <a:cs typeface="Times New Roman" panose="02020603050405020304" pitchFamily="18" charset="0"/>
              </a:rPr>
              <a:t>pitch“taip</a:t>
            </a:r>
            <a:r>
              <a:rPr lang="lt-LT" sz="1800" dirty="0">
                <a:latin typeface="Calibri" panose="020F0502020204030204" pitchFamily="34" charset="0"/>
                <a:ea typeface="Calibri" panose="020F0502020204030204" pitchFamily="34" charset="0"/>
                <a:cs typeface="Times New Roman" panose="02020603050405020304" pitchFamily="18" charset="0"/>
              </a:rPr>
              <a:t> vadinamas todėl, kad imituoja laiką, per kurį važiuojama liftu (sakykime, kad apie 2 minutes), per kurias galite glaustai ir įtikinamai pristatyti savo renginį. </a:t>
            </a:r>
          </a:p>
          <a:p>
            <a:pPr>
              <a:lnSpc>
                <a:spcPct val="107000"/>
              </a:lnSpc>
              <a:spcAft>
                <a:spcPts val="800"/>
              </a:spcAft>
            </a:pPr>
            <a:r>
              <a:rPr lang="lt-LT" sz="1800" dirty="0">
                <a:latin typeface="Calibri" panose="020F0502020204030204" pitchFamily="34" charset="0"/>
                <a:ea typeface="Calibri" panose="020F0502020204030204" pitchFamily="34" charset="0"/>
                <a:cs typeface="Times New Roman" panose="02020603050405020304" pitchFamily="18" charset="0"/>
              </a:rPr>
              <a:t>Iš esmės, toliau pateiktos pastabos - tai šablonas, pagal kurį galite struktūruoti savo pristatymą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https://toggl.com/blog/elevator-pitch-examples</a:t>
            </a: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Placeholder 5">
            <a:extLst>
              <a:ext uri="{FF2B5EF4-FFF2-40B4-BE49-F238E27FC236}">
                <a16:creationId xmlns:a16="http://schemas.microsoft.com/office/drawing/2014/main" id="{E065E9C8-15EA-4386-8C60-D85BA9FB901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29467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lnSpcReduction="10000"/>
          </a:bodyPr>
          <a:lstStyle/>
          <a:p>
            <a:r>
              <a:rPr lang="en-IE" dirty="0"/>
              <a:t>3 MODULIS 2 UŽDUOTIS:</a:t>
            </a:r>
          </a:p>
          <a:p>
            <a:r>
              <a:rPr lang="en-IE" dirty="0"/>
              <a:t>SUKURKITE POPKULTŪROS TURIZMO PRISTATYMĄ</a:t>
            </a:r>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lt-LT" sz="1800" dirty="0">
                <a:latin typeface="Calibri" panose="020F0502020204030204" pitchFamily="34" charset="0"/>
                <a:ea typeface="Calibri" panose="020F0502020204030204" pitchFamily="34" charset="0"/>
                <a:cs typeface="Times New Roman" panose="02020603050405020304" pitchFamily="18" charset="0"/>
              </a:rPr>
              <a:t>Yra penki pagrindiniai tokio pranešimo elementai:</a:t>
            </a:r>
          </a:p>
          <a:p>
            <a:pPr>
              <a:lnSpc>
                <a:spcPct val="107000"/>
              </a:lnSpc>
              <a:spcAft>
                <a:spcPts val="800"/>
              </a:spcAft>
            </a:pPr>
            <a:r>
              <a:rPr lang="lt-LT" sz="1800" dirty="0">
                <a:latin typeface="Calibri" panose="020F0502020204030204" pitchFamily="34" charset="0"/>
                <a:ea typeface="Calibri" panose="020F0502020204030204" pitchFamily="34" charset="0"/>
                <a:cs typeface="Times New Roman" panose="02020603050405020304" pitchFamily="18" charset="0"/>
              </a:rPr>
              <a:t>Įvardinkite problemą</a:t>
            </a:r>
            <a:br>
              <a:rPr lang="lt-LT" sz="1800" dirty="0">
                <a:latin typeface="Calibri" panose="020F0502020204030204" pitchFamily="34" charset="0"/>
                <a:ea typeface="Calibri" panose="020F0502020204030204" pitchFamily="34" charset="0"/>
                <a:cs typeface="Times New Roman" panose="02020603050405020304" pitchFamily="18" charset="0"/>
              </a:rPr>
            </a:br>
            <a:r>
              <a:rPr lang="lt-LT" sz="1800" dirty="0">
                <a:latin typeface="Calibri" panose="020F0502020204030204" pitchFamily="34" charset="0"/>
                <a:ea typeface="Calibri" panose="020F0502020204030204" pitchFamily="34" charset="0"/>
                <a:cs typeface="Times New Roman" panose="02020603050405020304" pitchFamily="18" charset="0"/>
              </a:rPr>
              <a:t>Pateikite savo sprendimą</a:t>
            </a:r>
            <a:br>
              <a:rPr lang="lt-LT" sz="1800" dirty="0">
                <a:latin typeface="Calibri" panose="020F0502020204030204" pitchFamily="34" charset="0"/>
                <a:ea typeface="Calibri" panose="020F0502020204030204" pitchFamily="34" charset="0"/>
                <a:cs typeface="Times New Roman" panose="02020603050405020304" pitchFamily="18" charset="0"/>
              </a:rPr>
            </a:br>
            <a:r>
              <a:rPr lang="lt-LT" sz="1800" dirty="0">
                <a:latin typeface="Calibri" panose="020F0502020204030204" pitchFamily="34" charset="0"/>
                <a:ea typeface="Calibri" panose="020F0502020204030204" pitchFamily="34" charset="0"/>
                <a:cs typeface="Times New Roman" panose="02020603050405020304" pitchFamily="18" charset="0"/>
              </a:rPr>
              <a:t>Paaiškinkite, kodėl žmonės turėtų jumis pasitikėti</a:t>
            </a:r>
            <a:br>
              <a:rPr lang="lt-LT" sz="1800" dirty="0">
                <a:latin typeface="Calibri" panose="020F0502020204030204" pitchFamily="34" charset="0"/>
                <a:ea typeface="Calibri" panose="020F0502020204030204" pitchFamily="34" charset="0"/>
                <a:cs typeface="Times New Roman" panose="02020603050405020304" pitchFamily="18" charset="0"/>
              </a:rPr>
            </a:br>
            <a:r>
              <a:rPr lang="lt-LT" sz="1800" dirty="0">
                <a:latin typeface="Calibri" panose="020F0502020204030204" pitchFamily="34" charset="0"/>
                <a:ea typeface="Calibri" panose="020F0502020204030204" pitchFamily="34" charset="0"/>
                <a:cs typeface="Times New Roman" panose="02020603050405020304" pitchFamily="18" charset="0"/>
              </a:rPr>
              <a:t>Aprašykite savo vertės pasiūlymą</a:t>
            </a:r>
            <a:br>
              <a:rPr lang="lt-LT" sz="1800" dirty="0">
                <a:latin typeface="Calibri" panose="020F0502020204030204" pitchFamily="34" charset="0"/>
                <a:ea typeface="Calibri" panose="020F0502020204030204" pitchFamily="34" charset="0"/>
                <a:cs typeface="Times New Roman" panose="02020603050405020304" pitchFamily="18" charset="0"/>
              </a:rPr>
            </a:br>
            <a:r>
              <a:rPr lang="lt-LT" sz="1800" dirty="0">
                <a:latin typeface="Calibri" panose="020F0502020204030204" pitchFamily="34" charset="0"/>
                <a:ea typeface="Calibri" panose="020F0502020204030204" pitchFamily="34" charset="0"/>
                <a:cs typeface="Times New Roman" panose="02020603050405020304" pitchFamily="18" charset="0"/>
              </a:rPr>
              <a:t>Pasiūlykite raginimą imtis veiksmų (</a:t>
            </a:r>
            <a:r>
              <a:rPr lang="lt-LT" sz="1800" dirty="0" err="1">
                <a:latin typeface="Calibri" panose="020F0502020204030204" pitchFamily="34" charset="0"/>
                <a:ea typeface="Calibri" panose="020F0502020204030204" pitchFamily="34" charset="0"/>
                <a:cs typeface="Times New Roman" panose="02020603050405020304" pitchFamily="18" charset="0"/>
              </a:rPr>
              <a:t>Call</a:t>
            </a:r>
            <a:r>
              <a:rPr lang="lt-LT" sz="1800" dirty="0">
                <a:latin typeface="Calibri" panose="020F0502020204030204" pitchFamily="34" charset="0"/>
                <a:ea typeface="Calibri" panose="020F0502020204030204" pitchFamily="34" charset="0"/>
                <a:cs typeface="Times New Roman" panose="02020603050405020304" pitchFamily="18" charset="0"/>
              </a:rPr>
              <a:t> to </a:t>
            </a:r>
            <a:r>
              <a:rPr lang="lt-LT" sz="1800" dirty="0" err="1">
                <a:latin typeface="Calibri" panose="020F0502020204030204" pitchFamily="34" charset="0"/>
                <a:ea typeface="Calibri" panose="020F0502020204030204" pitchFamily="34" charset="0"/>
                <a:cs typeface="Times New Roman" panose="02020603050405020304" pitchFamily="18" charset="0"/>
              </a:rPr>
              <a:t>Action</a:t>
            </a:r>
            <a:r>
              <a:rPr lang="lt-LT" sz="1800" dirty="0">
                <a:latin typeface="Calibri" panose="020F0502020204030204" pitchFamily="34" charset="0"/>
                <a:ea typeface="Calibri" panose="020F0502020204030204" pitchFamily="34" charset="0"/>
                <a:cs typeface="Times New Roman" panose="02020603050405020304" pitchFamily="18" charset="0"/>
              </a:rPr>
              <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Placeholder 5">
            <a:extLst>
              <a:ext uri="{FF2B5EF4-FFF2-40B4-BE49-F238E27FC236}">
                <a16:creationId xmlns:a16="http://schemas.microsoft.com/office/drawing/2014/main" id="{E065E9C8-15EA-4386-8C60-D85BA9FB90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0676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POPKULTŪROS TURIZMO SKATINIMAS</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lt-LT" dirty="0"/>
              <a:t>76 % keliautojų visame pasaulyje planuodami kelionę naudojasi kelionių apžvalgų svetainėmis</a:t>
            </a:r>
            <a:endParaRPr lang="en-GB" dirty="0"/>
          </a:p>
          <a:p>
            <a:pPr marL="342900" indent="-342900" algn="just">
              <a:buFont typeface="Arial" panose="020B0604020202020204" pitchFamily="34" charset="0"/>
              <a:buChar char="•"/>
            </a:pPr>
            <a:r>
              <a:rPr lang="lt-LT" dirty="0"/>
              <a:t>48 % keliautojų visame pasaulyje klauso šeimos ir draugų patarimų dėl kelionės planavimo</a:t>
            </a:r>
            <a:endParaRPr lang="en-GB" dirty="0"/>
          </a:p>
          <a:p>
            <a:pPr marL="342900" indent="-342900" algn="just">
              <a:buFont typeface="Arial" panose="020B0604020202020204" pitchFamily="34" charset="0"/>
              <a:buChar char="•"/>
            </a:pPr>
            <a:r>
              <a:rPr lang="lt-LT" dirty="0"/>
              <a:t>93 % keliautojų visame pasaulyje teigia, kad sprendimus dėl užsakymo lemia atsiliepimai internete</a:t>
            </a:r>
            <a:endParaRPr lang="en-GB" dirty="0"/>
          </a:p>
          <a:p>
            <a:pPr marL="342900" indent="-342900" algn="just">
              <a:buFont typeface="Arial" panose="020B0604020202020204" pitchFamily="34" charset="0"/>
              <a:buChar char="•"/>
            </a:pPr>
            <a:r>
              <a:rPr lang="en-GB" dirty="0" err="1"/>
              <a:t>Jau</a:t>
            </a:r>
            <a:r>
              <a:rPr lang="en-GB" dirty="0"/>
              <a:t> </a:t>
            </a:r>
            <a:r>
              <a:rPr lang="en-GB" dirty="0" err="1"/>
              <a:t>dešimtmečius</a:t>
            </a:r>
            <a:r>
              <a:rPr lang="en-GB" dirty="0"/>
              <a:t> </a:t>
            </a:r>
            <a:r>
              <a:rPr lang="en-GB" dirty="0" err="1"/>
              <a:t>gera</a:t>
            </a:r>
            <a:r>
              <a:rPr lang="en-GB" dirty="0"/>
              <a:t> </a:t>
            </a:r>
            <a:r>
              <a:rPr lang="en-GB" dirty="0" err="1"/>
              <a:t>reklama</a:t>
            </a:r>
            <a:r>
              <a:rPr lang="en-GB" dirty="0"/>
              <a:t> </a:t>
            </a:r>
            <a:r>
              <a:rPr lang="en-GB" dirty="0" err="1"/>
              <a:t>daro</a:t>
            </a:r>
            <a:r>
              <a:rPr lang="en-GB" dirty="0"/>
              <a:t> </a:t>
            </a:r>
            <a:r>
              <a:rPr lang="en-GB" dirty="0" err="1"/>
              <a:t>įtaką</a:t>
            </a:r>
            <a:r>
              <a:rPr lang="en-GB" dirty="0"/>
              <a:t> </a:t>
            </a:r>
            <a:r>
              <a:rPr lang="en-GB" dirty="0" err="1"/>
              <a:t>visuomenei</a:t>
            </a:r>
            <a:r>
              <a:rPr lang="en-GB" dirty="0"/>
              <a:t> </a:t>
            </a:r>
            <a:r>
              <a:rPr lang="en-GB" dirty="0" err="1"/>
              <a:t>ir</a:t>
            </a:r>
            <a:r>
              <a:rPr lang="en-GB" dirty="0"/>
              <a:t> </a:t>
            </a:r>
            <a:r>
              <a:rPr lang="en-GB" dirty="0" err="1"/>
              <a:t>atvirkščiai</a:t>
            </a:r>
            <a:endParaRPr lang="en-GB" dirty="0"/>
          </a:p>
          <a:p>
            <a:pPr marL="342900" indent="-342900" algn="just">
              <a:buFont typeface="Arial" panose="020B0604020202020204" pitchFamily="34" charset="0"/>
              <a:buChar char="•"/>
            </a:pPr>
            <a:r>
              <a:rPr lang="lt-LT" dirty="0"/>
              <a:t>Pasinaudojant žiniasklaidos ir pramogų tendencijomis ir modeliais, miesto skaičiai gali didėti. Nuo „Sostų karų“ įkvėptų ekskursijų iki „</a:t>
            </a:r>
            <a:r>
              <a:rPr lang="lt-LT" dirty="0" err="1"/>
              <a:t>Breaking</a:t>
            </a:r>
            <a:r>
              <a:rPr lang="lt-LT" dirty="0"/>
              <a:t> </a:t>
            </a:r>
            <a:r>
              <a:rPr lang="lt-LT" dirty="0" err="1"/>
              <a:t>Bad</a:t>
            </a:r>
            <a:r>
              <a:rPr lang="lt-LT" dirty="0"/>
              <a:t>“ suvenyrų ir „Didžiojo </a:t>
            </a:r>
            <a:r>
              <a:rPr lang="lt-LT" dirty="0" err="1"/>
              <a:t>Getsbio</a:t>
            </a:r>
            <a:r>
              <a:rPr lang="lt-LT" dirty="0"/>
              <a:t>“ vakarėlių - vietovės pritraukia lankytojus ir pinigus</a:t>
            </a:r>
            <a:endParaRPr lang="en-GB" dirty="0"/>
          </a:p>
        </p:txBody>
      </p:sp>
    </p:spTree>
    <p:extLst>
      <p:ext uri="{BB962C8B-B14F-4D97-AF65-F5344CB8AC3E}">
        <p14:creationId xmlns:p14="http://schemas.microsoft.com/office/powerpoint/2010/main" val="1880839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lnSpcReduction="10000"/>
          </a:bodyPr>
          <a:lstStyle/>
          <a:p>
            <a:r>
              <a:rPr lang="en-IE" dirty="0"/>
              <a:t>3 MODULIS 2 UŽDUOTIS:</a:t>
            </a:r>
          </a:p>
          <a:p>
            <a:r>
              <a:rPr lang="en-IE" dirty="0"/>
              <a:t>SUKURKITE POPKULTŪROS TURIZMO PRISTATYMĄ</a:t>
            </a:r>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lt-LT" sz="1800" dirty="0">
                <a:latin typeface="Calibri" panose="020F0502020204030204" pitchFamily="34" charset="0"/>
                <a:ea typeface="Calibri" panose="020F0502020204030204" pitchFamily="34" charset="0"/>
                <a:cs typeface="Times New Roman" panose="02020603050405020304" pitchFamily="18" charset="0"/>
              </a:rPr>
              <a:t>Įtraukite raginimą imtis veiksmų - ką norite, kad klausytojai darytų išgirdę jūsų pranešimą? Pirktų bilietus / investuotų / </a:t>
            </a:r>
            <a:r>
              <a:rPr lang="lt-LT" sz="1800" dirty="0" err="1">
                <a:latin typeface="Calibri" panose="020F0502020204030204" pitchFamily="34" charset="0"/>
                <a:ea typeface="Calibri" panose="020F0502020204030204" pitchFamily="34" charset="0"/>
                <a:cs typeface="Times New Roman" panose="02020603050405020304" pitchFamily="18" charset="0"/>
              </a:rPr>
              <a:t>savanoriautų</a:t>
            </a:r>
            <a:r>
              <a:rPr lang="lt-LT" sz="1800" dirty="0">
                <a:latin typeface="Calibri" panose="020F0502020204030204" pitchFamily="34" charset="0"/>
                <a:ea typeface="Calibri" panose="020F0502020204030204" pitchFamily="34" charset="0"/>
                <a:cs typeface="Times New Roman" panose="02020603050405020304" pitchFamily="18" charset="0"/>
              </a:rPr>
              <a:t> / papasakotų draugams ar dar ką nors?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dirty="0">
                <a:latin typeface="Calibri" panose="020F0502020204030204" pitchFamily="34" charset="0"/>
                <a:ea typeface="Calibri" panose="020F0502020204030204" pitchFamily="34" charset="0"/>
                <a:cs typeface="Times New Roman" panose="02020603050405020304" pitchFamily="18" charset="0"/>
              </a:rPr>
              <a:t>Įkvėpimo semkitės pagal šią nuorodą</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https://articles.bplans.com/the-7-key-components-of-a-perfect-elevator-pitch</a:t>
            </a: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Placeholder 5">
            <a:extLst>
              <a:ext uri="{FF2B5EF4-FFF2-40B4-BE49-F238E27FC236}">
                <a16:creationId xmlns:a16="http://schemas.microsoft.com/office/drawing/2014/main" id="{E065E9C8-15EA-4386-8C60-D85BA9FB901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14657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556047" cy="2618509"/>
          </a:xfrm>
        </p:spPr>
        <p:txBody>
          <a:bodyPr>
            <a:normAutofit fontScale="92500" lnSpcReduction="20000"/>
          </a:bodyPr>
          <a:lstStyle/>
          <a:p>
            <a:pPr algn="ctr"/>
            <a:r>
              <a:rPr lang="en-US" dirty="0"/>
              <a:t>TOLIAU: 4 </a:t>
            </a:r>
            <a:r>
              <a:rPr lang="en-US" dirty="0" err="1"/>
              <a:t>modulis</a:t>
            </a:r>
            <a:r>
              <a:rPr lang="en-US" dirty="0"/>
              <a:t> </a:t>
            </a:r>
            <a:r>
              <a:rPr lang="en-US" dirty="0" err="1"/>
              <a:t>Popkultūros</a:t>
            </a:r>
            <a:r>
              <a:rPr lang="en-US" dirty="0"/>
              <a:t> </a:t>
            </a:r>
            <a:r>
              <a:rPr lang="en-US" dirty="0" err="1"/>
              <a:t>turizmo</a:t>
            </a:r>
            <a:r>
              <a:rPr lang="en-US" dirty="0"/>
              <a:t> </a:t>
            </a:r>
            <a:r>
              <a:rPr lang="en-US" dirty="0" err="1"/>
              <a:t>produktu</a:t>
            </a:r>
            <a:r>
              <a:rPr lang="en-US" dirty="0"/>
              <a:t>̨ </a:t>
            </a:r>
            <a:r>
              <a:rPr lang="en-US" dirty="0" err="1"/>
              <a:t>ir</a:t>
            </a:r>
            <a:r>
              <a:rPr lang="en-US" dirty="0"/>
              <a:t> </a:t>
            </a:r>
            <a:r>
              <a:rPr lang="en-US" dirty="0" err="1"/>
              <a:t>patirčiu</a:t>
            </a:r>
            <a:r>
              <a:rPr lang="en-US" dirty="0"/>
              <a:t>̨ </a:t>
            </a:r>
            <a:r>
              <a:rPr lang="en-US" dirty="0" err="1"/>
              <a:t>marketingas</a:t>
            </a:r>
            <a:endParaRPr lang="en-US" dirty="0"/>
          </a:p>
          <a:p>
            <a:endParaRPr lang="en-US" sz="2300" dirty="0"/>
          </a:p>
          <a:p>
            <a:pPr algn="r"/>
            <a:r>
              <a:rPr lang="en-US" sz="2300" dirty="0"/>
              <a:t>(Kaip </a:t>
            </a:r>
            <a:r>
              <a:rPr lang="en-US" sz="2300" dirty="0" err="1"/>
              <a:t>šalys</a:t>
            </a:r>
            <a:r>
              <a:rPr lang="en-US" sz="2300" dirty="0"/>
              <a:t> </a:t>
            </a:r>
            <a:r>
              <a:rPr lang="en-US" sz="2300" dirty="0" err="1"/>
              <a:t>pasiekia</a:t>
            </a:r>
            <a:r>
              <a:rPr lang="en-US" sz="2300" dirty="0"/>
              <a:t> </a:t>
            </a:r>
            <a:r>
              <a:rPr lang="en-US" sz="2300" dirty="0" err="1"/>
              <a:t>savo</a:t>
            </a:r>
            <a:r>
              <a:rPr lang="en-US" sz="2300" dirty="0"/>
              <a:t> </a:t>
            </a:r>
            <a:r>
              <a:rPr lang="en-US" sz="2300" dirty="0" err="1"/>
              <a:t>tikslines</a:t>
            </a:r>
            <a:r>
              <a:rPr lang="en-US" sz="2300" dirty="0"/>
              <a:t> </a:t>
            </a:r>
            <a:r>
              <a:rPr lang="en-US" sz="2300" dirty="0" err="1"/>
              <a:t>auditorijas</a:t>
            </a:r>
            <a:r>
              <a:rPr lang="en-US" sz="2300" dirty="0"/>
              <a:t>? </a:t>
            </a:r>
            <a:r>
              <a:rPr lang="en-US" sz="2300" dirty="0" err="1"/>
              <a:t>Tapkite</a:t>
            </a:r>
            <a:r>
              <a:rPr lang="en-US" sz="2300" dirty="0"/>
              <a:t> </a:t>
            </a:r>
            <a:r>
              <a:rPr lang="en-US" sz="2300" dirty="0" err="1"/>
              <a:t>profesionalu</a:t>
            </a:r>
            <a:r>
              <a:rPr lang="en-US" sz="2300" dirty="0"/>
              <a:t>!)</a:t>
            </a:r>
          </a:p>
        </p:txBody>
      </p:sp>
      <p:pic>
        <p:nvPicPr>
          <p:cNvPr id="6" name="Picture Placeholder 5" descr="A picture containing sky&#10;&#10;Description automatically generated">
            <a:extLst>
              <a:ext uri="{FF2B5EF4-FFF2-40B4-BE49-F238E27FC236}">
                <a16:creationId xmlns:a16="http://schemas.microsoft.com/office/drawing/2014/main" id="{0E0843EE-0D46-4544-ABD1-A98F5ECD294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238" y="0"/>
            <a:ext cx="12198238" cy="6858000"/>
          </a:xfrm>
        </p:spPr>
      </p:pic>
    </p:spTree>
    <p:extLst>
      <p:ext uri="{BB962C8B-B14F-4D97-AF65-F5344CB8AC3E}">
        <p14:creationId xmlns:p14="http://schemas.microsoft.com/office/powerpoint/2010/main" val="1712453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87E5F1-8DD3-B240-B447-4A4E2AAA1F6E}"/>
              </a:ext>
            </a:extLst>
          </p:cNvPr>
          <p:cNvSpPr>
            <a:spLocks noGrp="1"/>
          </p:cNvSpPr>
          <p:nvPr>
            <p:ph type="body" sz="quarter" idx="20"/>
          </p:nvPr>
        </p:nvSpPr>
        <p:spPr>
          <a:xfrm>
            <a:off x="1451114" y="424588"/>
            <a:ext cx="6370982" cy="1164100"/>
          </a:xfrm>
        </p:spPr>
        <p:txBody>
          <a:bodyPr>
            <a:normAutofit/>
          </a:bodyPr>
          <a:lstStyle/>
          <a:p>
            <a:r>
              <a:rPr lang="en-US" sz="3200" dirty="0" err="1"/>
              <a:t>Pagrindiniai</a:t>
            </a:r>
            <a:r>
              <a:rPr lang="en-US" sz="3200" dirty="0"/>
              <a:t> 3 </a:t>
            </a:r>
            <a:r>
              <a:rPr lang="en-US" sz="3200" dirty="0" err="1"/>
              <a:t>modulio</a:t>
            </a:r>
            <a:r>
              <a:rPr lang="en-US" sz="3200" dirty="0"/>
              <a:t> </a:t>
            </a:r>
            <a:r>
              <a:rPr lang="en-US" sz="3200" dirty="0" err="1"/>
              <a:t>informacijos</a:t>
            </a:r>
            <a:r>
              <a:rPr lang="en-US" sz="3200" dirty="0"/>
              <a:t> </a:t>
            </a:r>
            <a:r>
              <a:rPr lang="en-US" sz="3200" dirty="0" err="1"/>
              <a:t>šaltiniai</a:t>
            </a:r>
            <a:endParaRPr lang="en-US" sz="3200" dirty="0"/>
          </a:p>
        </p:txBody>
      </p:sp>
      <p:sp>
        <p:nvSpPr>
          <p:cNvPr id="2" name="Text Placeholder 1">
            <a:extLst>
              <a:ext uri="{FF2B5EF4-FFF2-40B4-BE49-F238E27FC236}">
                <a16:creationId xmlns:a16="http://schemas.microsoft.com/office/drawing/2014/main" id="{DD4C4EF9-5D89-1D4E-95DE-1A69C713B8FD}"/>
              </a:ext>
            </a:extLst>
          </p:cNvPr>
          <p:cNvSpPr>
            <a:spLocks noGrp="1"/>
          </p:cNvSpPr>
          <p:nvPr>
            <p:ph type="body" sz="quarter" idx="15"/>
          </p:nvPr>
        </p:nvSpPr>
        <p:spPr>
          <a:xfrm>
            <a:off x="8878502" y="1615175"/>
            <a:ext cx="2812464" cy="323455"/>
          </a:xfrm>
        </p:spPr>
        <p:txBody>
          <a:bodyPr/>
          <a:lstStyle/>
          <a:p>
            <a:r>
              <a:rPr lang="en-US" dirty="0"/>
              <a:t>www.facebook.com/outpaceeu</a:t>
            </a:r>
          </a:p>
        </p:txBody>
      </p:sp>
      <p:sp>
        <p:nvSpPr>
          <p:cNvPr id="4" name="Text Placeholder 3">
            <a:extLst>
              <a:ext uri="{FF2B5EF4-FFF2-40B4-BE49-F238E27FC236}">
                <a16:creationId xmlns:a16="http://schemas.microsoft.com/office/drawing/2014/main" id="{1258961C-F51A-A445-AFEE-52FF4222E2BE}"/>
              </a:ext>
            </a:extLst>
          </p:cNvPr>
          <p:cNvSpPr>
            <a:spLocks noGrp="1"/>
          </p:cNvSpPr>
          <p:nvPr>
            <p:ph type="body" sz="quarter" idx="17"/>
          </p:nvPr>
        </p:nvSpPr>
        <p:spPr/>
        <p:txBody>
          <a:bodyPr/>
          <a:lstStyle/>
          <a:p>
            <a:r>
              <a:rPr lang="en-US" dirty="0"/>
              <a:t>www.popculturetourism.eu</a:t>
            </a:r>
          </a:p>
        </p:txBody>
      </p:sp>
      <p:grpSp>
        <p:nvGrpSpPr>
          <p:cNvPr id="10" name="Google Shape;664;p39">
            <a:extLst>
              <a:ext uri="{FF2B5EF4-FFF2-40B4-BE49-F238E27FC236}">
                <a16:creationId xmlns:a16="http://schemas.microsoft.com/office/drawing/2014/main" id="{AF26583B-99B9-CC41-92BC-F97A3ED80C3D}"/>
              </a:ext>
            </a:extLst>
          </p:cNvPr>
          <p:cNvGrpSpPr/>
          <p:nvPr/>
        </p:nvGrpSpPr>
        <p:grpSpPr>
          <a:xfrm>
            <a:off x="8252108" y="2190883"/>
            <a:ext cx="301041" cy="301041"/>
            <a:chOff x="5941025" y="3634400"/>
            <a:chExt cx="467650" cy="467650"/>
          </a:xfrm>
          <a:solidFill>
            <a:srgbClr val="F5B020"/>
          </a:solidFill>
        </p:grpSpPr>
        <p:sp>
          <p:nvSpPr>
            <p:cNvPr id="11" name="Google Shape;665;p39">
              <a:extLst>
                <a:ext uri="{FF2B5EF4-FFF2-40B4-BE49-F238E27FC236}">
                  <a16:creationId xmlns:a16="http://schemas.microsoft.com/office/drawing/2014/main" id="{026E682D-EF64-6B45-B7F8-F8870E8D52B7}"/>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666;p39">
              <a:extLst>
                <a:ext uri="{FF2B5EF4-FFF2-40B4-BE49-F238E27FC236}">
                  <a16:creationId xmlns:a16="http://schemas.microsoft.com/office/drawing/2014/main" id="{27938B3A-E147-BB47-A796-BBFBA73AF9A4}"/>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67;p39">
              <a:extLst>
                <a:ext uri="{FF2B5EF4-FFF2-40B4-BE49-F238E27FC236}">
                  <a16:creationId xmlns:a16="http://schemas.microsoft.com/office/drawing/2014/main" id="{7DC0D342-29F6-4545-B7CF-6474696A116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68;p39">
              <a:extLst>
                <a:ext uri="{FF2B5EF4-FFF2-40B4-BE49-F238E27FC236}">
                  <a16:creationId xmlns:a16="http://schemas.microsoft.com/office/drawing/2014/main" id="{0DD2D850-5F8A-9845-A6E5-FA697621844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69;p39">
              <a:extLst>
                <a:ext uri="{FF2B5EF4-FFF2-40B4-BE49-F238E27FC236}">
                  <a16:creationId xmlns:a16="http://schemas.microsoft.com/office/drawing/2014/main" id="{8DB18CCE-3750-A64A-9C8B-DD82C4CB114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70;p39">
              <a:extLst>
                <a:ext uri="{FF2B5EF4-FFF2-40B4-BE49-F238E27FC236}">
                  <a16:creationId xmlns:a16="http://schemas.microsoft.com/office/drawing/2014/main" id="{4DE210A0-C3D6-0F43-BF7C-C89DDCD5EA5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7" name="Picture 26" descr="A picture containing drawing&#10;&#10;Description automatically generated">
            <a:extLst>
              <a:ext uri="{FF2B5EF4-FFF2-40B4-BE49-F238E27FC236}">
                <a16:creationId xmlns:a16="http://schemas.microsoft.com/office/drawing/2014/main" id="{BAA9B1D3-D351-443E-B63C-953A741BAB3B}"/>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182596" y="1628444"/>
            <a:ext cx="415861" cy="415861"/>
          </a:xfrm>
          <a:prstGeom prst="rect">
            <a:avLst/>
          </a:prstGeom>
        </p:spPr>
      </p:pic>
      <p:sp>
        <p:nvSpPr>
          <p:cNvPr id="18" name="TextBox 17">
            <a:extLst>
              <a:ext uri="{FF2B5EF4-FFF2-40B4-BE49-F238E27FC236}">
                <a16:creationId xmlns:a16="http://schemas.microsoft.com/office/drawing/2014/main" id="{6F8F4D68-1BC4-DB41-934C-017F393CB9A1}"/>
              </a:ext>
            </a:extLst>
          </p:cNvPr>
          <p:cNvSpPr txBox="1"/>
          <p:nvPr/>
        </p:nvSpPr>
        <p:spPr>
          <a:xfrm>
            <a:off x="204434" y="2225344"/>
            <a:ext cx="7784823" cy="2031325"/>
          </a:xfrm>
          <a:prstGeom prst="rect">
            <a:avLst/>
          </a:prstGeom>
          <a:noFill/>
        </p:spPr>
        <p:txBody>
          <a:bodyPr wrap="square">
            <a:spAutoFit/>
          </a:bodyPr>
          <a:lstStyle/>
          <a:p>
            <a:r>
              <a:rPr lang="en-GB" dirty="0">
                <a:hlinkClick r:id="rId4"/>
              </a:rPr>
              <a:t>Radomskaya, V. POPULAR CULTURE TOURISM: TREND OR TRANSITION?</a:t>
            </a:r>
            <a:endParaRPr lang="en-GB" dirty="0"/>
          </a:p>
          <a:p>
            <a:r>
              <a:rPr lang="en-US" dirty="0">
                <a:hlinkClick r:id="" action="ppaction://noaction"/>
              </a:rPr>
              <a:t>Radomskaya, V. Popular culture as a powerful destination marketing tool: an Australian study</a:t>
            </a:r>
            <a:endParaRPr lang="en-US" dirty="0"/>
          </a:p>
          <a:p>
            <a:r>
              <a:rPr lang="en-US" dirty="0">
                <a:hlinkClick r:id="rId5"/>
              </a:rPr>
              <a:t>Barbee, J. Pop Culture Marketing in Tourism</a:t>
            </a:r>
            <a:endParaRPr lang="en-US" dirty="0"/>
          </a:p>
          <a:p>
            <a:r>
              <a:rPr lang="en-US" dirty="0">
                <a:hlinkClick r:id="rId6"/>
              </a:rPr>
              <a:t>Eklind, A., Gracia Tjong, R. J. Understanding pop culture tourism – analysis of incentives for travel behaviour and participation of pop-culture tourism products</a:t>
            </a:r>
            <a:endParaRPr lang="en-US" dirty="0"/>
          </a:p>
          <a:p>
            <a:endParaRPr lang="en-US" dirty="0"/>
          </a:p>
        </p:txBody>
      </p:sp>
    </p:spTree>
    <p:extLst>
      <p:ext uri="{BB962C8B-B14F-4D97-AF65-F5344CB8AC3E}">
        <p14:creationId xmlns:p14="http://schemas.microsoft.com/office/powerpoint/2010/main" val="2369432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1A479C4-0957-44CA-82AC-CA5D69EFF0E0}"/>
              </a:ext>
            </a:extLst>
          </p:cNvPr>
          <p:cNvGraphicFramePr/>
          <p:nvPr>
            <p:extLst>
              <p:ext uri="{D42A27DB-BD31-4B8C-83A1-F6EECF244321}">
                <p14:modId xmlns:p14="http://schemas.microsoft.com/office/powerpoint/2010/main" val="2701053234"/>
              </p:ext>
            </p:extLst>
          </p:nvPr>
        </p:nvGraphicFramePr>
        <p:xfrm>
          <a:off x="867508" y="124327"/>
          <a:ext cx="11479629" cy="7638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46E3E243-9EF7-4307-BC86-A480E4B75A5B}"/>
              </a:ext>
            </a:extLst>
          </p:cNvPr>
          <p:cNvSpPr>
            <a:spLocks noGrp="1"/>
          </p:cNvSpPr>
          <p:nvPr>
            <p:ph type="body" sz="quarter" idx="13"/>
          </p:nvPr>
        </p:nvSpPr>
        <p:spPr>
          <a:xfrm>
            <a:off x="1474981" y="626981"/>
            <a:ext cx="9649486" cy="697353"/>
          </a:xfrm>
        </p:spPr>
        <p:txBody>
          <a:bodyPr>
            <a:normAutofit/>
          </a:bodyPr>
          <a:lstStyle/>
          <a:p>
            <a:r>
              <a:rPr lang="en-IE" dirty="0">
                <a:solidFill>
                  <a:srgbClr val="9A2E90"/>
                </a:solidFill>
              </a:rPr>
              <a:t>KAS ATSAKINGAS UŽ POPKULTŪROS SKATINIMĄ?</a:t>
            </a:r>
          </a:p>
        </p:txBody>
      </p:sp>
    </p:spTree>
    <p:extLst>
      <p:ext uri="{BB962C8B-B14F-4D97-AF65-F5344CB8AC3E}">
        <p14:creationId xmlns:p14="http://schemas.microsoft.com/office/powerpoint/2010/main" val="3764595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a:solidFill>
                  <a:srgbClr val="9A2E90"/>
                </a:solidFill>
              </a:rPr>
              <a:t>KURKITE VAIZDINĮ TURINĮ</a:t>
            </a: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algn="just"/>
            <a:r>
              <a:rPr lang="lt-LT" sz="2800" dirty="0"/>
              <a:t>Šiais laikais popkultūra yra viskas. Atsiradus socialinei žiniasklaidai, tendencijos plinta greičiau nei bet kada anksčiau ir akimirksniu įkvepia vartotojų elgesį bei dideles išlaidas.</a:t>
            </a:r>
            <a:endParaRPr lang="en-IE" sz="2800" dirty="0"/>
          </a:p>
          <a:p>
            <a:pPr algn="just"/>
            <a:r>
              <a:rPr lang="en-IE" sz="2800" dirty="0" err="1"/>
              <a:t>Atsiradus</a:t>
            </a:r>
            <a:r>
              <a:rPr lang="en-IE" sz="2800" dirty="0"/>
              <a:t> </a:t>
            </a:r>
            <a:r>
              <a:rPr lang="en-IE" sz="2800" i="1" dirty="0"/>
              <a:t>Pinterest</a:t>
            </a:r>
            <a:r>
              <a:rPr lang="en-IE" sz="2800" dirty="0"/>
              <a:t>, </a:t>
            </a:r>
            <a:r>
              <a:rPr lang="en-IE" sz="2800" i="1" dirty="0"/>
              <a:t>Instagram</a:t>
            </a:r>
            <a:r>
              <a:rPr lang="en-IE" sz="2800" dirty="0"/>
              <a:t> </a:t>
            </a:r>
            <a:r>
              <a:rPr lang="en-IE" sz="2800" dirty="0" err="1"/>
              <a:t>ir</a:t>
            </a:r>
            <a:r>
              <a:rPr lang="en-IE" sz="2800" dirty="0"/>
              <a:t> </a:t>
            </a:r>
            <a:r>
              <a:rPr lang="en-IE" sz="2800" dirty="0" err="1"/>
              <a:t>kitai</a:t>
            </a:r>
            <a:r>
              <a:rPr lang="en-IE" sz="2800" dirty="0"/>
              <a:t> </a:t>
            </a:r>
            <a:r>
              <a:rPr lang="en-IE" sz="2800" dirty="0" err="1"/>
              <a:t>vaizdais</a:t>
            </a:r>
            <a:r>
              <a:rPr lang="en-IE" sz="2800" dirty="0"/>
              <a:t>, </a:t>
            </a:r>
            <a:r>
              <a:rPr lang="en-IE" sz="2800" dirty="0" err="1"/>
              <a:t>nuotraukomis</a:t>
            </a:r>
            <a:r>
              <a:rPr lang="en-IE" sz="2800" dirty="0"/>
              <a:t> </a:t>
            </a:r>
            <a:r>
              <a:rPr lang="en-IE" sz="2800" dirty="0" err="1"/>
              <a:t>ar</a:t>
            </a:r>
            <a:r>
              <a:rPr lang="en-IE" sz="2800" dirty="0"/>
              <a:t> </a:t>
            </a:r>
            <a:r>
              <a:rPr lang="en-IE" sz="2800" dirty="0" err="1"/>
              <a:t>vaizdo</a:t>
            </a:r>
            <a:r>
              <a:rPr lang="en-IE" sz="2800" dirty="0"/>
              <a:t> </a:t>
            </a:r>
            <a:r>
              <a:rPr lang="en-IE" sz="2800" dirty="0" err="1"/>
              <a:t>įrašais</a:t>
            </a:r>
            <a:r>
              <a:rPr lang="en-IE" sz="2800" dirty="0"/>
              <a:t> </a:t>
            </a:r>
            <a:r>
              <a:rPr lang="en-IE" sz="2800" dirty="0" err="1"/>
              <a:t>paremtai</a:t>
            </a:r>
            <a:r>
              <a:rPr lang="en-IE" sz="2800" dirty="0"/>
              <a:t> </a:t>
            </a:r>
            <a:r>
              <a:rPr lang="en-IE" sz="2800" dirty="0" err="1"/>
              <a:t>medijai</a:t>
            </a:r>
            <a:r>
              <a:rPr lang="en-IE" sz="2800" dirty="0"/>
              <a:t>, </a:t>
            </a:r>
            <a:r>
              <a:rPr lang="en-IE" sz="2800" dirty="0" err="1"/>
              <a:t>vaizdai</a:t>
            </a:r>
            <a:r>
              <a:rPr lang="en-IE" sz="2800" dirty="0"/>
              <a:t> </a:t>
            </a:r>
            <a:r>
              <a:rPr lang="en-IE" sz="2800" dirty="0" err="1"/>
              <a:t>tapo</a:t>
            </a:r>
            <a:r>
              <a:rPr lang="en-IE" sz="2800" dirty="0"/>
              <a:t> </a:t>
            </a:r>
            <a:r>
              <a:rPr lang="en-IE" sz="2800" dirty="0" err="1"/>
              <a:t>ateities</a:t>
            </a:r>
            <a:r>
              <a:rPr lang="en-IE" sz="2800" dirty="0"/>
              <a:t> banga.</a:t>
            </a:r>
          </a:p>
          <a:p>
            <a:pPr algn="just"/>
            <a:r>
              <a:rPr lang="lt-LT" sz="2800" dirty="0"/>
              <a:t>40 % žmonių geriau reaguoja į vaizdinę informaciją nei į paprastą tekstą: vaizdinis turinys skatina įsitraukimą!</a:t>
            </a:r>
            <a:endParaRPr lang="en-IE" sz="2800" dirty="0">
              <a:highlight>
                <a:srgbClr val="FFFF00"/>
              </a:highlight>
            </a:endParaRPr>
          </a:p>
        </p:txBody>
      </p:sp>
      <p:sp>
        <p:nvSpPr>
          <p:cNvPr id="5" name="TextBox 4">
            <a:extLst>
              <a:ext uri="{FF2B5EF4-FFF2-40B4-BE49-F238E27FC236}">
                <a16:creationId xmlns:a16="http://schemas.microsoft.com/office/drawing/2014/main" id="{11FF5D46-05BA-43AD-A7D0-AAD660C92FFD}"/>
              </a:ext>
            </a:extLst>
          </p:cNvPr>
          <p:cNvSpPr txBox="1"/>
          <p:nvPr/>
        </p:nvSpPr>
        <p:spPr>
          <a:xfrm>
            <a:off x="8802434" y="5946408"/>
            <a:ext cx="3389565" cy="923330"/>
          </a:xfrm>
          <a:prstGeom prst="rect">
            <a:avLst/>
          </a:prstGeom>
          <a:solidFill>
            <a:srgbClr val="1D9647"/>
          </a:solidFill>
        </p:spPr>
        <p:txBody>
          <a:bodyPr wrap="square" rtlCol="0">
            <a:spAutoFit/>
          </a:bodyPr>
          <a:lstStyle/>
          <a:p>
            <a:pPr algn="ctr"/>
            <a:r>
              <a:rPr lang="lt-LT" dirty="0">
                <a:solidFill>
                  <a:schemeClr val="bg1"/>
                </a:solidFill>
              </a:rPr>
              <a:t>85 % didesnė tikimybė, kad peržiūrėję produkto vaizdo įrašą įsigysite produktą</a:t>
            </a:r>
            <a:endParaRPr lang="en-IE" dirty="0">
              <a:solidFill>
                <a:schemeClr val="bg1"/>
              </a:solidFill>
              <a:highlight>
                <a:srgbClr val="FFFF00"/>
              </a:highlight>
            </a:endParaRPr>
          </a:p>
        </p:txBody>
      </p:sp>
      <p:pic>
        <p:nvPicPr>
          <p:cNvPr id="10" name="Graphic 9" descr="Dollar">
            <a:extLst>
              <a:ext uri="{FF2B5EF4-FFF2-40B4-BE49-F238E27FC236}">
                <a16:creationId xmlns:a16="http://schemas.microsoft.com/office/drawing/2014/main" id="{C51CE24C-5C0A-412E-AEB4-2AE68C1A5C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73656" y="5915891"/>
            <a:ext cx="914400" cy="914400"/>
          </a:xfrm>
          <a:prstGeom prst="rect">
            <a:avLst/>
          </a:prstGeom>
        </p:spPr>
      </p:pic>
      <p:pic>
        <p:nvPicPr>
          <p:cNvPr id="14" name="Picture Placeholder 13" descr="A screenshot of a video game&#10;&#10;Description automatically generated with medium confidence">
            <a:extLst>
              <a:ext uri="{FF2B5EF4-FFF2-40B4-BE49-F238E27FC236}">
                <a16:creationId xmlns:a16="http://schemas.microsoft.com/office/drawing/2014/main" id="{0AC3F613-8B61-D642-96A7-2D69667BF534}"/>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8802435" y="1223694"/>
            <a:ext cx="3389565" cy="4033653"/>
          </a:xfrm>
        </p:spPr>
      </p:pic>
    </p:spTree>
    <p:extLst>
      <p:ext uri="{BB962C8B-B14F-4D97-AF65-F5344CB8AC3E}">
        <p14:creationId xmlns:p14="http://schemas.microsoft.com/office/powerpoint/2010/main" val="2563525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a:bodyPr>
          <a:lstStyle/>
          <a:p>
            <a:r>
              <a:rPr lang="en-GB" dirty="0" err="1"/>
              <a:t>Pavyzdys</a:t>
            </a:r>
            <a:r>
              <a:rPr lang="en-GB" dirty="0"/>
              <a:t>: </a:t>
            </a:r>
            <a:r>
              <a:rPr lang="lt-LT" dirty="0"/>
              <a:t>Australija - geriausia kelionių kryptis</a:t>
            </a:r>
            <a:endParaRPr lang="en-IE"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557638"/>
            <a:ext cx="4445267" cy="2653157"/>
          </a:xfrm>
        </p:spPr>
        <p:txBody>
          <a:bodyPr/>
          <a:lstStyle/>
          <a:p>
            <a:r>
              <a:rPr lang="en-GB" sz="2200" b="1" dirty="0" err="1"/>
              <a:t>Tikslas</a:t>
            </a:r>
            <a:r>
              <a:rPr lang="en-GB" sz="2200" b="1" dirty="0"/>
              <a:t>:</a:t>
            </a:r>
            <a:r>
              <a:rPr lang="en-GB" sz="2200" dirty="0"/>
              <a:t> </a:t>
            </a:r>
            <a:r>
              <a:rPr lang="lt-LT" sz="2200" dirty="0"/>
              <a:t>Padidinti JAV keliautojų skrydžių į Australiją užsakymų skaičių</a:t>
            </a:r>
            <a:r>
              <a:rPr lang="en-GB" sz="2200" dirty="0"/>
              <a:t>.</a:t>
            </a:r>
          </a:p>
          <a:p>
            <a:r>
              <a:rPr lang="en-GB" sz="2200" b="1" dirty="0" err="1"/>
              <a:t>Sprendimas</a:t>
            </a:r>
            <a:r>
              <a:rPr lang="en-GB" sz="2200" b="1" dirty="0"/>
              <a:t>:</a:t>
            </a:r>
            <a:r>
              <a:rPr lang="en-GB" sz="2200" dirty="0"/>
              <a:t> </a:t>
            </a:r>
            <a:r>
              <a:rPr lang="lt-LT" sz="2200" dirty="0"/>
              <a:t>Naudoti „</a:t>
            </a:r>
            <a:r>
              <a:rPr lang="lt-LT" sz="2200" dirty="0" err="1"/>
              <a:t>Verizon</a:t>
            </a:r>
            <a:r>
              <a:rPr lang="lt-LT" sz="2200" dirty="0"/>
              <a:t> </a:t>
            </a:r>
            <a:r>
              <a:rPr lang="lt-LT" sz="2200" dirty="0" err="1"/>
              <a:t>Media</a:t>
            </a:r>
            <a:r>
              <a:rPr lang="lt-LT" sz="2200" dirty="0"/>
              <a:t>“ vietinius skelbimus, kad į Australijos turizmo svetainę atvestumėte potencialius lankytojus ir padidintumėte kelionių užsakymų skaičių per partnerių svetaines</a:t>
            </a:r>
            <a:r>
              <a:rPr lang="en-GB" sz="2200" dirty="0"/>
              <a:t>. </a:t>
            </a:r>
          </a:p>
        </p:txBody>
      </p:sp>
      <p:sp>
        <p:nvSpPr>
          <p:cNvPr id="12" name="TextBox 11">
            <a:extLst>
              <a:ext uri="{FF2B5EF4-FFF2-40B4-BE49-F238E27FC236}">
                <a16:creationId xmlns:a16="http://schemas.microsoft.com/office/drawing/2014/main" id="{FBFA33D2-A06D-E040-8F56-455D5832D8F2}"/>
              </a:ext>
            </a:extLst>
          </p:cNvPr>
          <p:cNvSpPr txBox="1"/>
          <p:nvPr/>
        </p:nvSpPr>
        <p:spPr>
          <a:xfrm>
            <a:off x="10748513" y="6373596"/>
            <a:ext cx="848309" cy="369332"/>
          </a:xfrm>
          <a:prstGeom prst="rect">
            <a:avLst/>
          </a:prstGeom>
          <a:noFill/>
        </p:spPr>
        <p:txBody>
          <a:bodyPr wrap="none" rtlCol="0">
            <a:spAutoFit/>
          </a:bodyPr>
          <a:lstStyle/>
          <a:p>
            <a:r>
              <a:rPr lang="en-LT" dirty="0">
                <a:hlinkClick r:id="rId2"/>
              </a:rPr>
              <a:t>Šaltinis</a:t>
            </a:r>
            <a:endParaRPr lang="en-LT" dirty="0"/>
          </a:p>
        </p:txBody>
      </p:sp>
      <p:pic>
        <p:nvPicPr>
          <p:cNvPr id="13" name="Picture Placeholder 12" descr="Graphical user interface, text, application&#10;&#10;Description automatically generated">
            <a:extLst>
              <a:ext uri="{FF2B5EF4-FFF2-40B4-BE49-F238E27FC236}">
                <a16:creationId xmlns:a16="http://schemas.microsoft.com/office/drawing/2014/main" id="{69233BA3-E752-ED42-BB00-A6885A45E469}"/>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253003" y="1508861"/>
            <a:ext cx="4382218" cy="3115598"/>
          </a:xfrm>
        </p:spPr>
      </p:pic>
      <p:pic>
        <p:nvPicPr>
          <p:cNvPr id="15" name="Picture Placeholder 14" descr="A group of people jumping on a beach&#10;&#10;Description automatically generated with medium confidence">
            <a:extLst>
              <a:ext uri="{FF2B5EF4-FFF2-40B4-BE49-F238E27FC236}">
                <a16:creationId xmlns:a16="http://schemas.microsoft.com/office/drawing/2014/main" id="{B66DE4F8-42FD-E24E-B3A0-18F1649E1437}"/>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09118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Deimantai</a:t>
            </a:r>
            <a:r>
              <a:rPr lang="en-US" dirty="0"/>
              <a:t> </a:t>
            </a:r>
            <a:r>
              <a:rPr lang="en-US" dirty="0" err="1"/>
              <a:t>amžiams</a:t>
            </a:r>
            <a:endParaRPr lang="en-US" dirty="0">
              <a:highlight>
                <a:srgbClr val="FFFF00"/>
              </a:highlight>
            </a:endParaRP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lt-LT" sz="2200" dirty="0"/>
              <a:t>1947 m. </a:t>
            </a:r>
            <a:r>
              <a:rPr lang="lt-LT" sz="2200" dirty="0" err="1"/>
              <a:t>Frances</a:t>
            </a:r>
            <a:r>
              <a:rPr lang="lt-LT" sz="2200" dirty="0"/>
              <a:t> </a:t>
            </a:r>
            <a:r>
              <a:rPr lang="lt-LT" sz="2200" dirty="0" err="1"/>
              <a:t>Gerety</a:t>
            </a:r>
            <a:r>
              <a:rPr lang="lt-LT" sz="2200" dirty="0"/>
              <a:t> parašė dainą „A </a:t>
            </a:r>
            <a:r>
              <a:rPr lang="lt-LT" sz="2200" dirty="0" err="1"/>
              <a:t>Diamond</a:t>
            </a:r>
            <a:r>
              <a:rPr lang="lt-LT" sz="2200" dirty="0"/>
              <a:t> </a:t>
            </a:r>
            <a:r>
              <a:rPr lang="lt-LT" sz="2200" dirty="0" err="1"/>
              <a:t>Is</a:t>
            </a:r>
            <a:r>
              <a:rPr lang="lt-LT" sz="2200" dirty="0"/>
              <a:t> </a:t>
            </a:r>
            <a:r>
              <a:rPr lang="lt-LT" sz="2200" dirty="0" err="1"/>
              <a:t>Forever</a:t>
            </a:r>
            <a:r>
              <a:rPr lang="lt-LT" sz="2200" dirty="0"/>
              <a:t>“ („Deimantas yra amžinas“) „De </a:t>
            </a:r>
            <a:r>
              <a:rPr lang="lt-LT" sz="2200" dirty="0" err="1"/>
              <a:t>Beers</a:t>
            </a:r>
            <a:r>
              <a:rPr lang="lt-LT" sz="2200" dirty="0"/>
              <a:t>“ reklaminei kampanijai ir 25 metus rašė visas bendrovės reklamas.</a:t>
            </a:r>
          </a:p>
          <a:p>
            <a:pPr algn="just"/>
            <a:r>
              <a:rPr lang="lt-LT" sz="2200" dirty="0"/>
              <a:t>„Deimantai yra amžini“ buvo tokia plačiai paplitusi frazė, kad tapo filmo apie Džeimsą </a:t>
            </a:r>
            <a:r>
              <a:rPr lang="lt-LT" sz="2200" dirty="0" err="1"/>
              <a:t>Bondą</a:t>
            </a:r>
            <a:r>
              <a:rPr lang="lt-LT" sz="2200" dirty="0"/>
              <a:t> pavadinimu.</a:t>
            </a:r>
            <a:endParaRPr lang="en-US" sz="2200" dirty="0"/>
          </a:p>
        </p:txBody>
      </p:sp>
      <p:pic>
        <p:nvPicPr>
          <p:cNvPr id="9" name="Picture Placeholder 8" descr="Diagram&#10;&#10;Description automatically generated with medium confidence">
            <a:extLst>
              <a:ext uri="{FF2B5EF4-FFF2-40B4-BE49-F238E27FC236}">
                <a16:creationId xmlns:a16="http://schemas.microsoft.com/office/drawing/2014/main" id="{0570AC47-AED9-2C41-B767-D43A6AE78C17}"/>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3564835" y="-1"/>
            <a:ext cx="8627164" cy="4540151"/>
          </a:xfrm>
        </p:spPr>
      </p:pic>
      <p:sp>
        <p:nvSpPr>
          <p:cNvPr id="10" name="TextBox 9">
            <a:extLst>
              <a:ext uri="{FF2B5EF4-FFF2-40B4-BE49-F238E27FC236}">
                <a16:creationId xmlns:a16="http://schemas.microsoft.com/office/drawing/2014/main" id="{1EA28B85-1F14-7940-BF62-B9CE705F3450}"/>
              </a:ext>
            </a:extLst>
          </p:cNvPr>
          <p:cNvSpPr txBox="1"/>
          <p:nvPr/>
        </p:nvSpPr>
        <p:spPr>
          <a:xfrm>
            <a:off x="497155" y="6314536"/>
            <a:ext cx="848309" cy="369332"/>
          </a:xfrm>
          <a:prstGeom prst="rect">
            <a:avLst/>
          </a:prstGeom>
          <a:noFill/>
        </p:spPr>
        <p:txBody>
          <a:bodyPr wrap="none" rtlCol="0">
            <a:spAutoFit/>
          </a:bodyPr>
          <a:lstStyle/>
          <a:p>
            <a:r>
              <a:rPr lang="en-LT" dirty="0">
                <a:hlinkClick r:id="rId3"/>
              </a:rPr>
              <a:t>Šaltinis</a:t>
            </a:r>
            <a:endParaRPr lang="en-LT" dirty="0"/>
          </a:p>
        </p:txBody>
      </p:sp>
    </p:spTree>
    <p:extLst>
      <p:ext uri="{BB962C8B-B14F-4D97-AF65-F5344CB8AC3E}">
        <p14:creationId xmlns:p14="http://schemas.microsoft.com/office/powerpoint/2010/main" val="1719023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D5B16B3-2C3F-4DF2-AFA5-24571608A046}">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13377</TotalTime>
  <Words>3600</Words>
  <Application>Microsoft Macintosh PowerPoint</Application>
  <PresentationFormat>Widescreen</PresentationFormat>
  <Paragraphs>227</Paragraphs>
  <Slides>52</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Calibri Light</vt:lpstr>
      <vt:lpstr>Guardian Text Egyptian Web</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Lina Pečiūrė</cp:lastModifiedBy>
  <cp:revision>178</cp:revision>
  <dcterms:created xsi:type="dcterms:W3CDTF">2019-11-20T14:08:21Z</dcterms:created>
  <dcterms:modified xsi:type="dcterms:W3CDTF">2021-09-20T09:37:00Z</dcterms:modified>
</cp:coreProperties>
</file>