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75" r:id="rId2"/>
    <p:sldId id="302" r:id="rId3"/>
    <p:sldId id="350" r:id="rId4"/>
    <p:sldId id="376" r:id="rId5"/>
    <p:sldId id="352" r:id="rId6"/>
    <p:sldId id="309" r:id="rId7"/>
    <p:sldId id="312" r:id="rId8"/>
    <p:sldId id="304" r:id="rId9"/>
    <p:sldId id="346" r:id="rId10"/>
    <p:sldId id="347" r:id="rId11"/>
    <p:sldId id="348" r:id="rId12"/>
    <p:sldId id="349" r:id="rId13"/>
    <p:sldId id="354" r:id="rId14"/>
    <p:sldId id="381" r:id="rId15"/>
    <p:sldId id="361" r:id="rId16"/>
    <p:sldId id="382" r:id="rId17"/>
    <p:sldId id="355" r:id="rId18"/>
    <p:sldId id="389" r:id="rId19"/>
    <p:sldId id="362" r:id="rId20"/>
    <p:sldId id="383" r:id="rId21"/>
    <p:sldId id="374" r:id="rId22"/>
    <p:sldId id="363" r:id="rId23"/>
    <p:sldId id="364" r:id="rId24"/>
    <p:sldId id="365" r:id="rId25"/>
    <p:sldId id="366" r:id="rId26"/>
    <p:sldId id="367" r:id="rId27"/>
    <p:sldId id="369" r:id="rId28"/>
    <p:sldId id="371" r:id="rId29"/>
    <p:sldId id="372" r:id="rId30"/>
    <p:sldId id="373" r:id="rId31"/>
    <p:sldId id="390" r:id="rId32"/>
    <p:sldId id="356" r:id="rId33"/>
    <p:sldId id="385" r:id="rId34"/>
    <p:sldId id="384" r:id="rId35"/>
    <p:sldId id="388" r:id="rId36"/>
    <p:sldId id="386" r:id="rId37"/>
    <p:sldId id="357" r:id="rId38"/>
    <p:sldId id="307" r:id="rId39"/>
    <p:sldId id="391" r:id="rId40"/>
    <p:sldId id="393" r:id="rId41"/>
    <p:sldId id="398" r:id="rId42"/>
    <p:sldId id="397" r:id="rId43"/>
    <p:sldId id="394" r:id="rId44"/>
    <p:sldId id="396" r:id="rId45"/>
    <p:sldId id="395" r:id="rId46"/>
    <p:sldId id="358" r:id="rId47"/>
    <p:sldId id="359" r:id="rId48"/>
    <p:sldId id="431" r:id="rId49"/>
    <p:sldId id="433" r:id="rId50"/>
    <p:sldId id="43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41"/>
    <a:srgbClr val="DD1B50"/>
    <a:srgbClr val="1198D1"/>
    <a:srgbClr val="9A2E90"/>
    <a:srgbClr val="F5B020"/>
    <a:srgbClr val="E45E32"/>
    <a:srgbClr val="000000"/>
    <a:srgbClr val="404040"/>
    <a:srgbClr val="91BE46"/>
    <a:srgbClr val="1D9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45" autoAdjust="0"/>
    <p:restoredTop sz="94729"/>
  </p:normalViewPr>
  <p:slideViewPr>
    <p:cSldViewPr snapToGrid="0" snapToObjects="1">
      <p:cViewPr varScale="1">
        <p:scale>
          <a:sx n="104" d="100"/>
          <a:sy n="104" d="100"/>
        </p:scale>
        <p:origin x="488"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with photo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1353CFCD-2703-C64F-A780-92441DA7ACC2}"/>
              </a:ext>
            </a:extLst>
          </p:cNvPr>
          <p:cNvSpPr/>
          <p:nvPr userDrawn="1"/>
        </p:nvSpPr>
        <p:spPr>
          <a:xfrm>
            <a:off x="390978" y="4841874"/>
            <a:ext cx="1935844" cy="164465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Main Body Text</a:t>
            </a:r>
          </a:p>
        </p:txBody>
      </p:sp>
      <p:pic>
        <p:nvPicPr>
          <p:cNvPr id="17" name="Picture 16" descr="A close up of a sign&#10;&#10;Description automatically generated">
            <a:extLst>
              <a:ext uri="{FF2B5EF4-FFF2-40B4-BE49-F238E27FC236}">
                <a16:creationId xmlns:a16="http://schemas.microsoft.com/office/drawing/2014/main" id="{8C4AA226-2938-6F41-8288-DD9770C2C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extLst>
      <p:ext uri="{BB962C8B-B14F-4D97-AF65-F5344CB8AC3E}">
        <p14:creationId xmlns:p14="http://schemas.microsoft.com/office/powerpoint/2010/main" val="35097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EA75-D55F-D04A-BF8D-0291E9DC5EFA}"/>
              </a:ext>
            </a:extLst>
          </p:cNvPr>
          <p:cNvSpPr/>
          <p:nvPr userDrawn="1"/>
        </p:nvSpPr>
        <p:spPr>
          <a:xfrm>
            <a:off x="2415442" y="297595"/>
            <a:ext cx="4439557" cy="99423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D0881-36CB-7649-A7E8-5F14C25F4676}"/>
              </a:ext>
            </a:extLst>
          </p:cNvPr>
          <p:cNvSpPr/>
          <p:nvPr userDrawn="1"/>
        </p:nvSpPr>
        <p:spPr>
          <a:xfrm>
            <a:off x="3025255" y="4046615"/>
            <a:ext cx="1219201" cy="1244869"/>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0A0A225-0F55-F641-B8B5-2BE6B2129688}"/>
              </a:ext>
            </a:extLst>
          </p:cNvPr>
          <p:cNvSpPr>
            <a:spLocks noGrp="1"/>
          </p:cNvSpPr>
          <p:nvPr>
            <p:ph type="pic" sz="quarter" idx="10"/>
          </p:nvPr>
        </p:nvSpPr>
        <p:spPr>
          <a:xfrm>
            <a:off x="445569" y="523574"/>
            <a:ext cx="3798887" cy="4222750"/>
          </a:xfrm>
        </p:spPr>
        <p:txBody>
          <a:bodyPr/>
          <a:lstStyle>
            <a:lvl1pPr marL="0" indent="0" algn="ctr">
              <a:buNone/>
              <a:defRPr sz="2000"/>
            </a:lvl1pPr>
          </a:lstStyle>
          <a:p>
            <a:endParaRPr lang="en-US" dirty="0"/>
          </a:p>
          <a:p>
            <a:endParaRPr lang="en-US" dirty="0"/>
          </a:p>
          <a:p>
            <a:r>
              <a:rPr lang="en-US" dirty="0"/>
              <a:t>Click to add a photo</a:t>
            </a:r>
          </a:p>
        </p:txBody>
      </p:sp>
      <p:sp>
        <p:nvSpPr>
          <p:cNvPr id="20" name="Picture Placeholder 2">
            <a:extLst>
              <a:ext uri="{FF2B5EF4-FFF2-40B4-BE49-F238E27FC236}">
                <a16:creationId xmlns:a16="http://schemas.microsoft.com/office/drawing/2014/main" id="{DAA584C7-BD3C-8844-AD84-8513CEFC5002}"/>
              </a:ext>
            </a:extLst>
          </p:cNvPr>
          <p:cNvSpPr>
            <a:spLocks noGrp="1"/>
          </p:cNvSpPr>
          <p:nvPr>
            <p:ph type="pic" sz="quarter" idx="11"/>
          </p:nvPr>
        </p:nvSpPr>
        <p:spPr>
          <a:xfrm>
            <a:off x="4709884" y="3546595"/>
            <a:ext cx="2771571" cy="3013810"/>
          </a:xfrm>
        </p:spPr>
        <p:txBody>
          <a:bodyPr>
            <a:normAutofit/>
          </a:bodyPr>
          <a:lstStyle>
            <a:lvl1pPr marL="0" indent="0" algn="ctr">
              <a:buNone/>
              <a:defRPr sz="1800"/>
            </a:lvl1pPr>
          </a:lstStyle>
          <a:p>
            <a:endParaRPr lang="en-US" dirty="0"/>
          </a:p>
          <a:p>
            <a:r>
              <a:rPr lang="en-US" dirty="0"/>
              <a:t>Click to add a photo</a:t>
            </a:r>
          </a:p>
        </p:txBody>
      </p:sp>
      <p:sp>
        <p:nvSpPr>
          <p:cNvPr id="21" name="Text Placeholder 23">
            <a:extLst>
              <a:ext uri="{FF2B5EF4-FFF2-40B4-BE49-F238E27FC236}">
                <a16:creationId xmlns:a16="http://schemas.microsoft.com/office/drawing/2014/main" id="{6F20DF54-2E46-6F4D-86D8-14F6B589B636}"/>
              </a:ext>
            </a:extLst>
          </p:cNvPr>
          <p:cNvSpPr>
            <a:spLocks noGrp="1"/>
          </p:cNvSpPr>
          <p:nvPr>
            <p:ph type="body" sz="quarter" idx="13" hasCustomPrompt="1"/>
          </p:nvPr>
        </p:nvSpPr>
        <p:spPr>
          <a:xfrm>
            <a:off x="4635221" y="1508861"/>
            <a:ext cx="3999055" cy="1791502"/>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22" name="Text Placeholder 25">
            <a:extLst>
              <a:ext uri="{FF2B5EF4-FFF2-40B4-BE49-F238E27FC236}">
                <a16:creationId xmlns:a16="http://schemas.microsoft.com/office/drawing/2014/main" id="{474C6A3D-1373-F247-AC68-6AE232ADE7BB}"/>
              </a:ext>
            </a:extLst>
          </p:cNvPr>
          <p:cNvSpPr>
            <a:spLocks noGrp="1"/>
          </p:cNvSpPr>
          <p:nvPr>
            <p:ph type="body" sz="quarter" idx="14" hasCustomPrompt="1"/>
          </p:nvPr>
        </p:nvSpPr>
        <p:spPr>
          <a:xfrm>
            <a:off x="7814127" y="4046615"/>
            <a:ext cx="3932304" cy="216418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3" name="Picture 22" descr="A close up of a sign&#10;&#10;Description automatically generated">
            <a:extLst>
              <a:ext uri="{FF2B5EF4-FFF2-40B4-BE49-F238E27FC236}">
                <a16:creationId xmlns:a16="http://schemas.microsoft.com/office/drawing/2014/main" id="{BE2774BD-5BCF-704B-97DA-8BFC95F10F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70011"/>
            <a:ext cx="11381134" cy="5597232"/>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D4A7241C-0A1C-8E47-AB22-CA50160A444E}"/>
              </a:ext>
            </a:extLst>
          </p:cNvPr>
          <p:cNvSpPr>
            <a:spLocks noGrp="1"/>
          </p:cNvSpPr>
          <p:nvPr>
            <p:ph type="pic" sz="quarter" idx="10" hasCustomPrompt="1"/>
          </p:nvPr>
        </p:nvSpPr>
        <p:spPr>
          <a:xfrm>
            <a:off x="5834298" y="0"/>
            <a:ext cx="5675313"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1675006" y="1074656"/>
            <a:ext cx="5675313" cy="1690335"/>
          </a:xfrm>
        </p:spPr>
        <p:txBody>
          <a:bodyPr>
            <a:normAutofit/>
          </a:bodyPr>
          <a:lstStyle>
            <a:lvl1pPr marL="0" indent="0" algn="r">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682390" y="3336966"/>
            <a:ext cx="5005892" cy="2090057"/>
          </a:xfrm>
        </p:spPr>
        <p:txBody>
          <a:bodyPr>
            <a:noAutofit/>
          </a:bodyPr>
          <a:lstStyle>
            <a:lvl1pPr marL="0" indent="0" algn="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hoto slide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396E02-8FBF-A446-9643-E01AE0E11DF3}"/>
              </a:ext>
            </a:extLst>
          </p:cNvPr>
          <p:cNvSpPr/>
          <p:nvPr userDrawn="1"/>
        </p:nvSpPr>
        <p:spPr>
          <a:xfrm>
            <a:off x="0" y="0"/>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3">
            <a:extLst>
              <a:ext uri="{FF2B5EF4-FFF2-40B4-BE49-F238E27FC236}">
                <a16:creationId xmlns:a16="http://schemas.microsoft.com/office/drawing/2014/main" id="{0ED9A6FB-AAFA-524E-9310-2891429DBDBB}"/>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8" name="Text Placeholder 25">
            <a:extLst>
              <a:ext uri="{FF2B5EF4-FFF2-40B4-BE49-F238E27FC236}">
                <a16:creationId xmlns:a16="http://schemas.microsoft.com/office/drawing/2014/main" id="{E50C6166-5703-B44C-9DAE-3A351D82DD01}"/>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57150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285775"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17" name="Picture 16" descr="A close up of a sign&#10;&#10;Description automatically generated">
            <a:extLst>
              <a:ext uri="{FF2B5EF4-FFF2-40B4-BE49-F238E27FC236}">
                <a16:creationId xmlns:a16="http://schemas.microsoft.com/office/drawing/2014/main" id="{9256D7B6-A0A6-7440-B736-77923A095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46405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A07560-3848-C44E-89C5-7B8AA02F539E}"/>
              </a:ext>
            </a:extLst>
          </p:cNvPr>
          <p:cNvSpPr>
            <a:spLocks noGrp="1"/>
          </p:cNvSpPr>
          <p:nvPr>
            <p:ph type="pic" sz="quarter" idx="10"/>
          </p:nvPr>
        </p:nvSpPr>
        <p:spPr>
          <a:xfrm>
            <a:off x="-6238" y="0"/>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txBody>
          <a:bodyPr wrap="square" anchor="t">
            <a:noAutofit/>
          </a:bodyPr>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5" name="Rectangle 4">
            <a:extLst>
              <a:ext uri="{FF2B5EF4-FFF2-40B4-BE49-F238E27FC236}">
                <a16:creationId xmlns:a16="http://schemas.microsoft.com/office/drawing/2014/main" id="{B33CFD9A-7D20-6341-9296-700BED885CC8}"/>
              </a:ext>
            </a:extLst>
          </p:cNvPr>
          <p:cNvSpPr/>
          <p:nvPr userDrawn="1"/>
        </p:nvSpPr>
        <p:spPr>
          <a:xfrm>
            <a:off x="-6239" y="2987040"/>
            <a:ext cx="5197998" cy="3132575"/>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1E72DBEE-1A4C-3D40-8EE0-FA63872FE217}"/>
              </a:ext>
            </a:extLst>
          </p:cNvPr>
          <p:cNvSpPr>
            <a:spLocks noGrp="1"/>
          </p:cNvSpPr>
          <p:nvPr>
            <p:ph type="body" sz="quarter" idx="13" hasCustomPrompt="1"/>
          </p:nvPr>
        </p:nvSpPr>
        <p:spPr>
          <a:xfrm>
            <a:off x="388093" y="3428999"/>
            <a:ext cx="4338286" cy="2389910"/>
          </a:xfrm>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ullet slide">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D46ED09-CB54-A245-9876-42BFB2A98AF6}"/>
              </a:ext>
            </a:extLst>
          </p:cNvPr>
          <p:cNvSpPr/>
          <p:nvPr userDrawn="1"/>
        </p:nvSpPr>
        <p:spPr>
          <a:xfrm>
            <a:off x="820023" y="2319890"/>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945943-17E4-DB44-9E22-02692DE164EF}"/>
              </a:ext>
            </a:extLst>
          </p:cNvPr>
          <p:cNvSpPr/>
          <p:nvPr userDrawn="1"/>
        </p:nvSpPr>
        <p:spPr>
          <a:xfrm>
            <a:off x="1" y="0"/>
            <a:ext cx="12191999" cy="22636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E9A8ED48-74EB-6E4F-AE21-ACF6A681F971}"/>
              </a:ext>
            </a:extLst>
          </p:cNvPr>
          <p:cNvSpPr>
            <a:spLocks noGrp="1"/>
          </p:cNvSpPr>
          <p:nvPr>
            <p:ph type="body" sz="quarter" idx="13" hasCustomPrompt="1"/>
          </p:nvPr>
        </p:nvSpPr>
        <p:spPr>
          <a:xfrm>
            <a:off x="0" y="609472"/>
            <a:ext cx="12191999" cy="1358487"/>
          </a:xfrm>
          <a:noFill/>
        </p:spPr>
        <p:txBody>
          <a:bodyPr>
            <a:normAutofit/>
          </a:bodyPr>
          <a:lstStyle>
            <a:lvl1pPr marL="0" indent="0" algn="ctr">
              <a:buNone/>
              <a:defRPr sz="3600" b="1">
                <a:solidFill>
                  <a:srgbClr val="003841"/>
                </a:solidFill>
                <a:latin typeface="Calibri" panose="020F0502020204030204" pitchFamily="34" charset="0"/>
                <a:cs typeface="Calibri" panose="020F0502020204030204" pitchFamily="34" charset="0"/>
              </a:defRPr>
            </a:lvl1pPr>
          </a:lstStyle>
          <a:p>
            <a:pPr lvl="0"/>
            <a:r>
              <a:rPr lang="en-US" dirty="0"/>
              <a:t>TITLE</a:t>
            </a:r>
          </a:p>
        </p:txBody>
      </p:sp>
      <p:sp>
        <p:nvSpPr>
          <p:cNvPr id="27" name="Text Placeholder 23">
            <a:extLst>
              <a:ext uri="{FF2B5EF4-FFF2-40B4-BE49-F238E27FC236}">
                <a16:creationId xmlns:a16="http://schemas.microsoft.com/office/drawing/2014/main" id="{9FAFDBDA-8C47-E344-A385-E727A051BB86}"/>
              </a:ext>
            </a:extLst>
          </p:cNvPr>
          <p:cNvSpPr>
            <a:spLocks noGrp="1"/>
          </p:cNvSpPr>
          <p:nvPr>
            <p:ph type="body" sz="quarter" idx="14" hasCustomPrompt="1"/>
          </p:nvPr>
        </p:nvSpPr>
        <p:spPr>
          <a:xfrm>
            <a:off x="2275755" y="2349579"/>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9949F2D9-52ED-654A-8561-47EBBFF5DFB9}"/>
              </a:ext>
            </a:extLst>
          </p:cNvPr>
          <p:cNvSpPr>
            <a:spLocks noGrp="1"/>
          </p:cNvSpPr>
          <p:nvPr>
            <p:ph type="body" sz="quarter" idx="15" hasCustomPrompt="1"/>
          </p:nvPr>
        </p:nvSpPr>
        <p:spPr>
          <a:xfrm>
            <a:off x="2275755" y="3036035"/>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1" name="Oval 30">
            <a:extLst>
              <a:ext uri="{FF2B5EF4-FFF2-40B4-BE49-F238E27FC236}">
                <a16:creationId xmlns:a16="http://schemas.microsoft.com/office/drawing/2014/main" id="{C334C265-B0F7-CC4B-BF91-E524F7704899}"/>
              </a:ext>
            </a:extLst>
          </p:cNvPr>
          <p:cNvSpPr/>
          <p:nvPr userDrawn="1"/>
        </p:nvSpPr>
        <p:spPr>
          <a:xfrm>
            <a:off x="6767581" y="2306582"/>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3">
            <a:extLst>
              <a:ext uri="{FF2B5EF4-FFF2-40B4-BE49-F238E27FC236}">
                <a16:creationId xmlns:a16="http://schemas.microsoft.com/office/drawing/2014/main" id="{2B89F862-F0A9-9C48-8ACD-0930BC972AE0}"/>
              </a:ext>
            </a:extLst>
          </p:cNvPr>
          <p:cNvSpPr>
            <a:spLocks noGrp="1"/>
          </p:cNvSpPr>
          <p:nvPr>
            <p:ph type="body" sz="quarter" idx="16" hasCustomPrompt="1"/>
          </p:nvPr>
        </p:nvSpPr>
        <p:spPr>
          <a:xfrm>
            <a:off x="8223313" y="2336271"/>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3" name="Text Placeholder 23">
            <a:extLst>
              <a:ext uri="{FF2B5EF4-FFF2-40B4-BE49-F238E27FC236}">
                <a16:creationId xmlns:a16="http://schemas.microsoft.com/office/drawing/2014/main" id="{1056BA68-E841-0749-A8C6-B0D2CC0CBB4C}"/>
              </a:ext>
            </a:extLst>
          </p:cNvPr>
          <p:cNvSpPr>
            <a:spLocks noGrp="1"/>
          </p:cNvSpPr>
          <p:nvPr>
            <p:ph type="body" sz="quarter" idx="17" hasCustomPrompt="1"/>
          </p:nvPr>
        </p:nvSpPr>
        <p:spPr>
          <a:xfrm>
            <a:off x="8223313" y="3022727"/>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4" name="Oval 33">
            <a:extLst>
              <a:ext uri="{FF2B5EF4-FFF2-40B4-BE49-F238E27FC236}">
                <a16:creationId xmlns:a16="http://schemas.microsoft.com/office/drawing/2014/main" id="{1A59965A-F117-7249-B7B6-86B0DFB6DBE1}"/>
              </a:ext>
            </a:extLst>
          </p:cNvPr>
          <p:cNvSpPr/>
          <p:nvPr userDrawn="1"/>
        </p:nvSpPr>
        <p:spPr>
          <a:xfrm>
            <a:off x="820023" y="4491095"/>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D0F712A0-88EE-F248-B7F5-E303D82BF0BE}"/>
              </a:ext>
            </a:extLst>
          </p:cNvPr>
          <p:cNvSpPr>
            <a:spLocks noGrp="1"/>
          </p:cNvSpPr>
          <p:nvPr>
            <p:ph type="body" sz="quarter" idx="18" hasCustomPrompt="1"/>
          </p:nvPr>
        </p:nvSpPr>
        <p:spPr>
          <a:xfrm>
            <a:off x="2275755" y="4520784"/>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6" name="Text Placeholder 23">
            <a:extLst>
              <a:ext uri="{FF2B5EF4-FFF2-40B4-BE49-F238E27FC236}">
                <a16:creationId xmlns:a16="http://schemas.microsoft.com/office/drawing/2014/main" id="{91A53127-7A05-2046-86CB-4E7841931E92}"/>
              </a:ext>
            </a:extLst>
          </p:cNvPr>
          <p:cNvSpPr>
            <a:spLocks noGrp="1"/>
          </p:cNvSpPr>
          <p:nvPr>
            <p:ph type="body" sz="quarter" idx="19" hasCustomPrompt="1"/>
          </p:nvPr>
        </p:nvSpPr>
        <p:spPr>
          <a:xfrm>
            <a:off x="2275755" y="5207240"/>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7" name="Oval 36">
            <a:extLst>
              <a:ext uri="{FF2B5EF4-FFF2-40B4-BE49-F238E27FC236}">
                <a16:creationId xmlns:a16="http://schemas.microsoft.com/office/drawing/2014/main" id="{523918FE-0F30-B04D-8532-14CA4F825B34}"/>
              </a:ext>
            </a:extLst>
          </p:cNvPr>
          <p:cNvSpPr/>
          <p:nvPr userDrawn="1"/>
        </p:nvSpPr>
        <p:spPr>
          <a:xfrm>
            <a:off x="6767581" y="4477787"/>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11D2E5F6-37C2-6C46-839B-F8B0F3D2F503}"/>
              </a:ext>
            </a:extLst>
          </p:cNvPr>
          <p:cNvSpPr>
            <a:spLocks noGrp="1"/>
          </p:cNvSpPr>
          <p:nvPr>
            <p:ph type="body" sz="quarter" idx="20" hasCustomPrompt="1"/>
          </p:nvPr>
        </p:nvSpPr>
        <p:spPr>
          <a:xfrm>
            <a:off x="8223313" y="4507476"/>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9" name="Text Placeholder 23">
            <a:extLst>
              <a:ext uri="{FF2B5EF4-FFF2-40B4-BE49-F238E27FC236}">
                <a16:creationId xmlns:a16="http://schemas.microsoft.com/office/drawing/2014/main" id="{22227995-303C-AF4A-8DC9-8E1BBC9E562F}"/>
              </a:ext>
            </a:extLst>
          </p:cNvPr>
          <p:cNvSpPr>
            <a:spLocks noGrp="1"/>
          </p:cNvSpPr>
          <p:nvPr>
            <p:ph type="body" sz="quarter" idx="21" hasCustomPrompt="1"/>
          </p:nvPr>
        </p:nvSpPr>
        <p:spPr>
          <a:xfrm>
            <a:off x="8223313" y="5193932"/>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Tree>
    <p:extLst>
      <p:ext uri="{BB962C8B-B14F-4D97-AF65-F5344CB8AC3E}">
        <p14:creationId xmlns:p14="http://schemas.microsoft.com/office/powerpoint/2010/main" val="107386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3" name="Text Placeholder 23">
            <a:extLst>
              <a:ext uri="{FF2B5EF4-FFF2-40B4-BE49-F238E27FC236}">
                <a16:creationId xmlns:a16="http://schemas.microsoft.com/office/drawing/2014/main" id="{215D66F8-C87E-3D47-8626-DA3321900A41}"/>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9" name="Rectangle 18">
            <a:extLst>
              <a:ext uri="{FF2B5EF4-FFF2-40B4-BE49-F238E27FC236}">
                <a16:creationId xmlns:a16="http://schemas.microsoft.com/office/drawing/2014/main" id="{A1C7DDB6-A55D-D045-BE6E-EF7342686E01}"/>
              </a:ext>
            </a:extLst>
          </p:cNvPr>
          <p:cNvSpPr/>
          <p:nvPr userDrawn="1"/>
        </p:nvSpPr>
        <p:spPr>
          <a:xfrm>
            <a:off x="4332514" y="6083"/>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B48BCD59-E666-1440-BF88-53DB9B763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1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9AC9F-F7D4-2B48-A2A6-1220F98D1C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1" name="Picture Placeholder 7">
            <a:extLst>
              <a:ext uri="{FF2B5EF4-FFF2-40B4-BE49-F238E27FC236}">
                <a16:creationId xmlns:a16="http://schemas.microsoft.com/office/drawing/2014/main" id="{A38EB24A-DF03-3741-890D-3264884BD43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2" name="Text Placeholder 23">
            <a:extLst>
              <a:ext uri="{FF2B5EF4-FFF2-40B4-BE49-F238E27FC236}">
                <a16:creationId xmlns:a16="http://schemas.microsoft.com/office/drawing/2014/main" id="{B1614870-2699-AC4B-9675-D56CF42F2F94}"/>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4086C8BB-F443-6448-B205-A90D012DBB75}"/>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6" name="Rectangle 15">
            <a:extLst>
              <a:ext uri="{FF2B5EF4-FFF2-40B4-BE49-F238E27FC236}">
                <a16:creationId xmlns:a16="http://schemas.microsoft.com/office/drawing/2014/main" id="{C86F4CB9-C803-1348-8107-B17B255B771A}"/>
              </a:ext>
            </a:extLst>
          </p:cNvPr>
          <p:cNvSpPr/>
          <p:nvPr userDrawn="1"/>
        </p:nvSpPr>
        <p:spPr>
          <a:xfrm>
            <a:off x="0" y="0"/>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1E398702-E431-DC4F-851A-087EB7044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2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6" name="Rectangle 15">
            <a:extLst>
              <a:ext uri="{FF2B5EF4-FFF2-40B4-BE49-F238E27FC236}">
                <a16:creationId xmlns:a16="http://schemas.microsoft.com/office/drawing/2014/main" id="{CADF9F0D-4EDB-2E4C-9739-03C50C8AE7D0}"/>
              </a:ext>
            </a:extLst>
          </p:cNvPr>
          <p:cNvSpPr/>
          <p:nvPr userDrawn="1"/>
        </p:nvSpPr>
        <p:spPr>
          <a:xfrm>
            <a:off x="4332514" y="-5792"/>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descr="A close up of a sign&#10;&#10;Description automatically generated">
            <a:extLst>
              <a:ext uri="{FF2B5EF4-FFF2-40B4-BE49-F238E27FC236}">
                <a16:creationId xmlns:a16="http://schemas.microsoft.com/office/drawing/2014/main" id="{963678D3-0478-1B45-8655-4E66CE087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Rectangle 9"/>
          <p:cNvSpPr/>
          <p:nvPr userDrawn="1"/>
        </p:nvSpPr>
        <p:spPr>
          <a:xfrm>
            <a:off x="7772399" y="0"/>
            <a:ext cx="4412886" cy="685800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15" y="504100"/>
            <a:ext cx="1421418" cy="1522949"/>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313676"/>
            <a:ext cx="3195486" cy="731140"/>
          </a:xfrm>
        </p:spPr>
        <p:txBody>
          <a:bodyPr anchor="ctr">
            <a:normAutofit/>
          </a:bodyPr>
          <a:lstStyle>
            <a:lvl1pPr marL="0" indent="0" algn="l">
              <a:buNone/>
              <a:defRPr sz="2800" baseline="0">
                <a:solidFill>
                  <a:srgbClr val="00384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504100"/>
            <a:ext cx="3195485" cy="837258"/>
          </a:xfrm>
        </p:spPr>
        <p:txBody>
          <a:bodyPr anchor="ctr">
            <a:normAutofit/>
          </a:bodyPr>
          <a:lstStyle>
            <a:lvl1pPr marL="0" indent="0" algn="l">
              <a:buNone/>
              <a:defRPr sz="5000" baseline="0">
                <a:solidFill>
                  <a:srgbClr val="003841"/>
                </a:solidFill>
                <a:latin typeface="+mn-lt"/>
              </a:defRPr>
            </a:lvl1pPr>
          </a:lstStyle>
          <a:p>
            <a:pPr lvl="0"/>
            <a:r>
              <a:rPr lang="en-US" dirty="0"/>
              <a:t>Thank You</a:t>
            </a:r>
          </a:p>
        </p:txBody>
      </p:sp>
      <p:pic>
        <p:nvPicPr>
          <p:cNvPr id="9" name="Picture 8" descr="A close up of a sign&#10;&#10;Description automatically generated">
            <a:extLst>
              <a:ext uri="{FF2B5EF4-FFF2-40B4-BE49-F238E27FC236}">
                <a16:creationId xmlns:a16="http://schemas.microsoft.com/office/drawing/2014/main" id="{A395B351-9006-234D-9A1B-79B5405C4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111" y="4944200"/>
            <a:ext cx="5517971" cy="1409700"/>
          </a:xfrm>
          <a:prstGeom prst="rect">
            <a:avLst/>
          </a:prstGeom>
        </p:spPr>
      </p:pic>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78502" y="79646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78502" y="146086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78502" y="2160311"/>
            <a:ext cx="2812464" cy="323455"/>
          </a:xfrm>
        </p:spPr>
        <p:txBody>
          <a:bodyPr anchor="t">
            <a:normAutofit/>
          </a:bodyPr>
          <a:lstStyle>
            <a:lvl1pPr marL="0" indent="0">
              <a:buNone/>
              <a:defRPr sz="1600">
                <a:solidFill>
                  <a:schemeClr val="bg1"/>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9449292" y="5674555"/>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325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OUTPACE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OUTPACE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hoto with 3 bullet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333749" y="242444"/>
            <a:ext cx="4951120" cy="5981700"/>
          </a:xfrm>
          <a:prstGeom prst="rect">
            <a:avLst/>
          </a:pr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4301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67989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57452" y="590730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11" name="Text Placeholder 25">
            <a:extLst>
              <a:ext uri="{FF2B5EF4-FFF2-40B4-BE49-F238E27FC236}">
                <a16:creationId xmlns:a16="http://schemas.microsoft.com/office/drawing/2014/main" id="{CF130524-0B6F-4ABC-B60A-56D10CD5B7D2}"/>
              </a:ext>
            </a:extLst>
          </p:cNvPr>
          <p:cNvSpPr>
            <a:spLocks noGrp="1"/>
          </p:cNvSpPr>
          <p:nvPr>
            <p:ph type="body" sz="quarter" idx="20" hasCustomPrompt="1"/>
          </p:nvPr>
        </p:nvSpPr>
        <p:spPr>
          <a:xfrm>
            <a:off x="5837978" y="21347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2" name="Text Placeholder 25">
            <a:extLst>
              <a:ext uri="{FF2B5EF4-FFF2-40B4-BE49-F238E27FC236}">
                <a16:creationId xmlns:a16="http://schemas.microsoft.com/office/drawing/2014/main" id="{56144275-CBA6-4567-9D76-6868B01C311D}"/>
              </a:ext>
            </a:extLst>
          </p:cNvPr>
          <p:cNvSpPr>
            <a:spLocks noGrp="1"/>
          </p:cNvSpPr>
          <p:nvPr>
            <p:ph type="body" sz="quarter" idx="21" hasCustomPrompt="1"/>
          </p:nvPr>
        </p:nvSpPr>
        <p:spPr>
          <a:xfrm>
            <a:off x="5837978" y="906831"/>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3" name="Text Placeholder 25">
            <a:extLst>
              <a:ext uri="{FF2B5EF4-FFF2-40B4-BE49-F238E27FC236}">
                <a16:creationId xmlns:a16="http://schemas.microsoft.com/office/drawing/2014/main" id="{1383A843-1802-42B0-ACA6-EBA812612F47}"/>
              </a:ext>
            </a:extLst>
          </p:cNvPr>
          <p:cNvSpPr>
            <a:spLocks noGrp="1"/>
          </p:cNvSpPr>
          <p:nvPr>
            <p:ph type="body" sz="quarter" idx="22" hasCustomPrompt="1"/>
          </p:nvPr>
        </p:nvSpPr>
        <p:spPr>
          <a:xfrm>
            <a:off x="6793918" y="586221"/>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E7A34E27-E4CC-4262-8634-1A5DB1D34556}"/>
              </a:ext>
            </a:extLst>
          </p:cNvPr>
          <p:cNvSpPr>
            <a:spLocks noGrp="1"/>
          </p:cNvSpPr>
          <p:nvPr>
            <p:ph type="body" sz="quarter" idx="23" hasCustomPrompt="1"/>
          </p:nvPr>
        </p:nvSpPr>
        <p:spPr>
          <a:xfrm>
            <a:off x="6843009" y="175803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46964" y="911924"/>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27" name="Rectangle 26">
            <a:extLst>
              <a:ext uri="{FF2B5EF4-FFF2-40B4-BE49-F238E27FC236}">
                <a16:creationId xmlns:a16="http://schemas.microsoft.com/office/drawing/2014/main" id="{7AEBD82E-F0BC-AB42-9736-66DF3CA36D1F}"/>
              </a:ext>
            </a:extLst>
          </p:cNvPr>
          <p:cNvSpPr/>
          <p:nvPr userDrawn="1"/>
        </p:nvSpPr>
        <p:spPr>
          <a:xfrm>
            <a:off x="126035" y="680118"/>
            <a:ext cx="5366548" cy="2089626"/>
          </a:xfrm>
          <a:prstGeom prst="rect">
            <a:avLst/>
          </a:prstGeom>
          <a:solidFill>
            <a:srgbClr val="11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41324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28666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OUTPACE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Large Photo">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9C78EDF-0002-D243-BE14-4DB2F759C0B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30784 h 6858000"/>
              <a:gd name="connsiteX3" fmla="*/ 9724425 w 12192000"/>
              <a:gd name="connsiteY3" fmla="*/ 5830784 h 6858000"/>
              <a:gd name="connsiteX4" fmla="*/ 9724425 w 12192000"/>
              <a:gd name="connsiteY4" fmla="*/ 6858000 h 6858000"/>
              <a:gd name="connsiteX5" fmla="*/ 0 w 12192000"/>
              <a:gd name="connsiteY5" fmla="*/ 6858000 h 6858000"/>
              <a:gd name="connsiteX6" fmla="*/ 0 w 12192000"/>
              <a:gd name="connsiteY6" fmla="*/ 6412675 h 6858000"/>
              <a:gd name="connsiteX7" fmla="*/ 2303813 w 12192000"/>
              <a:gd name="connsiteY7" fmla="*/ 6412675 h 6858000"/>
              <a:gd name="connsiteX8" fmla="*/ 2303813 w 12192000"/>
              <a:gd name="connsiteY8" fmla="*/ 5760582 h 6858000"/>
              <a:gd name="connsiteX9" fmla="*/ 0 w 12192000"/>
              <a:gd name="connsiteY9" fmla="*/ 5760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5830784"/>
                </a:lnTo>
                <a:lnTo>
                  <a:pt x="9724425" y="5830784"/>
                </a:lnTo>
                <a:lnTo>
                  <a:pt x="9724425" y="6858000"/>
                </a:lnTo>
                <a:lnTo>
                  <a:pt x="0" y="6858000"/>
                </a:lnTo>
                <a:lnTo>
                  <a:pt x="0" y="6412675"/>
                </a:lnTo>
                <a:lnTo>
                  <a:pt x="2303813" y="6412675"/>
                </a:lnTo>
                <a:lnTo>
                  <a:pt x="2303813" y="5760582"/>
                </a:lnTo>
                <a:lnTo>
                  <a:pt x="0" y="5760582"/>
                </a:lnTo>
                <a:close/>
              </a:path>
            </a:pathLst>
          </a:custGeom>
        </p:spPr>
        <p:txBody>
          <a:bodyPr wrap="square">
            <a:noAutofit/>
          </a:bodyPr>
          <a:lstStyle>
            <a:lvl1pPr marL="0" indent="0" algn="ctr">
              <a:buNone/>
              <a:defRPr/>
            </a:lvl1pPr>
          </a:lstStyle>
          <a:p>
            <a:endParaRPr lang="en-US" dirty="0"/>
          </a:p>
          <a:p>
            <a:endParaRPr lang="en-US" dirty="0"/>
          </a:p>
          <a:p>
            <a:r>
              <a:rPr lang="en-US" dirty="0"/>
              <a:t>Click to add photo</a:t>
            </a:r>
          </a:p>
        </p:txBody>
      </p:sp>
      <p:sp>
        <p:nvSpPr>
          <p:cNvPr id="14" name="Rectangle 13">
            <a:extLst>
              <a:ext uri="{FF2B5EF4-FFF2-40B4-BE49-F238E27FC236}">
                <a16:creationId xmlns:a16="http://schemas.microsoft.com/office/drawing/2014/main" id="{808FF2F0-510E-0C49-A3B3-E3FDE6A2905B}"/>
              </a:ext>
            </a:extLst>
          </p:cNvPr>
          <p:cNvSpPr/>
          <p:nvPr userDrawn="1"/>
        </p:nvSpPr>
        <p:spPr>
          <a:xfrm>
            <a:off x="9353576" y="5676405"/>
            <a:ext cx="2838424" cy="1181595"/>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EE368355-9CC1-B44C-83A8-360C611577C6}"/>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dirty="0"/>
              <a:t>HEADING</a:t>
            </a:r>
          </a:p>
        </p:txBody>
      </p:sp>
      <p:sp>
        <p:nvSpPr>
          <p:cNvPr id="18" name="Text Placeholder 23">
            <a:extLst>
              <a:ext uri="{FF2B5EF4-FFF2-40B4-BE49-F238E27FC236}">
                <a16:creationId xmlns:a16="http://schemas.microsoft.com/office/drawing/2014/main" id="{14AAB772-A3C1-D54B-A986-AC045470D107}"/>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dirty="0"/>
              <a:t>Sub-Heading</a:t>
            </a:r>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113312" y="5834567"/>
            <a:ext cx="2095500" cy="558800"/>
          </a:xfrm>
          <a:prstGeom prst="rect">
            <a:avLst/>
          </a:prstGeom>
        </p:spPr>
      </p:pic>
    </p:spTree>
    <p:extLst>
      <p:ext uri="{BB962C8B-B14F-4D97-AF65-F5344CB8AC3E}">
        <p14:creationId xmlns:p14="http://schemas.microsoft.com/office/powerpoint/2010/main" val="10415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517973"/>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09827" y="5726333"/>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2335033"/>
            <a:ext cx="2659582" cy="3331335"/>
          </a:xfrm>
          <a:prstGeom prst="rect">
            <a:avLst/>
          </a:prstGeom>
          <a:noFill/>
          <a:ln w="19050">
            <a:solidFill>
              <a:srgbClr val="E4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2335033"/>
            <a:ext cx="2659582" cy="3331335"/>
          </a:xfrm>
          <a:prstGeom prst="rect">
            <a:avLst/>
          </a:prstGeom>
          <a:noFill/>
          <a:ln w="19050">
            <a:solidFill>
              <a:srgbClr val="11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2335033"/>
            <a:ext cx="2659582" cy="3331335"/>
          </a:xfrm>
          <a:prstGeom prst="rect">
            <a:avLst/>
          </a:prstGeom>
          <a:noFill/>
          <a:ln w="19050">
            <a:solidFill>
              <a:srgbClr val="9A2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2335033"/>
            <a:ext cx="2659582" cy="3331335"/>
          </a:xfrm>
          <a:prstGeom prst="rect">
            <a:avLst/>
          </a:prstGeom>
          <a:noFill/>
          <a:ln w="19050">
            <a:solidFill>
              <a:srgbClr val="F5B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5378747"/>
            <a:ext cx="1811454" cy="829708"/>
          </a:xfrm>
          <a:prstGeom prst="roundRect">
            <a:avLst/>
          </a:prstGeom>
          <a:solidFill>
            <a:srgbClr val="E45E3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a:noFill/>
        </p:spPr>
        <p:txBody>
          <a:bodyPr>
            <a:noAutofit/>
          </a:bodyPr>
          <a:lstStyle>
            <a:lvl1pPr marL="0" indent="0" algn="ctr">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6176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6176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5378747"/>
            <a:ext cx="1811454" cy="829708"/>
          </a:xfrm>
          <a:prstGeom prst="roundRect">
            <a:avLst/>
          </a:prstGeom>
          <a:solidFill>
            <a:srgbClr val="1198D1"/>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30261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5378747"/>
            <a:ext cx="1811454" cy="829708"/>
          </a:xfrm>
          <a:prstGeom prst="roundRect">
            <a:avLst/>
          </a:prstGeom>
          <a:solidFill>
            <a:srgbClr val="9A2E9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99587"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5378747"/>
            <a:ext cx="1811454" cy="829708"/>
          </a:xfrm>
          <a:prstGeom prst="roundRect">
            <a:avLst/>
          </a:prstGeom>
          <a:solidFill>
            <a:srgbClr val="F5B02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36051"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9" name="Picture 28" descr="A close up of a sign&#10;&#10;Description automatically generated">
            <a:extLst>
              <a:ext uri="{FF2B5EF4-FFF2-40B4-BE49-F238E27FC236}">
                <a16:creationId xmlns:a16="http://schemas.microsoft.com/office/drawing/2014/main" id="{1DD5BB67-19D4-464E-A704-559837537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8529" y="6271931"/>
            <a:ext cx="1539688" cy="3750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8" name="Picture 7" descr="A close up of a sign&#10;&#10;Description automatically generated">
            <a:extLst>
              <a:ext uri="{FF2B5EF4-FFF2-40B4-BE49-F238E27FC236}">
                <a16:creationId xmlns:a16="http://schemas.microsoft.com/office/drawing/2014/main" id="{7B04A69D-E8D7-C346-9FB0-BC70B601A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573972"/>
            <a:ext cx="3657600" cy="3966192"/>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7" name="Rectangle 6">
            <a:extLst>
              <a:ext uri="{FF2B5EF4-FFF2-40B4-BE49-F238E27FC236}">
                <a16:creationId xmlns:a16="http://schemas.microsoft.com/office/drawing/2014/main" id="{77E5691C-2052-114E-856B-680D845C8C20}"/>
              </a:ext>
            </a:extLst>
          </p:cNvPr>
          <p:cNvSpPr/>
          <p:nvPr userDrawn="1"/>
        </p:nvSpPr>
        <p:spPr>
          <a:xfrm>
            <a:off x="10798629" y="4540164"/>
            <a:ext cx="1393371" cy="814718"/>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21" name="Picture 20" descr="A close up of a sign&#10;&#10;Description automatically generated">
            <a:extLst>
              <a:ext uri="{FF2B5EF4-FFF2-40B4-BE49-F238E27FC236}">
                <a16:creationId xmlns:a16="http://schemas.microsoft.com/office/drawing/2014/main" id="{50641B7D-7439-6543-A65A-E49D8626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ith photo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687804"/>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4C2E4610-81E2-D244-8987-5FA2ACDEDDB5}"/>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5" name="Text Placeholder 23">
            <a:extLst>
              <a:ext uri="{FF2B5EF4-FFF2-40B4-BE49-F238E27FC236}">
                <a16:creationId xmlns:a16="http://schemas.microsoft.com/office/drawing/2014/main" id="{706C063A-7C23-4A43-9162-4E447707604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6" name="Text Placeholder 23">
            <a:extLst>
              <a:ext uri="{FF2B5EF4-FFF2-40B4-BE49-F238E27FC236}">
                <a16:creationId xmlns:a16="http://schemas.microsoft.com/office/drawing/2014/main" id="{4DC726BF-C822-2542-BFBC-F344ABCACEF1}"/>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32" name="Picture 31" descr="A close up of a sign&#10;&#10;Description automatically generated">
            <a:extLst>
              <a:ext uri="{FF2B5EF4-FFF2-40B4-BE49-F238E27FC236}">
                <a16:creationId xmlns:a16="http://schemas.microsoft.com/office/drawing/2014/main" id="{7EF35BAF-552E-1041-B6E8-F766989E8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 id="2147483665" r:id="rId5"/>
    <p:sldLayoutId id="2147483666" r:id="rId6"/>
    <p:sldLayoutId id="2147483662" r:id="rId7"/>
    <p:sldLayoutId id="2147483661" r:id="rId8"/>
    <p:sldLayoutId id="2147483667" r:id="rId9"/>
    <p:sldLayoutId id="2147483679" r:id="rId10"/>
    <p:sldLayoutId id="2147483660" r:id="rId11"/>
    <p:sldLayoutId id="2147483651" r:id="rId12"/>
    <p:sldLayoutId id="2147483652" r:id="rId13"/>
    <p:sldLayoutId id="2147483673" r:id="rId14"/>
    <p:sldLayoutId id="2147483678" r:id="rId15"/>
    <p:sldLayoutId id="2147483677" r:id="rId16"/>
    <p:sldLayoutId id="2147483670" r:id="rId17"/>
    <p:sldLayoutId id="2147483676" r:id="rId18"/>
    <p:sldLayoutId id="2147483669" r:id="rId19"/>
    <p:sldLayoutId id="2147483656" r:id="rId20"/>
    <p:sldLayoutId id="2147483657" r:id="rId21"/>
    <p:sldLayoutId id="2147483658" r:id="rId22"/>
    <p:sldLayoutId id="2147483680" r:id="rId23"/>
    <p:sldLayoutId id="214748368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ittechnosolutions.com/virtual-reality-entertainment-creating-a-captivating-experience/" TargetMode="External"/><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visitbelfast.com/article/game-of-thrones-tours-belfast-northern-ireland/" TargetMode="External"/><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madaboutravel.com/2015/03/21/ruta-por-los-escenarios-de-juego-de-tronos-en-irlanda-del-norte/" TargetMode="External"/><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hc.unesco.org/en/list/757" TargetMode="Externa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hyperlink" Target="https://www.theguardian.com/travel/2020/jun/18/end-of-tourism-coronavirus-pandemic-travel-industr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allwhitebackground.com/abba-wallpapers.html/download/44692" TargetMode="External"/><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hyperlink" Target="https://pureadvantage.org/news/2020/07/31/regenerative-tourism-opportunity-for-tourism-recover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floresypalabras.blogspot.com/2009/01/el-hombre-tranquilo.html" TargetMode="External"/><Relationship Id="rId2" Type="http://schemas.openxmlformats.org/officeDocument/2006/relationships/image" Target="../media/image33.jpeg"/><Relationship Id="rId1" Type="http://schemas.openxmlformats.org/officeDocument/2006/relationships/slideLayout" Target="../slideLayouts/slideLayout11.xml"/><Relationship Id="rId6" Type="http://schemas.openxmlformats.org/officeDocument/2006/relationships/hyperlink" Target="https://creativecommons.org/licenses/by-nc-nd/3.0/" TargetMode="External"/><Relationship Id="rId5" Type="http://schemas.openxmlformats.org/officeDocument/2006/relationships/hyperlink" Target="https://xyuandbeyond.com/what-to-see-in-cong-ireland/" TargetMode="Externa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1.xml"/><Relationship Id="rId4" Type="http://schemas.openxmlformats.org/officeDocument/2006/relationships/hyperlink" Target="https://travelbetweenthepages.com/2015/05/04/visit-westeros-this-summ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0.xml"/><Relationship Id="rId1" Type="http://schemas.openxmlformats.org/officeDocument/2006/relationships/video" Target="https://www.youtube.com/embed/5LHOLFeApz8?feature=oembed" TargetMode="External"/><Relationship Id="rId4" Type="http://schemas.openxmlformats.org/officeDocument/2006/relationships/hyperlink" Target="https://www.youtube.com/watch?v=5LHOLFeApz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whereisvilnius.com/" TargetMode="Externa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lickr.com/photos/rchappo2002/21723841258" TargetMode="External"/><Relationship Id="rId2" Type="http://schemas.openxmlformats.org/officeDocument/2006/relationships/image" Target="../media/image53.jpeg"/><Relationship Id="rId1" Type="http://schemas.openxmlformats.org/officeDocument/2006/relationships/slideLayout" Target="../slideLayouts/slideLayout11.xml"/><Relationship Id="rId6" Type="http://schemas.openxmlformats.org/officeDocument/2006/relationships/hyperlink" Target="https://visitsweden.com/what-to-do/culture-history-and-art/culture/music/swedish-music-phenomenon/" TargetMode="External"/><Relationship Id="rId5" Type="http://schemas.openxmlformats.org/officeDocument/2006/relationships/hyperlink" Target="https://en.wikipedia.org/wiki/One_Last_Tour" TargetMode="Externa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hyperlink" Target="https://failtecdn.azureedge.net/failteireland/Community-Tourism-Toolkit.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failtecdn.azureedge.net/failteireland/Community-Tourism-Toolkit.pdf"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www.thebluediamondgallery.com/typewriter/o/opportunity.html" TargetMode="External"/><Relationship Id="rId2" Type="http://schemas.openxmlformats.org/officeDocument/2006/relationships/image" Target="../media/image58.jpe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opculturetourism.eu/" TargetMode="Externa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www.tripadvisor.co.uk/Restaurant_Review-g186338-d6219693-Reviews-The_Fable_Bar-London_England.html" TargetMode="External"/><Relationship Id="rId2" Type="http://schemas.openxmlformats.org/officeDocument/2006/relationships/image" Target="../media/image62.jpeg"/><Relationship Id="rId1" Type="http://schemas.openxmlformats.org/officeDocument/2006/relationships/slideLayout" Target="../slideLayouts/slideLayout10.xml"/><Relationship Id="rId4" Type="http://schemas.openxmlformats.org/officeDocument/2006/relationships/hyperlink" Target="https://www.opentable.co.uk/the-fabl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expedia.com/things-to-do/james-bond-island-and-phang-nga-bay-tour-from-krabi.a738952.activity-details" TargetMode="External"/><Relationship Id="rId2" Type="http://schemas.openxmlformats.org/officeDocument/2006/relationships/image" Target="../media/image63.jpeg"/><Relationship Id="rId1" Type="http://schemas.openxmlformats.org/officeDocument/2006/relationships/slideLayout" Target="../slideLayouts/slideLayout24.xml"/><Relationship Id="rId4" Type="http://schemas.openxmlformats.org/officeDocument/2006/relationships/hyperlink" Target="https://travelbellaterra.com/five-place-in-europe-made-famous-by-popular-cultur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allwhitebackground.com/brain-imagination-background.html/download/22843" TargetMode="External"/><Relationship Id="rId2" Type="http://schemas.openxmlformats.org/officeDocument/2006/relationships/image" Target="../media/image71.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popculturetourism.eu/"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hyperlink" Target="https://sdgs.un.org/topics/sustainable-touris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discovernorthernireland.com/blog/read/2020/06/journey-of-doors-b66" TargetMode="External"/><Relationship Id="rId2" Type="http://schemas.openxmlformats.org/officeDocument/2006/relationships/hyperlink" Target="https://sdgs.un.org/topics/sustainable-tourism" TargetMode="External"/><Relationship Id="rId1" Type="http://schemas.openxmlformats.org/officeDocument/2006/relationships/slideLayout" Target="../slideLayouts/slideLayout19.xml"/><Relationship Id="rId6" Type="http://schemas.openxmlformats.org/officeDocument/2006/relationships/hyperlink" Target="http://belovedbyall.com/about/" TargetMode="External"/><Relationship Id="rId5" Type="http://schemas.openxmlformats.org/officeDocument/2006/relationships/image" Target="../media/image73.png"/><Relationship Id="rId4" Type="http://schemas.openxmlformats.org/officeDocument/2006/relationships/hyperlink" Target="https://failtecdn.azureedge.net/failteireland/Community-Tourism-Toolki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448882287843366682/" TargetMode="External"/><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edgeeffects.net/environmental-themes-pop-culture/" TargetMode="External"/><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ifitshipitshere.blogspot.com/2010/04/new-underground-eco-friendly-hotel.html" TargetMode="External"/><Relationship Id="rId2" Type="http://schemas.openxmlformats.org/officeDocument/2006/relationships/image" Target="../media/image1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water, outdoor, boat&#10;&#10;Description automatically generated">
            <a:extLst>
              <a:ext uri="{FF2B5EF4-FFF2-40B4-BE49-F238E27FC236}">
                <a16:creationId xmlns:a16="http://schemas.microsoft.com/office/drawing/2014/main" id="{42EA4C02-9280-4653-ADE7-14EE69483B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 y="0"/>
            <a:ext cx="12192000" cy="6858000"/>
          </a:xfrm>
        </p:spPr>
      </p:pic>
      <p:sp>
        <p:nvSpPr>
          <p:cNvPr id="2" name="Text Placeholder 1">
            <a:extLst>
              <a:ext uri="{FF2B5EF4-FFF2-40B4-BE49-F238E27FC236}">
                <a16:creationId xmlns:a16="http://schemas.microsoft.com/office/drawing/2014/main" id="{B629D804-B772-004C-8CEE-AE54F567FE99}"/>
              </a:ext>
            </a:extLst>
          </p:cNvPr>
          <p:cNvSpPr>
            <a:spLocks noGrp="1"/>
          </p:cNvSpPr>
          <p:nvPr>
            <p:ph type="body" sz="quarter" idx="15"/>
          </p:nvPr>
        </p:nvSpPr>
        <p:spPr>
          <a:xfrm>
            <a:off x="-6237" y="1906515"/>
            <a:ext cx="12192000" cy="1741559"/>
          </a:xfrm>
          <a:solidFill>
            <a:srgbClr val="DD1B50"/>
          </a:solidFill>
        </p:spPr>
        <p:txBody>
          <a:bodyPr/>
          <a:lstStyle/>
          <a:p>
            <a:r>
              <a:rPr lang="en-US" dirty="0" err="1"/>
              <a:t>Popkultūros</a:t>
            </a:r>
            <a:r>
              <a:rPr lang="en-US" dirty="0"/>
              <a:t> </a:t>
            </a:r>
            <a:r>
              <a:rPr lang="en-US" dirty="0" err="1"/>
              <a:t>turizmo</a:t>
            </a:r>
            <a:r>
              <a:rPr lang="en-US" dirty="0"/>
              <a:t> </a:t>
            </a:r>
            <a:r>
              <a:rPr lang="en-US" dirty="0" err="1"/>
              <a:t>produktu</a:t>
            </a:r>
            <a:r>
              <a:rPr lang="en-US" dirty="0"/>
              <a:t>̨ </a:t>
            </a:r>
            <a:r>
              <a:rPr lang="en-US" dirty="0" err="1"/>
              <a:t>ir</a:t>
            </a:r>
            <a:r>
              <a:rPr lang="en-US" dirty="0"/>
              <a:t> </a:t>
            </a:r>
            <a:r>
              <a:rPr lang="en-US" dirty="0" err="1"/>
              <a:t>patirčiu</a:t>
            </a:r>
            <a:r>
              <a:rPr lang="en-US" dirty="0"/>
              <a:t>̨ </a:t>
            </a:r>
            <a:r>
              <a:rPr lang="en-US" dirty="0" err="1"/>
              <a:t>tvarumas</a:t>
            </a:r>
            <a:endParaRPr lang="en-US" dirty="0"/>
          </a:p>
        </p:txBody>
      </p:sp>
      <p:pic>
        <p:nvPicPr>
          <p:cNvPr id="12" name="Picture 11" descr="A close up of a sign&#10;&#10;Description automatically generated">
            <a:extLst>
              <a:ext uri="{FF2B5EF4-FFF2-40B4-BE49-F238E27FC236}">
                <a16:creationId xmlns:a16="http://schemas.microsoft.com/office/drawing/2014/main" id="{49C8601D-6F68-5448-8C96-03634009E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582" y="251828"/>
            <a:ext cx="4224667" cy="1079295"/>
          </a:xfrm>
          <a:prstGeom prst="rect">
            <a:avLst/>
          </a:prstGeom>
        </p:spPr>
      </p:pic>
      <p:sp>
        <p:nvSpPr>
          <p:cNvPr id="16" name="Freeform 15">
            <a:extLst>
              <a:ext uri="{FF2B5EF4-FFF2-40B4-BE49-F238E27FC236}">
                <a16:creationId xmlns:a16="http://schemas.microsoft.com/office/drawing/2014/main" id="{D164E637-29E0-DA45-8C1B-1B859734A216}"/>
              </a:ext>
            </a:extLst>
          </p:cNvPr>
          <p:cNvSpPr txBox="1">
            <a:spLocks/>
          </p:cNvSpPr>
          <p:nvPr/>
        </p:nvSpPr>
        <p:spPr>
          <a:xfrm>
            <a:off x="-6237" y="0"/>
            <a:ext cx="12198238" cy="6858000"/>
          </a:xfrm>
          <a:custGeom>
            <a:avLst/>
            <a:gdLst>
              <a:gd name="connsiteX0" fmla="*/ 0 w 12198238"/>
              <a:gd name="connsiteY0" fmla="*/ 0 h 6858000"/>
              <a:gd name="connsiteX1" fmla="*/ 10775837 w 12198238"/>
              <a:gd name="connsiteY1" fmla="*/ 0 h 6858000"/>
              <a:gd name="connsiteX2" fmla="*/ 10775837 w 12198238"/>
              <a:gd name="connsiteY2" fmla="*/ 4545105 h 6858000"/>
              <a:gd name="connsiteX3" fmla="*/ 12198237 w 12198238"/>
              <a:gd name="connsiteY3" fmla="*/ 4545105 h 6858000"/>
              <a:gd name="connsiteX4" fmla="*/ 12198237 w 12198238"/>
              <a:gd name="connsiteY4" fmla="*/ 0 h 6858000"/>
              <a:gd name="connsiteX5" fmla="*/ 12198238 w 12198238"/>
              <a:gd name="connsiteY5" fmla="*/ 0 h 6858000"/>
              <a:gd name="connsiteX6" fmla="*/ 12198238 w 12198238"/>
              <a:gd name="connsiteY6" fmla="*/ 6858000 h 6858000"/>
              <a:gd name="connsiteX7" fmla="*/ 1422400 w 12198238"/>
              <a:gd name="connsiteY7" fmla="*/ 6858000 h 6858000"/>
              <a:gd name="connsiteX8" fmla="*/ 1422400 w 12198238"/>
              <a:gd name="connsiteY8" fmla="*/ 3337560 h 6858000"/>
              <a:gd name="connsiteX9" fmla="*/ 0 w 12198238"/>
              <a:gd name="connsiteY9" fmla="*/ 3337560 h 6858000"/>
              <a:gd name="connsiteX10" fmla="*/ 0 w 12198238"/>
              <a:gd name="connsiteY10" fmla="*/ 2787085 h 6858000"/>
              <a:gd name="connsiteX11" fmla="*/ 1422400 w 12198238"/>
              <a:gd name="connsiteY11" fmla="*/ 2787085 h 6858000"/>
              <a:gd name="connsiteX12" fmla="*/ 1422400 w 12198238"/>
              <a:gd name="connsiteY12" fmla="*/ 1263084 h 6858000"/>
              <a:gd name="connsiteX13" fmla="*/ 0 w 12198238"/>
              <a:gd name="connsiteY13" fmla="*/ 12630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238" h="6858000">
                <a:moveTo>
                  <a:pt x="0" y="0"/>
                </a:moveTo>
                <a:lnTo>
                  <a:pt x="10775837" y="0"/>
                </a:lnTo>
                <a:lnTo>
                  <a:pt x="10775837" y="4545105"/>
                </a:lnTo>
                <a:lnTo>
                  <a:pt x="12198237" y="4545105"/>
                </a:lnTo>
                <a:lnTo>
                  <a:pt x="12198237" y="0"/>
                </a:lnTo>
                <a:lnTo>
                  <a:pt x="12198238" y="0"/>
                </a:lnTo>
                <a:lnTo>
                  <a:pt x="12198238" y="6858000"/>
                </a:lnTo>
                <a:lnTo>
                  <a:pt x="1422400" y="6858000"/>
                </a:lnTo>
                <a:lnTo>
                  <a:pt x="1422400" y="3337560"/>
                </a:lnTo>
                <a:lnTo>
                  <a:pt x="0" y="3337560"/>
                </a:lnTo>
                <a:lnTo>
                  <a:pt x="0" y="2787085"/>
                </a:lnTo>
                <a:lnTo>
                  <a:pt x="1422400" y="2787085"/>
                </a:lnTo>
                <a:lnTo>
                  <a:pt x="1422400" y="1263084"/>
                </a:lnTo>
                <a:lnTo>
                  <a:pt x="0" y="1263084"/>
                </a:lnTo>
                <a:close/>
              </a:path>
            </a:pathLst>
          </a:custGeom>
          <a:ln>
            <a:noFill/>
          </a:ln>
        </p:spPr>
        <p:txBody>
          <a:bodyPr vert="horz" wrap="square" lIns="91440" tIns="45720" rIns="91440" bIns="45720" rtlCol="0" anchor="t">
            <a:noAutofit/>
          </a:bodyPr>
          <a:lstStyle>
            <a:defPPr>
              <a:defRPr lang="en-US"/>
            </a:defPPr>
            <a:lvl1pPr marL="0" indent="0" algn="ctr" defTabSz="914400" rtl="0" eaLnBrk="1" latinLnBrk="0" hangingPunct="1">
              <a:buNone/>
              <a:defRPr sz="1800" i="1" kern="1200" baseline="0">
                <a:solidFill>
                  <a:srgbClr val="142D5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F5CB7380-D4F9-4DA1-94B5-C7481C77ECA0}"/>
              </a:ext>
            </a:extLst>
          </p:cNvPr>
          <p:cNvSpPr txBox="1"/>
          <p:nvPr/>
        </p:nvSpPr>
        <p:spPr>
          <a:xfrm>
            <a:off x="9820275" y="5981700"/>
            <a:ext cx="2162175" cy="646331"/>
          </a:xfrm>
          <a:prstGeom prst="rect">
            <a:avLst/>
          </a:prstGeom>
          <a:noFill/>
        </p:spPr>
        <p:txBody>
          <a:bodyPr wrap="square" rtlCol="0">
            <a:spAutoFit/>
          </a:bodyPr>
          <a:lstStyle/>
          <a:p>
            <a:pPr algn="r"/>
            <a:r>
              <a:rPr lang="en-IE" sz="3600" b="1" dirty="0">
                <a:solidFill>
                  <a:schemeClr val="bg1"/>
                </a:solidFill>
              </a:rPr>
              <a:t>6 </a:t>
            </a:r>
            <a:r>
              <a:rPr lang="en-IE" sz="3600" b="1" dirty="0" err="1">
                <a:solidFill>
                  <a:schemeClr val="bg1"/>
                </a:solidFill>
              </a:rPr>
              <a:t>modulis</a:t>
            </a:r>
            <a:endParaRPr lang="en-IE" sz="3600" b="1" dirty="0">
              <a:solidFill>
                <a:schemeClr val="bg1"/>
              </a:solidFill>
            </a:endParaRPr>
          </a:p>
        </p:txBody>
      </p:sp>
    </p:spTree>
    <p:extLst>
      <p:ext uri="{BB962C8B-B14F-4D97-AF65-F5344CB8AC3E}">
        <p14:creationId xmlns:p14="http://schemas.microsoft.com/office/powerpoint/2010/main" val="118323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taking a picture of a city with a camera&#10;&#10;Description automatically generated with medium confidence">
            <a:extLst>
              <a:ext uri="{FF2B5EF4-FFF2-40B4-BE49-F238E27FC236}">
                <a16:creationId xmlns:a16="http://schemas.microsoft.com/office/drawing/2014/main" id="{6D06E69D-8200-4D7A-A2F0-65EDEB31C55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618795" y="3585719"/>
            <a:ext cx="5486399" cy="2768574"/>
          </a:xfrm>
        </p:spPr>
        <p:txBody>
          <a:bodyPr/>
          <a:lstStyle/>
          <a:p>
            <a:r>
              <a:rPr lang="lt-LT" dirty="0"/>
              <a:t>Norint ne tik išlaikyti savo verslą, bet ir plėsti verslą, labai svarbu priimti pokyčius. Kai keičiatės ir veikiate greitai, galite greitai tapti rinkos lyderiu, tačiau jei liksite vietoje, nesikeisite ir neprisitaikysite prie situacijos, jums gali grėsti išnykimas. Kaip užtikrinti, kad jūsų popkultūros turizmo verslas būtų ne atsakas į trumpalaikę galimybę, o ilgalaikis verslo modelis?  Svarbiausia priimti pokyčius (ypač technologinius).</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2</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fontScale="92500"/>
          </a:bodyPr>
          <a:lstStyle/>
          <a:p>
            <a:r>
              <a:rPr lang="en-IE" dirty="0"/>
              <a:t>PRIIMKITE POKYČIUS, NET JEI JIE BAUGINANTYS IR NEŽINOMI</a:t>
            </a:r>
          </a:p>
        </p:txBody>
      </p:sp>
      <p:sp>
        <p:nvSpPr>
          <p:cNvPr id="10" name="TextBox 9">
            <a:extLst>
              <a:ext uri="{FF2B5EF4-FFF2-40B4-BE49-F238E27FC236}">
                <a16:creationId xmlns:a16="http://schemas.microsoft.com/office/drawing/2014/main" id="{0A51322D-5CC3-429B-8FFB-F7C8E14273AD}"/>
              </a:ext>
            </a:extLst>
          </p:cNvPr>
          <p:cNvSpPr txBox="1"/>
          <p:nvPr/>
        </p:nvSpPr>
        <p:spPr>
          <a:xfrm>
            <a:off x="0" y="5324475"/>
            <a:ext cx="5486399" cy="830997"/>
          </a:xfrm>
          <a:prstGeom prst="rect">
            <a:avLst/>
          </a:prstGeom>
          <a:solidFill>
            <a:srgbClr val="DD1B50"/>
          </a:solidFill>
        </p:spPr>
        <p:txBody>
          <a:bodyPr wrap="square" rtlCol="0">
            <a:spAutoFit/>
          </a:bodyPr>
          <a:lstStyle/>
          <a:p>
            <a:r>
              <a:rPr lang="en-IE" sz="2400" dirty="0">
                <a:solidFill>
                  <a:schemeClr val="bg1"/>
                </a:solidFill>
              </a:rPr>
              <a:t>2 </a:t>
            </a:r>
            <a:r>
              <a:rPr lang="en-IE" sz="2400" dirty="0" err="1">
                <a:solidFill>
                  <a:schemeClr val="bg1"/>
                </a:solidFill>
              </a:rPr>
              <a:t>modulyje</a:t>
            </a:r>
            <a:r>
              <a:rPr lang="en-IE" sz="2400" dirty="0">
                <a:solidFill>
                  <a:schemeClr val="bg1"/>
                </a:solidFill>
              </a:rPr>
              <a:t> </a:t>
            </a:r>
            <a:r>
              <a:rPr lang="en-IE" sz="2400" dirty="0" err="1">
                <a:solidFill>
                  <a:schemeClr val="bg1"/>
                </a:solidFill>
              </a:rPr>
              <a:t>sužinojome</a:t>
            </a:r>
            <a:r>
              <a:rPr lang="en-IE" sz="2400" dirty="0">
                <a:solidFill>
                  <a:schemeClr val="bg1"/>
                </a:solidFill>
              </a:rPr>
              <a:t> </a:t>
            </a:r>
            <a:r>
              <a:rPr lang="en-IE" sz="2400" dirty="0" err="1">
                <a:solidFill>
                  <a:schemeClr val="bg1"/>
                </a:solidFill>
              </a:rPr>
              <a:t>apie</a:t>
            </a:r>
            <a:r>
              <a:rPr lang="en-IE" sz="2400" dirty="0">
                <a:solidFill>
                  <a:schemeClr val="bg1"/>
                </a:solidFill>
              </a:rPr>
              <a:t> </a:t>
            </a:r>
            <a:r>
              <a:rPr lang="en-IE" sz="2400" dirty="0" err="1">
                <a:solidFill>
                  <a:schemeClr val="bg1"/>
                </a:solidFill>
              </a:rPr>
              <a:t>futuristinio</a:t>
            </a:r>
            <a:r>
              <a:rPr lang="en-IE" sz="2400" dirty="0">
                <a:solidFill>
                  <a:schemeClr val="bg1"/>
                </a:solidFill>
              </a:rPr>
              <a:t> VR </a:t>
            </a:r>
            <a:r>
              <a:rPr lang="en-IE" sz="2400" dirty="0" err="1">
                <a:solidFill>
                  <a:schemeClr val="bg1"/>
                </a:solidFill>
              </a:rPr>
              <a:t>turizmo</a:t>
            </a:r>
            <a:r>
              <a:rPr lang="en-IE" sz="2400" dirty="0">
                <a:solidFill>
                  <a:schemeClr val="bg1"/>
                </a:solidFill>
              </a:rPr>
              <a:t> </a:t>
            </a:r>
            <a:r>
              <a:rPr lang="en-IE" sz="2400" dirty="0" err="1">
                <a:solidFill>
                  <a:schemeClr val="bg1"/>
                </a:solidFill>
              </a:rPr>
              <a:t>galią</a:t>
            </a:r>
            <a:r>
              <a:rPr lang="en-IE" sz="2400" dirty="0">
                <a:solidFill>
                  <a:schemeClr val="bg1"/>
                </a:solidFill>
              </a:rPr>
              <a:t> </a:t>
            </a:r>
            <a:r>
              <a:rPr lang="en-IE" sz="2400" dirty="0" err="1">
                <a:solidFill>
                  <a:schemeClr val="bg1"/>
                </a:solidFill>
              </a:rPr>
              <a:t>ir</a:t>
            </a:r>
            <a:r>
              <a:rPr lang="en-IE" sz="2400" dirty="0">
                <a:solidFill>
                  <a:schemeClr val="bg1"/>
                </a:solidFill>
              </a:rPr>
              <a:t> </a:t>
            </a:r>
            <a:r>
              <a:rPr lang="en-IE" sz="2400" dirty="0" err="1">
                <a:solidFill>
                  <a:schemeClr val="bg1"/>
                </a:solidFill>
              </a:rPr>
              <a:t>potencialą</a:t>
            </a:r>
            <a:r>
              <a:rPr lang="en-IE" sz="2400" dirty="0">
                <a:solidFill>
                  <a:schemeClr val="bg1"/>
                </a:solidFill>
              </a:rPr>
              <a:t>..</a:t>
            </a:r>
          </a:p>
        </p:txBody>
      </p:sp>
    </p:spTree>
    <p:extLst>
      <p:ext uri="{BB962C8B-B14F-4D97-AF65-F5344CB8AC3E}">
        <p14:creationId xmlns:p14="http://schemas.microsoft.com/office/powerpoint/2010/main" val="393021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and person riding bikes&#10;&#10;Description automatically generated with low confidence">
            <a:extLst>
              <a:ext uri="{FF2B5EF4-FFF2-40B4-BE49-F238E27FC236}">
                <a16:creationId xmlns:a16="http://schemas.microsoft.com/office/drawing/2014/main" id="{D714F258-095C-4E61-BB80-32C76083772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793918" y="3409950"/>
            <a:ext cx="5064739" cy="2768574"/>
          </a:xfrm>
        </p:spPr>
        <p:txBody>
          <a:bodyPr/>
          <a:lstStyle/>
          <a:p>
            <a:r>
              <a:rPr lang="lt-LT" dirty="0" err="1"/>
              <a:t>Popkultūrinio</a:t>
            </a:r>
            <a:r>
              <a:rPr lang="lt-LT" dirty="0"/>
              <a:t> turizmo srityje svarbiausias veiksnys yra laikas ir greitis, nes dažnai matome, kaip vietovės išpopuliarėja per vieną naktį. Greitis taip pat yra tvarumo veiksnys. Jei nepasirinksite tinkamo laiko, galite prarasti galimybę savo verslui tapti rinkos lyderiu.</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3</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1327450"/>
            <a:ext cx="4816712" cy="1849348"/>
          </a:xfrm>
        </p:spPr>
        <p:txBody>
          <a:bodyPr>
            <a:normAutofit/>
          </a:bodyPr>
          <a:lstStyle/>
          <a:p>
            <a:r>
              <a:rPr lang="en-IE" dirty="0"/>
              <a:t>LAIKAS YRA SVARBIAUSIA</a:t>
            </a:r>
          </a:p>
        </p:txBody>
      </p:sp>
      <p:sp>
        <p:nvSpPr>
          <p:cNvPr id="10" name="TextBox 9">
            <a:extLst>
              <a:ext uri="{FF2B5EF4-FFF2-40B4-BE49-F238E27FC236}">
                <a16:creationId xmlns:a16="http://schemas.microsoft.com/office/drawing/2014/main" id="{0A51322D-5CC3-429B-8FFB-F7C8E14273AD}"/>
              </a:ext>
            </a:extLst>
          </p:cNvPr>
          <p:cNvSpPr txBox="1"/>
          <p:nvPr/>
        </p:nvSpPr>
        <p:spPr>
          <a:xfrm>
            <a:off x="0" y="4526967"/>
            <a:ext cx="5486399" cy="1754326"/>
          </a:xfrm>
          <a:prstGeom prst="rect">
            <a:avLst/>
          </a:prstGeom>
          <a:solidFill>
            <a:srgbClr val="DD1B50"/>
          </a:solidFill>
        </p:spPr>
        <p:txBody>
          <a:bodyPr wrap="square" rtlCol="0">
            <a:spAutoFit/>
          </a:bodyPr>
          <a:lstStyle/>
          <a:p>
            <a:r>
              <a:rPr lang="lt-LT" dirty="0">
                <a:solidFill>
                  <a:schemeClr val="bg1"/>
                </a:solidFill>
              </a:rPr>
              <a:t>Norėdami iš tikrųjų pasinaudoti būsimu popkultūros turizmu, turite būti pasirengę pradėti savo verslą ar patirtį netrukus arba iškart po laidos pasirodymo. Tai reiškia, kad reikia nuolat sekti popkultūros galimybes savo regione - žr. mūsų įžvalgas </a:t>
            </a:r>
            <a:r>
              <a:rPr lang="lt-LT" dirty="0" err="1">
                <a:solidFill>
                  <a:schemeClr val="bg1"/>
                </a:solidFill>
              </a:rPr>
              <a:t>www.popculturetourism.eu</a:t>
            </a:r>
            <a:r>
              <a:rPr lang="lt-LT" dirty="0">
                <a:solidFill>
                  <a:schemeClr val="bg1"/>
                </a:solidFill>
              </a:rPr>
              <a:t>. </a:t>
            </a:r>
            <a:endParaRPr lang="en-IE" dirty="0">
              <a:solidFill>
                <a:schemeClr val="bg1"/>
              </a:solidFill>
            </a:endParaRPr>
          </a:p>
        </p:txBody>
      </p:sp>
    </p:spTree>
    <p:extLst>
      <p:ext uri="{BB962C8B-B14F-4D97-AF65-F5344CB8AC3E}">
        <p14:creationId xmlns:p14="http://schemas.microsoft.com/office/powerpoint/2010/main" val="217062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462D70A1-89B7-4E2F-AE24-080DD987E0C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7675" y="428625"/>
            <a:ext cx="4949825" cy="5981700"/>
          </a:xfrm>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584382" y="3268219"/>
            <a:ext cx="5607618" cy="2768574"/>
          </a:xfrm>
        </p:spPr>
        <p:txBody>
          <a:bodyPr/>
          <a:lstStyle/>
          <a:p>
            <a:r>
              <a:rPr lang="lt-LT" dirty="0"/>
              <a:t>Turizmo plėtra nebėra susijusi su viena įmone, teikiančia vertę kiekvienam klientui kiekvienoje vietoje, bet su dalyvavimu ekosistemoje. </a:t>
            </a:r>
            <a:r>
              <a:rPr lang="lt-LT" dirty="0" err="1"/>
              <a:t>Popkultūrinio</a:t>
            </a:r>
            <a:r>
              <a:rPr lang="lt-LT" dirty="0"/>
              <a:t> turizmo srityje apgyvendinimo paslaugų teikėjams, gidams ir veiklos paslaugų teikėjams yra puikių bendradarbiavimo galimybių bendradarbiauti ir sudaryti savo pasiūlymų paketus, o ne konkuruoti tarpusavyje.</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4</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a:bodyPr>
          <a:lstStyle/>
          <a:p>
            <a:r>
              <a:rPr lang="en-US" dirty="0"/>
              <a:t>PASIŽYMĖKITE VIENOJE SRITYJE IR BENDRADARBIAUKITE</a:t>
            </a:r>
            <a:endParaRPr lang="en-IE" dirty="0"/>
          </a:p>
        </p:txBody>
      </p:sp>
      <p:sp>
        <p:nvSpPr>
          <p:cNvPr id="10" name="TextBox 9">
            <a:extLst>
              <a:ext uri="{FF2B5EF4-FFF2-40B4-BE49-F238E27FC236}">
                <a16:creationId xmlns:a16="http://schemas.microsoft.com/office/drawing/2014/main" id="{0A51322D-5CC3-429B-8FFB-F7C8E14273AD}"/>
              </a:ext>
            </a:extLst>
          </p:cNvPr>
          <p:cNvSpPr txBox="1"/>
          <p:nvPr/>
        </p:nvSpPr>
        <p:spPr>
          <a:xfrm>
            <a:off x="-88315" y="5312400"/>
            <a:ext cx="5831890" cy="1200329"/>
          </a:xfrm>
          <a:prstGeom prst="rect">
            <a:avLst/>
          </a:prstGeom>
          <a:solidFill>
            <a:srgbClr val="DD1B50"/>
          </a:solidFill>
        </p:spPr>
        <p:txBody>
          <a:bodyPr wrap="square" rtlCol="0">
            <a:spAutoFit/>
          </a:bodyPr>
          <a:lstStyle/>
          <a:p>
            <a:r>
              <a:rPr lang="lt-LT" dirty="0">
                <a:solidFill>
                  <a:schemeClr val="bg1"/>
                </a:solidFill>
              </a:rPr>
              <a:t>Šiaurės Airijos turizmas yra laimėtojas kuriant ilgalaikį palikimą.  Agentūra derėjosi su HBO dėl licencijos sutarties, pagal kurią Šiaurės Airija pripažįstama oficialia „Sostų žaidimų“ teritorija.</a:t>
            </a:r>
            <a:endParaRPr lang="en-IE" dirty="0">
              <a:solidFill>
                <a:schemeClr val="bg1"/>
              </a:solidFill>
            </a:endParaRPr>
          </a:p>
        </p:txBody>
      </p:sp>
    </p:spTree>
    <p:extLst>
      <p:ext uri="{BB962C8B-B14F-4D97-AF65-F5344CB8AC3E}">
        <p14:creationId xmlns:p14="http://schemas.microsoft.com/office/powerpoint/2010/main" val="321052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9D1CFE-4E01-4F5F-967C-6CDEF5DA3E5C}"/>
              </a:ext>
            </a:extLst>
          </p:cNvPr>
          <p:cNvSpPr>
            <a:spLocks noGrp="1"/>
          </p:cNvSpPr>
          <p:nvPr>
            <p:ph type="body" sz="quarter" idx="13"/>
          </p:nvPr>
        </p:nvSpPr>
        <p:spPr>
          <a:xfrm>
            <a:off x="4486276" y="1819362"/>
            <a:ext cx="7356754" cy="2056664"/>
          </a:xfrm>
        </p:spPr>
        <p:txBody>
          <a:bodyPr>
            <a:noAutofit/>
          </a:bodyPr>
          <a:lstStyle/>
          <a:p>
            <a:pPr algn="just"/>
            <a:r>
              <a:rPr lang="lt-LT" sz="2200" b="0" dirty="0"/>
              <a:t>„</a:t>
            </a:r>
            <a:r>
              <a:rPr lang="lt-LT" sz="2200" b="0" dirty="0" err="1"/>
              <a:t>Tourism</a:t>
            </a:r>
            <a:r>
              <a:rPr lang="lt-LT" sz="2200" b="0" dirty="0"/>
              <a:t> NI“ ir „</a:t>
            </a:r>
            <a:r>
              <a:rPr lang="lt-LT" sz="2200" b="0" dirty="0" err="1"/>
              <a:t>Tourism</a:t>
            </a:r>
            <a:r>
              <a:rPr lang="lt-LT" sz="2200" b="0" dirty="0"/>
              <a:t> </a:t>
            </a:r>
            <a:r>
              <a:rPr lang="lt-LT" sz="2200" b="0" dirty="0" err="1"/>
              <a:t>Ireland</a:t>
            </a:r>
            <a:r>
              <a:rPr lang="lt-LT" sz="2200" b="0" dirty="0"/>
              <a:t>“ sukurtos durys buvo išpjautos iš medžių, 2016 m. sausio mėn. nuverstų per audrą Tamsiųjų gyvatvorių vietovėje (Dark </a:t>
            </a:r>
            <a:r>
              <a:rPr lang="lt-LT" sz="2200" b="0" dirty="0" err="1"/>
              <a:t>Hedges</a:t>
            </a:r>
            <a:r>
              <a:rPr lang="lt-LT" sz="2200" b="0" dirty="0"/>
              <a:t>), esančioje Ko </a:t>
            </a:r>
            <a:r>
              <a:rPr lang="lt-LT" sz="2200" b="0" dirty="0" err="1"/>
              <a:t>Antrimo</a:t>
            </a:r>
            <a:r>
              <a:rPr lang="lt-LT" sz="2200" b="0" dirty="0"/>
              <a:t> grafystėje - bene žymiausioje „Sostų karų“ žaidimo filmavimo vietoje Šiaurės Airijoje. Kiekvienose duryse pavaizduotos 6-ojo sezono akimirkos, kuriose pateikiamos nuorodos į svarbiausias serialo scenas ir įvykius.</a:t>
            </a:r>
            <a:endParaRPr lang="en-IE" sz="2200" b="0" dirty="0"/>
          </a:p>
        </p:txBody>
      </p:sp>
      <p:sp>
        <p:nvSpPr>
          <p:cNvPr id="5" name="Text Placeholder 4">
            <a:extLst>
              <a:ext uri="{FF2B5EF4-FFF2-40B4-BE49-F238E27FC236}">
                <a16:creationId xmlns:a16="http://schemas.microsoft.com/office/drawing/2014/main" id="{9A3A120F-D565-43AD-9E57-9AE22EA4E160}"/>
              </a:ext>
            </a:extLst>
          </p:cNvPr>
          <p:cNvSpPr>
            <a:spLocks noGrp="1"/>
          </p:cNvSpPr>
          <p:nvPr>
            <p:ph type="body" sz="quarter" idx="14"/>
          </p:nvPr>
        </p:nvSpPr>
        <p:spPr>
          <a:xfrm>
            <a:off x="6794150" y="4089386"/>
            <a:ext cx="5048880" cy="2164180"/>
          </a:xfrm>
        </p:spPr>
        <p:txBody>
          <a:bodyPr/>
          <a:lstStyle/>
          <a:p>
            <a:pPr algn="just"/>
            <a:r>
              <a:rPr lang="lt-LT" sz="2200" dirty="0"/>
              <a:t>Turistai kviečiami aplankyti „Duris“ 10 Šiaurės Airijos vietų, kurios buvo rodomos visuose serialo sezonuose. Kiekvienoje vietoje jie gauna „Durų kelionės“ pasą su antspaudu - tai privalomas suvenyras visiems „Durims“.</a:t>
            </a:r>
          </a:p>
          <a:p>
            <a:pPr algn="just"/>
            <a:r>
              <a:rPr lang="lt-LT" sz="2200" dirty="0">
                <a:solidFill>
                  <a:schemeClr val="accent5"/>
                </a:solidFill>
              </a:rPr>
              <a:t>„Durų kelionė“ - Atraskite Šiaurės Airiją</a:t>
            </a:r>
            <a:endParaRPr lang="en-IE" sz="2200" dirty="0">
              <a:solidFill>
                <a:schemeClr val="accent5"/>
              </a:solidFill>
            </a:endParaRPr>
          </a:p>
        </p:txBody>
      </p:sp>
      <p:pic>
        <p:nvPicPr>
          <p:cNvPr id="1026" name="Picture 2" descr="2 male and 2 female visitors enjoying a cup of coffee at Mary McBride's in Cushendun, County Antrim. They are looking at the Journey of Doors passport, Door of Thrones number 8 is visible in background. Empty bottles of Bushmills Black Bush decorate the shelves.">
            <a:extLst>
              <a:ext uri="{FF2B5EF4-FFF2-40B4-BE49-F238E27FC236}">
                <a16:creationId xmlns:a16="http://schemas.microsoft.com/office/drawing/2014/main" id="{D69A9AA8-7FFF-4CE8-A618-8063CEC5CC4A}"/>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xfrm>
            <a:off x="446088" y="504825"/>
            <a:ext cx="3798887" cy="422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DFE83D9-8C51-46F0-8235-84DBB9620490}"/>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xfrm>
            <a:off x="4486276" y="4053840"/>
            <a:ext cx="2192023" cy="238410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9F0CD055-BC9E-42D2-A15F-D3AA5DA90D34}"/>
              </a:ext>
            </a:extLst>
          </p:cNvPr>
          <p:cNvSpPr txBox="1">
            <a:spLocks/>
          </p:cNvSpPr>
          <p:nvPr/>
        </p:nvSpPr>
        <p:spPr>
          <a:xfrm>
            <a:off x="6873595" y="299816"/>
            <a:ext cx="52168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sz="2800" dirty="0">
                <a:solidFill>
                  <a:srgbClr val="DD1B50"/>
                </a:solidFill>
              </a:rPr>
              <a:t>„Sostų karai“</a:t>
            </a:r>
          </a:p>
          <a:p>
            <a:r>
              <a:rPr lang="lt-LT" sz="2800" dirty="0">
                <a:solidFill>
                  <a:srgbClr val="DD1B50"/>
                </a:solidFill>
              </a:rPr>
              <a:t>„JOURNEY OF DOORS PASSPORT“</a:t>
            </a:r>
          </a:p>
        </p:txBody>
      </p:sp>
    </p:spTree>
    <p:extLst>
      <p:ext uri="{BB962C8B-B14F-4D97-AF65-F5344CB8AC3E}">
        <p14:creationId xmlns:p14="http://schemas.microsoft.com/office/powerpoint/2010/main" val="261377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F21180-D6A7-44DE-B4F8-3EF8FBF5D3E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47675" y="419100"/>
            <a:ext cx="4949825" cy="5981700"/>
          </a:xfrm>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584382" y="3467156"/>
            <a:ext cx="5607618" cy="2768574"/>
          </a:xfrm>
        </p:spPr>
        <p:txBody>
          <a:bodyPr/>
          <a:lstStyle/>
          <a:p>
            <a:r>
              <a:rPr lang="lt-LT" dirty="0"/>
              <a:t>Turizmas yra puikus būdas skatinti ir suteikti galimybę susipažinti su kultūra, tačiau jis taip pat kelia problemų, susijusių su </a:t>
            </a:r>
            <a:r>
              <a:rPr lang="lt-LT" dirty="0" err="1"/>
              <a:t>perpildytumu</a:t>
            </a:r>
            <a:r>
              <a:rPr lang="lt-LT" dirty="0"/>
              <a:t>, kultūriniu pasisavinimu ir autentiškumo praradimu. </a:t>
            </a:r>
            <a:r>
              <a:rPr lang="lt-LT" dirty="0" err="1"/>
              <a:t>Popkultūrinis</a:t>
            </a:r>
            <a:r>
              <a:rPr lang="lt-LT" dirty="0"/>
              <a:t> turizmas miestams ir regionams atneša pinigų ir darbo vietų, tačiau jis taip pat gali pakenkti kasdieniam gyventojų gyvenimui ir vietovės kultūrai bei paveldui. Dėl šios priežasties svarbu bendradarbiauti su kitais, kad ne tik skatintumėte, bet ir saugotumėte savo regiono turizmo turtus.</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a:xfrm>
            <a:off x="5848098" y="3287269"/>
            <a:ext cx="685799" cy="635000"/>
          </a:xfrm>
        </p:spPr>
        <p:txBody>
          <a:bodyPr/>
          <a:lstStyle/>
          <a:p>
            <a:r>
              <a:rPr lang="en-IE" dirty="0"/>
              <a:t>5</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fontScale="70000" lnSpcReduction="20000"/>
          </a:bodyPr>
          <a:lstStyle/>
          <a:p>
            <a:r>
              <a:rPr lang="en-IE" dirty="0"/>
              <a:t>BENDRADARBIAUKITE SU PAGRINDINĖMIS SUINTERESUOTOMIS ŠALIMIS IR PLANUOTOJAIS, KAD BŪTŲ ATSAKINGAI IŠNAUDOTOS VISOS GALIMYBĖS</a:t>
            </a:r>
          </a:p>
        </p:txBody>
      </p:sp>
    </p:spTree>
    <p:extLst>
      <p:ext uri="{BB962C8B-B14F-4D97-AF65-F5344CB8AC3E}">
        <p14:creationId xmlns:p14="http://schemas.microsoft.com/office/powerpoint/2010/main" val="149624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1FBC56-05DC-4278-99E6-621EB2B47822}"/>
              </a:ext>
            </a:extLst>
          </p:cNvPr>
          <p:cNvSpPr>
            <a:spLocks noGrp="1"/>
          </p:cNvSpPr>
          <p:nvPr>
            <p:ph type="body" sz="quarter" idx="13"/>
          </p:nvPr>
        </p:nvSpPr>
        <p:spPr>
          <a:xfrm>
            <a:off x="4635220" y="1508861"/>
            <a:ext cx="7442479" cy="2018692"/>
          </a:xfrm>
        </p:spPr>
        <p:txBody>
          <a:bodyPr>
            <a:normAutofit/>
          </a:bodyPr>
          <a:lstStyle/>
          <a:p>
            <a:pPr algn="just"/>
            <a:r>
              <a:rPr lang="lt-LT" sz="2400" b="0" dirty="0" err="1"/>
              <a:t>Kerryje</a:t>
            </a:r>
            <a:r>
              <a:rPr lang="lt-LT" sz="2400" b="0" dirty="0"/>
              <a:t>, Airijoje, suinteresuotieji subjektai stengiasi kapitalizuoti </a:t>
            </a:r>
            <a:r>
              <a:rPr lang="lt-LT" sz="2400" b="0" dirty="0" err="1"/>
              <a:t>Skellig</a:t>
            </a:r>
            <a:r>
              <a:rPr lang="lt-LT" sz="2400" b="0" dirty="0"/>
              <a:t> </a:t>
            </a:r>
            <a:r>
              <a:rPr lang="lt-LT" sz="2400" b="0" dirty="0" err="1"/>
              <a:t>Michaels</a:t>
            </a:r>
            <a:r>
              <a:rPr lang="lt-LT" sz="2400" b="0" dirty="0"/>
              <a:t> „Žvaigždžių karų“ šlovę. Į </a:t>
            </a:r>
            <a:r>
              <a:rPr lang="lt-LT" sz="2400" b="0" dirty="0" err="1"/>
              <a:t>Skelligo</a:t>
            </a:r>
            <a:r>
              <a:rPr lang="lt-LT" sz="2400" b="0" dirty="0"/>
              <a:t> salą galima patekti tik vienu iš 15 licencijuotų </a:t>
            </a:r>
            <a:r>
              <a:rPr lang="lt-LT" sz="2400" b="0" dirty="0" err="1"/>
              <a:t>Skellig</a:t>
            </a:r>
            <a:r>
              <a:rPr lang="lt-LT" sz="2400" b="0" dirty="0"/>
              <a:t> Michaelio išlaipinimo ekskursijų laivų, kuriems buvo suteikta išlaipinimo ekskursijų licencija. </a:t>
            </a:r>
            <a:endParaRPr lang="en-IE" sz="2400" b="0" dirty="0"/>
          </a:p>
        </p:txBody>
      </p:sp>
      <p:sp>
        <p:nvSpPr>
          <p:cNvPr id="5" name="Text Placeholder 4">
            <a:extLst>
              <a:ext uri="{FF2B5EF4-FFF2-40B4-BE49-F238E27FC236}">
                <a16:creationId xmlns:a16="http://schemas.microsoft.com/office/drawing/2014/main" id="{0DD82B32-9A57-4CA2-8F74-848009617B84}"/>
              </a:ext>
            </a:extLst>
          </p:cNvPr>
          <p:cNvSpPr>
            <a:spLocks noGrp="1"/>
          </p:cNvSpPr>
          <p:nvPr>
            <p:ph type="body" sz="quarter" idx="14"/>
          </p:nvPr>
        </p:nvSpPr>
        <p:spPr>
          <a:xfrm>
            <a:off x="7686674" y="3794253"/>
            <a:ext cx="4286251" cy="2164180"/>
          </a:xfrm>
        </p:spPr>
        <p:txBody>
          <a:bodyPr/>
          <a:lstStyle/>
          <a:p>
            <a:pPr algn="just"/>
            <a:r>
              <a:rPr lang="lt-LT" dirty="0"/>
              <a:t>Šiais laivais plukdoma po 12 keleivių, todėl kasdien saloje gali išsilaipinti tik 180 žmonių. 1996 m. </a:t>
            </a:r>
            <a:r>
              <a:rPr lang="lt-LT" dirty="0" err="1"/>
              <a:t>Skellig</a:t>
            </a:r>
            <a:r>
              <a:rPr lang="lt-LT" dirty="0"/>
              <a:t> </a:t>
            </a:r>
            <a:r>
              <a:rPr lang="lt-LT" dirty="0" err="1"/>
              <a:t>Michael</a:t>
            </a:r>
            <a:r>
              <a:rPr lang="lt-LT" dirty="0"/>
              <a:t> buvo įtrauktas į Pasaulio paveldo sąrašą </a:t>
            </a:r>
            <a:r>
              <a:rPr lang="en-US" dirty="0"/>
              <a:t>- </a:t>
            </a:r>
            <a:r>
              <a:rPr lang="en-US" dirty="0">
                <a:hlinkClick r:id="rId2"/>
              </a:rPr>
              <a:t>Sceilg Mhichíl - UNESCO World Heritage Centre</a:t>
            </a:r>
            <a:endParaRPr lang="en-IE" dirty="0"/>
          </a:p>
        </p:txBody>
      </p:sp>
      <p:sp>
        <p:nvSpPr>
          <p:cNvPr id="6" name="Text Placeholder 3">
            <a:extLst>
              <a:ext uri="{FF2B5EF4-FFF2-40B4-BE49-F238E27FC236}">
                <a16:creationId xmlns:a16="http://schemas.microsoft.com/office/drawing/2014/main" id="{7E89B02C-925A-4528-B803-38887A74F714}"/>
              </a:ext>
            </a:extLst>
          </p:cNvPr>
          <p:cNvSpPr txBox="1">
            <a:spLocks/>
          </p:cNvSpPr>
          <p:nvPr/>
        </p:nvSpPr>
        <p:spPr>
          <a:xfrm>
            <a:off x="6873595" y="80741"/>
            <a:ext cx="5385080"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TVARUS POPKULTŪROS TURIZMAS - SKELLIG MICHAEL, AIRIJA</a:t>
            </a:r>
          </a:p>
        </p:txBody>
      </p:sp>
      <p:pic>
        <p:nvPicPr>
          <p:cNvPr id="11" name="Picture Placeholder 7">
            <a:extLst>
              <a:ext uri="{FF2B5EF4-FFF2-40B4-BE49-F238E27FC236}">
                <a16:creationId xmlns:a16="http://schemas.microsoft.com/office/drawing/2014/main" id="{A2DCCF6E-C935-4D60-B5AA-529DFC53175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46088" y="523875"/>
            <a:ext cx="3798887" cy="4222750"/>
          </a:xfrm>
          <a:prstGeom prst="rect">
            <a:avLst/>
          </a:prstGeom>
        </p:spPr>
      </p:pic>
      <p:pic>
        <p:nvPicPr>
          <p:cNvPr id="14" name="Picture Placeholder 13">
            <a:extLst>
              <a:ext uri="{FF2B5EF4-FFF2-40B4-BE49-F238E27FC236}">
                <a16:creationId xmlns:a16="http://schemas.microsoft.com/office/drawing/2014/main" id="{3CA7250B-C11A-4C31-A330-D4519D441554}"/>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7254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F178B5A-8491-4454-918C-805831E498C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8" name="Picture Placeholder 7">
            <a:extLst>
              <a:ext uri="{FF2B5EF4-FFF2-40B4-BE49-F238E27FC236}">
                <a16:creationId xmlns:a16="http://schemas.microsoft.com/office/drawing/2014/main" id="{FB070866-F77B-4C68-AB60-08FCBA95B9D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21FBC56-05DC-4278-99E6-621EB2B47822}"/>
              </a:ext>
            </a:extLst>
          </p:cNvPr>
          <p:cNvSpPr>
            <a:spLocks noGrp="1"/>
          </p:cNvSpPr>
          <p:nvPr>
            <p:ph type="body" sz="quarter" idx="13"/>
          </p:nvPr>
        </p:nvSpPr>
        <p:spPr>
          <a:xfrm>
            <a:off x="4635220" y="1722221"/>
            <a:ext cx="7442479" cy="2018692"/>
          </a:xfrm>
        </p:spPr>
        <p:txBody>
          <a:bodyPr>
            <a:normAutofit/>
          </a:bodyPr>
          <a:lstStyle/>
          <a:p>
            <a:pPr algn="just"/>
            <a:r>
              <a:rPr lang="lt-LT" sz="2400" b="0" dirty="0" err="1"/>
              <a:t>Dubrovniko</a:t>
            </a:r>
            <a:r>
              <a:rPr lang="lt-LT" sz="2400" b="0" dirty="0"/>
              <a:t>, kuris „Sostų karuose“ vaizduojamas kaip Karaliaus žemė, laimė yra nevienareikšmė. Žvaigždžių šlovė buvo paspirtis verslui, tačiau taip pat sukėlė lankytojų antplūdį į miestą, kuris jau ir taip kovoja su perpildymu. </a:t>
            </a:r>
            <a:endParaRPr lang="en-IE" sz="2400" b="0" dirty="0"/>
          </a:p>
        </p:txBody>
      </p:sp>
      <p:sp>
        <p:nvSpPr>
          <p:cNvPr id="5" name="Text Placeholder 4">
            <a:extLst>
              <a:ext uri="{FF2B5EF4-FFF2-40B4-BE49-F238E27FC236}">
                <a16:creationId xmlns:a16="http://schemas.microsoft.com/office/drawing/2014/main" id="{0DD82B32-9A57-4CA2-8F74-848009617B84}"/>
              </a:ext>
            </a:extLst>
          </p:cNvPr>
          <p:cNvSpPr>
            <a:spLocks noGrp="1"/>
          </p:cNvSpPr>
          <p:nvPr>
            <p:ph type="body" sz="quarter" idx="14"/>
          </p:nvPr>
        </p:nvSpPr>
        <p:spPr>
          <a:xfrm>
            <a:off x="7585074" y="3532432"/>
            <a:ext cx="4286251" cy="2164180"/>
          </a:xfrm>
        </p:spPr>
        <p:txBody>
          <a:bodyPr/>
          <a:lstStyle/>
          <a:p>
            <a:pPr algn="just"/>
            <a:r>
              <a:rPr lang="lt-LT" dirty="0"/>
              <a:t>2018 m. </a:t>
            </a:r>
            <a:r>
              <a:rPr lang="lt-LT" dirty="0" err="1"/>
              <a:t>Dubrovniko</a:t>
            </a:r>
            <a:r>
              <a:rPr lang="lt-LT" dirty="0"/>
              <a:t> meras ėmėsi veiksmų ir uždarė 80 proc. suvenyrų prekystalių, užkimšusių miesto centrą, bei nustatė kvotą autobusų ir kruizinių laivų turistams. Tai buvo svarbus veiksmas kovojant su pertekliniu turizmu ir įtvirtinant tvaresnį ateities planavimą.</a:t>
            </a:r>
            <a:endParaRPr lang="en-IE" dirty="0"/>
          </a:p>
        </p:txBody>
      </p:sp>
      <p:sp>
        <p:nvSpPr>
          <p:cNvPr id="6" name="Text Placeholder 3">
            <a:extLst>
              <a:ext uri="{FF2B5EF4-FFF2-40B4-BE49-F238E27FC236}">
                <a16:creationId xmlns:a16="http://schemas.microsoft.com/office/drawing/2014/main" id="{7E89B02C-925A-4528-B803-38887A74F714}"/>
              </a:ext>
            </a:extLst>
          </p:cNvPr>
          <p:cNvSpPr txBox="1">
            <a:spLocks/>
          </p:cNvSpPr>
          <p:nvPr/>
        </p:nvSpPr>
        <p:spPr>
          <a:xfrm>
            <a:off x="6873595" y="299816"/>
            <a:ext cx="52041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KOVOS SU PERNELYG DIDELIU TURIZMU DUBROVNIKE</a:t>
            </a:r>
          </a:p>
        </p:txBody>
      </p:sp>
      <p:sp>
        <p:nvSpPr>
          <p:cNvPr id="9" name="TextBox 8">
            <a:extLst>
              <a:ext uri="{FF2B5EF4-FFF2-40B4-BE49-F238E27FC236}">
                <a16:creationId xmlns:a16="http://schemas.microsoft.com/office/drawing/2014/main" id="{2DF529BA-1D19-4506-A95A-BF4AEFD756A1}"/>
              </a:ext>
            </a:extLst>
          </p:cNvPr>
          <p:cNvSpPr txBox="1"/>
          <p:nvPr/>
        </p:nvSpPr>
        <p:spPr>
          <a:xfrm>
            <a:off x="2615878" y="6204030"/>
            <a:ext cx="1794076" cy="369332"/>
          </a:xfrm>
          <a:prstGeom prst="rect">
            <a:avLst/>
          </a:prstGeom>
          <a:noFill/>
        </p:spPr>
        <p:txBody>
          <a:bodyPr wrap="square" rtlCol="0">
            <a:spAutoFit/>
          </a:bodyPr>
          <a:lstStyle/>
          <a:p>
            <a:r>
              <a:rPr lang="en-IE" dirty="0">
                <a:hlinkClick r:id="rId4"/>
              </a:rPr>
              <a:t>Source</a:t>
            </a:r>
            <a:endParaRPr lang="en-IE" dirty="0"/>
          </a:p>
        </p:txBody>
      </p:sp>
    </p:spTree>
    <p:extLst>
      <p:ext uri="{BB962C8B-B14F-4D97-AF65-F5344CB8AC3E}">
        <p14:creationId xmlns:p14="http://schemas.microsoft.com/office/powerpoint/2010/main" val="48724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p:txBody>
          <a:bodyPr>
            <a:normAutofit fontScale="92500"/>
          </a:bodyPr>
          <a:lstStyle/>
          <a:p>
            <a:r>
              <a:rPr lang="en-US" b="0" dirty="0"/>
              <a:t>3 SKYRIUS: STIPRIOS REGIONINĖS IR TVARIOS POPKULTŪROS TURIZMO SKATINIMO SISTEMOS NAUDA</a:t>
            </a:r>
            <a:endParaRPr lang="en-IE" dirty="0"/>
          </a:p>
        </p:txBody>
      </p:sp>
      <p:pic>
        <p:nvPicPr>
          <p:cNvPr id="22" name="Picture Placeholder 21">
            <a:extLst>
              <a:ext uri="{FF2B5EF4-FFF2-40B4-BE49-F238E27FC236}">
                <a16:creationId xmlns:a16="http://schemas.microsoft.com/office/drawing/2014/main" id="{012C9417-DAEE-4472-8647-F800E7D08C6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4789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D91FC-9C66-4945-A7D8-55DAC7BEE3CC}"/>
              </a:ext>
            </a:extLst>
          </p:cNvPr>
          <p:cNvSpPr>
            <a:spLocks noGrp="1"/>
          </p:cNvSpPr>
          <p:nvPr>
            <p:ph type="body" sz="quarter" idx="13"/>
          </p:nvPr>
        </p:nvSpPr>
        <p:spPr/>
        <p:txBody>
          <a:bodyPr>
            <a:normAutofit/>
          </a:bodyPr>
          <a:lstStyle/>
          <a:p>
            <a:r>
              <a:rPr lang="en-IE" dirty="0"/>
              <a:t>REGIONINIŲ PREKĖS ŽENKLŲ IR REKLAMŲ GALIA</a:t>
            </a:r>
          </a:p>
        </p:txBody>
      </p:sp>
      <p:sp>
        <p:nvSpPr>
          <p:cNvPr id="3" name="Text Placeholder 2">
            <a:extLst>
              <a:ext uri="{FF2B5EF4-FFF2-40B4-BE49-F238E27FC236}">
                <a16:creationId xmlns:a16="http://schemas.microsoft.com/office/drawing/2014/main" id="{84490B20-9290-42FD-B37A-85A94F70BED4}"/>
              </a:ext>
            </a:extLst>
          </p:cNvPr>
          <p:cNvSpPr>
            <a:spLocks noGrp="1"/>
          </p:cNvSpPr>
          <p:nvPr>
            <p:ph type="body" sz="quarter" idx="14"/>
          </p:nvPr>
        </p:nvSpPr>
        <p:spPr>
          <a:xfrm>
            <a:off x="497155" y="4771235"/>
            <a:ext cx="10142270" cy="469184"/>
          </a:xfrm>
        </p:spPr>
        <p:txBody>
          <a:bodyPr/>
          <a:lstStyle/>
          <a:p>
            <a:r>
              <a:rPr lang="lt-LT" dirty="0"/>
              <a:t>Kai užsienio svečiai pradeda planuoti savo vizitą, jie pirmiausia renkasi regioninius patirties prekių ženklus. Kai suderinsite savo pasiūlymus su regioniniu patirties prekės ženklu, lankytojams bus lengviau suprasti jūsų vietą ir tai, kokią patirtį galėsite pasiūlyti. Dėmesys, kurio sulaukia prekės ženklas, gali pradėti nukreipti lankytojus į jūsų projektą. </a:t>
            </a:r>
            <a:endParaRPr lang="en-IE" dirty="0"/>
          </a:p>
        </p:txBody>
      </p:sp>
      <p:pic>
        <p:nvPicPr>
          <p:cNvPr id="12" name="Picture Placeholder 11">
            <a:extLst>
              <a:ext uri="{FF2B5EF4-FFF2-40B4-BE49-F238E27FC236}">
                <a16:creationId xmlns:a16="http://schemas.microsoft.com/office/drawing/2014/main" id="{3FAC318F-B4FD-4BE2-81D1-E61AC9A3D33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3587750" y="-11113"/>
            <a:ext cx="8628063" cy="4540251"/>
          </a:xfrm>
        </p:spPr>
      </p:pic>
    </p:spTree>
    <p:extLst>
      <p:ext uri="{BB962C8B-B14F-4D97-AF65-F5344CB8AC3E}">
        <p14:creationId xmlns:p14="http://schemas.microsoft.com/office/powerpoint/2010/main" val="145602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FB252E-CB67-457C-A445-01374318B835}"/>
              </a:ext>
            </a:extLst>
          </p:cNvPr>
          <p:cNvSpPr>
            <a:spLocks noGrp="1"/>
          </p:cNvSpPr>
          <p:nvPr>
            <p:ph type="body" sz="quarter" idx="13"/>
          </p:nvPr>
        </p:nvSpPr>
        <p:spPr>
          <a:xfrm>
            <a:off x="920574" y="1135625"/>
            <a:ext cx="4711930" cy="5405378"/>
          </a:xfrm>
        </p:spPr>
        <p:txBody>
          <a:bodyPr>
            <a:normAutofit/>
          </a:bodyPr>
          <a:lstStyle/>
          <a:p>
            <a:r>
              <a:rPr lang="lt-LT" i="0" dirty="0"/>
              <a:t>Turizmo vietovės prekės ženklo kūrimas - tai nepamirštamos kelionės patirties, kuri yra unikaliai susijusi su vietove, pažadas, taip pat padeda įtvirtinti ir sustiprinti malonius prisiminimus apie patirtį, susijusią su vietove.</a:t>
            </a:r>
          </a:p>
          <a:p>
            <a:r>
              <a:rPr lang="en-US" sz="1500" i="0" dirty="0">
                <a:effectLst/>
              </a:rPr>
              <a:t>– Ritchie and Ritchie 1998</a:t>
            </a:r>
          </a:p>
          <a:p>
            <a:br>
              <a:rPr lang="en-US" b="0" i="0" dirty="0">
                <a:solidFill>
                  <a:srgbClr val="000000"/>
                </a:solidFill>
                <a:effectLst/>
              </a:rPr>
            </a:br>
            <a:endParaRPr lang="en-IE" dirty="0"/>
          </a:p>
        </p:txBody>
      </p:sp>
      <p:sp>
        <p:nvSpPr>
          <p:cNvPr id="4" name="Text Placeholder 3">
            <a:extLst>
              <a:ext uri="{FF2B5EF4-FFF2-40B4-BE49-F238E27FC236}">
                <a16:creationId xmlns:a16="http://schemas.microsoft.com/office/drawing/2014/main" id="{C49081F0-51FE-4578-8258-C4319A369AF4}"/>
              </a:ext>
            </a:extLst>
          </p:cNvPr>
          <p:cNvSpPr>
            <a:spLocks noGrp="1"/>
          </p:cNvSpPr>
          <p:nvPr>
            <p:ph type="body" sz="quarter" idx="15"/>
          </p:nvPr>
        </p:nvSpPr>
        <p:spPr>
          <a:xfrm>
            <a:off x="484209" y="778567"/>
            <a:ext cx="2613204" cy="1221666"/>
          </a:xfrm>
        </p:spPr>
        <p:txBody>
          <a:bodyPr>
            <a:normAutofit fontScale="92500" lnSpcReduction="10000"/>
          </a:bodyPr>
          <a:lstStyle/>
          <a:p>
            <a:r>
              <a:rPr lang="en-IE" dirty="0"/>
              <a:t>“</a:t>
            </a:r>
          </a:p>
        </p:txBody>
      </p:sp>
      <p:sp>
        <p:nvSpPr>
          <p:cNvPr id="7" name="Text Placeholder 3">
            <a:extLst>
              <a:ext uri="{FF2B5EF4-FFF2-40B4-BE49-F238E27FC236}">
                <a16:creationId xmlns:a16="http://schemas.microsoft.com/office/drawing/2014/main" id="{59985DF2-5CEE-4316-B0C1-336129AC188D}"/>
              </a:ext>
            </a:extLst>
          </p:cNvPr>
          <p:cNvSpPr txBox="1">
            <a:spLocks/>
          </p:cNvSpPr>
          <p:nvPr/>
        </p:nvSpPr>
        <p:spPr>
          <a:xfrm rot="10800000">
            <a:off x="3121021" y="4549408"/>
            <a:ext cx="2613204" cy="122166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t>
            </a:r>
          </a:p>
        </p:txBody>
      </p:sp>
      <p:pic>
        <p:nvPicPr>
          <p:cNvPr id="14" name="Picture Placeholder 13" descr="A group of people posing for a photo&#10;&#10;Description automatically generated with medium confidence">
            <a:extLst>
              <a:ext uri="{FF2B5EF4-FFF2-40B4-BE49-F238E27FC236}">
                <a16:creationId xmlns:a16="http://schemas.microsoft.com/office/drawing/2014/main" id="{7FC5DE6C-66E1-426F-8058-D220C9D5726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44672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th with trees on the side of a mountain&#10;&#10;Description automatically generated">
            <a:extLst>
              <a:ext uri="{FF2B5EF4-FFF2-40B4-BE49-F238E27FC236}">
                <a16:creationId xmlns:a16="http://schemas.microsoft.com/office/drawing/2014/main" id="{116C99B7-A468-474A-8CE2-04A1175A4DB4}"/>
              </a:ext>
            </a:extLst>
          </p:cNvPr>
          <p:cNvPicPr>
            <a:picLocks noChangeAspect="1"/>
          </p:cNvPicPr>
          <p:nvPr/>
        </p:nvPicPr>
        <p:blipFill rotWithShape="1">
          <a:blip r:embed="rId2" cstate="screen">
            <a:alphaModFix/>
            <a:extLst>
              <a:ext uri="{BEBA8EAE-BF5A-486C-A8C5-ECC9F3942E4B}">
                <a14:imgProps xmlns:a14="http://schemas.microsoft.com/office/drawing/2010/main">
                  <a14:imgLayer r:embed="rId3">
                    <a14:imgEffect>
                      <a14:colorTemperature colorTemp="6505"/>
                    </a14:imgEffect>
                    <a14:imgEffect>
                      <a14:saturation sat="63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65510" y="216611"/>
            <a:ext cx="4902028" cy="6094632"/>
          </a:xfrm>
          <a:prstGeom prst="rect">
            <a:avLst/>
          </a:prstGeom>
        </p:spPr>
      </p:pic>
      <p:sp>
        <p:nvSpPr>
          <p:cNvPr id="3" name="Text Placeholder 2">
            <a:extLst>
              <a:ext uri="{FF2B5EF4-FFF2-40B4-BE49-F238E27FC236}">
                <a16:creationId xmlns:a16="http://schemas.microsoft.com/office/drawing/2014/main" id="{035783F7-4F0B-474E-9452-AB0B59CEA517}"/>
              </a:ext>
            </a:extLst>
          </p:cNvPr>
          <p:cNvSpPr>
            <a:spLocks noGrp="1"/>
          </p:cNvSpPr>
          <p:nvPr>
            <p:ph type="body" sz="quarter" idx="14"/>
          </p:nvPr>
        </p:nvSpPr>
        <p:spPr>
          <a:xfrm>
            <a:off x="6843009" y="3321354"/>
            <a:ext cx="5234690" cy="968329"/>
          </a:xfrm>
        </p:spPr>
        <p:txBody>
          <a:bodyPr/>
          <a:lstStyle/>
          <a:p>
            <a:r>
              <a:rPr lang="en-IE" dirty="0"/>
              <a:t>STIPRIOS REGIONINĖS IR TVARIOS POPKULTŪROS TURIZMO PREKĖS ŽENKLO/REKLAMOS NAUDA</a:t>
            </a:r>
          </a:p>
        </p:txBody>
      </p:sp>
      <p:sp>
        <p:nvSpPr>
          <p:cNvPr id="4" name="Text Placeholder 3">
            <a:extLst>
              <a:ext uri="{FF2B5EF4-FFF2-40B4-BE49-F238E27FC236}">
                <a16:creationId xmlns:a16="http://schemas.microsoft.com/office/drawing/2014/main" id="{306F49EF-F1AB-4833-9A9D-B9935B2A0EB8}"/>
              </a:ext>
            </a:extLst>
          </p:cNvPr>
          <p:cNvSpPr>
            <a:spLocks noGrp="1"/>
          </p:cNvSpPr>
          <p:nvPr>
            <p:ph type="body" sz="quarter" idx="15"/>
          </p:nvPr>
        </p:nvSpPr>
        <p:spPr>
          <a:solidFill>
            <a:srgbClr val="1198D1"/>
          </a:solidFill>
        </p:spPr>
        <p:txBody>
          <a:bodyPr/>
          <a:lstStyle/>
          <a:p>
            <a:r>
              <a:rPr lang="en-IE" dirty="0"/>
              <a:t>3</a:t>
            </a:r>
          </a:p>
        </p:txBody>
      </p:sp>
      <p:sp>
        <p:nvSpPr>
          <p:cNvPr id="6" name="Text Placeholder 5">
            <a:extLst>
              <a:ext uri="{FF2B5EF4-FFF2-40B4-BE49-F238E27FC236}">
                <a16:creationId xmlns:a16="http://schemas.microsoft.com/office/drawing/2014/main" id="{F9CC331F-DCE0-43EC-BED4-BD6FCE48B188}"/>
              </a:ext>
            </a:extLst>
          </p:cNvPr>
          <p:cNvSpPr>
            <a:spLocks noGrp="1"/>
          </p:cNvSpPr>
          <p:nvPr>
            <p:ph type="body" sz="quarter" idx="17"/>
          </p:nvPr>
        </p:nvSpPr>
        <p:spPr>
          <a:solidFill>
            <a:srgbClr val="F5B020"/>
          </a:solidFill>
        </p:spPr>
        <p:txBody>
          <a:bodyPr/>
          <a:lstStyle/>
          <a:p>
            <a:r>
              <a:rPr lang="en-IE" dirty="0"/>
              <a:t>4</a:t>
            </a:r>
          </a:p>
        </p:txBody>
      </p:sp>
      <p:sp>
        <p:nvSpPr>
          <p:cNvPr id="7" name="Text Placeholder 6">
            <a:extLst>
              <a:ext uri="{FF2B5EF4-FFF2-40B4-BE49-F238E27FC236}">
                <a16:creationId xmlns:a16="http://schemas.microsoft.com/office/drawing/2014/main" id="{9211FD49-601F-482F-8ABE-16EAFC4D3CD5}"/>
              </a:ext>
            </a:extLst>
          </p:cNvPr>
          <p:cNvSpPr>
            <a:spLocks noGrp="1"/>
          </p:cNvSpPr>
          <p:nvPr>
            <p:ph type="body" sz="quarter" idx="18"/>
          </p:nvPr>
        </p:nvSpPr>
        <p:spPr>
          <a:xfrm>
            <a:off x="6793918" y="5740643"/>
            <a:ext cx="5032572" cy="968329"/>
          </a:xfrm>
        </p:spPr>
        <p:txBody>
          <a:bodyPr/>
          <a:lstStyle/>
          <a:p>
            <a:r>
              <a:rPr lang="en-IE" dirty="0"/>
              <a:t>PASIRENGIMAS BŪSIMOMS POPKULTŪROS TURIZMO GALIMYBĖMS</a:t>
            </a:r>
          </a:p>
        </p:txBody>
      </p:sp>
      <p:sp>
        <p:nvSpPr>
          <p:cNvPr id="8" name="Text Placeholder 7">
            <a:extLst>
              <a:ext uri="{FF2B5EF4-FFF2-40B4-BE49-F238E27FC236}">
                <a16:creationId xmlns:a16="http://schemas.microsoft.com/office/drawing/2014/main" id="{ED1293A3-DD98-4A91-8793-5610CCC43F20}"/>
              </a:ext>
            </a:extLst>
          </p:cNvPr>
          <p:cNvSpPr>
            <a:spLocks noGrp="1"/>
          </p:cNvSpPr>
          <p:nvPr>
            <p:ph type="body" sz="quarter" idx="19"/>
          </p:nvPr>
        </p:nvSpPr>
        <p:spPr>
          <a:solidFill>
            <a:srgbClr val="DD1B50"/>
          </a:solidFill>
        </p:spPr>
        <p:txBody>
          <a:bodyPr/>
          <a:lstStyle/>
          <a:p>
            <a:r>
              <a:rPr lang="en-IE" dirty="0"/>
              <a:t>5</a:t>
            </a:r>
          </a:p>
        </p:txBody>
      </p:sp>
      <p:sp>
        <p:nvSpPr>
          <p:cNvPr id="9" name="Text Placeholder 8">
            <a:extLst>
              <a:ext uri="{FF2B5EF4-FFF2-40B4-BE49-F238E27FC236}">
                <a16:creationId xmlns:a16="http://schemas.microsoft.com/office/drawing/2014/main" id="{48D2091F-8325-453B-9688-9A200775695F}"/>
              </a:ext>
            </a:extLst>
          </p:cNvPr>
          <p:cNvSpPr>
            <a:spLocks noGrp="1"/>
          </p:cNvSpPr>
          <p:nvPr>
            <p:ph type="body" sz="quarter" idx="13"/>
          </p:nvPr>
        </p:nvSpPr>
        <p:spPr>
          <a:xfrm>
            <a:off x="114301" y="666750"/>
            <a:ext cx="5404446" cy="2102994"/>
          </a:xfrm>
          <a:solidFill>
            <a:srgbClr val="DD1B50"/>
          </a:solidFill>
        </p:spPr>
        <p:txBody>
          <a:bodyPr>
            <a:normAutofit/>
          </a:bodyPr>
          <a:lstStyle/>
          <a:p>
            <a:pPr algn="ctr"/>
            <a:endParaRPr lang="en-IE" dirty="0"/>
          </a:p>
          <a:p>
            <a:pPr algn="ctr"/>
            <a:r>
              <a:rPr lang="en-IE" dirty="0"/>
              <a:t>6 MODULIO TURINYS</a:t>
            </a:r>
          </a:p>
        </p:txBody>
      </p:sp>
      <p:sp>
        <p:nvSpPr>
          <p:cNvPr id="10" name="Text Placeholder 9">
            <a:extLst>
              <a:ext uri="{FF2B5EF4-FFF2-40B4-BE49-F238E27FC236}">
                <a16:creationId xmlns:a16="http://schemas.microsoft.com/office/drawing/2014/main" id="{63B1B6F9-E9F5-4C3D-8083-407FB5B0362D}"/>
              </a:ext>
            </a:extLst>
          </p:cNvPr>
          <p:cNvSpPr>
            <a:spLocks noGrp="1"/>
          </p:cNvSpPr>
          <p:nvPr>
            <p:ph type="body" sz="quarter" idx="20"/>
          </p:nvPr>
        </p:nvSpPr>
        <p:spPr>
          <a:solidFill>
            <a:srgbClr val="91BE46"/>
          </a:solidFill>
        </p:spPr>
        <p:txBody>
          <a:bodyPr/>
          <a:lstStyle/>
          <a:p>
            <a:r>
              <a:rPr lang="en-IE" dirty="0"/>
              <a:t>2</a:t>
            </a:r>
          </a:p>
        </p:txBody>
      </p:sp>
      <p:sp>
        <p:nvSpPr>
          <p:cNvPr id="11" name="Text Placeholder 10">
            <a:extLst>
              <a:ext uri="{FF2B5EF4-FFF2-40B4-BE49-F238E27FC236}">
                <a16:creationId xmlns:a16="http://schemas.microsoft.com/office/drawing/2014/main" id="{1A0D5563-DFEE-4E92-A484-A9AE49B1A2DB}"/>
              </a:ext>
            </a:extLst>
          </p:cNvPr>
          <p:cNvSpPr>
            <a:spLocks noGrp="1"/>
          </p:cNvSpPr>
          <p:nvPr>
            <p:ph type="body" sz="quarter" idx="21"/>
          </p:nvPr>
        </p:nvSpPr>
        <p:spPr>
          <a:solidFill>
            <a:srgbClr val="9A2E90"/>
          </a:solidFill>
        </p:spPr>
        <p:txBody>
          <a:bodyPr/>
          <a:lstStyle/>
          <a:p>
            <a:r>
              <a:rPr lang="en-IE" dirty="0"/>
              <a:t>1</a:t>
            </a:r>
          </a:p>
        </p:txBody>
      </p:sp>
      <p:sp>
        <p:nvSpPr>
          <p:cNvPr id="12" name="Text Placeholder 11">
            <a:extLst>
              <a:ext uri="{FF2B5EF4-FFF2-40B4-BE49-F238E27FC236}">
                <a16:creationId xmlns:a16="http://schemas.microsoft.com/office/drawing/2014/main" id="{A0B62811-2390-4DA8-B1CF-474D80A3C3F9}"/>
              </a:ext>
            </a:extLst>
          </p:cNvPr>
          <p:cNvSpPr>
            <a:spLocks noGrp="1"/>
          </p:cNvSpPr>
          <p:nvPr>
            <p:ph type="body" sz="quarter" idx="22"/>
          </p:nvPr>
        </p:nvSpPr>
        <p:spPr>
          <a:xfrm>
            <a:off x="6793917" y="761418"/>
            <a:ext cx="5234690" cy="968329"/>
          </a:xfrm>
        </p:spPr>
        <p:txBody>
          <a:bodyPr/>
          <a:lstStyle/>
          <a:p>
            <a:r>
              <a:rPr lang="en-IE" dirty="0"/>
              <a:t>POPKULTŪROS TURIZMO PALAIKYMAS - APŽVALGA</a:t>
            </a:r>
          </a:p>
        </p:txBody>
      </p:sp>
      <p:sp>
        <p:nvSpPr>
          <p:cNvPr id="13" name="Text Placeholder 12">
            <a:extLst>
              <a:ext uri="{FF2B5EF4-FFF2-40B4-BE49-F238E27FC236}">
                <a16:creationId xmlns:a16="http://schemas.microsoft.com/office/drawing/2014/main" id="{3C4C16BC-29DF-473A-9283-0DEE1C3E35A1}"/>
              </a:ext>
            </a:extLst>
          </p:cNvPr>
          <p:cNvSpPr>
            <a:spLocks noGrp="1"/>
          </p:cNvSpPr>
          <p:nvPr>
            <p:ph type="body" sz="quarter" idx="23"/>
          </p:nvPr>
        </p:nvSpPr>
        <p:spPr>
          <a:xfrm>
            <a:off x="6843009" y="1976013"/>
            <a:ext cx="5234690" cy="968329"/>
          </a:xfrm>
        </p:spPr>
        <p:txBody>
          <a:bodyPr/>
          <a:lstStyle/>
          <a:p>
            <a:r>
              <a:rPr lang="en-IE" dirty="0"/>
              <a:t>ILGALAIKIS JŪSŲ POPKULTŪROS TURIZMO VERSLO AUGIMAS</a:t>
            </a:r>
          </a:p>
        </p:txBody>
      </p:sp>
      <p:sp>
        <p:nvSpPr>
          <p:cNvPr id="15" name="Text Placeholder 14">
            <a:extLst>
              <a:ext uri="{FF2B5EF4-FFF2-40B4-BE49-F238E27FC236}">
                <a16:creationId xmlns:a16="http://schemas.microsoft.com/office/drawing/2014/main" id="{9007160B-22A0-4A68-AEA7-2231DDAC31F8}"/>
              </a:ext>
            </a:extLst>
          </p:cNvPr>
          <p:cNvSpPr>
            <a:spLocks noGrp="1"/>
          </p:cNvSpPr>
          <p:nvPr>
            <p:ph type="body" sz="quarter" idx="16"/>
          </p:nvPr>
        </p:nvSpPr>
        <p:spPr>
          <a:xfrm>
            <a:off x="6843009" y="4513233"/>
            <a:ext cx="4902027" cy="968329"/>
          </a:xfrm>
        </p:spPr>
        <p:txBody>
          <a:bodyPr/>
          <a:lstStyle/>
          <a:p>
            <a:r>
              <a:rPr lang="en-IE" dirty="0"/>
              <a:t>DĖMESYS BENDRUOMENĖS TURIZMUI</a:t>
            </a:r>
          </a:p>
        </p:txBody>
      </p:sp>
      <p:sp>
        <p:nvSpPr>
          <p:cNvPr id="14" name="TextBox 13">
            <a:extLst>
              <a:ext uri="{FF2B5EF4-FFF2-40B4-BE49-F238E27FC236}">
                <a16:creationId xmlns:a16="http://schemas.microsoft.com/office/drawing/2014/main" id="{EBF44681-1EF3-48A4-BCB2-5A7A87C0931C}"/>
              </a:ext>
            </a:extLst>
          </p:cNvPr>
          <p:cNvSpPr txBox="1"/>
          <p:nvPr/>
        </p:nvSpPr>
        <p:spPr>
          <a:xfrm>
            <a:off x="296597" y="6311243"/>
            <a:ext cx="4970941" cy="338554"/>
          </a:xfrm>
          <a:prstGeom prst="rect">
            <a:avLst/>
          </a:prstGeom>
          <a:noFill/>
        </p:spPr>
        <p:txBody>
          <a:bodyPr wrap="square">
            <a:spAutoFit/>
          </a:bodyPr>
          <a:lstStyle/>
          <a:p>
            <a:r>
              <a:rPr lang="lt-LT" sz="800" dirty="0">
                <a:solidFill>
                  <a:srgbClr val="323338"/>
                </a:solidFill>
              </a:rPr>
              <a:t>Šį projektą finansavo Europos Komisija. Šis leidinys atspindi tik autoriaus (-</a:t>
            </a:r>
            <a:r>
              <a:rPr lang="lt-LT" sz="800" dirty="0" err="1">
                <a:solidFill>
                  <a:srgbClr val="323338"/>
                </a:solidFill>
              </a:rPr>
              <a:t>ių</a:t>
            </a:r>
            <a:r>
              <a:rPr lang="lt-LT" sz="800" dirty="0">
                <a:solidFill>
                  <a:srgbClr val="323338"/>
                </a:solidFill>
              </a:rPr>
              <a:t>) požiūrį, o Komisija negali būti laikoma atsakinga už bet kokį jame pateiktos informacijos panaudojimą. </a:t>
            </a:r>
            <a:endParaRPr lang="en-IE" sz="800" dirty="0"/>
          </a:p>
        </p:txBody>
      </p:sp>
    </p:spTree>
    <p:extLst>
      <p:ext uri="{BB962C8B-B14F-4D97-AF65-F5344CB8AC3E}">
        <p14:creationId xmlns:p14="http://schemas.microsoft.com/office/powerpoint/2010/main" val="217839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and person posing for a picture&#10;&#10;Description automatically generated with medium confidence">
            <a:extLst>
              <a:ext uri="{FF2B5EF4-FFF2-40B4-BE49-F238E27FC236}">
                <a16:creationId xmlns:a16="http://schemas.microsoft.com/office/drawing/2014/main" id="{161F4115-1702-4D36-A5DF-4A2F2D03D8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6088" y="504825"/>
            <a:ext cx="3798887" cy="4222750"/>
          </a:xfrm>
        </p:spPr>
      </p:pic>
      <p:pic>
        <p:nvPicPr>
          <p:cNvPr id="10" name="Picture Placeholder 9" descr="A picture containing ground, outdoor, tree, dirt&#10;&#10;Description automatically generated">
            <a:extLst>
              <a:ext uri="{FF2B5EF4-FFF2-40B4-BE49-F238E27FC236}">
                <a16:creationId xmlns:a16="http://schemas.microsoft.com/office/drawing/2014/main" id="{290059A0-742E-40EB-B08E-F957A5E84DC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p:pic>
      <p:sp>
        <p:nvSpPr>
          <p:cNvPr id="4" name="Text Placeholder 3">
            <a:extLst>
              <a:ext uri="{FF2B5EF4-FFF2-40B4-BE49-F238E27FC236}">
                <a16:creationId xmlns:a16="http://schemas.microsoft.com/office/drawing/2014/main" id="{FB72D425-9579-4FEC-BBDB-1B0C27743478}"/>
              </a:ext>
            </a:extLst>
          </p:cNvPr>
          <p:cNvSpPr>
            <a:spLocks noGrp="1"/>
          </p:cNvSpPr>
          <p:nvPr>
            <p:ph type="body" sz="quarter" idx="13"/>
          </p:nvPr>
        </p:nvSpPr>
        <p:spPr>
          <a:xfrm>
            <a:off x="4635221" y="1508861"/>
            <a:ext cx="6842404" cy="1791502"/>
          </a:xfrm>
        </p:spPr>
        <p:txBody>
          <a:bodyPr>
            <a:normAutofit/>
          </a:bodyPr>
          <a:lstStyle/>
          <a:p>
            <a:r>
              <a:rPr lang="en-IE" dirty="0"/>
              <a:t>KAI KURIOMS VIETOVĖMS POPKULTŪRA TAMPA JŲ TURIZMO IDENTITETO IR DNR DALIMI..</a:t>
            </a:r>
          </a:p>
        </p:txBody>
      </p:sp>
      <p:sp>
        <p:nvSpPr>
          <p:cNvPr id="5" name="Text Placeholder 4">
            <a:extLst>
              <a:ext uri="{FF2B5EF4-FFF2-40B4-BE49-F238E27FC236}">
                <a16:creationId xmlns:a16="http://schemas.microsoft.com/office/drawing/2014/main" id="{915B7DAA-C0C8-450F-B4B4-DA0003BB35D0}"/>
              </a:ext>
            </a:extLst>
          </p:cNvPr>
          <p:cNvSpPr>
            <a:spLocks noGrp="1"/>
          </p:cNvSpPr>
          <p:nvPr>
            <p:ph type="body" sz="quarter" idx="14"/>
          </p:nvPr>
        </p:nvSpPr>
        <p:spPr>
          <a:xfrm>
            <a:off x="7679049" y="3546595"/>
            <a:ext cx="4312925" cy="2164180"/>
          </a:xfrm>
        </p:spPr>
        <p:txBody>
          <a:bodyPr/>
          <a:lstStyle/>
          <a:p>
            <a:r>
              <a:rPr lang="lt-LT" sz="2000" dirty="0"/>
              <a:t>1952 m. </a:t>
            </a:r>
            <a:r>
              <a:rPr lang="lt-LT" sz="2000" dirty="0" err="1"/>
              <a:t>Johno</a:t>
            </a:r>
            <a:r>
              <a:rPr lang="lt-LT" sz="2000" dirty="0"/>
              <a:t> Fordo filmo „Tylusis žmogus“ („</a:t>
            </a:r>
            <a:r>
              <a:rPr lang="lt-LT" sz="2000" dirty="0" err="1"/>
              <a:t>The</a:t>
            </a:r>
            <a:r>
              <a:rPr lang="lt-LT" sz="2000" dirty="0"/>
              <a:t> </a:t>
            </a:r>
            <a:r>
              <a:rPr lang="lt-LT" sz="2000" dirty="0" err="1"/>
              <a:t>Quiet</a:t>
            </a:r>
            <a:r>
              <a:rPr lang="lt-LT" sz="2000" dirty="0"/>
              <a:t> Man“), kuriame pagrindinius vaidmenis atliko </a:t>
            </a:r>
            <a:r>
              <a:rPr lang="lt-LT" sz="2000" dirty="0" err="1"/>
              <a:t>Johnas</a:t>
            </a:r>
            <a:r>
              <a:rPr lang="lt-LT" sz="2000" dirty="0"/>
              <a:t> </a:t>
            </a:r>
            <a:r>
              <a:rPr lang="lt-LT" sz="2000" dirty="0" err="1"/>
              <a:t>Wayne'as</a:t>
            </a:r>
            <a:r>
              <a:rPr lang="lt-LT" sz="2000" dirty="0"/>
              <a:t> ir </a:t>
            </a:r>
            <a:r>
              <a:rPr lang="lt-LT" sz="2000" dirty="0" err="1"/>
              <a:t>Maureen</a:t>
            </a:r>
            <a:r>
              <a:rPr lang="lt-LT" sz="2000" dirty="0"/>
              <a:t> </a:t>
            </a:r>
            <a:r>
              <a:rPr lang="lt-LT" sz="2000" dirty="0" err="1"/>
              <a:t>O'Hara</a:t>
            </a:r>
            <a:r>
              <a:rPr lang="lt-LT" sz="2000" dirty="0"/>
              <a:t>, veiksmas vyksta Kongo kaime, </a:t>
            </a:r>
            <a:r>
              <a:rPr lang="lt-LT" sz="2000" dirty="0" err="1"/>
              <a:t>Mayo</a:t>
            </a:r>
            <a:r>
              <a:rPr lang="lt-LT" sz="2000" dirty="0"/>
              <a:t> Airijoje. Dabar, praėjus maždaug 70 metų, šis klasikinis filmas su bronzine Mary Kate </a:t>
            </a:r>
            <a:r>
              <a:rPr lang="lt-LT" sz="2000" dirty="0" err="1"/>
              <a:t>Danaher</a:t>
            </a:r>
            <a:r>
              <a:rPr lang="lt-LT" sz="2000" dirty="0"/>
              <a:t> ir </a:t>
            </a:r>
            <a:r>
              <a:rPr lang="lt-LT" sz="2000" dirty="0" err="1"/>
              <a:t>Johno</a:t>
            </a:r>
            <a:r>
              <a:rPr lang="lt-LT" sz="2000" dirty="0"/>
              <a:t> </a:t>
            </a:r>
            <a:r>
              <a:rPr lang="lt-LT" sz="2000" dirty="0" err="1"/>
              <a:t>Thorntono</a:t>
            </a:r>
            <a:r>
              <a:rPr lang="lt-LT" sz="2000" dirty="0"/>
              <a:t> statula, nameliu-muziejumi „</a:t>
            </a:r>
            <a:r>
              <a:rPr lang="lt-LT" sz="2000" dirty="0" err="1"/>
              <a:t>Quiet</a:t>
            </a:r>
            <a:r>
              <a:rPr lang="lt-LT" sz="2000" dirty="0"/>
              <a:t> Man </a:t>
            </a:r>
            <a:r>
              <a:rPr lang="lt-LT" sz="2000" dirty="0" err="1"/>
              <a:t>Cottage</a:t>
            </a:r>
            <a:r>
              <a:rPr lang="lt-LT" sz="2000" dirty="0"/>
              <a:t>“ ir ekskursijomis su gidais vis dar traukia lankytojus į miestelį.</a:t>
            </a:r>
            <a:endParaRPr lang="en-IE" sz="2000" dirty="0"/>
          </a:p>
        </p:txBody>
      </p:sp>
      <p:sp>
        <p:nvSpPr>
          <p:cNvPr id="8" name="TextBox 7">
            <a:extLst>
              <a:ext uri="{FF2B5EF4-FFF2-40B4-BE49-F238E27FC236}">
                <a16:creationId xmlns:a16="http://schemas.microsoft.com/office/drawing/2014/main" id="{82AA955A-CE0C-4018-BCEF-AB5D0B674AEF}"/>
              </a:ext>
            </a:extLst>
          </p:cNvPr>
          <p:cNvSpPr txBox="1"/>
          <p:nvPr/>
        </p:nvSpPr>
        <p:spPr>
          <a:xfrm>
            <a:off x="446088" y="4727575"/>
            <a:ext cx="3798887" cy="215444"/>
          </a:xfrm>
          <a:prstGeom prst="rect">
            <a:avLst/>
          </a:prstGeom>
          <a:noFill/>
        </p:spPr>
        <p:txBody>
          <a:bodyPr wrap="square" rtlCol="0">
            <a:spAutoFit/>
          </a:bodyPr>
          <a:lstStyle/>
          <a:p>
            <a:r>
              <a:rPr lang="en-IE" sz="800" dirty="0">
                <a:hlinkClick r:id="rId6" tooltip="https://creativecommons.org/licenses/by-nc-nd/3.0/"/>
              </a:rPr>
              <a:t>CC BY-NC-ND</a:t>
            </a:r>
            <a:endParaRPr lang="en-IE" sz="800" dirty="0"/>
          </a:p>
        </p:txBody>
      </p:sp>
    </p:spTree>
    <p:extLst>
      <p:ext uri="{BB962C8B-B14F-4D97-AF65-F5344CB8AC3E}">
        <p14:creationId xmlns:p14="http://schemas.microsoft.com/office/powerpoint/2010/main" val="276598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9951B-DE27-475F-BDC9-0EE9935CC53F}"/>
              </a:ext>
            </a:extLst>
          </p:cNvPr>
          <p:cNvSpPr>
            <a:spLocks noGrp="1"/>
          </p:cNvSpPr>
          <p:nvPr>
            <p:ph type="body" sz="quarter" idx="13"/>
          </p:nvPr>
        </p:nvSpPr>
        <p:spPr>
          <a:xfrm>
            <a:off x="0" y="599947"/>
            <a:ext cx="12191999" cy="1358487"/>
          </a:xfrm>
        </p:spPr>
        <p:txBody>
          <a:bodyPr/>
          <a:lstStyle/>
          <a:p>
            <a:r>
              <a:rPr lang="en-IE" dirty="0"/>
              <a:t>DALYVAVIMO KURIANT STIPRŲ REGIONINĮ TURIZMO SKATINIMĄ NAUDA </a:t>
            </a:r>
          </a:p>
        </p:txBody>
      </p:sp>
      <p:sp>
        <p:nvSpPr>
          <p:cNvPr id="3" name="Text Placeholder 2">
            <a:extLst>
              <a:ext uri="{FF2B5EF4-FFF2-40B4-BE49-F238E27FC236}">
                <a16:creationId xmlns:a16="http://schemas.microsoft.com/office/drawing/2014/main" id="{D98B7DF7-DAA4-40BD-9FE1-C87EA83AF134}"/>
              </a:ext>
            </a:extLst>
          </p:cNvPr>
          <p:cNvSpPr>
            <a:spLocks noGrp="1"/>
          </p:cNvSpPr>
          <p:nvPr>
            <p:ph type="body" sz="quarter" idx="14"/>
          </p:nvPr>
        </p:nvSpPr>
        <p:spPr>
          <a:xfrm>
            <a:off x="2275755" y="2349579"/>
            <a:ext cx="3696420" cy="616776"/>
          </a:xfrm>
        </p:spPr>
        <p:txBody>
          <a:bodyPr>
            <a:normAutofit fontScale="92500" lnSpcReduction="10000"/>
          </a:bodyPr>
          <a:lstStyle/>
          <a:p>
            <a:r>
              <a:rPr lang="en-IE" dirty="0"/>
              <a:t>VIENIJANTIS BALSAS - PATIKIMUMAS IR PASITIKĖJIMAS</a:t>
            </a:r>
          </a:p>
        </p:txBody>
      </p:sp>
      <p:sp>
        <p:nvSpPr>
          <p:cNvPr id="4" name="Text Placeholder 3">
            <a:extLst>
              <a:ext uri="{FF2B5EF4-FFF2-40B4-BE49-F238E27FC236}">
                <a16:creationId xmlns:a16="http://schemas.microsoft.com/office/drawing/2014/main" id="{262F3D60-5345-4071-8F84-2DF9DD4E42A2}"/>
              </a:ext>
            </a:extLst>
          </p:cNvPr>
          <p:cNvSpPr>
            <a:spLocks noGrp="1"/>
          </p:cNvSpPr>
          <p:nvPr>
            <p:ph type="body" sz="quarter" idx="15"/>
          </p:nvPr>
        </p:nvSpPr>
        <p:spPr>
          <a:xfrm>
            <a:off x="2275755" y="2897452"/>
            <a:ext cx="4391745" cy="1358487"/>
          </a:xfrm>
        </p:spPr>
        <p:txBody>
          <a:bodyPr>
            <a:normAutofit fontScale="92500" lnSpcReduction="10000"/>
          </a:bodyPr>
          <a:lstStyle/>
          <a:p>
            <a:r>
              <a:rPr lang="lt-LT" dirty="0"/>
              <a:t>Rinkodara jūsų regione kaip popkultūros regione ir vieningas visų turizmo įmonių balsas bei žinutė gali greitai padėti jums įsitvirtinti kaip privalomai lankomai vietovei.</a:t>
            </a:r>
            <a:endParaRPr lang="en-IE" dirty="0"/>
          </a:p>
        </p:txBody>
      </p:sp>
      <p:sp>
        <p:nvSpPr>
          <p:cNvPr id="5" name="Text Placeholder 4">
            <a:extLst>
              <a:ext uri="{FF2B5EF4-FFF2-40B4-BE49-F238E27FC236}">
                <a16:creationId xmlns:a16="http://schemas.microsoft.com/office/drawing/2014/main" id="{A4F4F5CD-DDB8-4501-9E77-A70222CA9456}"/>
              </a:ext>
            </a:extLst>
          </p:cNvPr>
          <p:cNvSpPr>
            <a:spLocks noGrp="1"/>
          </p:cNvSpPr>
          <p:nvPr>
            <p:ph type="body" sz="quarter" idx="16"/>
          </p:nvPr>
        </p:nvSpPr>
        <p:spPr>
          <a:xfrm>
            <a:off x="8223312" y="2246229"/>
            <a:ext cx="3968687" cy="823475"/>
          </a:xfrm>
        </p:spPr>
        <p:txBody>
          <a:bodyPr>
            <a:normAutofit/>
          </a:bodyPr>
          <a:lstStyle/>
          <a:p>
            <a:r>
              <a:rPr lang="en-IE" dirty="0"/>
              <a:t>GALIMYBĖS BENDRADARBIAUTI IR MOKYTIS KARTU</a:t>
            </a:r>
          </a:p>
        </p:txBody>
      </p:sp>
      <p:sp>
        <p:nvSpPr>
          <p:cNvPr id="6" name="Text Placeholder 5">
            <a:extLst>
              <a:ext uri="{FF2B5EF4-FFF2-40B4-BE49-F238E27FC236}">
                <a16:creationId xmlns:a16="http://schemas.microsoft.com/office/drawing/2014/main" id="{3EC1E209-B6F3-4324-81DB-DF9CEA838287}"/>
              </a:ext>
            </a:extLst>
          </p:cNvPr>
          <p:cNvSpPr>
            <a:spLocks noGrp="1"/>
          </p:cNvSpPr>
          <p:nvPr>
            <p:ph type="body" sz="quarter" idx="17"/>
          </p:nvPr>
        </p:nvSpPr>
        <p:spPr>
          <a:xfrm>
            <a:off x="8223312" y="2899194"/>
            <a:ext cx="3873437" cy="1164489"/>
          </a:xfrm>
        </p:spPr>
        <p:txBody>
          <a:bodyPr>
            <a:noAutofit/>
          </a:bodyPr>
          <a:lstStyle/>
          <a:p>
            <a:r>
              <a:rPr lang="en-IE" sz="2000" dirty="0" err="1"/>
              <a:t>Regioninis</a:t>
            </a:r>
            <a:r>
              <a:rPr lang="en-IE" sz="2000" dirty="0"/>
              <a:t> </a:t>
            </a:r>
            <a:r>
              <a:rPr lang="en-IE" sz="2000" dirty="0" err="1"/>
              <a:t>skatinimas</a:t>
            </a:r>
            <a:r>
              <a:rPr lang="en-IE" sz="2000" dirty="0"/>
              <a:t> - tai </a:t>
            </a:r>
            <a:r>
              <a:rPr lang="en-IE" sz="2000" dirty="0" err="1"/>
              <a:t>dalijimasis</a:t>
            </a:r>
            <a:r>
              <a:rPr lang="en-IE" sz="2000" dirty="0"/>
              <a:t> </a:t>
            </a:r>
            <a:r>
              <a:rPr lang="en-IE" sz="2000" dirty="0" err="1"/>
              <a:t>žiniomis</a:t>
            </a:r>
            <a:r>
              <a:rPr lang="en-IE" sz="2000" dirty="0"/>
              <a:t> </a:t>
            </a:r>
            <a:r>
              <a:rPr lang="en-IE" sz="2000" dirty="0" err="1"/>
              <a:t>ir</a:t>
            </a:r>
            <a:r>
              <a:rPr lang="en-IE" sz="2000" dirty="0"/>
              <a:t> </a:t>
            </a:r>
            <a:r>
              <a:rPr lang="en-IE" sz="2000" dirty="0" err="1"/>
              <a:t>bendradarbiavimo</a:t>
            </a:r>
            <a:r>
              <a:rPr lang="en-IE" sz="2000" dirty="0"/>
              <a:t> </a:t>
            </a:r>
            <a:r>
              <a:rPr lang="en-IE" sz="2000" dirty="0" err="1"/>
              <a:t>bei</a:t>
            </a:r>
            <a:r>
              <a:rPr lang="en-IE" sz="2000" dirty="0"/>
              <a:t> </a:t>
            </a:r>
            <a:r>
              <a:rPr lang="en-IE" sz="2000" dirty="0" err="1"/>
              <a:t>bendro</a:t>
            </a:r>
            <a:r>
              <a:rPr lang="en-IE" sz="2000" dirty="0"/>
              <a:t> </a:t>
            </a:r>
            <a:r>
              <a:rPr lang="en-IE" sz="2000" dirty="0" err="1"/>
              <a:t>kūrimo</a:t>
            </a:r>
            <a:r>
              <a:rPr lang="en-IE" sz="2000" dirty="0"/>
              <a:t> </a:t>
            </a:r>
            <a:r>
              <a:rPr lang="en-IE" sz="2000" dirty="0" err="1"/>
              <a:t>kultūros</a:t>
            </a:r>
            <a:r>
              <a:rPr lang="en-IE" sz="2000" dirty="0"/>
              <a:t> </a:t>
            </a:r>
            <a:r>
              <a:rPr lang="en-IE" sz="2000" dirty="0" err="1"/>
              <a:t>kūrimas</a:t>
            </a:r>
            <a:r>
              <a:rPr lang="en-IE" sz="2000" dirty="0"/>
              <a:t>. </a:t>
            </a:r>
            <a:r>
              <a:rPr lang="en-IE" sz="2000" dirty="0" err="1"/>
              <a:t>Dirbdami</a:t>
            </a:r>
            <a:r>
              <a:rPr lang="en-IE" sz="2000" dirty="0"/>
              <a:t> </a:t>
            </a:r>
            <a:r>
              <a:rPr lang="en-IE" sz="2000" dirty="0" err="1"/>
              <a:t>su</a:t>
            </a:r>
            <a:r>
              <a:rPr lang="en-IE" sz="2000" dirty="0"/>
              <a:t> </a:t>
            </a:r>
            <a:r>
              <a:rPr lang="en-IE" sz="2000" dirty="0" err="1"/>
              <a:t>kolegomis</a:t>
            </a:r>
            <a:r>
              <a:rPr lang="en-IE" sz="2000" dirty="0"/>
              <a:t> </a:t>
            </a:r>
            <a:r>
              <a:rPr lang="en-IE" sz="2000" dirty="0" err="1"/>
              <a:t>galite</a:t>
            </a:r>
            <a:r>
              <a:rPr lang="en-IE" sz="2000" dirty="0"/>
              <a:t> </a:t>
            </a:r>
            <a:r>
              <a:rPr lang="en-IE" sz="2000" dirty="0" err="1"/>
              <a:t>daug</a:t>
            </a:r>
            <a:r>
              <a:rPr lang="en-IE" sz="2000" dirty="0"/>
              <a:t> ko </a:t>
            </a:r>
            <a:r>
              <a:rPr lang="en-IE" sz="2000" dirty="0" err="1"/>
              <a:t>išmokti</a:t>
            </a:r>
            <a:r>
              <a:rPr lang="en-IE" sz="2000" dirty="0"/>
              <a:t>.</a:t>
            </a:r>
          </a:p>
        </p:txBody>
      </p:sp>
      <p:sp>
        <p:nvSpPr>
          <p:cNvPr id="7" name="Text Placeholder 6">
            <a:extLst>
              <a:ext uri="{FF2B5EF4-FFF2-40B4-BE49-F238E27FC236}">
                <a16:creationId xmlns:a16="http://schemas.microsoft.com/office/drawing/2014/main" id="{173C4CBF-6498-4141-941E-EFA3324CA982}"/>
              </a:ext>
            </a:extLst>
          </p:cNvPr>
          <p:cNvSpPr>
            <a:spLocks noGrp="1"/>
          </p:cNvSpPr>
          <p:nvPr>
            <p:ph type="body" sz="quarter" idx="18"/>
          </p:nvPr>
        </p:nvSpPr>
        <p:spPr>
          <a:xfrm>
            <a:off x="2275755" y="4520784"/>
            <a:ext cx="3820245" cy="616776"/>
          </a:xfrm>
        </p:spPr>
        <p:txBody>
          <a:bodyPr>
            <a:normAutofit fontScale="92500" lnSpcReduction="10000"/>
          </a:bodyPr>
          <a:lstStyle/>
          <a:p>
            <a:r>
              <a:rPr lang="en-IE" dirty="0"/>
              <a:t>TVARUS IR ATSAKINGAS VYSTYMASIS</a:t>
            </a:r>
          </a:p>
        </p:txBody>
      </p:sp>
      <p:sp>
        <p:nvSpPr>
          <p:cNvPr id="8" name="Text Placeholder 7">
            <a:extLst>
              <a:ext uri="{FF2B5EF4-FFF2-40B4-BE49-F238E27FC236}">
                <a16:creationId xmlns:a16="http://schemas.microsoft.com/office/drawing/2014/main" id="{7A991A87-53A8-47DA-BC0E-EB6861689FF9}"/>
              </a:ext>
            </a:extLst>
          </p:cNvPr>
          <p:cNvSpPr>
            <a:spLocks noGrp="1"/>
          </p:cNvSpPr>
          <p:nvPr>
            <p:ph type="body" sz="quarter" idx="19"/>
          </p:nvPr>
        </p:nvSpPr>
        <p:spPr>
          <a:xfrm>
            <a:off x="2275755" y="5034127"/>
            <a:ext cx="4496520" cy="1050813"/>
          </a:xfrm>
        </p:spPr>
        <p:txBody>
          <a:bodyPr>
            <a:noAutofit/>
          </a:bodyPr>
          <a:lstStyle/>
          <a:p>
            <a:r>
              <a:rPr lang="lt-LT" sz="2000" dirty="0"/>
              <a:t>Susitarti dėl vieningos vizijos ar bendrų tikslų ir jų siekti yra labai svarbu, ypač kalbant apie popkultūros turizmą. Popkultūra gali sukelti perteklinį turizmą, todėl tai reikia kruopščiai planuoti ir valdyti. </a:t>
            </a:r>
            <a:endParaRPr lang="en-IE" sz="2000" dirty="0"/>
          </a:p>
        </p:txBody>
      </p:sp>
      <p:sp>
        <p:nvSpPr>
          <p:cNvPr id="9" name="Text Placeholder 8">
            <a:extLst>
              <a:ext uri="{FF2B5EF4-FFF2-40B4-BE49-F238E27FC236}">
                <a16:creationId xmlns:a16="http://schemas.microsoft.com/office/drawing/2014/main" id="{92DCA270-473D-4301-B9B8-D3F7F51B4360}"/>
              </a:ext>
            </a:extLst>
          </p:cNvPr>
          <p:cNvSpPr>
            <a:spLocks noGrp="1"/>
          </p:cNvSpPr>
          <p:nvPr>
            <p:ph type="body" sz="quarter" idx="20"/>
          </p:nvPr>
        </p:nvSpPr>
        <p:spPr>
          <a:xfrm>
            <a:off x="8223312" y="4598784"/>
            <a:ext cx="3663887" cy="616776"/>
          </a:xfrm>
        </p:spPr>
        <p:txBody>
          <a:bodyPr>
            <a:normAutofit fontScale="92500" lnSpcReduction="10000"/>
          </a:bodyPr>
          <a:lstStyle/>
          <a:p>
            <a:r>
              <a:rPr lang="en-IE" dirty="0"/>
              <a:t>ŽINOMUMO IR PARDAVIMŲ SKATINIMAS</a:t>
            </a:r>
          </a:p>
        </p:txBody>
      </p:sp>
      <p:sp>
        <p:nvSpPr>
          <p:cNvPr id="10" name="Text Placeholder 9">
            <a:extLst>
              <a:ext uri="{FF2B5EF4-FFF2-40B4-BE49-F238E27FC236}">
                <a16:creationId xmlns:a16="http://schemas.microsoft.com/office/drawing/2014/main" id="{858A09C6-7022-4F54-A3B3-F49019B6018C}"/>
              </a:ext>
            </a:extLst>
          </p:cNvPr>
          <p:cNvSpPr>
            <a:spLocks noGrp="1"/>
          </p:cNvSpPr>
          <p:nvPr>
            <p:ph type="body" sz="quarter" idx="21"/>
          </p:nvPr>
        </p:nvSpPr>
        <p:spPr>
          <a:xfrm>
            <a:off x="8223313" y="5137560"/>
            <a:ext cx="3873437" cy="1559802"/>
          </a:xfrm>
        </p:spPr>
        <p:txBody>
          <a:bodyPr>
            <a:noAutofit/>
          </a:bodyPr>
          <a:lstStyle/>
          <a:p>
            <a:r>
              <a:rPr lang="lt-LT" sz="2000" dirty="0"/>
              <a:t>Galutinis regioninės/tikslo vietos reklamos tikslas - padidinti grąžą iš turizmo, o gerai įvykdyta regioninė reklama gali būti naudinga daugeliui verslininkų.</a:t>
            </a:r>
            <a:endParaRPr lang="en-IE" sz="2000" dirty="0"/>
          </a:p>
        </p:txBody>
      </p:sp>
      <p:pic>
        <p:nvPicPr>
          <p:cNvPr id="11" name="Graphic 10" descr="Group of people with solid fill">
            <a:extLst>
              <a:ext uri="{FF2B5EF4-FFF2-40B4-BE49-F238E27FC236}">
                <a16:creationId xmlns:a16="http://schemas.microsoft.com/office/drawing/2014/main" id="{5C9DACFF-BA1D-4AAE-B34F-07D61D1E89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550" y="2452530"/>
            <a:ext cx="914400" cy="914400"/>
          </a:xfrm>
          <a:prstGeom prst="rect">
            <a:avLst/>
          </a:prstGeom>
        </p:spPr>
      </p:pic>
      <p:pic>
        <p:nvPicPr>
          <p:cNvPr id="12" name="Graphic 11" descr="Open hand with plant outline">
            <a:extLst>
              <a:ext uri="{FF2B5EF4-FFF2-40B4-BE49-F238E27FC236}">
                <a16:creationId xmlns:a16="http://schemas.microsoft.com/office/drawing/2014/main" id="{80A0591F-297D-44C9-90AB-21BE2B47C5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550" y="4562472"/>
            <a:ext cx="914400" cy="914400"/>
          </a:xfrm>
          <a:prstGeom prst="rect">
            <a:avLst/>
          </a:prstGeom>
        </p:spPr>
      </p:pic>
      <p:pic>
        <p:nvPicPr>
          <p:cNvPr id="14" name="Graphic 13" descr="Online meeting outline">
            <a:extLst>
              <a:ext uri="{FF2B5EF4-FFF2-40B4-BE49-F238E27FC236}">
                <a16:creationId xmlns:a16="http://schemas.microsoft.com/office/drawing/2014/main" id="{7ABF0295-138C-47BB-A137-EE9198E89B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88206" y="2440253"/>
            <a:ext cx="914400" cy="914400"/>
          </a:xfrm>
          <a:prstGeom prst="rect">
            <a:avLst/>
          </a:prstGeom>
        </p:spPr>
      </p:pic>
      <p:pic>
        <p:nvPicPr>
          <p:cNvPr id="16" name="Graphic 15" descr="Euro with solid fill">
            <a:extLst>
              <a:ext uri="{FF2B5EF4-FFF2-40B4-BE49-F238E27FC236}">
                <a16:creationId xmlns:a16="http://schemas.microsoft.com/office/drawing/2014/main" id="{CE96F3D1-5F43-4979-9D04-EA88AEDEE5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6100" y="4598784"/>
            <a:ext cx="914400" cy="914400"/>
          </a:xfrm>
          <a:prstGeom prst="rect">
            <a:avLst/>
          </a:prstGeom>
        </p:spPr>
      </p:pic>
    </p:spTree>
    <p:extLst>
      <p:ext uri="{BB962C8B-B14F-4D97-AF65-F5344CB8AC3E}">
        <p14:creationId xmlns:p14="http://schemas.microsoft.com/office/powerpoint/2010/main" val="1299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57615-9ECE-4893-ACBB-6932974FD9EC}"/>
              </a:ext>
            </a:extLst>
          </p:cNvPr>
          <p:cNvSpPr>
            <a:spLocks noGrp="1"/>
          </p:cNvSpPr>
          <p:nvPr>
            <p:ph type="body" sz="quarter" idx="13"/>
          </p:nvPr>
        </p:nvSpPr>
        <p:spPr>
          <a:xfrm>
            <a:off x="4616172" y="1811121"/>
            <a:ext cx="7130260" cy="1791502"/>
          </a:xfrm>
        </p:spPr>
        <p:txBody>
          <a:bodyPr>
            <a:noAutofit/>
          </a:bodyPr>
          <a:lstStyle/>
          <a:p>
            <a:pPr algn="just"/>
            <a:r>
              <a:rPr lang="lt-LT" sz="2400" b="0" dirty="0"/>
              <a:t>Tikslo populiarinimas - tai unikalios asmenybės ir įvaizdžio, išsiskiriančio iš visų konkurentų, kūrimas. </a:t>
            </a:r>
          </a:p>
          <a:p>
            <a:pPr algn="just"/>
            <a:endParaRPr lang="lt-LT" sz="2400" b="0" dirty="0"/>
          </a:p>
          <a:p>
            <a:pPr algn="just"/>
            <a:r>
              <a:rPr lang="lt-LT" sz="2400" b="0" dirty="0"/>
              <a:t>Pirmasis sėkmingos vietos populiarinimo kampanijos žingsnis - suprasti, kaip suvokiamas jūsų regionas. Vietos rinkodara apima holistinį 360 laipsnių požiūrį į unikalios paskirties vietos tapatybės kūrimą, vystymą ir puoselėjimą.</a:t>
            </a:r>
            <a:endParaRPr lang="en-IE" sz="2400" b="0" dirty="0"/>
          </a:p>
        </p:txBody>
      </p:sp>
      <p:sp>
        <p:nvSpPr>
          <p:cNvPr id="6" name="Text Placeholder 3">
            <a:extLst>
              <a:ext uri="{FF2B5EF4-FFF2-40B4-BE49-F238E27FC236}">
                <a16:creationId xmlns:a16="http://schemas.microsoft.com/office/drawing/2014/main" id="{50426ED2-5D4F-457B-A873-BEE6B775F400}"/>
              </a:ext>
            </a:extLst>
          </p:cNvPr>
          <p:cNvSpPr txBox="1">
            <a:spLocks/>
          </p:cNvSpPr>
          <p:nvPr/>
        </p:nvSpPr>
        <p:spPr>
          <a:xfrm>
            <a:off x="6873595" y="299816"/>
            <a:ext cx="52041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VIETOS POPULIARINIMAS</a:t>
            </a:r>
          </a:p>
        </p:txBody>
      </p:sp>
      <p:pic>
        <p:nvPicPr>
          <p:cNvPr id="12" name="Picture Placeholder 11">
            <a:extLst>
              <a:ext uri="{FF2B5EF4-FFF2-40B4-BE49-F238E27FC236}">
                <a16:creationId xmlns:a16="http://schemas.microsoft.com/office/drawing/2014/main" id="{28CDCCED-0A87-47C3-B98A-E43ECCBF5B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883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C942C9C-117C-43AA-BCC7-408DFFEC43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47675" y="400050"/>
            <a:ext cx="4949825" cy="5981700"/>
          </a:xfrm>
        </p:spPr>
      </p:pic>
      <p:sp>
        <p:nvSpPr>
          <p:cNvPr id="3" name="Text Placeholder 2">
            <a:extLst>
              <a:ext uri="{FF2B5EF4-FFF2-40B4-BE49-F238E27FC236}">
                <a16:creationId xmlns:a16="http://schemas.microsoft.com/office/drawing/2014/main" id="{75AE6C44-D97A-47CB-86A5-6FF3EDF7BD10}"/>
              </a:ext>
            </a:extLst>
          </p:cNvPr>
          <p:cNvSpPr>
            <a:spLocks noGrp="1"/>
          </p:cNvSpPr>
          <p:nvPr>
            <p:ph type="body" sz="quarter" idx="14"/>
          </p:nvPr>
        </p:nvSpPr>
        <p:spPr/>
        <p:txBody>
          <a:bodyPr/>
          <a:lstStyle/>
          <a:p>
            <a:r>
              <a:rPr lang="en-US" b="0" i="0" dirty="0">
                <a:solidFill>
                  <a:srgbClr val="3F3F3F"/>
                </a:solidFill>
                <a:effectLst/>
                <a:latin typeface="Open Sans" panose="020B0606030504020204" pitchFamily="34" charset="0"/>
              </a:rPr>
              <a:t>REPUTACIJA</a:t>
            </a:r>
            <a:endParaRPr lang="en-IE" dirty="0"/>
          </a:p>
        </p:txBody>
      </p:sp>
      <p:sp>
        <p:nvSpPr>
          <p:cNvPr id="4" name="Text Placeholder 3">
            <a:extLst>
              <a:ext uri="{FF2B5EF4-FFF2-40B4-BE49-F238E27FC236}">
                <a16:creationId xmlns:a16="http://schemas.microsoft.com/office/drawing/2014/main" id="{90DEE308-66E5-4D83-83DA-F63A760150EE}"/>
              </a:ext>
            </a:extLst>
          </p:cNvPr>
          <p:cNvSpPr>
            <a:spLocks noGrp="1"/>
          </p:cNvSpPr>
          <p:nvPr>
            <p:ph type="body" sz="quarter" idx="15"/>
          </p:nvPr>
        </p:nvSpPr>
        <p:spPr/>
        <p:txBody>
          <a:bodyPr/>
          <a:lstStyle/>
          <a:p>
            <a:endParaRPr lang="en-IE"/>
          </a:p>
        </p:txBody>
      </p:sp>
      <p:sp>
        <p:nvSpPr>
          <p:cNvPr id="5" name="Text Placeholder 4">
            <a:extLst>
              <a:ext uri="{FF2B5EF4-FFF2-40B4-BE49-F238E27FC236}">
                <a16:creationId xmlns:a16="http://schemas.microsoft.com/office/drawing/2014/main" id="{E9C8F6F3-9010-40B9-8FF4-AE33784C5DB9}"/>
              </a:ext>
            </a:extLst>
          </p:cNvPr>
          <p:cNvSpPr>
            <a:spLocks noGrp="1"/>
          </p:cNvSpPr>
          <p:nvPr>
            <p:ph type="body" sz="quarter" idx="16"/>
          </p:nvPr>
        </p:nvSpPr>
        <p:spPr/>
        <p:txBody>
          <a:bodyPr/>
          <a:lstStyle/>
          <a:p>
            <a:r>
              <a:rPr lang="en-US" b="0" i="0" dirty="0">
                <a:solidFill>
                  <a:srgbClr val="3F3F3F"/>
                </a:solidFill>
                <a:effectLst/>
                <a:latin typeface="Open Sans" panose="020B0606030504020204" pitchFamily="34" charset="0"/>
              </a:rPr>
              <a:t>IDENTITETAS</a:t>
            </a:r>
            <a:endParaRPr lang="en-IE" dirty="0"/>
          </a:p>
        </p:txBody>
      </p:sp>
      <p:sp>
        <p:nvSpPr>
          <p:cNvPr id="6" name="Text Placeholder 5">
            <a:extLst>
              <a:ext uri="{FF2B5EF4-FFF2-40B4-BE49-F238E27FC236}">
                <a16:creationId xmlns:a16="http://schemas.microsoft.com/office/drawing/2014/main" id="{B6B35E3C-C77B-4296-8D66-22984E71AD83}"/>
              </a:ext>
            </a:extLst>
          </p:cNvPr>
          <p:cNvSpPr>
            <a:spLocks noGrp="1"/>
          </p:cNvSpPr>
          <p:nvPr>
            <p:ph type="body" sz="quarter" idx="17"/>
          </p:nvPr>
        </p:nvSpPr>
        <p:spPr/>
        <p:txBody>
          <a:bodyPr/>
          <a:lstStyle/>
          <a:p>
            <a:endParaRPr lang="en-IE"/>
          </a:p>
        </p:txBody>
      </p:sp>
      <p:sp>
        <p:nvSpPr>
          <p:cNvPr id="7" name="Text Placeholder 6">
            <a:extLst>
              <a:ext uri="{FF2B5EF4-FFF2-40B4-BE49-F238E27FC236}">
                <a16:creationId xmlns:a16="http://schemas.microsoft.com/office/drawing/2014/main" id="{BA6BBC31-9D0A-444C-AB52-85788227E0F8}"/>
              </a:ext>
            </a:extLst>
          </p:cNvPr>
          <p:cNvSpPr>
            <a:spLocks noGrp="1"/>
          </p:cNvSpPr>
          <p:nvPr>
            <p:ph type="body" sz="quarter" idx="18"/>
          </p:nvPr>
        </p:nvSpPr>
        <p:spPr/>
        <p:txBody>
          <a:bodyPr/>
          <a:lstStyle/>
          <a:p>
            <a:r>
              <a:rPr lang="en-US" b="0" i="0" dirty="0">
                <a:solidFill>
                  <a:srgbClr val="3F3F3F"/>
                </a:solidFill>
                <a:effectLst/>
                <a:latin typeface="Open Sans" panose="020B0606030504020204" pitchFamily="34" charset="0"/>
              </a:rPr>
              <a:t>SUVOKIMAS</a:t>
            </a:r>
            <a:endParaRPr lang="en-IE" dirty="0"/>
          </a:p>
        </p:txBody>
      </p:sp>
      <p:sp>
        <p:nvSpPr>
          <p:cNvPr id="8" name="Text Placeholder 7">
            <a:extLst>
              <a:ext uri="{FF2B5EF4-FFF2-40B4-BE49-F238E27FC236}">
                <a16:creationId xmlns:a16="http://schemas.microsoft.com/office/drawing/2014/main" id="{575F97D0-E8E1-4311-BCF9-B69759E01C47}"/>
              </a:ext>
            </a:extLst>
          </p:cNvPr>
          <p:cNvSpPr>
            <a:spLocks noGrp="1"/>
          </p:cNvSpPr>
          <p:nvPr>
            <p:ph type="body" sz="quarter" idx="19"/>
          </p:nvPr>
        </p:nvSpPr>
        <p:spPr/>
        <p:txBody>
          <a:bodyPr/>
          <a:lstStyle/>
          <a:p>
            <a:endParaRPr lang="en-IE"/>
          </a:p>
        </p:txBody>
      </p:sp>
      <p:sp>
        <p:nvSpPr>
          <p:cNvPr id="9" name="Text Placeholder 8">
            <a:extLst>
              <a:ext uri="{FF2B5EF4-FFF2-40B4-BE49-F238E27FC236}">
                <a16:creationId xmlns:a16="http://schemas.microsoft.com/office/drawing/2014/main" id="{AD84217D-C9DE-4A0C-BBD3-E24E2582DA72}"/>
              </a:ext>
            </a:extLst>
          </p:cNvPr>
          <p:cNvSpPr>
            <a:spLocks noGrp="1"/>
          </p:cNvSpPr>
          <p:nvPr>
            <p:ph type="body" sz="quarter" idx="13"/>
          </p:nvPr>
        </p:nvSpPr>
        <p:spPr>
          <a:xfrm>
            <a:off x="4410075" y="987873"/>
            <a:ext cx="5230206" cy="1540320"/>
          </a:xfrm>
        </p:spPr>
        <p:txBody>
          <a:bodyPr>
            <a:normAutofit fontScale="62500" lnSpcReduction="20000"/>
          </a:bodyPr>
          <a:lstStyle/>
          <a:p>
            <a:pPr>
              <a:lnSpc>
                <a:spcPct val="120000"/>
              </a:lnSpc>
            </a:pPr>
            <a:r>
              <a:rPr lang="lt-LT" b="0" dirty="0">
                <a:latin typeface="Open Sans" panose="020B0606030504020204" pitchFamily="34" charset="0"/>
              </a:rPr>
              <a:t>Vietos reklamą lemia trys pagrindiniai veiksniai, kurie sudaro vietos prekės ženklo pagrindą</a:t>
            </a:r>
            <a:endParaRPr lang="en-IE" dirty="0"/>
          </a:p>
        </p:txBody>
      </p:sp>
    </p:spTree>
    <p:extLst>
      <p:ext uri="{BB962C8B-B14F-4D97-AF65-F5344CB8AC3E}">
        <p14:creationId xmlns:p14="http://schemas.microsoft.com/office/powerpoint/2010/main" val="140628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7739D74-18CB-46CF-9255-E395397BA9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lt-LT" sz="2800" dirty="0"/>
              <a:t>REPUTACIJA - tai įsitikinimų ar nuomonių apie vietą visuma, kurią reikia kurti, saugoti, palaikyti ir, jei reikia, keisti laikui bėgant.</a:t>
            </a:r>
            <a:endParaRPr lang="en-IE" sz="2800" dirty="0"/>
          </a:p>
        </p:txBody>
      </p:sp>
    </p:spTree>
    <p:extLst>
      <p:ext uri="{BB962C8B-B14F-4D97-AF65-F5344CB8AC3E}">
        <p14:creationId xmlns:p14="http://schemas.microsoft.com/office/powerpoint/2010/main" val="394359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4C3CFBE-D11B-4436-BF92-44A6725EF7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lt-LT" sz="2800" dirty="0"/>
              <a:t>IDENTITETĄ turi lemti autentiškumas, unikalūs vietovės pardavimo aspektai, nuoseklumas ir stipri asmenybė.</a:t>
            </a:r>
            <a:endParaRPr lang="en-IE" sz="2800" dirty="0"/>
          </a:p>
        </p:txBody>
      </p:sp>
    </p:spTree>
    <p:extLst>
      <p:ext uri="{BB962C8B-B14F-4D97-AF65-F5344CB8AC3E}">
        <p14:creationId xmlns:p14="http://schemas.microsoft.com/office/powerpoint/2010/main" val="272580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B3C163-618C-4D8A-99CD-09974EADA6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lt-LT" sz="2800" dirty="0"/>
              <a:t>SUVOKIMĄ dažniausiai sudaro nemateriali patirtis, nors materiali patirtis taip pat turi reikšmės, ir jis yra subjektyvus, vartotojų sąmonėje.</a:t>
            </a:r>
            <a:endParaRPr lang="en-IE" sz="2800" dirty="0"/>
          </a:p>
        </p:txBody>
      </p:sp>
      <p:sp>
        <p:nvSpPr>
          <p:cNvPr id="2" name="TextBox 1">
            <a:extLst>
              <a:ext uri="{FF2B5EF4-FFF2-40B4-BE49-F238E27FC236}">
                <a16:creationId xmlns:a16="http://schemas.microsoft.com/office/drawing/2014/main" id="{CCD0EE6D-8051-49FC-9B12-B4CD8B093303}"/>
              </a:ext>
            </a:extLst>
          </p:cNvPr>
          <p:cNvSpPr txBox="1"/>
          <p:nvPr/>
        </p:nvSpPr>
        <p:spPr>
          <a:xfrm>
            <a:off x="2419349" y="5842661"/>
            <a:ext cx="7610475" cy="707886"/>
          </a:xfrm>
          <a:prstGeom prst="rect">
            <a:avLst/>
          </a:prstGeom>
          <a:noFill/>
        </p:spPr>
        <p:txBody>
          <a:bodyPr wrap="square" rtlCol="0">
            <a:spAutoFit/>
          </a:bodyPr>
          <a:lstStyle/>
          <a:p>
            <a:r>
              <a:rPr lang="lt-LT" sz="2000" dirty="0"/>
              <a:t>Dabar, kai tai žinome, pažvelkime, kaip kai kurie regionai ar vietovės reklamuoja save kaip popkultūros turizmo vietas</a:t>
            </a:r>
            <a:endParaRPr lang="en-IE" sz="2000" dirty="0"/>
          </a:p>
        </p:txBody>
      </p:sp>
    </p:spTree>
    <p:extLst>
      <p:ext uri="{BB962C8B-B14F-4D97-AF65-F5344CB8AC3E}">
        <p14:creationId xmlns:p14="http://schemas.microsoft.com/office/powerpoint/2010/main" val="56500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64BAC0-330C-4194-B940-2114872B2C5D}"/>
              </a:ext>
            </a:extLst>
          </p:cNvPr>
          <p:cNvSpPr>
            <a:spLocks noGrp="1"/>
          </p:cNvSpPr>
          <p:nvPr>
            <p:ph type="body" sz="quarter" idx="13"/>
          </p:nvPr>
        </p:nvSpPr>
        <p:spPr>
          <a:xfrm>
            <a:off x="7045046" y="298385"/>
            <a:ext cx="5004199" cy="1139889"/>
          </a:xfrm>
        </p:spPr>
        <p:txBody>
          <a:bodyPr>
            <a:normAutofit fontScale="92500"/>
          </a:bodyPr>
          <a:lstStyle/>
          <a:p>
            <a:r>
              <a:rPr lang="lt-LT" dirty="0"/>
              <a:t>ŠIAURĖS AIRIJA – OFICIALI  „SOSTŲ KARŲ“ TERITORIJA</a:t>
            </a:r>
          </a:p>
        </p:txBody>
      </p:sp>
      <p:sp>
        <p:nvSpPr>
          <p:cNvPr id="5" name="Text Placeholder 4">
            <a:extLst>
              <a:ext uri="{FF2B5EF4-FFF2-40B4-BE49-F238E27FC236}">
                <a16:creationId xmlns:a16="http://schemas.microsoft.com/office/drawing/2014/main" id="{D70EEFE3-D63E-4B0D-A5A3-86935B03DFC3}"/>
              </a:ext>
            </a:extLst>
          </p:cNvPr>
          <p:cNvSpPr>
            <a:spLocks noGrp="1"/>
          </p:cNvSpPr>
          <p:nvPr>
            <p:ph type="body" sz="quarter" idx="14"/>
          </p:nvPr>
        </p:nvSpPr>
        <p:spPr>
          <a:xfrm>
            <a:off x="4635221" y="5322965"/>
            <a:ext cx="7414024" cy="1325485"/>
          </a:xfrm>
        </p:spPr>
        <p:txBody>
          <a:bodyPr/>
          <a:lstStyle/>
          <a:p>
            <a:r>
              <a:rPr lang="lt-LT" dirty="0"/>
              <a:t>2019 m. „</a:t>
            </a:r>
            <a:r>
              <a:rPr lang="lt-LT" dirty="0" err="1"/>
              <a:t>Tourism</a:t>
            </a:r>
            <a:r>
              <a:rPr lang="lt-LT" dirty="0"/>
              <a:t> </a:t>
            </a:r>
            <a:r>
              <a:rPr lang="lt-LT" dirty="0" err="1"/>
              <a:t>Ireland</a:t>
            </a:r>
            <a:r>
              <a:rPr lang="lt-LT" dirty="0"/>
              <a:t>“ derėjosi su HBO dėl licencijos sutarties, pagal kurią Šiaurės Airija pripažįstama oficialia „Sostų karų“ teritorija ir regionas gali kurti papildomus turizmo produktus. </a:t>
            </a:r>
            <a:endParaRPr lang="en-IE" dirty="0"/>
          </a:p>
        </p:txBody>
      </p:sp>
      <p:pic>
        <p:nvPicPr>
          <p:cNvPr id="19" name="Picture 18">
            <a:extLst>
              <a:ext uri="{FF2B5EF4-FFF2-40B4-BE49-F238E27FC236}">
                <a16:creationId xmlns:a16="http://schemas.microsoft.com/office/drawing/2014/main" id="{47F520B1-A8E0-4F1F-ACA2-129DFA7105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6111" y="1438274"/>
            <a:ext cx="7148646" cy="3705226"/>
          </a:xfrm>
          <a:prstGeom prst="rect">
            <a:avLst/>
          </a:prstGeom>
        </p:spPr>
      </p:pic>
      <p:pic>
        <p:nvPicPr>
          <p:cNvPr id="28" name="Picture Placeholder 27" descr="A picture containing text, tree, outdoor, grass&#10;&#10;Description automatically generated">
            <a:extLst>
              <a:ext uri="{FF2B5EF4-FFF2-40B4-BE49-F238E27FC236}">
                <a16:creationId xmlns:a16="http://schemas.microsoft.com/office/drawing/2014/main" id="{F335E788-A1C8-418C-AAF4-9470A83CD5A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446088" y="514350"/>
            <a:ext cx="3798887" cy="4222750"/>
          </a:xfrm>
        </p:spPr>
      </p:pic>
    </p:spTree>
    <p:extLst>
      <p:ext uri="{BB962C8B-B14F-4D97-AF65-F5344CB8AC3E}">
        <p14:creationId xmlns:p14="http://schemas.microsoft.com/office/powerpoint/2010/main" val="2279545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BB0932-70C9-4C5F-8AF2-3AA0A12B29C1}"/>
              </a:ext>
            </a:extLst>
          </p:cNvPr>
          <p:cNvSpPr>
            <a:spLocks noGrp="1"/>
          </p:cNvSpPr>
          <p:nvPr>
            <p:ph type="pic" sz="quarter" idx="10"/>
          </p:nvPr>
        </p:nvSpPr>
        <p:spPr/>
      </p:sp>
      <p:sp>
        <p:nvSpPr>
          <p:cNvPr id="3" name="Text Placeholder 2">
            <a:extLst>
              <a:ext uri="{FF2B5EF4-FFF2-40B4-BE49-F238E27FC236}">
                <a16:creationId xmlns:a16="http://schemas.microsoft.com/office/drawing/2014/main" id="{249CFF85-2A16-442F-8A29-1D2F874F9252}"/>
              </a:ext>
            </a:extLst>
          </p:cNvPr>
          <p:cNvSpPr>
            <a:spLocks noGrp="1"/>
          </p:cNvSpPr>
          <p:nvPr>
            <p:ph type="body" sz="quarter" idx="15"/>
          </p:nvPr>
        </p:nvSpPr>
        <p:spPr>
          <a:xfrm>
            <a:off x="3175537" y="531175"/>
            <a:ext cx="8464013" cy="1346703"/>
          </a:xfrm>
        </p:spPr>
        <p:txBody>
          <a:bodyPr/>
          <a:lstStyle/>
          <a:p>
            <a:r>
              <a:rPr lang="en-IE" dirty="0" err="1"/>
              <a:t>Edinburgas</a:t>
            </a:r>
            <a:r>
              <a:rPr lang="en-IE" dirty="0"/>
              <a:t>, </a:t>
            </a:r>
            <a:r>
              <a:rPr lang="en-IE" dirty="0" err="1"/>
              <a:t>Škotija</a:t>
            </a:r>
            <a:r>
              <a:rPr lang="en-IE" dirty="0"/>
              <a:t>, </a:t>
            </a:r>
            <a:r>
              <a:rPr lang="en-IE" dirty="0" err="1"/>
              <a:t>savo</a:t>
            </a:r>
            <a:r>
              <a:rPr lang="en-IE" dirty="0"/>
              <a:t> </a:t>
            </a:r>
            <a:r>
              <a:rPr lang="en-IE" dirty="0" err="1"/>
              <a:t>popkultūros</a:t>
            </a:r>
            <a:r>
              <a:rPr lang="en-IE" dirty="0"/>
              <a:t> </a:t>
            </a:r>
            <a:r>
              <a:rPr lang="en-IE" dirty="0" err="1"/>
              <a:t>sąsajas</a:t>
            </a:r>
            <a:r>
              <a:rPr lang="en-IE" dirty="0"/>
              <a:t> </a:t>
            </a:r>
            <a:r>
              <a:rPr lang="en-IE" dirty="0" err="1"/>
              <a:t>su</a:t>
            </a:r>
            <a:r>
              <a:rPr lang="en-IE" dirty="0"/>
              <a:t> </a:t>
            </a:r>
            <a:r>
              <a:rPr lang="en-IE" dirty="0" err="1"/>
              <a:t>burtininkais</a:t>
            </a:r>
            <a:r>
              <a:rPr lang="en-IE" dirty="0"/>
              <a:t>, </a:t>
            </a:r>
            <a:r>
              <a:rPr lang="en-IE" dirty="0" err="1"/>
              <a:t>drakonais</a:t>
            </a:r>
            <a:r>
              <a:rPr lang="en-IE" dirty="0"/>
              <a:t>, </a:t>
            </a:r>
            <a:r>
              <a:rPr lang="en-IE" dirty="0" err="1"/>
              <a:t>riteriais</a:t>
            </a:r>
            <a:r>
              <a:rPr lang="en-IE" dirty="0"/>
              <a:t>, </a:t>
            </a:r>
            <a:r>
              <a:rPr lang="en-IE" dirty="0" err="1"/>
              <a:t>vienaragiais</a:t>
            </a:r>
            <a:r>
              <a:rPr lang="en-IE" dirty="0"/>
              <a:t> </a:t>
            </a:r>
            <a:r>
              <a:rPr lang="en-IE" dirty="0" err="1"/>
              <a:t>ir</a:t>
            </a:r>
            <a:r>
              <a:rPr lang="en-IE" dirty="0"/>
              <a:t> </a:t>
            </a:r>
            <a:r>
              <a:rPr lang="en-IE" dirty="0" err="1"/>
              <a:t>kerinčiomis</a:t>
            </a:r>
            <a:r>
              <a:rPr lang="en-IE" dirty="0"/>
              <a:t> </a:t>
            </a:r>
            <a:r>
              <a:rPr lang="en-IE" dirty="0" err="1"/>
              <a:t>istorijomis</a:t>
            </a:r>
            <a:r>
              <a:rPr lang="en-IE" dirty="0"/>
              <a:t>, </a:t>
            </a:r>
            <a:r>
              <a:rPr lang="en-IE" dirty="0" err="1"/>
              <a:t>kurios</a:t>
            </a:r>
            <a:r>
              <a:rPr lang="en-IE" dirty="0"/>
              <a:t> </a:t>
            </a:r>
            <a:r>
              <a:rPr lang="en-IE" dirty="0" err="1"/>
              <a:t>niekada</a:t>
            </a:r>
            <a:r>
              <a:rPr lang="en-IE" dirty="0"/>
              <a:t> </a:t>
            </a:r>
            <a:r>
              <a:rPr lang="en-IE" dirty="0" err="1"/>
              <a:t>nesibaigia</a:t>
            </a:r>
            <a:r>
              <a:rPr lang="en-IE" dirty="0"/>
              <a:t>, </a:t>
            </a:r>
            <a:r>
              <a:rPr lang="en-IE" dirty="0" err="1"/>
              <a:t>pristato</a:t>
            </a:r>
            <a:r>
              <a:rPr lang="en-IE" dirty="0"/>
              <a:t> </a:t>
            </a:r>
            <a:r>
              <a:rPr lang="en-IE" dirty="0" err="1"/>
              <a:t>šioje</a:t>
            </a:r>
            <a:r>
              <a:rPr lang="en-IE" dirty="0"/>
              <a:t> #</a:t>
            </a:r>
            <a:r>
              <a:rPr lang="en-IE" dirty="0" err="1"/>
              <a:t>ForeverEdinburgh</a:t>
            </a:r>
            <a:r>
              <a:rPr lang="en-IE" dirty="0"/>
              <a:t> </a:t>
            </a:r>
            <a:r>
              <a:rPr lang="en-IE" dirty="0" err="1"/>
              <a:t>vietos</a:t>
            </a:r>
            <a:r>
              <a:rPr lang="en-IE" dirty="0"/>
              <a:t> </a:t>
            </a:r>
            <a:r>
              <a:rPr lang="en-IE" dirty="0" err="1"/>
              <a:t>rinkodaros</a:t>
            </a:r>
            <a:r>
              <a:rPr lang="en-IE" dirty="0"/>
              <a:t> </a:t>
            </a:r>
            <a:r>
              <a:rPr lang="en-IE" dirty="0" err="1"/>
              <a:t>kampanijoje</a:t>
            </a:r>
            <a:r>
              <a:rPr lang="en-IE" dirty="0"/>
              <a:t>.</a:t>
            </a:r>
          </a:p>
        </p:txBody>
      </p:sp>
      <p:pic>
        <p:nvPicPr>
          <p:cNvPr id="4" name="Online Media 5" title="Folklore and Myths - Forever Edinburgh">
            <a:hlinkClick r:id="" action="ppaction://media"/>
            <a:extLst>
              <a:ext uri="{FF2B5EF4-FFF2-40B4-BE49-F238E27FC236}">
                <a16:creationId xmlns:a16="http://schemas.microsoft.com/office/drawing/2014/main" id="{821286B0-E2B0-4D7E-9BCE-8A9129F720B3}"/>
              </a:ext>
            </a:extLst>
          </p:cNvPr>
          <p:cNvPicPr>
            <a:picLocks noRot="1" noChangeAspect="1"/>
          </p:cNvPicPr>
          <p:nvPr>
            <a:videoFile r:link="rId1"/>
          </p:nvPr>
        </p:nvPicPr>
        <p:blipFill>
          <a:blip r:embed="rId3"/>
          <a:stretch>
            <a:fillRect/>
          </a:stretch>
        </p:blipFill>
        <p:spPr>
          <a:xfrm>
            <a:off x="1358900" y="1754053"/>
            <a:ext cx="8698234" cy="4914501"/>
          </a:xfrm>
          <a:prstGeom prst="rect">
            <a:avLst/>
          </a:prstGeom>
        </p:spPr>
      </p:pic>
      <p:sp>
        <p:nvSpPr>
          <p:cNvPr id="5" name="TextBox 4">
            <a:extLst>
              <a:ext uri="{FF2B5EF4-FFF2-40B4-BE49-F238E27FC236}">
                <a16:creationId xmlns:a16="http://schemas.microsoft.com/office/drawing/2014/main" id="{2C82ED21-E1B9-455E-9EA5-DD3D537EFF13}"/>
              </a:ext>
            </a:extLst>
          </p:cNvPr>
          <p:cNvSpPr txBox="1"/>
          <p:nvPr/>
        </p:nvSpPr>
        <p:spPr>
          <a:xfrm>
            <a:off x="495300" y="4419600"/>
            <a:ext cx="1428750" cy="369332"/>
          </a:xfrm>
          <a:prstGeom prst="rect">
            <a:avLst/>
          </a:prstGeom>
          <a:noFill/>
        </p:spPr>
        <p:txBody>
          <a:bodyPr wrap="square" rtlCol="0">
            <a:spAutoFit/>
          </a:bodyPr>
          <a:lstStyle/>
          <a:p>
            <a:r>
              <a:rPr lang="en-IE" dirty="0">
                <a:hlinkClick r:id="rId4"/>
              </a:rPr>
              <a:t>Šaltinis</a:t>
            </a:r>
            <a:endParaRPr lang="en-IE" dirty="0"/>
          </a:p>
        </p:txBody>
      </p:sp>
      <p:sp>
        <p:nvSpPr>
          <p:cNvPr id="8" name="Text Placeholder 3">
            <a:extLst>
              <a:ext uri="{FF2B5EF4-FFF2-40B4-BE49-F238E27FC236}">
                <a16:creationId xmlns:a16="http://schemas.microsoft.com/office/drawing/2014/main" id="{14D5554F-BE74-4E53-9C87-3E9897914C46}"/>
              </a:ext>
            </a:extLst>
          </p:cNvPr>
          <p:cNvSpPr txBox="1">
            <a:spLocks/>
          </p:cNvSpPr>
          <p:nvPr/>
        </p:nvSpPr>
        <p:spPr>
          <a:xfrm>
            <a:off x="0" y="445394"/>
            <a:ext cx="2847976" cy="113988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IE" sz="3600" dirty="0">
                <a:solidFill>
                  <a:srgbClr val="003841"/>
                </a:solidFill>
              </a:rPr>
              <a:t>EDINBURGAS, ŠKOTIJA</a:t>
            </a:r>
          </a:p>
        </p:txBody>
      </p:sp>
    </p:spTree>
    <p:extLst>
      <p:ext uri="{BB962C8B-B14F-4D97-AF65-F5344CB8AC3E}">
        <p14:creationId xmlns:p14="http://schemas.microsoft.com/office/powerpoint/2010/main" val="17490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D1EBF4-A7F2-4769-816B-9D7311B6EF4F}"/>
              </a:ext>
            </a:extLst>
          </p:cNvPr>
          <p:cNvSpPr>
            <a:spLocks noGrp="1"/>
          </p:cNvSpPr>
          <p:nvPr>
            <p:ph type="body" sz="quarter" idx="13"/>
          </p:nvPr>
        </p:nvSpPr>
        <p:spPr>
          <a:xfrm>
            <a:off x="4604750" y="1475399"/>
            <a:ext cx="7415800" cy="2071195"/>
          </a:xfrm>
        </p:spPr>
        <p:txBody>
          <a:bodyPr>
            <a:normAutofit/>
          </a:bodyPr>
          <a:lstStyle/>
          <a:p>
            <a:r>
              <a:rPr lang="en-IE" sz="3200" dirty="0"/>
              <a:t>VILNIUS, LIETUVA - PASIRENGĘS IŠNAUDOTI DABARTINES IR BŪSIMAS POPKULTŪROS TURIZMO GALIMYBES</a:t>
            </a:r>
          </a:p>
        </p:txBody>
      </p:sp>
      <p:sp>
        <p:nvSpPr>
          <p:cNvPr id="5" name="Text Placeholder 4">
            <a:extLst>
              <a:ext uri="{FF2B5EF4-FFF2-40B4-BE49-F238E27FC236}">
                <a16:creationId xmlns:a16="http://schemas.microsoft.com/office/drawing/2014/main" id="{8AEE77F7-03F3-4DCA-BA9E-C91F649D4964}"/>
              </a:ext>
            </a:extLst>
          </p:cNvPr>
          <p:cNvSpPr>
            <a:spLocks noGrp="1"/>
          </p:cNvSpPr>
          <p:nvPr>
            <p:ph type="body" sz="quarter" idx="14"/>
          </p:nvPr>
        </p:nvSpPr>
        <p:spPr>
          <a:xfrm>
            <a:off x="5695951" y="3819525"/>
            <a:ext cx="6324600" cy="2164180"/>
          </a:xfrm>
        </p:spPr>
        <p:txBody>
          <a:bodyPr/>
          <a:lstStyle/>
          <a:p>
            <a:r>
              <a:rPr lang="lt-LT" dirty="0"/>
              <a:t>Kampanijoje „Kur yra Vilnius“ Vilnius pristatomas vaizduotėje ir išradingai, parodant, kad miestas gali būti „nuostabus, kad ir kur jis būtų“.</a:t>
            </a:r>
            <a:endParaRPr lang="en-IE" dirty="0"/>
          </a:p>
          <a:p>
            <a:r>
              <a:rPr lang="en-IE" dirty="0" err="1"/>
              <a:t>Kampanijoje</a:t>
            </a:r>
            <a:r>
              <a:rPr lang="en-IE" dirty="0"/>
              <a:t> </a:t>
            </a:r>
            <a:r>
              <a:rPr lang="en-IE" dirty="0" err="1"/>
              <a:t>pasakojama</a:t>
            </a:r>
            <a:r>
              <a:rPr lang="en-IE" dirty="0"/>
              <a:t>, </a:t>
            </a:r>
            <a:r>
              <a:rPr lang="en-IE" dirty="0" err="1"/>
              <a:t>kad</a:t>
            </a:r>
            <a:r>
              <a:rPr lang="en-IE" dirty="0"/>
              <a:t>:</a:t>
            </a:r>
          </a:p>
          <a:p>
            <a:pPr algn="ctr"/>
            <a:r>
              <a:rPr lang="en-IE" dirty="0">
                <a:solidFill>
                  <a:srgbClr val="DD1B50"/>
                </a:solidFill>
              </a:rPr>
              <a:t>“</a:t>
            </a:r>
            <a:r>
              <a:rPr lang="en-US" dirty="0" err="1">
                <a:solidFill>
                  <a:srgbClr val="DD1B50"/>
                </a:solidFill>
              </a:rPr>
              <a:t>Pasivaikščiojimas</a:t>
            </a:r>
            <a:r>
              <a:rPr lang="en-US" dirty="0">
                <a:solidFill>
                  <a:srgbClr val="DD1B50"/>
                </a:solidFill>
              </a:rPr>
              <a:t> po </a:t>
            </a:r>
            <a:r>
              <a:rPr lang="en-US" dirty="0" err="1">
                <a:solidFill>
                  <a:srgbClr val="DD1B50"/>
                </a:solidFill>
              </a:rPr>
              <a:t>miestą</a:t>
            </a:r>
            <a:r>
              <a:rPr lang="en-US" dirty="0">
                <a:solidFill>
                  <a:srgbClr val="DD1B50"/>
                </a:solidFill>
              </a:rPr>
              <a:t> </a:t>
            </a:r>
            <a:r>
              <a:rPr lang="en-US" dirty="0" err="1">
                <a:solidFill>
                  <a:srgbClr val="DD1B50"/>
                </a:solidFill>
              </a:rPr>
              <a:t>yra</a:t>
            </a:r>
            <a:r>
              <a:rPr lang="en-US" dirty="0">
                <a:solidFill>
                  <a:srgbClr val="DD1B50"/>
                </a:solidFill>
              </a:rPr>
              <a:t> tarsi </a:t>
            </a:r>
            <a:r>
              <a:rPr lang="en-US" dirty="0" err="1">
                <a:solidFill>
                  <a:srgbClr val="DD1B50"/>
                </a:solidFill>
              </a:rPr>
              <a:t>pasivaikščiojimas</a:t>
            </a:r>
            <a:r>
              <a:rPr lang="en-US" dirty="0">
                <a:solidFill>
                  <a:srgbClr val="DD1B50"/>
                </a:solidFill>
              </a:rPr>
              <a:t> po kino </a:t>
            </a:r>
            <a:r>
              <a:rPr lang="en-US" dirty="0" err="1">
                <a:solidFill>
                  <a:srgbClr val="DD1B50"/>
                </a:solidFill>
              </a:rPr>
              <a:t>istoriją</a:t>
            </a:r>
            <a:r>
              <a:rPr lang="en-US" dirty="0">
                <a:solidFill>
                  <a:srgbClr val="DD1B50"/>
                </a:solidFill>
              </a:rPr>
              <a:t>.”</a:t>
            </a:r>
          </a:p>
          <a:p>
            <a:pPr algn="ctr"/>
            <a:r>
              <a:rPr lang="en-IE" dirty="0">
                <a:hlinkClick r:id="rId2"/>
              </a:rPr>
              <a:t>Kur yra Vilnius?</a:t>
            </a:r>
            <a:endParaRPr lang="en-US" b="1" dirty="0">
              <a:solidFill>
                <a:srgbClr val="DD1B50"/>
              </a:solidFill>
            </a:endParaRPr>
          </a:p>
        </p:txBody>
      </p:sp>
      <p:pic>
        <p:nvPicPr>
          <p:cNvPr id="5124" name="Picture 4" descr="See the source image">
            <a:extLst>
              <a:ext uri="{FF2B5EF4-FFF2-40B4-BE49-F238E27FC236}">
                <a16:creationId xmlns:a16="http://schemas.microsoft.com/office/drawing/2014/main" id="{639CA8CE-53FD-4E11-BFA3-E295397402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052" y="3819525"/>
            <a:ext cx="5276850" cy="27571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a:extLst>
              <a:ext uri="{FF2B5EF4-FFF2-40B4-BE49-F238E27FC236}">
                <a16:creationId xmlns:a16="http://schemas.microsoft.com/office/drawing/2014/main" id="{C416BBED-624E-4EFD-9CAC-0A7F4470386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8052" y="165195"/>
            <a:ext cx="3829711" cy="33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7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974249-3A42-4F8C-8AAF-DBCA6E4CD426}"/>
              </a:ext>
            </a:extLst>
          </p:cNvPr>
          <p:cNvSpPr>
            <a:spLocks noGrp="1"/>
          </p:cNvSpPr>
          <p:nvPr>
            <p:ph type="body" sz="quarter" idx="13"/>
          </p:nvPr>
        </p:nvSpPr>
        <p:spPr/>
        <p:txBody>
          <a:bodyP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3600" b="1" i="0" u="none" strike="noStrike" kern="1200" cap="none" spc="0" normalizeH="0" baseline="0" noProof="0" dirty="0">
                <a:ln>
                  <a:noFill/>
                </a:ln>
                <a:solidFill>
                  <a:prstClr val="white"/>
                </a:solidFill>
                <a:effectLst/>
                <a:uLnTx/>
                <a:uFillTx/>
                <a:latin typeface="Calibri" panose="020F0502020204030204"/>
                <a:ea typeface="+mn-ea"/>
                <a:cs typeface="+mn-cs"/>
              </a:rPr>
              <a:t>1 SKYRIUS</a:t>
            </a:r>
          </a:p>
          <a:p>
            <a:r>
              <a:rPr lang="en-IE" dirty="0"/>
              <a:t>POPKULTŪROS TURIZMO PALAIKYMAS - APŽVALGA</a:t>
            </a:r>
          </a:p>
          <a:p>
            <a:endParaRPr lang="en-IE" dirty="0"/>
          </a:p>
        </p:txBody>
      </p:sp>
      <p:pic>
        <p:nvPicPr>
          <p:cNvPr id="11" name="Picture Placeholder 10" descr="Fog on a Ferris wheel">
            <a:extLst>
              <a:ext uri="{FF2B5EF4-FFF2-40B4-BE49-F238E27FC236}">
                <a16:creationId xmlns:a16="http://schemas.microsoft.com/office/drawing/2014/main" id="{1E9CAB4B-BB28-487F-9655-158DB7A1CCA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238" y="-1"/>
            <a:ext cx="12198238" cy="6858000"/>
          </a:xfrm>
        </p:spPr>
      </p:pic>
    </p:spTree>
    <p:extLst>
      <p:ext uri="{BB962C8B-B14F-4D97-AF65-F5344CB8AC3E}">
        <p14:creationId xmlns:p14="http://schemas.microsoft.com/office/powerpoint/2010/main" val="329856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sky, outdoor, sign&#10;&#10;Description automatically generated">
            <a:extLst>
              <a:ext uri="{FF2B5EF4-FFF2-40B4-BE49-F238E27FC236}">
                <a16:creationId xmlns:a16="http://schemas.microsoft.com/office/drawing/2014/main" id="{49D965E2-40A6-4EE9-B388-2EE60E0BAE3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pic>
        <p:nvPicPr>
          <p:cNvPr id="11" name="Picture Placeholder 10" descr="A crowd of people at a concert&#10;&#10;Description automatically generated with medium confidence">
            <a:extLst>
              <a:ext uri="{FF2B5EF4-FFF2-40B4-BE49-F238E27FC236}">
                <a16:creationId xmlns:a16="http://schemas.microsoft.com/office/drawing/2014/main" id="{789A1490-B896-4813-A5BE-28886A34A028}"/>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a:xfrm>
            <a:off x="4746625" y="3716338"/>
            <a:ext cx="2771775" cy="3014662"/>
          </a:xfrm>
        </p:spPr>
      </p:pic>
      <p:sp>
        <p:nvSpPr>
          <p:cNvPr id="4" name="Text Placeholder 3">
            <a:extLst>
              <a:ext uri="{FF2B5EF4-FFF2-40B4-BE49-F238E27FC236}">
                <a16:creationId xmlns:a16="http://schemas.microsoft.com/office/drawing/2014/main" id="{9D3B405E-3507-41C2-ADEC-1AFCC31F4CC7}"/>
              </a:ext>
            </a:extLst>
          </p:cNvPr>
          <p:cNvSpPr>
            <a:spLocks noGrp="1"/>
          </p:cNvSpPr>
          <p:nvPr>
            <p:ph type="body" sz="quarter" idx="13"/>
          </p:nvPr>
        </p:nvSpPr>
        <p:spPr>
          <a:xfrm>
            <a:off x="6941996" y="297595"/>
            <a:ext cx="5154753" cy="1791502"/>
          </a:xfrm>
        </p:spPr>
        <p:txBody>
          <a:bodyPr/>
          <a:lstStyle/>
          <a:p>
            <a:r>
              <a:rPr lang="en-IE" dirty="0"/>
              <a:t>MUZIKOS TURIZMAS KARALIAUJA ŠVEDIJOJE</a:t>
            </a:r>
          </a:p>
        </p:txBody>
      </p:sp>
      <p:sp>
        <p:nvSpPr>
          <p:cNvPr id="5" name="Text Placeholder 4">
            <a:extLst>
              <a:ext uri="{FF2B5EF4-FFF2-40B4-BE49-F238E27FC236}">
                <a16:creationId xmlns:a16="http://schemas.microsoft.com/office/drawing/2014/main" id="{2D052D80-F743-4407-BCFF-C8CCDEDC0512}"/>
              </a:ext>
            </a:extLst>
          </p:cNvPr>
          <p:cNvSpPr>
            <a:spLocks noGrp="1"/>
          </p:cNvSpPr>
          <p:nvPr>
            <p:ph type="body" sz="quarter" idx="14"/>
          </p:nvPr>
        </p:nvSpPr>
        <p:spPr>
          <a:xfrm>
            <a:off x="7575612" y="3717039"/>
            <a:ext cx="4505325" cy="2843366"/>
          </a:xfrm>
        </p:spPr>
        <p:txBody>
          <a:bodyPr/>
          <a:lstStyle/>
          <a:p>
            <a:pPr fontAlgn="base"/>
            <a:r>
              <a:rPr lang="lt-LT" dirty="0"/>
              <a:t>„Visit </a:t>
            </a:r>
            <a:r>
              <a:rPr lang="lt-LT" dirty="0" err="1"/>
              <a:t>Sweden</a:t>
            </a:r>
            <a:r>
              <a:rPr lang="lt-LT" dirty="0"/>
              <a:t>“ patvirtina</a:t>
            </a:r>
          </a:p>
          <a:p>
            <a:pPr algn="ctr" fontAlgn="base"/>
            <a:r>
              <a:rPr lang="lt-LT" dirty="0">
                <a:solidFill>
                  <a:srgbClr val="DD1B50"/>
                </a:solidFill>
                <a:latin typeface="Source Sans Pro" panose="020B0503030403020204" pitchFamily="34" charset="0"/>
              </a:rPr>
              <a:t>„Ar jie čia kažką deda į vandenį?</a:t>
            </a:r>
          </a:p>
          <a:p>
            <a:pPr algn="ctr" fontAlgn="base"/>
            <a:r>
              <a:rPr lang="lt-LT" dirty="0">
                <a:solidFill>
                  <a:srgbClr val="DD1B50"/>
                </a:solidFill>
                <a:latin typeface="Source Sans Pro" panose="020B0503030403020204" pitchFamily="34" charset="0"/>
              </a:rPr>
              <a:t>Kas žino, kam tai rūpi? Atvykite į Švediją ir pamatykite savo mėgstamą švedų atlikėją jo gimtojoje žemėje..“</a:t>
            </a:r>
            <a:endParaRPr lang="lt-LT" b="0" i="0" dirty="0">
              <a:solidFill>
                <a:srgbClr val="DD1B50"/>
              </a:solidFill>
              <a:effectLst/>
              <a:latin typeface="Source Sans Pro" panose="020B0503030403020204" pitchFamily="34" charset="0"/>
            </a:endParaRPr>
          </a:p>
          <a:p>
            <a:pPr algn="ctr"/>
            <a:r>
              <a:rPr lang="lt-LT" dirty="0">
                <a:hlinkClick r:id="rId6"/>
              </a:rPr>
              <a:t>Swedish music | Visit Sweden</a:t>
            </a:r>
            <a:endParaRPr lang="lt-LT" dirty="0"/>
          </a:p>
        </p:txBody>
      </p:sp>
      <p:sp>
        <p:nvSpPr>
          <p:cNvPr id="6" name="Text Placeholder 4">
            <a:extLst>
              <a:ext uri="{FF2B5EF4-FFF2-40B4-BE49-F238E27FC236}">
                <a16:creationId xmlns:a16="http://schemas.microsoft.com/office/drawing/2014/main" id="{FE6CDFA4-6D3E-4961-8387-74DA979EB14C}"/>
              </a:ext>
            </a:extLst>
          </p:cNvPr>
          <p:cNvSpPr txBox="1">
            <a:spLocks/>
          </p:cNvSpPr>
          <p:nvPr/>
        </p:nvSpPr>
        <p:spPr>
          <a:xfrm>
            <a:off x="4689333" y="1552859"/>
            <a:ext cx="7321692" cy="21641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dirty="0"/>
              <a:t>Švedija - tiesiogine to žodžio prasme - yra populiari visame pasaulyje, o populiarios praeities grupės ABBA, „</a:t>
            </a:r>
            <a:r>
              <a:rPr lang="lt-LT" dirty="0" err="1"/>
              <a:t>The</a:t>
            </a:r>
            <a:r>
              <a:rPr lang="lt-LT" dirty="0"/>
              <a:t> </a:t>
            </a:r>
            <a:r>
              <a:rPr lang="lt-LT" dirty="0" err="1"/>
              <a:t>Cardigans</a:t>
            </a:r>
            <a:r>
              <a:rPr lang="lt-LT" dirty="0"/>
              <a:t>“, „</a:t>
            </a:r>
            <a:r>
              <a:rPr lang="lt-LT" dirty="0" err="1"/>
              <a:t>Ace</a:t>
            </a:r>
            <a:r>
              <a:rPr lang="lt-LT" dirty="0"/>
              <a:t> </a:t>
            </a:r>
            <a:r>
              <a:rPr lang="lt-LT" dirty="0" err="1"/>
              <a:t>of</a:t>
            </a:r>
            <a:r>
              <a:rPr lang="lt-LT" dirty="0"/>
              <a:t> Base“ ir „</a:t>
            </a:r>
            <a:r>
              <a:rPr lang="lt-LT" dirty="0" err="1"/>
              <a:t>Roxette</a:t>
            </a:r>
            <a:r>
              <a:rPr lang="lt-LT" dirty="0"/>
              <a:t>“ tebėra labai populiarios. Antroji švedų muzikos atlikėjų banga, pavyzdžiui, </a:t>
            </a:r>
            <a:r>
              <a:rPr lang="lt-LT" dirty="0" err="1"/>
              <a:t>Avicii</a:t>
            </a:r>
            <a:r>
              <a:rPr lang="lt-LT" dirty="0"/>
              <a:t>, </a:t>
            </a:r>
            <a:r>
              <a:rPr lang="lt-LT" dirty="0" err="1"/>
              <a:t>Zara</a:t>
            </a:r>
            <a:r>
              <a:rPr lang="lt-LT" dirty="0"/>
              <a:t> </a:t>
            </a:r>
            <a:r>
              <a:rPr lang="lt-LT" dirty="0" err="1"/>
              <a:t>Larsson</a:t>
            </a:r>
            <a:r>
              <a:rPr lang="lt-LT" dirty="0"/>
              <a:t>, </a:t>
            </a:r>
            <a:r>
              <a:rPr lang="lt-LT" dirty="0" err="1"/>
              <a:t>The</a:t>
            </a:r>
            <a:r>
              <a:rPr lang="lt-LT" dirty="0"/>
              <a:t> </a:t>
            </a:r>
            <a:r>
              <a:rPr lang="lt-LT" dirty="0" err="1"/>
              <a:t>Knife</a:t>
            </a:r>
            <a:r>
              <a:rPr lang="lt-LT" dirty="0"/>
              <a:t> ir daugelis kitų, įrodo, kad švedų muzikos fenomenas - ne blykstelėjimas.</a:t>
            </a:r>
            <a:endParaRPr lang="en-IE" dirty="0"/>
          </a:p>
        </p:txBody>
      </p:sp>
    </p:spTree>
    <p:extLst>
      <p:ext uri="{BB962C8B-B14F-4D97-AF65-F5344CB8AC3E}">
        <p14:creationId xmlns:p14="http://schemas.microsoft.com/office/powerpoint/2010/main" val="308238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B2727-1260-47DC-A945-A42CE71C5A5C}"/>
              </a:ext>
            </a:extLst>
          </p:cNvPr>
          <p:cNvSpPr>
            <a:spLocks noGrp="1"/>
          </p:cNvSpPr>
          <p:nvPr>
            <p:ph type="body" sz="quarter" idx="13"/>
          </p:nvPr>
        </p:nvSpPr>
        <p:spPr>
          <a:xfrm>
            <a:off x="1675006" y="828676"/>
            <a:ext cx="9649486" cy="1866900"/>
          </a:xfrm>
        </p:spPr>
        <p:txBody>
          <a:bodyPr>
            <a:normAutofit/>
          </a:bodyPr>
          <a:lstStyle/>
          <a:p>
            <a:r>
              <a:rPr lang="en-US" dirty="0">
                <a:solidFill>
                  <a:srgbClr val="DD1B50"/>
                </a:solidFill>
              </a:rPr>
              <a:t>TOP PATARIMAI:</a:t>
            </a:r>
            <a:endParaRPr lang="en-US" dirty="0"/>
          </a:p>
          <a:p>
            <a:r>
              <a:rPr lang="lt-LT" sz="2400" dirty="0"/>
              <a:t>Galite susieti savo popkultūros turizmo pasiūlymą su regioninėmis akcijomis/prekiniais ženklais</a:t>
            </a:r>
            <a:r>
              <a:rPr lang="en-US" sz="2400" dirty="0"/>
              <a:t>:</a:t>
            </a:r>
            <a:endParaRPr lang="en-IE" sz="2400" dirty="0"/>
          </a:p>
        </p:txBody>
      </p:sp>
      <p:sp>
        <p:nvSpPr>
          <p:cNvPr id="3" name="Text Placeholder 2">
            <a:extLst>
              <a:ext uri="{FF2B5EF4-FFF2-40B4-BE49-F238E27FC236}">
                <a16:creationId xmlns:a16="http://schemas.microsoft.com/office/drawing/2014/main" id="{F5A57495-7190-456D-A06A-B3D6D0120473}"/>
              </a:ext>
            </a:extLst>
          </p:cNvPr>
          <p:cNvSpPr>
            <a:spLocks noGrp="1"/>
          </p:cNvSpPr>
          <p:nvPr>
            <p:ph type="body" sz="quarter" idx="14"/>
          </p:nvPr>
        </p:nvSpPr>
        <p:spPr>
          <a:xfrm>
            <a:off x="1809750" y="2345348"/>
            <a:ext cx="9514742" cy="3245241"/>
          </a:xfrm>
        </p:spPr>
        <p:txBody>
          <a:bodyPr/>
          <a:lstStyle/>
          <a:p>
            <a:pPr marL="342900" indent="-342900">
              <a:buFont typeface="Arial" panose="020B0604020202020204" pitchFamily="34" charset="0"/>
              <a:buChar char="•"/>
            </a:pPr>
            <a:r>
              <a:rPr lang="lt-LT" dirty="0"/>
              <a:t>Istorijų, susijusių su jūsų vietos temomis, pasakojimas</a:t>
            </a:r>
          </a:p>
          <a:p>
            <a:pPr marL="342900" indent="-342900">
              <a:buFont typeface="Arial" panose="020B0604020202020204" pitchFamily="34" charset="0"/>
              <a:buChar char="•"/>
            </a:pPr>
            <a:r>
              <a:rPr lang="lt-LT" dirty="0"/>
              <a:t>prasmingų, praktinių ir įtraukiančių patirčių, kurios padeda įgyvendinti šias temas, kūrimas</a:t>
            </a:r>
          </a:p>
          <a:p>
            <a:pPr marL="342900" indent="-342900">
              <a:buFont typeface="Arial" panose="020B0604020202020204" pitchFamily="34" charset="0"/>
              <a:buChar char="•"/>
            </a:pPr>
            <a:r>
              <a:rPr lang="lt-LT" dirty="0"/>
              <a:t>naudoti jūsų prekės ženklo toną atitinkančius vaizdus ir kalbą.</a:t>
            </a:r>
          </a:p>
          <a:p>
            <a:pPr marL="342900" indent="-342900">
              <a:buFont typeface="Arial" panose="020B0604020202020204" pitchFamily="34" charset="0"/>
              <a:buChar char="•"/>
            </a:pPr>
            <a:r>
              <a:rPr lang="lt-LT" dirty="0"/>
              <a:t>į interneto svetainę ir reklaminę medžiagą įtraukti prekės ženklo logotipus</a:t>
            </a:r>
          </a:p>
          <a:p>
            <a:pPr marL="342900" indent="-342900">
              <a:buFont typeface="Arial" panose="020B0604020202020204" pitchFamily="34" charset="0"/>
              <a:buChar char="•"/>
            </a:pPr>
            <a:r>
              <a:rPr lang="lt-LT" dirty="0"/>
              <a:t>įsitraukti į prekės ženklo veiklą socialinėje žiniasklaidoje dalijantis medžiaga ir naudojant, pavyzdžiui, vietos </a:t>
            </a:r>
            <a:r>
              <a:rPr lang="lt-LT" dirty="0" err="1"/>
              <a:t>grotažymes</a:t>
            </a:r>
            <a:r>
              <a:rPr lang="lt-LT" dirty="0"/>
              <a:t> (#)</a:t>
            </a:r>
            <a:endParaRPr lang="en-IE" dirty="0"/>
          </a:p>
        </p:txBody>
      </p:sp>
      <p:sp>
        <p:nvSpPr>
          <p:cNvPr id="4" name="TextBox 3">
            <a:extLst>
              <a:ext uri="{FF2B5EF4-FFF2-40B4-BE49-F238E27FC236}">
                <a16:creationId xmlns:a16="http://schemas.microsoft.com/office/drawing/2014/main" id="{6A1C3527-92DB-4F10-9FD7-E39A554B59E4}"/>
              </a:ext>
            </a:extLst>
          </p:cNvPr>
          <p:cNvSpPr txBox="1"/>
          <p:nvPr/>
        </p:nvSpPr>
        <p:spPr>
          <a:xfrm>
            <a:off x="0" y="6248400"/>
            <a:ext cx="2066925" cy="338554"/>
          </a:xfrm>
          <a:prstGeom prst="rect">
            <a:avLst/>
          </a:prstGeom>
          <a:noFill/>
        </p:spPr>
        <p:txBody>
          <a:bodyPr wrap="square" rtlCol="0">
            <a:spAutoFit/>
          </a:bodyPr>
          <a:lstStyle/>
          <a:p>
            <a:r>
              <a:rPr lang="en-IE" sz="1600" dirty="0">
                <a:hlinkClick r:id="rId2"/>
              </a:rPr>
              <a:t>Šaltinis</a:t>
            </a:r>
            <a:endParaRPr lang="en-IE" sz="1600" dirty="0"/>
          </a:p>
        </p:txBody>
      </p:sp>
    </p:spTree>
    <p:extLst>
      <p:ext uri="{BB962C8B-B14F-4D97-AF65-F5344CB8AC3E}">
        <p14:creationId xmlns:p14="http://schemas.microsoft.com/office/powerpoint/2010/main" val="269426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428999"/>
            <a:ext cx="4688732" cy="2389910"/>
          </a:xfrm>
        </p:spPr>
        <p:txBody>
          <a:bodyPr>
            <a:normAutofit/>
          </a:bodyPr>
          <a:lstStyle/>
          <a:p>
            <a:r>
              <a:rPr lang="en-US" b="0" dirty="0"/>
              <a:t>4 SKYRIUS: </a:t>
            </a:r>
            <a:r>
              <a:rPr lang="en-IE" b="0" dirty="0"/>
              <a:t>DĖMESYS BENDRUOMENĖS TURIZMUI</a:t>
            </a:r>
          </a:p>
        </p:txBody>
      </p:sp>
      <p:pic>
        <p:nvPicPr>
          <p:cNvPr id="11" name="Picture Placeholder 10">
            <a:extLst>
              <a:ext uri="{FF2B5EF4-FFF2-40B4-BE49-F238E27FC236}">
                <a16:creationId xmlns:a16="http://schemas.microsoft.com/office/drawing/2014/main" id="{CE6D5991-4EF8-40B0-B6DA-35DBA483B92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451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ADB0A-9273-4D75-951F-FBDD2A125EA3}"/>
              </a:ext>
            </a:extLst>
          </p:cNvPr>
          <p:cNvSpPr>
            <a:spLocks noGrp="1"/>
          </p:cNvSpPr>
          <p:nvPr>
            <p:ph type="body" sz="quarter" idx="13"/>
          </p:nvPr>
        </p:nvSpPr>
        <p:spPr>
          <a:xfrm>
            <a:off x="86497" y="936395"/>
            <a:ext cx="3478338" cy="3297980"/>
          </a:xfrm>
        </p:spPr>
        <p:txBody>
          <a:bodyPr/>
          <a:lstStyle/>
          <a:p>
            <a:r>
              <a:rPr lang="en-IE" dirty="0"/>
              <a:t>KAS YRA BENDRUOMENĖS TURIZMAS?</a:t>
            </a:r>
          </a:p>
        </p:txBody>
      </p:sp>
      <p:sp>
        <p:nvSpPr>
          <p:cNvPr id="3" name="Text Placeholder 2">
            <a:extLst>
              <a:ext uri="{FF2B5EF4-FFF2-40B4-BE49-F238E27FC236}">
                <a16:creationId xmlns:a16="http://schemas.microsoft.com/office/drawing/2014/main" id="{2C0D7CB5-1EB4-4EEE-A5E0-4AD1AE9B58F4}"/>
              </a:ext>
            </a:extLst>
          </p:cNvPr>
          <p:cNvSpPr>
            <a:spLocks noGrp="1"/>
          </p:cNvSpPr>
          <p:nvPr>
            <p:ph type="body" sz="quarter" idx="14"/>
          </p:nvPr>
        </p:nvSpPr>
        <p:spPr>
          <a:xfrm>
            <a:off x="388093" y="4640121"/>
            <a:ext cx="10146557" cy="2069597"/>
          </a:xfrm>
        </p:spPr>
        <p:txBody>
          <a:bodyPr/>
          <a:lstStyle/>
          <a:p>
            <a:r>
              <a:rPr lang="lt-LT" dirty="0">
                <a:solidFill>
                  <a:srgbClr val="DD1B50"/>
                </a:solidFill>
              </a:rPr>
              <a:t>Bendruomenių turizmas - tai paprastas ir (galbūt tvaresnis) popkultūros turizmo tyrinėjimo mechanizmas. </a:t>
            </a:r>
            <a:r>
              <a:rPr lang="lt-LT" dirty="0"/>
              <a:t>Bendruomeninis turizmas įtraukia vietos gyventojus į turizmo veiklos planavimą, sprendimų priėmimą ir įgyvendinimą, taip pat įtraukia juos į sprendimų priėmimą, kaip panaudoti projektą savo bendruomenėms vystyti. Tai suteikia vietos gyventojams daugiau galių, nes jie gali spręsti, kaip vystyti jų vietovę. </a:t>
            </a:r>
            <a:endParaRPr lang="en-IE" dirty="0"/>
          </a:p>
        </p:txBody>
      </p:sp>
      <p:pic>
        <p:nvPicPr>
          <p:cNvPr id="5" name="Picture Placeholder 4">
            <a:extLst>
              <a:ext uri="{FF2B5EF4-FFF2-40B4-BE49-F238E27FC236}">
                <a16:creationId xmlns:a16="http://schemas.microsoft.com/office/drawing/2014/main" id="{1E57BEE1-77CF-4B16-8994-885C7CD7634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09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CC05C-0077-4879-B640-ECCB1A1DCC60}"/>
              </a:ext>
            </a:extLst>
          </p:cNvPr>
          <p:cNvSpPr>
            <a:spLocks noGrp="1"/>
          </p:cNvSpPr>
          <p:nvPr>
            <p:ph type="body" sz="quarter" idx="13"/>
          </p:nvPr>
        </p:nvSpPr>
        <p:spPr>
          <a:xfrm>
            <a:off x="1662710" y="712706"/>
            <a:ext cx="9649486" cy="1106569"/>
          </a:xfrm>
        </p:spPr>
        <p:txBody>
          <a:bodyPr>
            <a:normAutofit/>
          </a:bodyPr>
          <a:lstStyle/>
          <a:p>
            <a:r>
              <a:rPr lang="en-IE" sz="2800" dirty="0"/>
              <a:t>BENDRUOMENĖS TURIZMAS YRA SUSIJĘS SU POPKULTŪROS TURIZMU, NES JIS TURI BŪTI:</a:t>
            </a:r>
          </a:p>
        </p:txBody>
      </p:sp>
      <p:sp>
        <p:nvSpPr>
          <p:cNvPr id="3" name="Text Placeholder 2">
            <a:extLst>
              <a:ext uri="{FF2B5EF4-FFF2-40B4-BE49-F238E27FC236}">
                <a16:creationId xmlns:a16="http://schemas.microsoft.com/office/drawing/2014/main" id="{692B5BD0-77C5-4E52-BC79-1FFAA7FF2B54}"/>
              </a:ext>
            </a:extLst>
          </p:cNvPr>
          <p:cNvSpPr>
            <a:spLocks noGrp="1"/>
          </p:cNvSpPr>
          <p:nvPr>
            <p:ph type="body" sz="quarter" idx="14"/>
          </p:nvPr>
        </p:nvSpPr>
        <p:spPr>
          <a:xfrm>
            <a:off x="1530379" y="1843698"/>
            <a:ext cx="9914148" cy="4828951"/>
          </a:xfrm>
        </p:spPr>
        <p:txBody>
          <a:bodyPr/>
          <a:lstStyle/>
          <a:p>
            <a:pPr marL="342900" indent="-342900">
              <a:buFont typeface="Arial" panose="020B0604020202020204" pitchFamily="34" charset="0"/>
              <a:buChar char="•"/>
            </a:pPr>
            <a:r>
              <a:rPr lang="lt-LT" dirty="0"/>
              <a:t>autentiškas ir atspindėti unikalias vietovės savybes.</a:t>
            </a:r>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r>
              <a:rPr lang="lt-LT" dirty="0"/>
              <a:t>turėti priimančiosios bendruomenės paramą.</a:t>
            </a:r>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r>
              <a:rPr lang="lt-LT" dirty="0"/>
              <a:t>gerbti gamtinę ir kultūrinę aplinką.</a:t>
            </a:r>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r>
              <a:rPr lang="lt-LT" dirty="0"/>
              <a:t>skirtis nuo konkurentų, vengti aklai kopijuoti pokyčius.</a:t>
            </a:r>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r>
              <a:rPr lang="lt-LT" dirty="0"/>
              <a:t>būti pakankamo masto, kad būtų reikšmingas ekonominis indėlis, bet ne per didelis.</a:t>
            </a:r>
            <a:endParaRPr lang="en-IE" dirty="0"/>
          </a:p>
        </p:txBody>
      </p:sp>
    </p:spTree>
    <p:extLst>
      <p:ext uri="{BB962C8B-B14F-4D97-AF65-F5344CB8AC3E}">
        <p14:creationId xmlns:p14="http://schemas.microsoft.com/office/powerpoint/2010/main" val="53685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3ECB9-D600-454F-8F8C-AA4DB5336CB0}"/>
              </a:ext>
            </a:extLst>
          </p:cNvPr>
          <p:cNvSpPr>
            <a:spLocks noGrp="1"/>
          </p:cNvSpPr>
          <p:nvPr>
            <p:ph type="body" sz="quarter" idx="13"/>
          </p:nvPr>
        </p:nvSpPr>
        <p:spPr/>
        <p:txBody>
          <a:bodyPr/>
          <a:lstStyle/>
          <a:p>
            <a:r>
              <a:rPr lang="en-IE" dirty="0"/>
              <a:t>VERTĖS BENDRUOMENEI KŪRIMAS</a:t>
            </a:r>
          </a:p>
        </p:txBody>
      </p:sp>
      <p:sp>
        <p:nvSpPr>
          <p:cNvPr id="3" name="Text Placeholder 2">
            <a:extLst>
              <a:ext uri="{FF2B5EF4-FFF2-40B4-BE49-F238E27FC236}">
                <a16:creationId xmlns:a16="http://schemas.microsoft.com/office/drawing/2014/main" id="{0C7DFF74-BED2-481C-8A5A-42D8C424CE07}"/>
              </a:ext>
            </a:extLst>
          </p:cNvPr>
          <p:cNvSpPr>
            <a:spLocks noGrp="1"/>
          </p:cNvSpPr>
          <p:nvPr>
            <p:ph type="body" sz="quarter" idx="14"/>
          </p:nvPr>
        </p:nvSpPr>
        <p:spPr/>
        <p:txBody>
          <a:bodyPr/>
          <a:lstStyle/>
          <a:p>
            <a:r>
              <a:rPr lang="lt-LT" dirty="0"/>
              <a:t>Kai lankytojams suteikiate tai, ką jie vertina, jie atsidėkoja jūsų bendruomenei tuo, ką siūlote, ir mėgaujasi tuo, ką siūlote. Jie taip pat leidžia laiką ir pinigus jūsų projekte ir jo apylinkėse, o tai sukuria netiesioginę naudą.</a:t>
            </a:r>
            <a:endParaRPr lang="en-IE" dirty="0"/>
          </a:p>
        </p:txBody>
      </p:sp>
      <p:sp>
        <p:nvSpPr>
          <p:cNvPr id="4" name="Text Placeholder 3">
            <a:extLst>
              <a:ext uri="{FF2B5EF4-FFF2-40B4-BE49-F238E27FC236}">
                <a16:creationId xmlns:a16="http://schemas.microsoft.com/office/drawing/2014/main" id="{F1578F6A-F05F-4041-B51E-016E9400E0C9}"/>
              </a:ext>
            </a:extLst>
          </p:cNvPr>
          <p:cNvSpPr>
            <a:spLocks noGrp="1"/>
          </p:cNvSpPr>
          <p:nvPr>
            <p:ph type="body" sz="quarter" idx="15"/>
          </p:nvPr>
        </p:nvSpPr>
        <p:spPr>
          <a:xfrm>
            <a:off x="904875" y="5387782"/>
            <a:ext cx="1733550" cy="536768"/>
          </a:xfrm>
        </p:spPr>
        <p:txBody>
          <a:bodyPr/>
          <a:lstStyle/>
          <a:p>
            <a:r>
              <a:rPr lang="en-IE" sz="1600" dirty="0"/>
              <a:t>BENDRUOMENĖS VIZIJA</a:t>
            </a:r>
          </a:p>
        </p:txBody>
      </p:sp>
      <p:sp>
        <p:nvSpPr>
          <p:cNvPr id="5" name="Text Placeholder 4">
            <a:extLst>
              <a:ext uri="{FF2B5EF4-FFF2-40B4-BE49-F238E27FC236}">
                <a16:creationId xmlns:a16="http://schemas.microsoft.com/office/drawing/2014/main" id="{7BC20A89-A88C-4709-8E2E-CE4E0B83CCA0}"/>
              </a:ext>
            </a:extLst>
          </p:cNvPr>
          <p:cNvSpPr>
            <a:spLocks noGrp="1"/>
          </p:cNvSpPr>
          <p:nvPr>
            <p:ph type="body" sz="quarter" idx="16"/>
          </p:nvPr>
        </p:nvSpPr>
        <p:spPr>
          <a:xfrm>
            <a:off x="461766" y="2438824"/>
            <a:ext cx="2659582" cy="716489"/>
          </a:xfrm>
        </p:spPr>
        <p:txBody>
          <a:bodyPr/>
          <a:lstStyle/>
          <a:p>
            <a:r>
              <a:rPr lang="lt-LT" dirty="0"/>
              <a:t>Papasakokite lankytojams apie savo į bendruomenę orientuotą viziją - papasakokite, kaip gimė jūsų projektas, ir paaiškinkite, kaip jis vystėsi vietos pastangomis. </a:t>
            </a:r>
            <a:endParaRPr lang="en-IE" dirty="0"/>
          </a:p>
        </p:txBody>
      </p:sp>
      <p:sp>
        <p:nvSpPr>
          <p:cNvPr id="6" name="Text Placeholder 5">
            <a:extLst>
              <a:ext uri="{FF2B5EF4-FFF2-40B4-BE49-F238E27FC236}">
                <a16:creationId xmlns:a16="http://schemas.microsoft.com/office/drawing/2014/main" id="{633D0B74-9E15-4561-B57E-1E1AA5495CA8}"/>
              </a:ext>
            </a:extLst>
          </p:cNvPr>
          <p:cNvSpPr>
            <a:spLocks noGrp="1"/>
          </p:cNvSpPr>
          <p:nvPr>
            <p:ph type="body" sz="quarter" idx="17"/>
          </p:nvPr>
        </p:nvSpPr>
        <p:spPr>
          <a:xfrm>
            <a:off x="3771900" y="5397649"/>
            <a:ext cx="1733550" cy="423136"/>
          </a:xfrm>
        </p:spPr>
        <p:txBody>
          <a:bodyPr/>
          <a:lstStyle/>
          <a:p>
            <a:r>
              <a:rPr lang="en-IE" sz="2000" dirty="0"/>
              <a:t>DĖMESYS TVARUMUI</a:t>
            </a:r>
          </a:p>
        </p:txBody>
      </p:sp>
      <p:sp>
        <p:nvSpPr>
          <p:cNvPr id="7" name="Text Placeholder 6">
            <a:extLst>
              <a:ext uri="{FF2B5EF4-FFF2-40B4-BE49-F238E27FC236}">
                <a16:creationId xmlns:a16="http://schemas.microsoft.com/office/drawing/2014/main" id="{66AF20E3-2B69-418A-B739-0C4A52EDA06F}"/>
              </a:ext>
            </a:extLst>
          </p:cNvPr>
          <p:cNvSpPr>
            <a:spLocks noGrp="1"/>
          </p:cNvSpPr>
          <p:nvPr>
            <p:ph type="body" sz="quarter" idx="18"/>
          </p:nvPr>
        </p:nvSpPr>
        <p:spPr>
          <a:xfrm>
            <a:off x="3308884" y="2436285"/>
            <a:ext cx="2659582" cy="716489"/>
          </a:xfrm>
        </p:spPr>
        <p:txBody>
          <a:bodyPr/>
          <a:lstStyle/>
          <a:p>
            <a:r>
              <a:rPr lang="lt-LT" dirty="0"/>
              <a:t>Taikykite tvarius principus. Kalbėkite apie tvarumą - pasakokite lankytojams, kad perdirbate atliekas, mažinate energijos ir atliekų kiekį ir stengiatės atsisakyti vienkartinių plastikinių gaminių.</a:t>
            </a:r>
            <a:endParaRPr lang="en-IE" dirty="0"/>
          </a:p>
        </p:txBody>
      </p:sp>
      <p:sp>
        <p:nvSpPr>
          <p:cNvPr id="8" name="Text Placeholder 7">
            <a:extLst>
              <a:ext uri="{FF2B5EF4-FFF2-40B4-BE49-F238E27FC236}">
                <a16:creationId xmlns:a16="http://schemas.microsoft.com/office/drawing/2014/main" id="{C981275A-80B7-432C-AE39-29CBCFA48E2E}"/>
              </a:ext>
            </a:extLst>
          </p:cNvPr>
          <p:cNvSpPr>
            <a:spLocks noGrp="1"/>
          </p:cNvSpPr>
          <p:nvPr>
            <p:ph type="body" sz="quarter" idx="19"/>
          </p:nvPr>
        </p:nvSpPr>
        <p:spPr>
          <a:xfrm>
            <a:off x="6638926" y="5350023"/>
            <a:ext cx="1809750" cy="526902"/>
          </a:xfrm>
        </p:spPr>
        <p:txBody>
          <a:bodyPr/>
          <a:lstStyle/>
          <a:p>
            <a:r>
              <a:rPr lang="en-IE" sz="2000" dirty="0"/>
              <a:t>REKLAMUOTI VIETINIUS PRODUKTUS</a:t>
            </a:r>
          </a:p>
        </p:txBody>
      </p:sp>
      <p:sp>
        <p:nvSpPr>
          <p:cNvPr id="9" name="Text Placeholder 8">
            <a:extLst>
              <a:ext uri="{FF2B5EF4-FFF2-40B4-BE49-F238E27FC236}">
                <a16:creationId xmlns:a16="http://schemas.microsoft.com/office/drawing/2014/main" id="{E2348033-359E-4FD6-915C-4477550A8D6E}"/>
              </a:ext>
            </a:extLst>
          </p:cNvPr>
          <p:cNvSpPr>
            <a:spLocks noGrp="1"/>
          </p:cNvSpPr>
          <p:nvPr>
            <p:ph type="body" sz="quarter" idx="20"/>
          </p:nvPr>
        </p:nvSpPr>
        <p:spPr>
          <a:xfrm>
            <a:off x="6186634" y="2390142"/>
            <a:ext cx="2659582" cy="716489"/>
          </a:xfrm>
        </p:spPr>
        <p:txBody>
          <a:bodyPr/>
          <a:lstStyle/>
          <a:p>
            <a:r>
              <a:rPr lang="lt-LT" dirty="0"/>
              <a:t>Vietinių maisto produktų šaltinis - informuokite lankytojus, kad remiate vietos ūkininkus ir tiekėjus. </a:t>
            </a:r>
          </a:p>
          <a:p>
            <a:r>
              <a:rPr lang="lt-LT" dirty="0"/>
              <a:t>Demonstruokite vietinius menus ir amatus - suteikite produktų pasiūlai kokybės ir originalumo.</a:t>
            </a:r>
            <a:endParaRPr lang="en-IE" dirty="0"/>
          </a:p>
        </p:txBody>
      </p:sp>
      <p:sp>
        <p:nvSpPr>
          <p:cNvPr id="10" name="Text Placeholder 9">
            <a:extLst>
              <a:ext uri="{FF2B5EF4-FFF2-40B4-BE49-F238E27FC236}">
                <a16:creationId xmlns:a16="http://schemas.microsoft.com/office/drawing/2014/main" id="{A5B4144B-11E9-49CA-A5A9-8241FABC62CD}"/>
              </a:ext>
            </a:extLst>
          </p:cNvPr>
          <p:cNvSpPr>
            <a:spLocks noGrp="1"/>
          </p:cNvSpPr>
          <p:nvPr>
            <p:ph type="body" sz="quarter" idx="21"/>
          </p:nvPr>
        </p:nvSpPr>
        <p:spPr>
          <a:xfrm>
            <a:off x="9553574" y="5387781"/>
            <a:ext cx="1733551" cy="622493"/>
          </a:xfrm>
        </p:spPr>
        <p:txBody>
          <a:bodyPr/>
          <a:lstStyle/>
          <a:p>
            <a:r>
              <a:rPr lang="en-IE" sz="2000" dirty="0"/>
              <a:t>SKATINTI VIETOS TALENTUS</a:t>
            </a:r>
          </a:p>
        </p:txBody>
      </p:sp>
      <p:sp>
        <p:nvSpPr>
          <p:cNvPr id="11" name="Text Placeholder 10">
            <a:extLst>
              <a:ext uri="{FF2B5EF4-FFF2-40B4-BE49-F238E27FC236}">
                <a16:creationId xmlns:a16="http://schemas.microsoft.com/office/drawing/2014/main" id="{AC4F22DE-3491-40E0-90E2-B2E994ADAED8}"/>
              </a:ext>
            </a:extLst>
          </p:cNvPr>
          <p:cNvSpPr>
            <a:spLocks noGrp="1"/>
          </p:cNvSpPr>
          <p:nvPr>
            <p:ph type="body" sz="quarter" idx="22"/>
          </p:nvPr>
        </p:nvSpPr>
        <p:spPr>
          <a:xfrm>
            <a:off x="8946293" y="2411890"/>
            <a:ext cx="2783942" cy="3198078"/>
          </a:xfrm>
        </p:spPr>
        <p:txBody>
          <a:bodyPr/>
          <a:lstStyle/>
          <a:p>
            <a:r>
              <a:rPr lang="lt-LT" dirty="0"/>
              <a:t>Įtraukite vietos amatininkus ir menininkus - pritraukite lankytojus demonstracijomis ir dirbtuvėmis ir pagalvokite apie galimybę pasamdyti vietos menininkus, kad jie sukurtų aukštos kokybės vaizdinį aiškinimą ir dizainą, kad jūsų popkultūros turizmo iniciatyva ir (arba) patirtis būtų išskirtinė.</a:t>
            </a:r>
            <a:endParaRPr lang="en-IE" dirty="0"/>
          </a:p>
        </p:txBody>
      </p:sp>
    </p:spTree>
    <p:extLst>
      <p:ext uri="{BB962C8B-B14F-4D97-AF65-F5344CB8AC3E}">
        <p14:creationId xmlns:p14="http://schemas.microsoft.com/office/powerpoint/2010/main" val="785832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750EF-C44B-4345-85BA-B3CE5509D97C}"/>
              </a:ext>
            </a:extLst>
          </p:cNvPr>
          <p:cNvSpPr>
            <a:spLocks noGrp="1"/>
          </p:cNvSpPr>
          <p:nvPr>
            <p:ph type="body" sz="quarter" idx="13"/>
          </p:nvPr>
        </p:nvSpPr>
        <p:spPr>
          <a:xfrm>
            <a:off x="4635221" y="1508861"/>
            <a:ext cx="7111210" cy="796189"/>
          </a:xfrm>
        </p:spPr>
        <p:txBody>
          <a:bodyPr>
            <a:normAutofit fontScale="85000" lnSpcReduction="20000"/>
          </a:bodyPr>
          <a:lstStyle/>
          <a:p>
            <a:r>
              <a:rPr lang="en-IE" dirty="0">
                <a:solidFill>
                  <a:srgbClr val="DD1B50"/>
                </a:solidFill>
              </a:rPr>
              <a:t>PAGRINDINIS IŠTEKLIUS: BENDRUOMENĖS TURIZMO PRIEMONIŲ RINKINYS</a:t>
            </a:r>
          </a:p>
        </p:txBody>
      </p:sp>
      <p:sp>
        <p:nvSpPr>
          <p:cNvPr id="5" name="Text Placeholder 4">
            <a:extLst>
              <a:ext uri="{FF2B5EF4-FFF2-40B4-BE49-F238E27FC236}">
                <a16:creationId xmlns:a16="http://schemas.microsoft.com/office/drawing/2014/main" id="{BD0542E7-A149-4F3B-8E32-773A8D17B6C0}"/>
              </a:ext>
            </a:extLst>
          </p:cNvPr>
          <p:cNvSpPr>
            <a:spLocks noGrp="1"/>
          </p:cNvSpPr>
          <p:nvPr>
            <p:ph type="body" sz="quarter" idx="14"/>
          </p:nvPr>
        </p:nvSpPr>
        <p:spPr>
          <a:xfrm>
            <a:off x="4635220" y="2608340"/>
            <a:ext cx="7375805" cy="2164180"/>
          </a:xfrm>
        </p:spPr>
        <p:txBody>
          <a:bodyPr/>
          <a:lstStyle/>
          <a:p>
            <a:r>
              <a:rPr lang="lt-LT" dirty="0"/>
              <a:t>Bendruomeninio turizmo projektai gali būti įvairūs - nuo vienos dienos festivalių iki ištisus metus veikiančių paveldo centrų, kurie priklauso vietos bendruomenėms ar yra jų valdomi. </a:t>
            </a:r>
          </a:p>
          <a:p>
            <a:r>
              <a:rPr lang="lt-LT" dirty="0"/>
              <a:t>Šiame dokumente pateikiama informacija, praktiniai patarimai ir planavimo priemonės, kurios padės įveikti dažniausiai pasitaikančius sunkumus ir padaryti pažangą kuriant tvarią turizmo įmonę, galinčią padėti atsigauti jūsų vietovėje ir už jos ribų. </a:t>
            </a:r>
            <a:r>
              <a:rPr lang="en-US" dirty="0"/>
              <a:t> </a:t>
            </a:r>
          </a:p>
          <a:p>
            <a:r>
              <a:rPr lang="en-US" dirty="0" err="1"/>
              <a:t>Prieiga</a:t>
            </a:r>
            <a:r>
              <a:rPr lang="en-US" dirty="0"/>
              <a:t> </a:t>
            </a:r>
            <a:r>
              <a:rPr lang="en-US" dirty="0" err="1"/>
              <a:t>prie</a:t>
            </a:r>
            <a:r>
              <a:rPr lang="en-US" dirty="0"/>
              <a:t> </a:t>
            </a:r>
            <a:r>
              <a:rPr lang="en-US" dirty="0" err="1"/>
              <a:t>šio</a:t>
            </a:r>
            <a:r>
              <a:rPr lang="en-US" dirty="0"/>
              <a:t> </a:t>
            </a:r>
            <a:r>
              <a:rPr lang="en-US" dirty="0" err="1"/>
              <a:t>šaltinio</a:t>
            </a:r>
            <a:r>
              <a:rPr lang="en-US" dirty="0"/>
              <a:t>: </a:t>
            </a:r>
            <a:r>
              <a:rPr lang="en-IE" dirty="0">
                <a:hlinkClick r:id="rId2"/>
              </a:rPr>
              <a:t>Community-Tourism-Toolkit.pdf</a:t>
            </a:r>
            <a:endParaRPr lang="en-IE" dirty="0"/>
          </a:p>
        </p:txBody>
      </p:sp>
      <p:pic>
        <p:nvPicPr>
          <p:cNvPr id="13" name="Picture Placeholder 12">
            <a:extLst>
              <a:ext uri="{FF2B5EF4-FFF2-40B4-BE49-F238E27FC236}">
                <a16:creationId xmlns:a16="http://schemas.microsoft.com/office/drawing/2014/main" id="{6F3E9426-ED03-4418-945E-3478B5D988C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46088" y="504825"/>
            <a:ext cx="3798887" cy="5372100"/>
          </a:xfrm>
        </p:spPr>
      </p:pic>
    </p:spTree>
    <p:extLst>
      <p:ext uri="{BB962C8B-B14F-4D97-AF65-F5344CB8AC3E}">
        <p14:creationId xmlns:p14="http://schemas.microsoft.com/office/powerpoint/2010/main" val="2255671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428999"/>
            <a:ext cx="4688732" cy="2389910"/>
          </a:xfrm>
        </p:spPr>
        <p:txBody>
          <a:bodyPr>
            <a:normAutofit lnSpcReduction="10000"/>
          </a:bodyPr>
          <a:lstStyle/>
          <a:p>
            <a:r>
              <a:rPr lang="en-US" b="0" dirty="0"/>
              <a:t>5 SKYRIUS: </a:t>
            </a:r>
            <a:r>
              <a:rPr lang="en-IE" b="0" dirty="0"/>
              <a:t>PASIRENGIMAS BŪSIMOMS POPKULTŪROS TURIZMO GALIMYBĖMS</a:t>
            </a:r>
          </a:p>
        </p:txBody>
      </p:sp>
      <p:pic>
        <p:nvPicPr>
          <p:cNvPr id="11" name="Picture Placeholder 10" descr="Diagram, engineering drawing&#10;&#10;Description automatically generated">
            <a:extLst>
              <a:ext uri="{FF2B5EF4-FFF2-40B4-BE49-F238E27FC236}">
                <a16:creationId xmlns:a16="http://schemas.microsoft.com/office/drawing/2014/main" id="{21A73E82-430B-416D-8437-84A131DCE1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2" name="TextBox 11">
            <a:extLst>
              <a:ext uri="{FF2B5EF4-FFF2-40B4-BE49-F238E27FC236}">
                <a16:creationId xmlns:a16="http://schemas.microsoft.com/office/drawing/2014/main" id="{291523B2-E48B-4635-ADF0-7A7F6CFCADA9}"/>
              </a:ext>
            </a:extLst>
          </p:cNvPr>
          <p:cNvSpPr txBox="1"/>
          <p:nvPr/>
        </p:nvSpPr>
        <p:spPr>
          <a:xfrm>
            <a:off x="-6238" y="6858000"/>
            <a:ext cx="12198238" cy="230832"/>
          </a:xfrm>
          <a:prstGeom prst="rect">
            <a:avLst/>
          </a:prstGeom>
          <a:noFill/>
        </p:spPr>
        <p:txBody>
          <a:bodyPr wrap="square" rtlCol="0">
            <a:spAutoFit/>
          </a:bodyPr>
          <a:lstStyle/>
          <a:p>
            <a:r>
              <a:rPr lang="en-IE" sz="900">
                <a:hlinkClick r:id="rId3" tooltip="http://www.thebluediamondgallery.com/typewriter/o/opportunity.html"/>
              </a:rPr>
              <a:t>This Photo</a:t>
            </a:r>
            <a:r>
              <a:rPr lang="en-IE" sz="900"/>
              <a:t> by Unknown Author is licensed under </a:t>
            </a:r>
            <a:r>
              <a:rPr lang="en-IE" sz="900">
                <a:hlinkClick r:id="rId4" tooltip="https://creativecommons.org/licenses/by-sa/3.0/"/>
              </a:rPr>
              <a:t>CC BY-SA</a:t>
            </a:r>
            <a:endParaRPr lang="en-IE" sz="900"/>
          </a:p>
        </p:txBody>
      </p:sp>
    </p:spTree>
    <p:extLst>
      <p:ext uri="{BB962C8B-B14F-4D97-AF65-F5344CB8AC3E}">
        <p14:creationId xmlns:p14="http://schemas.microsoft.com/office/powerpoint/2010/main" val="117714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C9F9F-6075-4B96-B9DA-3916A00996A3}"/>
              </a:ext>
            </a:extLst>
          </p:cNvPr>
          <p:cNvSpPr>
            <a:spLocks noGrp="1"/>
          </p:cNvSpPr>
          <p:nvPr>
            <p:ph type="body" sz="quarter" idx="13"/>
          </p:nvPr>
        </p:nvSpPr>
        <p:spPr>
          <a:xfrm>
            <a:off x="219075" y="936395"/>
            <a:ext cx="3345760" cy="3297980"/>
          </a:xfrm>
        </p:spPr>
        <p:txBody>
          <a:bodyPr/>
          <a:lstStyle/>
          <a:p>
            <a:r>
              <a:rPr lang="en-IE" dirty="0"/>
              <a:t>PASIRENGIMAS BŪSIMOMS POPKULTŪROS TURIZMO GALIMYBĖMS</a:t>
            </a:r>
          </a:p>
        </p:txBody>
      </p:sp>
      <p:sp>
        <p:nvSpPr>
          <p:cNvPr id="3" name="Text Placeholder 2">
            <a:extLst>
              <a:ext uri="{FF2B5EF4-FFF2-40B4-BE49-F238E27FC236}">
                <a16:creationId xmlns:a16="http://schemas.microsoft.com/office/drawing/2014/main" id="{E45E3590-6896-46C3-8178-C8ACC558C304}"/>
              </a:ext>
            </a:extLst>
          </p:cNvPr>
          <p:cNvSpPr>
            <a:spLocks noGrp="1"/>
          </p:cNvSpPr>
          <p:nvPr>
            <p:ph type="body" sz="quarter" idx="14"/>
          </p:nvPr>
        </p:nvSpPr>
        <p:spPr>
          <a:xfrm>
            <a:off x="335110" y="4701587"/>
            <a:ext cx="10371472" cy="469184"/>
          </a:xfrm>
        </p:spPr>
        <p:txBody>
          <a:bodyPr/>
          <a:lstStyle/>
          <a:p>
            <a:r>
              <a:rPr lang="lt-LT" dirty="0"/>
              <a:t>Šiame kurse pristatėme dideles popkultūros turizmo teikiamas galimybes ir inovacijų potencialą. Taip pat atskleidėme kai kuriuos iššūkius ir problemas, susijusias su popkultūros turizmo plėtra. Prie perteklinio turizmo nuolat grįžtame ir jis atsiranda tada, kai regionai nepasirengia staigiam populiarumui, kurį jie dažnai įgyja per naktį dėl filmų, knygų, įžymybių ir pan. </a:t>
            </a:r>
            <a:endParaRPr lang="en-IE" dirty="0"/>
          </a:p>
        </p:txBody>
      </p:sp>
      <p:pic>
        <p:nvPicPr>
          <p:cNvPr id="12" name="Picture Placeholder 11">
            <a:extLst>
              <a:ext uri="{FF2B5EF4-FFF2-40B4-BE49-F238E27FC236}">
                <a16:creationId xmlns:a16="http://schemas.microsoft.com/office/drawing/2014/main" id="{57B374CD-68A1-4C92-88BD-88A530C4A63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1305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706FDD-C567-498A-8D14-6F65C199A109}"/>
              </a:ext>
            </a:extLst>
          </p:cNvPr>
          <p:cNvSpPr>
            <a:spLocks noGrp="1"/>
          </p:cNvSpPr>
          <p:nvPr>
            <p:ph type="body" sz="quarter" idx="15"/>
          </p:nvPr>
        </p:nvSpPr>
        <p:spPr>
          <a:xfrm>
            <a:off x="3175537" y="595406"/>
            <a:ext cx="8468595" cy="1346703"/>
          </a:xfrm>
        </p:spPr>
        <p:txBody>
          <a:bodyPr/>
          <a:lstStyle/>
          <a:p>
            <a:r>
              <a:rPr lang="lt-LT" dirty="0"/>
              <a:t>Kaip pagrindinį šio kurso rezultatą ir baigiamuosius žodžius siūlome keletą įžvalgų, kaip išlikti priekyje ir planuoti / pasiruošti būsimoms popkultūros turizmo galimybėms, kurios gali būti visai netoli..</a:t>
            </a:r>
            <a:endParaRPr lang="en-IE" dirty="0"/>
          </a:p>
        </p:txBody>
      </p:sp>
      <p:pic>
        <p:nvPicPr>
          <p:cNvPr id="11" name="Picture Placeholder 10">
            <a:extLst>
              <a:ext uri="{FF2B5EF4-FFF2-40B4-BE49-F238E27FC236}">
                <a16:creationId xmlns:a16="http://schemas.microsoft.com/office/drawing/2014/main" id="{E5A01AA5-8844-4823-8761-E21759D9B5D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588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509EC1-9D4F-40DF-953E-13F9FF83DC4C}"/>
              </a:ext>
            </a:extLst>
          </p:cNvPr>
          <p:cNvSpPr>
            <a:spLocks noGrp="1"/>
          </p:cNvSpPr>
          <p:nvPr>
            <p:ph type="body" sz="quarter" idx="13"/>
          </p:nvPr>
        </p:nvSpPr>
        <p:spPr>
          <a:xfrm>
            <a:off x="6974406" y="297595"/>
            <a:ext cx="4772025" cy="1791502"/>
          </a:xfrm>
        </p:spPr>
        <p:txBody>
          <a:bodyPr/>
          <a:lstStyle/>
          <a:p>
            <a:r>
              <a:rPr lang="en-IE" dirty="0"/>
              <a:t>POPKULTŪROS TURIZMO PALAIKYMAS</a:t>
            </a:r>
          </a:p>
        </p:txBody>
      </p:sp>
      <p:sp>
        <p:nvSpPr>
          <p:cNvPr id="5" name="Text Placeholder 4">
            <a:extLst>
              <a:ext uri="{FF2B5EF4-FFF2-40B4-BE49-F238E27FC236}">
                <a16:creationId xmlns:a16="http://schemas.microsoft.com/office/drawing/2014/main" id="{867EDF16-E82D-4A6E-A3F0-2CDC9FDAF83C}"/>
              </a:ext>
            </a:extLst>
          </p:cNvPr>
          <p:cNvSpPr>
            <a:spLocks noGrp="1"/>
          </p:cNvSpPr>
          <p:nvPr>
            <p:ph type="body" sz="quarter" idx="14"/>
          </p:nvPr>
        </p:nvSpPr>
        <p:spPr>
          <a:xfrm>
            <a:off x="4709882" y="1419509"/>
            <a:ext cx="7329717" cy="1758546"/>
          </a:xfrm>
        </p:spPr>
        <p:txBody>
          <a:bodyPr/>
          <a:lstStyle/>
          <a:p>
            <a:r>
              <a:rPr lang="lt-LT" dirty="0"/>
              <a:t>Norėdami užtikrinti, kad popkultūros turizmo nauda mūsų regionuose būtų tvari ir ilgalaikė, privalome </a:t>
            </a:r>
            <a:r>
              <a:rPr lang="lt-LT" b="1" dirty="0">
                <a:solidFill>
                  <a:schemeClr val="accent5"/>
                </a:solidFill>
              </a:rPr>
              <a:t>visapusiškai atsižvelgti į dabartinį ir būsimą jo ekonominį, socialinį ir aplinkosauginį poveikį, atsižvelgti į lankytojų, pramonės, aplinkos ir priimančiųjų bendruomenių poreikius.</a:t>
            </a:r>
            <a:endParaRPr lang="en-IE" b="1" dirty="0">
              <a:solidFill>
                <a:schemeClr val="accent5"/>
              </a:solidFill>
            </a:endParaRPr>
          </a:p>
        </p:txBody>
      </p:sp>
      <p:sp>
        <p:nvSpPr>
          <p:cNvPr id="6" name="Text Placeholder 4">
            <a:extLst>
              <a:ext uri="{FF2B5EF4-FFF2-40B4-BE49-F238E27FC236}">
                <a16:creationId xmlns:a16="http://schemas.microsoft.com/office/drawing/2014/main" id="{BC0E4ED8-5739-42F9-A316-750057607E20}"/>
              </a:ext>
            </a:extLst>
          </p:cNvPr>
          <p:cNvSpPr txBox="1">
            <a:spLocks/>
          </p:cNvSpPr>
          <p:nvPr/>
        </p:nvSpPr>
        <p:spPr>
          <a:xfrm>
            <a:off x="7269480" y="3548620"/>
            <a:ext cx="4922520" cy="17585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dirty="0"/>
              <a:t>Todėl OUTPACE projektas skatina ne tik popkultūros turizmo verslo plėtrą ir inovacijas, bet ir </a:t>
            </a:r>
            <a:r>
              <a:rPr lang="lt-LT" b="1" dirty="0"/>
              <a:t>platesnį regioninį požiūrį ir vystymąsi</a:t>
            </a:r>
            <a:r>
              <a:rPr lang="en-IE" b="1" dirty="0"/>
              <a:t>. </a:t>
            </a:r>
            <a:r>
              <a:rPr lang="lt-LT" dirty="0"/>
              <a:t>Regioninės plėtros paramą galite peržiūrėti</a:t>
            </a:r>
            <a:r>
              <a:rPr lang="en-IE" dirty="0"/>
              <a:t> </a:t>
            </a:r>
            <a:r>
              <a:rPr lang="en-IE" dirty="0">
                <a:hlinkClick r:id="rId2"/>
              </a:rPr>
              <a:t>www.popculturetourism.eu</a:t>
            </a:r>
            <a:r>
              <a:rPr lang="en-IE" dirty="0"/>
              <a:t> </a:t>
            </a:r>
          </a:p>
        </p:txBody>
      </p:sp>
      <p:pic>
        <p:nvPicPr>
          <p:cNvPr id="20" name="Picture 19" descr="Chart, text&#10;&#10;Description automatically generated with medium confidence">
            <a:extLst>
              <a:ext uri="{FF2B5EF4-FFF2-40B4-BE49-F238E27FC236}">
                <a16:creationId xmlns:a16="http://schemas.microsoft.com/office/drawing/2014/main" id="{85D4D2B3-D1BD-4DC5-87FC-211BEBD1B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50" y="3746621"/>
            <a:ext cx="6772275" cy="2125736"/>
          </a:xfrm>
          <a:prstGeom prst="rect">
            <a:avLst/>
          </a:prstGeom>
        </p:spPr>
      </p:pic>
      <p:pic>
        <p:nvPicPr>
          <p:cNvPr id="21" name="Picture 20">
            <a:extLst>
              <a:ext uri="{FF2B5EF4-FFF2-40B4-BE49-F238E27FC236}">
                <a16:creationId xmlns:a16="http://schemas.microsoft.com/office/drawing/2014/main" id="{58AE3F4A-4C82-4946-93BD-0BADC775CF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39" y="798442"/>
            <a:ext cx="4122230" cy="2748153"/>
          </a:xfrm>
          <a:prstGeom prst="rect">
            <a:avLst/>
          </a:prstGeom>
        </p:spPr>
      </p:pic>
    </p:spTree>
    <p:extLst>
      <p:ext uri="{BB962C8B-B14F-4D97-AF65-F5344CB8AC3E}">
        <p14:creationId xmlns:p14="http://schemas.microsoft.com/office/powerpoint/2010/main" val="2681653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70093" y="4076879"/>
            <a:ext cx="5398082" cy="1540321"/>
          </a:xfrm>
        </p:spPr>
        <p:txBody>
          <a:bodyPr/>
          <a:lstStyle/>
          <a:p>
            <a:r>
              <a:rPr lang="lt-LT" dirty="0"/>
              <a:t>Jau esate pasinėrę į popkultūrą, tačiau mes raginame jus aktyviau ir sąmoningiau rūpintis, kad jūsų verslas būtų aktualus. Būkite įsitraukę į naujus įvykius. Atsižvelgdami į popkultūros temų pokyčius, pasiruoškite būsimoms verslo galimybėms, kurios gali atsirasti ir atsiras.</a:t>
            </a:r>
            <a:endParaRPr lang="en-IE" dirty="0"/>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1</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a:xfrm>
            <a:off x="4738255" y="987873"/>
            <a:ext cx="4714664" cy="1540320"/>
          </a:xfrm>
        </p:spPr>
        <p:txBody>
          <a:bodyPr>
            <a:normAutofit fontScale="92500"/>
          </a:bodyPr>
          <a:lstStyle/>
          <a:p>
            <a:r>
              <a:rPr lang="en-IE" dirty="0"/>
              <a:t>PLĖTOKITE POPKULTŪROS TURIZMO VYSTYMO MĄSTYSENĄ</a:t>
            </a:r>
          </a:p>
        </p:txBody>
      </p:sp>
      <p:pic>
        <p:nvPicPr>
          <p:cNvPr id="7" name="Picture Placeholder 6">
            <a:extLst>
              <a:ext uri="{FF2B5EF4-FFF2-40B4-BE49-F238E27FC236}">
                <a16:creationId xmlns:a16="http://schemas.microsoft.com/office/drawing/2014/main" id="{E982208B-A917-4365-8B2F-79C67BDA53D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5B412071-3262-4627-BF57-AA16526A87A4}"/>
              </a:ext>
            </a:extLst>
          </p:cNvPr>
          <p:cNvSpPr txBox="1"/>
          <p:nvPr/>
        </p:nvSpPr>
        <p:spPr>
          <a:xfrm>
            <a:off x="5398084" y="87868"/>
            <a:ext cx="6807781" cy="646331"/>
          </a:xfrm>
          <a:prstGeom prst="rect">
            <a:avLst/>
          </a:prstGeom>
          <a:noFill/>
        </p:spPr>
        <p:txBody>
          <a:bodyPr wrap="square">
            <a:spAutoFit/>
          </a:bodyPr>
          <a:lstStyle/>
          <a:p>
            <a:pPr algn="r"/>
            <a:r>
              <a:rPr lang="en-IE" dirty="0"/>
              <a:t>GERIAUSI PATARIMAI, KAIP PASIRENGTI BŪSIMOMS POPKULTŪROS TURIZMO GALIMYBĖMS</a:t>
            </a:r>
          </a:p>
        </p:txBody>
      </p:sp>
    </p:spTree>
    <p:extLst>
      <p:ext uri="{BB962C8B-B14F-4D97-AF65-F5344CB8AC3E}">
        <p14:creationId xmlns:p14="http://schemas.microsoft.com/office/powerpoint/2010/main" val="1652342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floor, indoor, wood&#10;&#10;Description automatically generated">
            <a:extLst>
              <a:ext uri="{FF2B5EF4-FFF2-40B4-BE49-F238E27FC236}">
                <a16:creationId xmlns:a16="http://schemas.microsoft.com/office/drawing/2014/main" id="{DBB9FF03-7118-45B7-B65E-AB95B179412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1A77570-2986-4C4B-B9FB-3FE343217EDB}"/>
              </a:ext>
            </a:extLst>
          </p:cNvPr>
          <p:cNvSpPr>
            <a:spLocks noGrp="1"/>
          </p:cNvSpPr>
          <p:nvPr>
            <p:ph type="body" sz="quarter" idx="15"/>
          </p:nvPr>
        </p:nvSpPr>
        <p:spPr>
          <a:xfrm>
            <a:off x="3175537" y="457201"/>
            <a:ext cx="8483063" cy="1612230"/>
          </a:xfrm>
        </p:spPr>
        <p:txBody>
          <a:bodyPr>
            <a:normAutofit/>
          </a:bodyPr>
          <a:lstStyle/>
          <a:p>
            <a:r>
              <a:rPr lang="lt-LT" dirty="0"/>
              <a:t>Įkvėptas fantastinio pasakų pasaulio, pasakiškų Ezopo pasakų ir mūsų kerinčių nuotykių visame pasaulyje, "</a:t>
            </a:r>
            <a:r>
              <a:rPr lang="lt-LT" dirty="0" err="1"/>
              <a:t>The</a:t>
            </a:r>
            <a:r>
              <a:rPr lang="lt-LT" dirty="0"/>
              <a:t> </a:t>
            </a:r>
            <a:r>
              <a:rPr lang="lt-LT" dirty="0" err="1"/>
              <a:t>Fable</a:t>
            </a:r>
            <a:r>
              <a:rPr lang="lt-LT" dirty="0"/>
              <a:t>" yra neįprastas baras ir restoranas. Išradinga, novatoriška ir kerinti, kiekviena detalė pasakoja istoriją - nuo spindinčio krištolo ir nuostabių gėlių iki mirgančių žvakidžių ir kruopščiai parinktos pasakų knygų kolekcijos - jus tikrai sužavės.</a:t>
            </a:r>
            <a:endParaRPr lang="en-IE" dirty="0"/>
          </a:p>
        </p:txBody>
      </p:sp>
      <p:sp>
        <p:nvSpPr>
          <p:cNvPr id="6" name="TextBox 5">
            <a:extLst>
              <a:ext uri="{FF2B5EF4-FFF2-40B4-BE49-F238E27FC236}">
                <a16:creationId xmlns:a16="http://schemas.microsoft.com/office/drawing/2014/main" id="{D6179403-A176-41EC-A6FD-31116065EA7B}"/>
              </a:ext>
            </a:extLst>
          </p:cNvPr>
          <p:cNvSpPr txBox="1"/>
          <p:nvPr/>
        </p:nvSpPr>
        <p:spPr>
          <a:xfrm>
            <a:off x="243840" y="455832"/>
            <a:ext cx="2518410" cy="1200329"/>
          </a:xfrm>
          <a:prstGeom prst="rect">
            <a:avLst/>
          </a:prstGeom>
          <a:noFill/>
        </p:spPr>
        <p:txBody>
          <a:bodyPr wrap="square" rtlCol="0">
            <a:spAutoFit/>
          </a:bodyPr>
          <a:lstStyle/>
          <a:p>
            <a:r>
              <a:rPr lang="en-IE" sz="2400" dirty="0"/>
              <a:t>PAVYZDYS</a:t>
            </a:r>
          </a:p>
          <a:p>
            <a:r>
              <a:rPr lang="en-IE" sz="2400" dirty="0"/>
              <a:t>The Fable Bar,  UK </a:t>
            </a:r>
          </a:p>
          <a:p>
            <a:endParaRPr lang="en-IE" sz="2400" dirty="0"/>
          </a:p>
        </p:txBody>
      </p:sp>
      <p:sp>
        <p:nvSpPr>
          <p:cNvPr id="7" name="TextBox 6">
            <a:extLst>
              <a:ext uri="{FF2B5EF4-FFF2-40B4-BE49-F238E27FC236}">
                <a16:creationId xmlns:a16="http://schemas.microsoft.com/office/drawing/2014/main" id="{20D2FE10-7BEF-40BA-8945-D961C8B1DFB0}"/>
              </a:ext>
            </a:extLst>
          </p:cNvPr>
          <p:cNvSpPr txBox="1"/>
          <p:nvPr/>
        </p:nvSpPr>
        <p:spPr>
          <a:xfrm>
            <a:off x="2390775" y="5852186"/>
            <a:ext cx="2562225" cy="338554"/>
          </a:xfrm>
          <a:prstGeom prst="rect">
            <a:avLst/>
          </a:prstGeom>
          <a:noFill/>
        </p:spPr>
        <p:txBody>
          <a:bodyPr wrap="square" rtlCol="0">
            <a:spAutoFit/>
          </a:bodyPr>
          <a:lstStyle/>
          <a:p>
            <a:r>
              <a:rPr lang="en-IE" sz="1600" dirty="0">
                <a:hlinkClick r:id="rId4"/>
              </a:rPr>
              <a:t>Source</a:t>
            </a:r>
            <a:endParaRPr lang="en-IE" sz="1600" dirty="0"/>
          </a:p>
        </p:txBody>
      </p:sp>
    </p:spTree>
    <p:extLst>
      <p:ext uri="{BB962C8B-B14F-4D97-AF65-F5344CB8AC3E}">
        <p14:creationId xmlns:p14="http://schemas.microsoft.com/office/powerpoint/2010/main" val="356629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70093" y="3953054"/>
            <a:ext cx="5398082" cy="1540321"/>
          </a:xfrm>
        </p:spPr>
        <p:txBody>
          <a:bodyPr/>
          <a:lstStyle/>
          <a:p>
            <a:r>
              <a:rPr lang="lt-LT" dirty="0"/>
              <a:t>Norėdami pasirengti būsimoms popkultūros turizmo galimybėms, ištirkite ir peržiūrėkite, kaip buvo plėtojamos ankstesnės galimybės. Ar turizmo paslaugų teikėjai sukūrė popkultūros turizmo patirčių ir ekskursijų? Ar jie buvo sėkmingi? Ar jos vis dar vykdomos? Kaip jos vystėsi? Kiek jos populiarios? Visa ši informacija padės jums pasirengti ir planuoti būsimas galimybes</a:t>
            </a:r>
            <a:endParaRPr lang="en-IE" dirty="0"/>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2</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fontScale="92500" lnSpcReduction="20000"/>
          </a:bodyPr>
          <a:lstStyle/>
          <a:p>
            <a:r>
              <a:rPr lang="en-IE" dirty="0"/>
              <a:t>IŠTIRKITE PRAEITIES POPKULTŪROS TURIZMO GALIMYBES, SUSIJUSIAS SU JŪSŲ REGIONU</a:t>
            </a:r>
          </a:p>
        </p:txBody>
      </p:sp>
      <p:pic>
        <p:nvPicPr>
          <p:cNvPr id="11" name="Picture Placeholder 10" descr="A body of water with trees around it&#10;&#10;Description automatically generated with low confidence">
            <a:extLst>
              <a:ext uri="{FF2B5EF4-FFF2-40B4-BE49-F238E27FC236}">
                <a16:creationId xmlns:a16="http://schemas.microsoft.com/office/drawing/2014/main" id="{07ECDE0D-75BE-4B96-BFC9-5EF09DAD0A8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7675" y="419100"/>
            <a:ext cx="4949825" cy="5981700"/>
          </a:xfrm>
        </p:spPr>
      </p:pic>
      <p:sp>
        <p:nvSpPr>
          <p:cNvPr id="8" name="TextBox 7">
            <a:hlinkClick r:id="rId4"/>
            <a:extLst>
              <a:ext uri="{FF2B5EF4-FFF2-40B4-BE49-F238E27FC236}">
                <a16:creationId xmlns:a16="http://schemas.microsoft.com/office/drawing/2014/main" id="{EB921EFD-5913-49C3-AC21-9C57E9489A9C}"/>
              </a:ext>
            </a:extLst>
          </p:cNvPr>
          <p:cNvSpPr txBox="1"/>
          <p:nvPr/>
        </p:nvSpPr>
        <p:spPr>
          <a:xfrm>
            <a:off x="0" y="6438900"/>
            <a:ext cx="1314450" cy="338554"/>
          </a:xfrm>
          <a:prstGeom prst="rect">
            <a:avLst/>
          </a:prstGeom>
          <a:noFill/>
        </p:spPr>
        <p:txBody>
          <a:bodyPr wrap="square" rtlCol="0">
            <a:spAutoFit/>
          </a:bodyPr>
          <a:lstStyle/>
          <a:p>
            <a:r>
              <a:rPr lang="en-IE" sz="1600" dirty="0">
                <a:hlinkClick r:id="rId4"/>
              </a:rPr>
              <a:t>Šaltinis</a:t>
            </a:r>
            <a:endParaRPr lang="en-IE" sz="1600" dirty="0"/>
          </a:p>
        </p:txBody>
      </p:sp>
      <p:sp>
        <p:nvSpPr>
          <p:cNvPr id="9" name="TextBox 8">
            <a:extLst>
              <a:ext uri="{FF2B5EF4-FFF2-40B4-BE49-F238E27FC236}">
                <a16:creationId xmlns:a16="http://schemas.microsoft.com/office/drawing/2014/main" id="{F251C485-9559-47F3-B5EC-EF1D5C521F3B}"/>
              </a:ext>
            </a:extLst>
          </p:cNvPr>
          <p:cNvSpPr txBox="1"/>
          <p:nvPr/>
        </p:nvSpPr>
        <p:spPr>
          <a:xfrm>
            <a:off x="5398084" y="87868"/>
            <a:ext cx="6807781" cy="646331"/>
          </a:xfrm>
          <a:prstGeom prst="rect">
            <a:avLst/>
          </a:prstGeom>
          <a:noFill/>
        </p:spPr>
        <p:txBody>
          <a:bodyPr wrap="square">
            <a:spAutoFit/>
          </a:bodyPr>
          <a:lstStyle/>
          <a:p>
            <a:pPr algn="r"/>
            <a:r>
              <a:rPr lang="en-IE" dirty="0"/>
              <a:t>GERIAUSI PATARIMAI, KAIP PASIRENGTI BŪSIMOMS POPKULTŪROS TURIZMO GALIMYBĖMS</a:t>
            </a:r>
          </a:p>
        </p:txBody>
      </p:sp>
      <p:sp>
        <p:nvSpPr>
          <p:cNvPr id="12" name="TextBox 11">
            <a:extLst>
              <a:ext uri="{FF2B5EF4-FFF2-40B4-BE49-F238E27FC236}">
                <a16:creationId xmlns:a16="http://schemas.microsoft.com/office/drawing/2014/main" id="{DD64B424-6B88-4B9D-830F-6F9CBDE85CBA}"/>
              </a:ext>
            </a:extLst>
          </p:cNvPr>
          <p:cNvSpPr txBox="1"/>
          <p:nvPr/>
        </p:nvSpPr>
        <p:spPr>
          <a:xfrm>
            <a:off x="447675" y="5458420"/>
            <a:ext cx="2324100" cy="923330"/>
          </a:xfrm>
          <a:prstGeom prst="rect">
            <a:avLst/>
          </a:prstGeom>
          <a:noFill/>
        </p:spPr>
        <p:txBody>
          <a:bodyPr wrap="square" rtlCol="0">
            <a:spAutoFit/>
          </a:bodyPr>
          <a:lstStyle/>
          <a:p>
            <a:r>
              <a:rPr lang="en-IE" dirty="0" err="1">
                <a:solidFill>
                  <a:schemeClr val="bg1"/>
                </a:solidFill>
              </a:rPr>
              <a:t>Ši</a:t>
            </a:r>
            <a:r>
              <a:rPr lang="en-IE" dirty="0">
                <a:solidFill>
                  <a:schemeClr val="bg1"/>
                </a:solidFill>
              </a:rPr>
              <a:t> </a:t>
            </a:r>
            <a:r>
              <a:rPr lang="en-IE" dirty="0" err="1">
                <a:solidFill>
                  <a:schemeClr val="bg1"/>
                </a:solidFill>
              </a:rPr>
              <a:t>Tailando</a:t>
            </a:r>
            <a:r>
              <a:rPr lang="en-IE" dirty="0">
                <a:solidFill>
                  <a:schemeClr val="bg1"/>
                </a:solidFill>
              </a:rPr>
              <a:t> </a:t>
            </a:r>
            <a:r>
              <a:rPr lang="en-IE" dirty="0" err="1">
                <a:solidFill>
                  <a:schemeClr val="bg1"/>
                </a:solidFill>
              </a:rPr>
              <a:t>sala</a:t>
            </a:r>
            <a:r>
              <a:rPr lang="en-IE" dirty="0">
                <a:solidFill>
                  <a:schemeClr val="bg1"/>
                </a:solidFill>
              </a:rPr>
              <a:t> </a:t>
            </a:r>
            <a:r>
              <a:rPr lang="en-IE" dirty="0" err="1">
                <a:solidFill>
                  <a:schemeClr val="bg1"/>
                </a:solidFill>
              </a:rPr>
              <a:t>pavadinta</a:t>
            </a:r>
            <a:r>
              <a:rPr lang="en-IE" dirty="0">
                <a:solidFill>
                  <a:schemeClr val="bg1"/>
                </a:solidFill>
              </a:rPr>
              <a:t> </a:t>
            </a:r>
            <a:r>
              <a:rPr lang="en-IE" dirty="0" err="1">
                <a:solidFill>
                  <a:schemeClr val="bg1"/>
                </a:solidFill>
              </a:rPr>
              <a:t>Džeimso</a:t>
            </a:r>
            <a:r>
              <a:rPr lang="en-IE" dirty="0">
                <a:solidFill>
                  <a:schemeClr val="bg1"/>
                </a:solidFill>
              </a:rPr>
              <a:t> Bondo </a:t>
            </a:r>
            <a:r>
              <a:rPr lang="en-IE" dirty="0" err="1">
                <a:solidFill>
                  <a:schemeClr val="bg1"/>
                </a:solidFill>
              </a:rPr>
              <a:t>sala</a:t>
            </a:r>
            <a:endParaRPr lang="en-IE" dirty="0">
              <a:solidFill>
                <a:schemeClr val="bg1"/>
              </a:solidFill>
            </a:endParaRPr>
          </a:p>
        </p:txBody>
      </p:sp>
    </p:spTree>
    <p:extLst>
      <p:ext uri="{BB962C8B-B14F-4D97-AF65-F5344CB8AC3E}">
        <p14:creationId xmlns:p14="http://schemas.microsoft.com/office/powerpoint/2010/main" val="654095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730229" y="3903219"/>
            <a:ext cx="5398082" cy="1540321"/>
          </a:xfrm>
        </p:spPr>
        <p:txBody>
          <a:bodyPr/>
          <a:lstStyle/>
          <a:p>
            <a:r>
              <a:rPr lang="lt-LT" dirty="0" err="1"/>
              <a:t>Popkultūrinio</a:t>
            </a:r>
            <a:r>
              <a:rPr lang="lt-LT" dirty="0"/>
              <a:t> turizmo galimybių atsiranda reguliariai, ir nors nėra jokio būdo tiksliai žinoti, kas bus hitas, ar ne, kol jis nėra suvartotas. Aktyviai klausydamiesi ir žinodami, kas vyksta vietoje, jūs (ir jūsų bendruomenė / paskirties vieta) galėsite geriau pasinaudoti atsiradusia galimybe.</a:t>
            </a:r>
            <a:endParaRPr lang="en-IE" dirty="0"/>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3</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fontScale="92500" lnSpcReduction="20000"/>
          </a:bodyPr>
          <a:lstStyle/>
          <a:p>
            <a:r>
              <a:rPr lang="en-IE" dirty="0"/>
              <a:t>STEBĖKITE IR AKTYVIAI KLAUSYKITĖS BŪSIMŲ POPKULTŪROS GALIMYBIŲ</a:t>
            </a:r>
          </a:p>
        </p:txBody>
      </p:sp>
      <p:pic>
        <p:nvPicPr>
          <p:cNvPr id="15" name="Picture Placeholder 14">
            <a:extLst>
              <a:ext uri="{FF2B5EF4-FFF2-40B4-BE49-F238E27FC236}">
                <a16:creationId xmlns:a16="http://schemas.microsoft.com/office/drawing/2014/main" id="{5149AE77-FB72-456A-ACD9-A1D1E8567A6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Box 15">
            <a:extLst>
              <a:ext uri="{FF2B5EF4-FFF2-40B4-BE49-F238E27FC236}">
                <a16:creationId xmlns:a16="http://schemas.microsoft.com/office/drawing/2014/main" id="{5D652D41-A600-440F-A535-762227589F2C}"/>
              </a:ext>
            </a:extLst>
          </p:cNvPr>
          <p:cNvSpPr txBox="1"/>
          <p:nvPr/>
        </p:nvSpPr>
        <p:spPr>
          <a:xfrm>
            <a:off x="5398084" y="87868"/>
            <a:ext cx="6807781" cy="646331"/>
          </a:xfrm>
          <a:prstGeom prst="rect">
            <a:avLst/>
          </a:prstGeom>
          <a:noFill/>
        </p:spPr>
        <p:txBody>
          <a:bodyPr wrap="square">
            <a:spAutoFit/>
          </a:bodyPr>
          <a:lstStyle/>
          <a:p>
            <a:pPr algn="r"/>
            <a:r>
              <a:rPr lang="en-IE" dirty="0"/>
              <a:t>GERIAUSI PATARIMAI, KAIP PASIRENGTI BŪSIMOMS POPKULTŪROS TURIZMO GALIMYBĖMS</a:t>
            </a:r>
          </a:p>
        </p:txBody>
      </p:sp>
    </p:spTree>
    <p:extLst>
      <p:ext uri="{BB962C8B-B14F-4D97-AF65-F5344CB8AC3E}">
        <p14:creationId xmlns:p14="http://schemas.microsoft.com/office/powerpoint/2010/main" val="581971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F67E0C-9AA2-4B4E-979F-D8DD43279D18}"/>
              </a:ext>
            </a:extLst>
          </p:cNvPr>
          <p:cNvSpPr>
            <a:spLocks noGrp="1"/>
          </p:cNvSpPr>
          <p:nvPr>
            <p:ph type="body" sz="quarter" idx="13"/>
          </p:nvPr>
        </p:nvSpPr>
        <p:spPr>
          <a:xfrm>
            <a:off x="6987896" y="286552"/>
            <a:ext cx="5040883" cy="1791502"/>
          </a:xfrm>
        </p:spPr>
        <p:txBody>
          <a:bodyPr/>
          <a:lstStyle/>
          <a:p>
            <a:r>
              <a:rPr lang="lt-LT" dirty="0"/>
              <a:t>Sekite ir tyrinėkite tokius </a:t>
            </a:r>
            <a:r>
              <a:rPr lang="lt-LT" dirty="0" err="1"/>
              <a:t>hashtagus</a:t>
            </a:r>
            <a:r>
              <a:rPr lang="lt-LT" dirty="0"/>
              <a:t> kaip #</a:t>
            </a:r>
            <a:r>
              <a:rPr lang="lt-LT" dirty="0" err="1"/>
              <a:t>popculturetourism</a:t>
            </a:r>
            <a:endParaRPr lang="en-IE" dirty="0"/>
          </a:p>
        </p:txBody>
      </p:sp>
      <p:pic>
        <p:nvPicPr>
          <p:cNvPr id="11" name="Picture 10">
            <a:extLst>
              <a:ext uri="{FF2B5EF4-FFF2-40B4-BE49-F238E27FC236}">
                <a16:creationId xmlns:a16="http://schemas.microsoft.com/office/drawing/2014/main" id="{CA22A85F-8263-4690-B858-C3BC1B4061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41" r="6229" b="11116"/>
          <a:stretch/>
        </p:blipFill>
        <p:spPr>
          <a:xfrm>
            <a:off x="167984" y="608798"/>
            <a:ext cx="3986213" cy="3974361"/>
          </a:xfrm>
          <a:prstGeom prst="rect">
            <a:avLst/>
          </a:prstGeom>
        </p:spPr>
      </p:pic>
      <p:pic>
        <p:nvPicPr>
          <p:cNvPr id="9" name="Picture 8">
            <a:extLst>
              <a:ext uri="{FF2B5EF4-FFF2-40B4-BE49-F238E27FC236}">
                <a16:creationId xmlns:a16="http://schemas.microsoft.com/office/drawing/2014/main" id="{69AE1E5B-8C3D-46F6-8D4A-04F17969DD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37806" y="1973279"/>
            <a:ext cx="3648292" cy="3512004"/>
          </a:xfrm>
          <a:prstGeom prst="rect">
            <a:avLst/>
          </a:prstGeom>
        </p:spPr>
      </p:pic>
      <p:pic>
        <p:nvPicPr>
          <p:cNvPr id="13" name="Picture 12">
            <a:extLst>
              <a:ext uri="{FF2B5EF4-FFF2-40B4-BE49-F238E27FC236}">
                <a16:creationId xmlns:a16="http://schemas.microsoft.com/office/drawing/2014/main" id="{68C33AAE-D266-4B57-934C-686062A7E9F6}"/>
              </a:ext>
            </a:extLst>
          </p:cNvPr>
          <p:cNvPicPr>
            <a:picLocks noChangeAspect="1"/>
          </p:cNvPicPr>
          <p:nvPr/>
        </p:nvPicPr>
        <p:blipFill>
          <a:blip r:embed="rId4"/>
          <a:stretch>
            <a:fillRect/>
          </a:stretch>
        </p:blipFill>
        <p:spPr>
          <a:xfrm>
            <a:off x="3206466" y="2765211"/>
            <a:ext cx="4729162" cy="4029471"/>
          </a:xfrm>
          <a:prstGeom prst="rect">
            <a:avLst/>
          </a:prstGeom>
        </p:spPr>
      </p:pic>
    </p:spTree>
    <p:extLst>
      <p:ext uri="{BB962C8B-B14F-4D97-AF65-F5344CB8AC3E}">
        <p14:creationId xmlns:p14="http://schemas.microsoft.com/office/powerpoint/2010/main" val="3930657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02738" y="3903219"/>
            <a:ext cx="5467350" cy="1540321"/>
          </a:xfrm>
        </p:spPr>
        <p:txBody>
          <a:bodyPr/>
          <a:lstStyle/>
          <a:p>
            <a:r>
              <a:rPr lang="lt-LT" dirty="0"/>
              <a:t>Norint pradėti naują veiklą ir išbandyti kažką kitokio, tenka susidurti su daugybe iššūkių. Mokymasis iš kolegų popkultūros populiarintojų, bendravimas su jais ir dabartinių bei būsimų popkultūros turizmo galimybių aptarimas yra puikus būdas įgyti žinių, įgūdžių ir pasitikėjimo savimi, kad taptumėte popkultūros turizmo populiarintoju.</a:t>
            </a:r>
            <a:endParaRPr lang="en-IE" dirty="0"/>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4</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fontScale="92500"/>
          </a:bodyPr>
          <a:lstStyle/>
          <a:p>
            <a:r>
              <a:rPr lang="en-IE" dirty="0"/>
              <a:t>UŽMEGZKITE RYŠIUS SU KITAIS POPKULTŪROS TURIZMO SKATINTOJAIS</a:t>
            </a:r>
          </a:p>
        </p:txBody>
      </p:sp>
      <p:pic>
        <p:nvPicPr>
          <p:cNvPr id="7" name="Picture Placeholder 6">
            <a:extLst>
              <a:ext uri="{FF2B5EF4-FFF2-40B4-BE49-F238E27FC236}">
                <a16:creationId xmlns:a16="http://schemas.microsoft.com/office/drawing/2014/main" id="{49DD3F29-167E-4861-AAA4-56DBB3064AA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9D29475C-6AD1-482E-927D-660C5F308497}"/>
              </a:ext>
            </a:extLst>
          </p:cNvPr>
          <p:cNvSpPr txBox="1"/>
          <p:nvPr/>
        </p:nvSpPr>
        <p:spPr>
          <a:xfrm>
            <a:off x="0" y="5310346"/>
            <a:ext cx="5467350" cy="1200329"/>
          </a:xfrm>
          <a:prstGeom prst="rect">
            <a:avLst/>
          </a:prstGeom>
          <a:solidFill>
            <a:srgbClr val="DD1B50"/>
          </a:solidFill>
        </p:spPr>
        <p:txBody>
          <a:bodyPr wrap="square" rtlCol="0">
            <a:spAutoFit/>
          </a:bodyPr>
          <a:lstStyle/>
          <a:p>
            <a:r>
              <a:rPr lang="lt-LT" dirty="0">
                <a:solidFill>
                  <a:schemeClr val="bg1"/>
                </a:solidFill>
              </a:rPr>
              <a:t>Galite bendrauti su kitais panašiai mąstančiais ir besidominčiais popkultūros turizmo propaguotojais mūsų OUTPACE </a:t>
            </a:r>
            <a:r>
              <a:rPr lang="lt-LT" dirty="0" err="1">
                <a:solidFill>
                  <a:schemeClr val="bg1"/>
                </a:solidFill>
              </a:rPr>
              <a:t>facebook</a:t>
            </a:r>
            <a:r>
              <a:rPr lang="lt-LT" dirty="0">
                <a:solidFill>
                  <a:schemeClr val="bg1"/>
                </a:solidFill>
              </a:rPr>
              <a:t> puslapyje: </a:t>
            </a:r>
            <a:r>
              <a:rPr lang="lt-LT" dirty="0" err="1">
                <a:solidFill>
                  <a:schemeClr val="bg1"/>
                </a:solidFill>
              </a:rPr>
              <a:t>www.facebook.com</a:t>
            </a:r>
            <a:r>
              <a:rPr lang="lt-LT" dirty="0">
                <a:solidFill>
                  <a:schemeClr val="bg1"/>
                </a:solidFill>
              </a:rPr>
              <a:t>/</a:t>
            </a:r>
            <a:r>
              <a:rPr lang="lt-LT" dirty="0" err="1">
                <a:solidFill>
                  <a:schemeClr val="bg1"/>
                </a:solidFill>
              </a:rPr>
              <a:t>outpaceeu</a:t>
            </a:r>
            <a:r>
              <a:rPr lang="lt-LT" dirty="0">
                <a:solidFill>
                  <a:schemeClr val="bg1"/>
                </a:solidFill>
              </a:rPr>
              <a:t>.</a:t>
            </a:r>
            <a:endParaRPr lang="en-IE" dirty="0">
              <a:solidFill>
                <a:schemeClr val="bg1"/>
              </a:solidFill>
            </a:endParaRPr>
          </a:p>
        </p:txBody>
      </p:sp>
    </p:spTree>
    <p:extLst>
      <p:ext uri="{BB962C8B-B14F-4D97-AF65-F5344CB8AC3E}">
        <p14:creationId xmlns:p14="http://schemas.microsoft.com/office/powerpoint/2010/main" val="1666657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6ED93EC-F398-48CA-8E76-FB98A5A4A0C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24B400F-8B9E-481E-91B5-6E9F928B43E6}"/>
              </a:ext>
            </a:extLst>
          </p:cNvPr>
          <p:cNvSpPr>
            <a:spLocks noGrp="1"/>
          </p:cNvSpPr>
          <p:nvPr>
            <p:ph type="body" sz="quarter" idx="13"/>
          </p:nvPr>
        </p:nvSpPr>
        <p:spPr/>
        <p:txBody>
          <a:bodyPr>
            <a:normAutofit fontScale="92500" lnSpcReduction="20000"/>
          </a:bodyPr>
          <a:lstStyle/>
          <a:p>
            <a:r>
              <a:rPr lang="en-IE" dirty="0"/>
              <a:t>6 MODULIS 1 UŽDUOTIS:</a:t>
            </a:r>
          </a:p>
          <a:p>
            <a:r>
              <a:rPr lang="en-IE" dirty="0"/>
              <a:t>REGIONINIO POPKULTŪROS TURIZMO PREKĖS ŽENKLO PLANAVIMAS </a:t>
            </a:r>
          </a:p>
        </p:txBody>
      </p:sp>
      <p:sp>
        <p:nvSpPr>
          <p:cNvPr id="4" name="Text Placeholder 3">
            <a:extLst>
              <a:ext uri="{FF2B5EF4-FFF2-40B4-BE49-F238E27FC236}">
                <a16:creationId xmlns:a16="http://schemas.microsoft.com/office/drawing/2014/main" id="{1FE666BB-CCB9-41B5-8B07-69DF9F5D1F88}"/>
              </a:ext>
            </a:extLst>
          </p:cNvPr>
          <p:cNvSpPr>
            <a:spLocks noGrp="1"/>
          </p:cNvSpPr>
          <p:nvPr>
            <p:ph type="body" sz="quarter" idx="14"/>
          </p:nvPr>
        </p:nvSpPr>
        <p:spPr>
          <a:xfrm>
            <a:off x="682389" y="2917372"/>
            <a:ext cx="5005892" cy="2090057"/>
          </a:xfrm>
        </p:spPr>
        <p:txBody>
          <a:bodyPr/>
          <a:lstStyle/>
          <a:p>
            <a:pPr>
              <a:lnSpc>
                <a:spcPct val="107000"/>
              </a:lnSpc>
              <a:spcBef>
                <a:spcPts val="0"/>
              </a:spcBef>
            </a:pPr>
            <a:r>
              <a:rPr lang="lt-LT" sz="1800" dirty="0">
                <a:latin typeface="Calibri" panose="020F0502020204030204" pitchFamily="34" charset="0"/>
                <a:ea typeface="Calibri" panose="020F0502020204030204" pitchFamily="34" charset="0"/>
                <a:cs typeface="Times New Roman" panose="02020603050405020304" pitchFamily="18" charset="0"/>
              </a:rPr>
              <a:t>Vietos turizmo vadybos organizacija (DMO) paprašė jūsų koordinuoti vietos popkultūros turizmo iniciatyvinę grupę, kad būtų sukurtas stiprus regioninis popkultūros turizmo prekės ženklas. Apsvarstykite šiuos klausimus: </a:t>
            </a:r>
          </a:p>
          <a:p>
            <a:pPr marL="285750" indent="-285750">
              <a:lnSpc>
                <a:spcPct val="107000"/>
              </a:lnSpc>
              <a:spcBef>
                <a:spcPts val="0"/>
              </a:spcBef>
              <a:buFontTx/>
              <a:buChar char="-"/>
            </a:pPr>
            <a:r>
              <a:rPr lang="lt-LT" sz="1800" dirty="0">
                <a:latin typeface="Calibri" panose="020F0502020204030204" pitchFamily="34" charset="0"/>
                <a:ea typeface="Calibri" panose="020F0502020204030204" pitchFamily="34" charset="0"/>
                <a:cs typeface="Times New Roman" panose="02020603050405020304" pitchFamily="18" charset="0"/>
              </a:rPr>
              <a:t>Į kokias suinteresuotąsias šalis kreiptumėtės, kad jos prisijungtų prie šios grupės? </a:t>
            </a:r>
          </a:p>
          <a:p>
            <a:pPr marL="285750" indent="-285750">
              <a:lnSpc>
                <a:spcPct val="107000"/>
              </a:lnSpc>
              <a:spcBef>
                <a:spcPts val="0"/>
              </a:spcBef>
              <a:buFontTx/>
              <a:buChar char="-"/>
            </a:pPr>
            <a:r>
              <a:rPr lang="lt-LT" sz="1800" dirty="0">
                <a:latin typeface="Calibri" panose="020F0502020204030204" pitchFamily="34" charset="0"/>
                <a:ea typeface="Calibri" panose="020F0502020204030204" pitchFamily="34" charset="0"/>
                <a:cs typeface="Times New Roman" panose="02020603050405020304" pitchFamily="18" charset="0"/>
              </a:rPr>
              <a:t>Kaip su jomis bendrautumėte?</a:t>
            </a:r>
          </a:p>
          <a:p>
            <a:pPr marL="285750" indent="-285750">
              <a:lnSpc>
                <a:spcPct val="107000"/>
              </a:lnSpc>
              <a:spcBef>
                <a:spcPts val="0"/>
              </a:spcBef>
              <a:buFontTx/>
              <a:buChar char="-"/>
            </a:pPr>
            <a:r>
              <a:rPr lang="lt-LT" sz="1800" dirty="0">
                <a:latin typeface="Calibri" panose="020F0502020204030204" pitchFamily="34" charset="0"/>
                <a:ea typeface="Calibri" panose="020F0502020204030204" pitchFamily="34" charset="0"/>
                <a:cs typeface="Times New Roman" panose="02020603050405020304" pitchFamily="18" charset="0"/>
              </a:rPr>
              <a:t>Kaip dirbtumėte kartu kurdami regioninį prekės ženklą?</a:t>
            </a:r>
            <a:endParaRPr lang="en-IE" dirty="0"/>
          </a:p>
        </p:txBody>
      </p:sp>
    </p:spTree>
    <p:extLst>
      <p:ext uri="{BB962C8B-B14F-4D97-AF65-F5344CB8AC3E}">
        <p14:creationId xmlns:p14="http://schemas.microsoft.com/office/powerpoint/2010/main" val="3504945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4B400F-8B9E-481E-91B5-6E9F928B43E6}"/>
              </a:ext>
            </a:extLst>
          </p:cNvPr>
          <p:cNvSpPr>
            <a:spLocks noGrp="1"/>
          </p:cNvSpPr>
          <p:nvPr>
            <p:ph type="body" sz="quarter" idx="13"/>
          </p:nvPr>
        </p:nvSpPr>
        <p:spPr/>
        <p:txBody>
          <a:bodyPr>
            <a:normAutofit lnSpcReduction="10000"/>
          </a:bodyPr>
          <a:lstStyle/>
          <a:p>
            <a:r>
              <a:rPr lang="en-IE" dirty="0"/>
              <a:t>6 MODULIO 2 UŽDUOTIS: </a:t>
            </a:r>
          </a:p>
          <a:p>
            <a:r>
              <a:rPr lang="en-IE" dirty="0"/>
              <a:t>VERTINIMAS IR TOBULINIMAS</a:t>
            </a:r>
          </a:p>
        </p:txBody>
      </p:sp>
      <p:sp>
        <p:nvSpPr>
          <p:cNvPr id="4" name="Text Placeholder 3">
            <a:extLst>
              <a:ext uri="{FF2B5EF4-FFF2-40B4-BE49-F238E27FC236}">
                <a16:creationId xmlns:a16="http://schemas.microsoft.com/office/drawing/2014/main" id="{1FE666BB-CCB9-41B5-8B07-69DF9F5D1F88}"/>
              </a:ext>
            </a:extLst>
          </p:cNvPr>
          <p:cNvSpPr>
            <a:spLocks noGrp="1"/>
          </p:cNvSpPr>
          <p:nvPr>
            <p:ph type="body" sz="quarter" idx="14"/>
          </p:nvPr>
        </p:nvSpPr>
        <p:spPr>
          <a:xfrm>
            <a:off x="682389" y="2849437"/>
            <a:ext cx="5005892" cy="5867813"/>
          </a:xfrm>
        </p:spPr>
        <p:txBody>
          <a:bodyPr/>
          <a:lstStyle/>
          <a:p>
            <a:pPr>
              <a:lnSpc>
                <a:spcPct val="107000"/>
              </a:lnSpc>
              <a:spcAft>
                <a:spcPts val="800"/>
              </a:spcAft>
            </a:pPr>
            <a:r>
              <a:rPr lang="lt-LT" sz="1400" dirty="0">
                <a:latin typeface="Calibri" panose="020F0502020204030204" pitchFamily="34" charset="0"/>
                <a:ea typeface="Calibri" panose="020F0502020204030204" pitchFamily="34" charset="0"/>
                <a:cs typeface="Times New Roman" panose="02020603050405020304" pitchFamily="18" charset="0"/>
              </a:rPr>
              <a:t>Įdiegus produktą, svarbu jį vertinti ir stebėti ateityje, kad jis ir toliau išliktų aktualus ir patrauklus. Norėdami padėti atlikti šią svarbią užduotį, sudarykite kontrolinį sąrašą veiksmų, kuriuos turėsite atlikti trumpalaikėje, vidutinės trukmės ir ilgalaikėje perspektyvoje, kad jūsų pasiūlymas išliktų šviežias ir perspektyvus. </a:t>
            </a:r>
          </a:p>
          <a:p>
            <a:pPr>
              <a:lnSpc>
                <a:spcPct val="107000"/>
              </a:lnSpc>
              <a:spcAft>
                <a:spcPts val="800"/>
              </a:spcAft>
            </a:pPr>
            <a:r>
              <a:rPr lang="lt-LT"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lt-LT" sz="1400" dirty="0">
                <a:latin typeface="Calibri" panose="020F0502020204030204" pitchFamily="34" charset="0"/>
                <a:ea typeface="Calibri" panose="020F0502020204030204" pitchFamily="34" charset="0"/>
                <a:cs typeface="Times New Roman" panose="02020603050405020304" pitchFamily="18" charset="0"/>
              </a:rPr>
              <a:t>Šiame kontroliniame sąraše gali būti nurodyta, kad reikia atnaujinti savo interneto svetainę, nuolat atnaujinti socialinę žiniasklaidą, ištirti vietos popkultūros turizmo pokyčius, palaikyti ryšius su vietos DMO ir toliau derinti savo pasiūlą su regiono strategija.</a:t>
            </a:r>
            <a:endParaRPr lang="en-IE" sz="1400" dirty="0"/>
          </a:p>
        </p:txBody>
      </p:sp>
      <p:pic>
        <p:nvPicPr>
          <p:cNvPr id="16" name="Picture Placeholder 15">
            <a:extLst>
              <a:ext uri="{FF2B5EF4-FFF2-40B4-BE49-F238E27FC236}">
                <a16:creationId xmlns:a16="http://schemas.microsoft.com/office/drawing/2014/main" id="{2C3950B4-B02E-40D8-B768-1FCD351A5C4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5468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DD96D-6BF6-D54B-A106-3305D0491497}"/>
              </a:ext>
            </a:extLst>
          </p:cNvPr>
          <p:cNvSpPr>
            <a:spLocks noGrp="1"/>
          </p:cNvSpPr>
          <p:nvPr>
            <p:ph type="body" sz="quarter" idx="13"/>
          </p:nvPr>
        </p:nvSpPr>
        <p:spPr>
          <a:xfrm>
            <a:off x="85725" y="3086100"/>
            <a:ext cx="4994275" cy="2886075"/>
          </a:xfrm>
        </p:spPr>
        <p:txBody>
          <a:bodyPr>
            <a:noAutofit/>
          </a:bodyPr>
          <a:lstStyle/>
          <a:p>
            <a:pPr lvl="0" algn="ctr">
              <a:defRPr/>
            </a:pPr>
            <a:r>
              <a:rPr lang="en-US" sz="2800" dirty="0"/>
              <a:t>TOLIAU: </a:t>
            </a:r>
            <a:r>
              <a:rPr lang="lt-LT" sz="2800" b="0" dirty="0"/>
              <a:t>Mūsų OUTPACE kursas baigtas. Dabar jums belieka tik pritaikyti naujas POP KULTŪROS TURIZMO žinias ir atgaivinti popkultūrą savo turizmo versle. Tegul galia būna jumyse!</a:t>
            </a:r>
            <a:endParaRPr lang="en-US" sz="2800" b="0" dirty="0"/>
          </a:p>
        </p:txBody>
      </p:sp>
      <p:pic>
        <p:nvPicPr>
          <p:cNvPr id="10" name="Picture Placeholder 9">
            <a:extLst>
              <a:ext uri="{FF2B5EF4-FFF2-40B4-BE49-F238E27FC236}">
                <a16:creationId xmlns:a16="http://schemas.microsoft.com/office/drawing/2014/main" id="{C8088E65-56FB-4501-A58C-9A2A6549B9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43841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562304-6B26-440A-B79B-29E03CE3436F}"/>
              </a:ext>
            </a:extLst>
          </p:cNvPr>
          <p:cNvSpPr>
            <a:spLocks noGrp="1"/>
          </p:cNvSpPr>
          <p:nvPr>
            <p:ph type="body" sz="quarter" idx="13"/>
          </p:nvPr>
        </p:nvSpPr>
        <p:spPr/>
        <p:txBody>
          <a:bodyPr/>
          <a:lstStyle/>
          <a:p>
            <a:r>
              <a:rPr lang="en-IE" dirty="0"/>
              <a:t>Feel you need some more learning resources or support? Visit </a:t>
            </a:r>
            <a:r>
              <a:rPr lang="en-IE" dirty="0">
                <a:hlinkClick r:id="rId2"/>
              </a:rPr>
              <a:t>www.popculturetourism.eu</a:t>
            </a:r>
            <a:r>
              <a:rPr lang="en-IE" dirty="0"/>
              <a:t> </a:t>
            </a:r>
          </a:p>
        </p:txBody>
      </p:sp>
      <p:pic>
        <p:nvPicPr>
          <p:cNvPr id="9" name="Picture Placeholder 8">
            <a:extLst>
              <a:ext uri="{FF2B5EF4-FFF2-40B4-BE49-F238E27FC236}">
                <a16:creationId xmlns:a16="http://schemas.microsoft.com/office/drawing/2014/main" id="{E43FCF1F-74B3-4200-8BEB-73D7FFB0F80C}"/>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04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9613610-3ED9-4751-BF90-252D0A11536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470242" y="3844190"/>
            <a:ext cx="2771571" cy="3013810"/>
          </a:xfrm>
        </p:spPr>
      </p:pic>
      <p:sp>
        <p:nvSpPr>
          <p:cNvPr id="4" name="Text Placeholder 3">
            <a:extLst>
              <a:ext uri="{FF2B5EF4-FFF2-40B4-BE49-F238E27FC236}">
                <a16:creationId xmlns:a16="http://schemas.microsoft.com/office/drawing/2014/main" id="{29211777-06CC-4D20-96E3-51725F3AD243}"/>
              </a:ext>
            </a:extLst>
          </p:cNvPr>
          <p:cNvSpPr>
            <a:spLocks noGrp="1"/>
          </p:cNvSpPr>
          <p:nvPr>
            <p:ph type="body" sz="quarter" idx="13"/>
          </p:nvPr>
        </p:nvSpPr>
        <p:spPr>
          <a:xfrm>
            <a:off x="6959151" y="297595"/>
            <a:ext cx="5851974" cy="1791502"/>
          </a:xfrm>
        </p:spPr>
        <p:txBody>
          <a:bodyPr>
            <a:normAutofit/>
          </a:bodyPr>
          <a:lstStyle/>
          <a:p>
            <a:r>
              <a:rPr lang="en-IE" sz="2800" dirty="0">
                <a:solidFill>
                  <a:srgbClr val="DD1B50"/>
                </a:solidFill>
              </a:rPr>
              <a:t>TVARUS TURIZMAS IR PASAULINĖ DARBOTVARKĖ IKI 2030 M.</a:t>
            </a:r>
          </a:p>
        </p:txBody>
      </p:sp>
      <p:sp>
        <p:nvSpPr>
          <p:cNvPr id="5" name="Text Placeholder 4">
            <a:extLst>
              <a:ext uri="{FF2B5EF4-FFF2-40B4-BE49-F238E27FC236}">
                <a16:creationId xmlns:a16="http://schemas.microsoft.com/office/drawing/2014/main" id="{BB901698-5973-4857-A5BD-28415B17EA13}"/>
              </a:ext>
            </a:extLst>
          </p:cNvPr>
          <p:cNvSpPr>
            <a:spLocks noGrp="1"/>
          </p:cNvSpPr>
          <p:nvPr>
            <p:ph type="body" sz="quarter" idx="14"/>
          </p:nvPr>
        </p:nvSpPr>
        <p:spPr>
          <a:xfrm>
            <a:off x="7372351" y="3781618"/>
            <a:ext cx="4657724" cy="2664200"/>
          </a:xfrm>
        </p:spPr>
        <p:txBody>
          <a:bodyPr/>
          <a:lstStyle/>
          <a:p>
            <a:pPr algn="just"/>
            <a:r>
              <a:rPr lang="lt-LT" sz="1800" dirty="0"/>
              <a:t>Popkultūros turizmas TURI apimti dalį pastangų remti tvaraus turizmo veiklą ir atitinkamus gebėjimus, kuriais skatinamas aplinkosauginis sąmoningumas, tausojama ir saugoma aplinka, gerbiama laukinė gamta, augalija, biologinė įvairovė, ekosistemos ir kultūrinė įvairovė, gerinama vietos bendruomenių gerovė ir pragyvenimo šaltiniai, remiant jų vietos ekonomiką ir visą žmogaus ir gamtinę aplinką.</a:t>
            </a:r>
            <a:endParaRPr lang="en-IE" sz="1800" dirty="0"/>
          </a:p>
        </p:txBody>
      </p:sp>
      <p:sp>
        <p:nvSpPr>
          <p:cNvPr id="8" name="TextBox 7">
            <a:extLst>
              <a:ext uri="{FF2B5EF4-FFF2-40B4-BE49-F238E27FC236}">
                <a16:creationId xmlns:a16="http://schemas.microsoft.com/office/drawing/2014/main" id="{D6566655-322B-4194-92AE-07DEEE18D5FF}"/>
              </a:ext>
            </a:extLst>
          </p:cNvPr>
          <p:cNvSpPr txBox="1"/>
          <p:nvPr/>
        </p:nvSpPr>
        <p:spPr>
          <a:xfrm>
            <a:off x="4400551" y="1270084"/>
            <a:ext cx="7629524" cy="2585323"/>
          </a:xfrm>
          <a:prstGeom prst="rect">
            <a:avLst/>
          </a:prstGeom>
          <a:noFill/>
        </p:spPr>
        <p:txBody>
          <a:bodyPr wrap="square">
            <a:spAutoFit/>
          </a:bodyPr>
          <a:lstStyle/>
          <a:p>
            <a:pPr algn="just" fontAlgn="base"/>
            <a:r>
              <a:rPr lang="lt-LT" dirty="0">
                <a:solidFill>
                  <a:srgbClr val="003841"/>
                </a:solidFill>
              </a:rPr>
              <a:t>Pasaulio turizmo organizacija tvarųjį turizmą apibrėžia kaip </a:t>
            </a:r>
            <a:r>
              <a:rPr lang="lt-LT" b="1" dirty="0">
                <a:solidFill>
                  <a:schemeClr val="accent5"/>
                </a:solidFill>
              </a:rPr>
              <a:t>„turizmą, kuriame visapusiškai atsižvelgiama į esamą ir būsimą ekonominį, socialinį ir aplinkosauginį poveikį, atsižvelgiant į lankytojų, pramonės, aplinkos ir priimančiųjų bendruomenių poreikius“.</a:t>
            </a:r>
          </a:p>
          <a:p>
            <a:pPr algn="just" fontAlgn="base"/>
            <a:r>
              <a:rPr lang="en-US" dirty="0" err="1">
                <a:solidFill>
                  <a:srgbClr val="003841"/>
                </a:solidFill>
              </a:rPr>
              <a:t>Tvarus</a:t>
            </a:r>
            <a:r>
              <a:rPr lang="en-US" dirty="0">
                <a:solidFill>
                  <a:srgbClr val="003841"/>
                </a:solidFill>
              </a:rPr>
              <a:t> </a:t>
            </a:r>
            <a:r>
              <a:rPr lang="en-US" dirty="0" err="1">
                <a:solidFill>
                  <a:srgbClr val="003841"/>
                </a:solidFill>
              </a:rPr>
              <a:t>turizmas</a:t>
            </a:r>
            <a:r>
              <a:rPr lang="en-US" dirty="0">
                <a:solidFill>
                  <a:srgbClr val="003841"/>
                </a:solidFill>
              </a:rPr>
              <a:t> </a:t>
            </a:r>
            <a:r>
              <a:rPr lang="en-US" dirty="0" err="1">
                <a:solidFill>
                  <a:srgbClr val="003841"/>
                </a:solidFill>
              </a:rPr>
              <a:t>yra</a:t>
            </a:r>
            <a:r>
              <a:rPr lang="en-US" dirty="0">
                <a:solidFill>
                  <a:srgbClr val="003841"/>
                </a:solidFill>
              </a:rPr>
              <a:t> </a:t>
            </a:r>
            <a:r>
              <a:rPr lang="en-US" dirty="0" err="1">
                <a:solidFill>
                  <a:srgbClr val="003841"/>
                </a:solidFill>
              </a:rPr>
              <a:t>įtrauktas</a:t>
            </a:r>
            <a:r>
              <a:rPr lang="en-US" dirty="0">
                <a:solidFill>
                  <a:srgbClr val="003841"/>
                </a:solidFill>
              </a:rPr>
              <a:t> </a:t>
            </a:r>
            <a:r>
              <a:rPr lang="en-US" dirty="0" err="1">
                <a:solidFill>
                  <a:srgbClr val="003841"/>
                </a:solidFill>
              </a:rPr>
              <a:t>į</a:t>
            </a:r>
            <a:r>
              <a:rPr lang="en-US" dirty="0">
                <a:solidFill>
                  <a:srgbClr val="003841"/>
                </a:solidFill>
              </a:rPr>
              <a:t> 2030 m. </a:t>
            </a:r>
            <a:r>
              <a:rPr lang="en-US" dirty="0" err="1">
                <a:solidFill>
                  <a:srgbClr val="003841"/>
                </a:solidFill>
              </a:rPr>
              <a:t>darnaus</a:t>
            </a:r>
            <a:r>
              <a:rPr lang="en-US" dirty="0">
                <a:solidFill>
                  <a:srgbClr val="003841"/>
                </a:solidFill>
              </a:rPr>
              <a:t> </a:t>
            </a:r>
            <a:r>
              <a:rPr lang="en-US" dirty="0" err="1">
                <a:solidFill>
                  <a:srgbClr val="003841"/>
                </a:solidFill>
              </a:rPr>
              <a:t>vystymosi</a:t>
            </a:r>
            <a:r>
              <a:rPr lang="en-US" dirty="0">
                <a:solidFill>
                  <a:srgbClr val="003841"/>
                </a:solidFill>
              </a:rPr>
              <a:t> </a:t>
            </a:r>
            <a:r>
              <a:rPr lang="en-US" dirty="0" err="1">
                <a:solidFill>
                  <a:srgbClr val="003841"/>
                </a:solidFill>
              </a:rPr>
              <a:t>tikslus</a:t>
            </a:r>
            <a:r>
              <a:rPr lang="en-US" dirty="0">
                <a:solidFill>
                  <a:srgbClr val="003841"/>
                </a:solidFill>
              </a:rPr>
              <a:t>, </a:t>
            </a:r>
            <a:r>
              <a:rPr lang="en-US" dirty="0" err="1">
                <a:solidFill>
                  <a:srgbClr val="003841"/>
                </a:solidFill>
              </a:rPr>
              <a:t>kuriuose</a:t>
            </a:r>
            <a:r>
              <a:rPr lang="en-US" dirty="0">
                <a:solidFill>
                  <a:srgbClr val="003841"/>
                </a:solidFill>
              </a:rPr>
              <a:t> </a:t>
            </a:r>
            <a:r>
              <a:rPr lang="en-US" dirty="0" err="1">
                <a:solidFill>
                  <a:srgbClr val="003841"/>
                </a:solidFill>
              </a:rPr>
              <a:t>teigiama</a:t>
            </a:r>
            <a:r>
              <a:rPr lang="en-US" dirty="0">
                <a:solidFill>
                  <a:srgbClr val="003841"/>
                </a:solidFill>
              </a:rPr>
              <a:t>, </a:t>
            </a:r>
            <a:r>
              <a:rPr lang="en-US" dirty="0" err="1">
                <a:solidFill>
                  <a:srgbClr val="003841"/>
                </a:solidFill>
              </a:rPr>
              <a:t>kad</a:t>
            </a:r>
            <a:r>
              <a:rPr lang="en-US" dirty="0">
                <a:solidFill>
                  <a:srgbClr val="003841"/>
                </a:solidFill>
              </a:rPr>
              <a:t>:</a:t>
            </a:r>
          </a:p>
          <a:p>
            <a:pPr marL="342900" indent="-342900" algn="just" fontAlgn="base">
              <a:buFontTx/>
              <a:buChar char="-"/>
            </a:pPr>
            <a:r>
              <a:rPr lang="lt-LT" dirty="0">
                <a:solidFill>
                  <a:srgbClr val="003841"/>
                </a:solidFill>
              </a:rPr>
              <a:t>Iki 2030 m. turime parengti ir įgyvendinti politiką, skatinančią tvarų turizmą, kuris kuria darbo vietas ir propaguoja vietos kultūrą bei produktus (8.9). Popkultūros turizmas gali tai padaryti, BET...</a:t>
            </a:r>
            <a:endParaRPr lang="en-US" b="0" i="0" dirty="0">
              <a:solidFill>
                <a:srgbClr val="003841"/>
              </a:solidFill>
              <a:effectLst/>
            </a:endParaRPr>
          </a:p>
        </p:txBody>
      </p:sp>
      <p:pic>
        <p:nvPicPr>
          <p:cNvPr id="22" name="Picture Placeholder 21">
            <a:extLst>
              <a:ext uri="{FF2B5EF4-FFF2-40B4-BE49-F238E27FC236}">
                <a16:creationId xmlns:a16="http://schemas.microsoft.com/office/drawing/2014/main" id="{9A1499BB-6497-4355-A916-3B00C12DD82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3" name="TextBox 22">
            <a:hlinkClick r:id="rId4"/>
            <a:extLst>
              <a:ext uri="{FF2B5EF4-FFF2-40B4-BE49-F238E27FC236}">
                <a16:creationId xmlns:a16="http://schemas.microsoft.com/office/drawing/2014/main" id="{3EE27295-88D6-44C3-B815-B2404495480E}"/>
              </a:ext>
            </a:extLst>
          </p:cNvPr>
          <p:cNvSpPr txBox="1"/>
          <p:nvPr/>
        </p:nvSpPr>
        <p:spPr>
          <a:xfrm>
            <a:off x="3619500" y="6391576"/>
            <a:ext cx="1390650" cy="369332"/>
          </a:xfrm>
          <a:prstGeom prst="rect">
            <a:avLst/>
          </a:prstGeom>
          <a:noFill/>
        </p:spPr>
        <p:txBody>
          <a:bodyPr wrap="square" rtlCol="0">
            <a:spAutoFit/>
          </a:bodyPr>
          <a:lstStyle/>
          <a:p>
            <a:r>
              <a:rPr lang="en-IE" dirty="0">
                <a:hlinkClick r:id="rId4"/>
              </a:rPr>
              <a:t>Šaltinis</a:t>
            </a:r>
            <a:endParaRPr lang="en-IE" dirty="0"/>
          </a:p>
        </p:txBody>
      </p:sp>
    </p:spTree>
    <p:extLst>
      <p:ext uri="{BB962C8B-B14F-4D97-AF65-F5344CB8AC3E}">
        <p14:creationId xmlns:p14="http://schemas.microsoft.com/office/powerpoint/2010/main" val="3659180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664;p39">
            <a:extLst>
              <a:ext uri="{FF2B5EF4-FFF2-40B4-BE49-F238E27FC236}">
                <a16:creationId xmlns:a16="http://schemas.microsoft.com/office/drawing/2014/main" id="{AF26583B-99B9-CC41-92BC-F97A3ED80C3D}"/>
              </a:ext>
            </a:extLst>
          </p:cNvPr>
          <p:cNvGrpSpPr/>
          <p:nvPr/>
        </p:nvGrpSpPr>
        <p:grpSpPr>
          <a:xfrm>
            <a:off x="8252108" y="2190883"/>
            <a:ext cx="301041" cy="301041"/>
            <a:chOff x="5941025" y="3634400"/>
            <a:chExt cx="467650" cy="467650"/>
          </a:xfrm>
          <a:solidFill>
            <a:srgbClr val="F5B020"/>
          </a:solidFill>
        </p:grpSpPr>
        <p:sp>
          <p:nvSpPr>
            <p:cNvPr id="11" name="Google Shape;665;p39">
              <a:extLst>
                <a:ext uri="{FF2B5EF4-FFF2-40B4-BE49-F238E27FC236}">
                  <a16:creationId xmlns:a16="http://schemas.microsoft.com/office/drawing/2014/main" id="{026E682D-EF64-6B45-B7F8-F8870E8D52B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a:extLst>
                <a:ext uri="{FF2B5EF4-FFF2-40B4-BE49-F238E27FC236}">
                  <a16:creationId xmlns:a16="http://schemas.microsoft.com/office/drawing/2014/main" id="{27938B3A-E147-BB47-A796-BBFBA73AF9A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7DC0D342-29F6-4545-B7CF-6474696A116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0DD2D850-5F8A-9845-A6E5-FA697621844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8DB18CCE-3750-A64A-9C8B-DD82C4CB114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4DE210A0-C3D6-0F43-BF7C-C89DDCD5EA5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7">
            <a:extLst>
              <a:ext uri="{FF2B5EF4-FFF2-40B4-BE49-F238E27FC236}">
                <a16:creationId xmlns:a16="http://schemas.microsoft.com/office/drawing/2014/main" id="{AA9C2B5C-AD85-426C-B9F5-08FF25E9EBDA}"/>
              </a:ext>
            </a:extLst>
          </p:cNvPr>
          <p:cNvSpPr txBox="1">
            <a:spLocks/>
          </p:cNvSpPr>
          <p:nvPr/>
        </p:nvSpPr>
        <p:spPr>
          <a:xfrm>
            <a:off x="1620627" y="772424"/>
            <a:ext cx="5807672" cy="131207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3200" dirty="0" err="1">
                <a:latin typeface="Calibri" panose="020F0502020204030204"/>
              </a:rPr>
              <a:t>Pagrindiniai</a:t>
            </a:r>
            <a:r>
              <a:rPr lang="en-US" sz="3200" dirty="0">
                <a:latin typeface="Calibri" panose="020F0502020204030204"/>
              </a:rPr>
              <a:t> 6 </a:t>
            </a:r>
            <a:r>
              <a:rPr lang="en-US" sz="3200" dirty="0" err="1">
                <a:latin typeface="Calibri" panose="020F0502020204030204"/>
              </a:rPr>
              <a:t>modulio</a:t>
            </a:r>
            <a:r>
              <a:rPr lang="en-US" sz="3200" dirty="0">
                <a:latin typeface="Calibri" panose="020F0502020204030204"/>
              </a:rPr>
              <a:t> </a:t>
            </a:r>
            <a:r>
              <a:rPr lang="en-US" sz="3200" dirty="0" err="1">
                <a:latin typeface="Calibri" panose="020F0502020204030204"/>
              </a:rPr>
              <a:t>informacijos</a:t>
            </a:r>
            <a:r>
              <a:rPr lang="en-US" sz="3200" dirty="0">
                <a:latin typeface="Calibri" panose="020F0502020204030204"/>
              </a:rPr>
              <a:t> </a:t>
            </a:r>
            <a:r>
              <a:rPr lang="en-US" sz="3200" dirty="0" err="1">
                <a:latin typeface="Calibri" panose="020F0502020204030204"/>
              </a:rPr>
              <a:t>šaltiniai</a:t>
            </a:r>
            <a:endParaRPr lang="en-US" dirty="0"/>
          </a:p>
        </p:txBody>
      </p:sp>
      <p:sp>
        <p:nvSpPr>
          <p:cNvPr id="22" name="Text Placeholder 6">
            <a:extLst>
              <a:ext uri="{FF2B5EF4-FFF2-40B4-BE49-F238E27FC236}">
                <a16:creationId xmlns:a16="http://schemas.microsoft.com/office/drawing/2014/main" id="{F72FEFDC-8C1A-43ED-B5C5-223FE6D15D39}"/>
              </a:ext>
            </a:extLst>
          </p:cNvPr>
          <p:cNvSpPr>
            <a:spLocks noGrp="1"/>
          </p:cNvSpPr>
          <p:nvPr>
            <p:ph type="body" sz="quarter" idx="19"/>
          </p:nvPr>
        </p:nvSpPr>
        <p:spPr>
          <a:xfrm>
            <a:off x="501033" y="2336308"/>
            <a:ext cx="6537941" cy="2132949"/>
          </a:xfrm>
        </p:spPr>
        <p:txBody>
          <a:bodyPr>
            <a:normAutofit/>
          </a:bodyPr>
          <a:lstStyle/>
          <a:p>
            <a:r>
              <a:rPr lang="en-US" sz="1800" dirty="0">
                <a:hlinkClick r:id="rId2"/>
              </a:rPr>
              <a:t>Sustainable tourism | Department of Economic and Social Affairs (un.org)</a:t>
            </a:r>
            <a:endParaRPr lang="en-US" sz="1800" dirty="0"/>
          </a:p>
          <a:p>
            <a:r>
              <a:rPr lang="en-US" sz="1800" dirty="0">
                <a:hlinkClick r:id="rId3"/>
              </a:rPr>
              <a:t>https://discovernorthernireland.com/blog/read/2020/06/journey-of-doors-b66</a:t>
            </a:r>
            <a:r>
              <a:rPr lang="en-US" sz="1800" dirty="0"/>
              <a:t> </a:t>
            </a:r>
          </a:p>
          <a:p>
            <a:r>
              <a:rPr lang="en-US" sz="1800" dirty="0">
                <a:hlinkClick r:id="rId4"/>
              </a:rPr>
              <a:t>https://failtecdn.azureedge.net/failteireland/Community-Tourism-Toolkit.pdf</a:t>
            </a:r>
            <a:r>
              <a:rPr lang="en-US" sz="1800" dirty="0"/>
              <a:t> </a:t>
            </a:r>
          </a:p>
          <a:p>
            <a:endParaRPr lang="en-US" sz="1800" dirty="0"/>
          </a:p>
        </p:txBody>
      </p:sp>
      <p:sp>
        <p:nvSpPr>
          <p:cNvPr id="23" name="Text Placeholder 3">
            <a:extLst>
              <a:ext uri="{FF2B5EF4-FFF2-40B4-BE49-F238E27FC236}">
                <a16:creationId xmlns:a16="http://schemas.microsoft.com/office/drawing/2014/main" id="{DCA857A6-C600-4C8D-A814-4B8DD60B33F0}"/>
              </a:ext>
            </a:extLst>
          </p:cNvPr>
          <p:cNvSpPr txBox="1">
            <a:spLocks/>
          </p:cNvSpPr>
          <p:nvPr/>
        </p:nvSpPr>
        <p:spPr>
          <a:xfrm>
            <a:off x="8878502" y="2160311"/>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www.popculturetourism.eu</a:t>
            </a:r>
            <a:endParaRPr lang="en-US" dirty="0"/>
          </a:p>
        </p:txBody>
      </p:sp>
      <p:sp>
        <p:nvSpPr>
          <p:cNvPr id="24" name="Text Placeholder 1">
            <a:extLst>
              <a:ext uri="{FF2B5EF4-FFF2-40B4-BE49-F238E27FC236}">
                <a16:creationId xmlns:a16="http://schemas.microsoft.com/office/drawing/2014/main" id="{094D1085-6A91-4158-A23E-B466AC437F0C}"/>
              </a:ext>
            </a:extLst>
          </p:cNvPr>
          <p:cNvSpPr txBox="1">
            <a:spLocks/>
          </p:cNvSpPr>
          <p:nvPr/>
        </p:nvSpPr>
        <p:spPr>
          <a:xfrm>
            <a:off x="8878502" y="1615175"/>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www.facebook.com/outpaceeu</a:t>
            </a:r>
            <a:endParaRPr lang="en-US" dirty="0"/>
          </a:p>
        </p:txBody>
      </p:sp>
      <p:pic>
        <p:nvPicPr>
          <p:cNvPr id="25" name="Picture 24" descr="A picture containing drawing&#10;&#10;Description automatically generated">
            <a:extLst>
              <a:ext uri="{FF2B5EF4-FFF2-40B4-BE49-F238E27FC236}">
                <a16:creationId xmlns:a16="http://schemas.microsoft.com/office/drawing/2014/main" id="{DD86F167-DFFF-4A3C-92CC-44A16C498D19}"/>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182596" y="1628444"/>
            <a:ext cx="415861" cy="415861"/>
          </a:xfrm>
          <a:prstGeom prst="rect">
            <a:avLst/>
          </a:prstGeom>
        </p:spPr>
      </p:pic>
    </p:spTree>
    <p:extLst>
      <p:ext uri="{BB962C8B-B14F-4D97-AF65-F5344CB8AC3E}">
        <p14:creationId xmlns:p14="http://schemas.microsoft.com/office/powerpoint/2010/main" val="35695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7B9E1-8D89-4BCE-A3A8-129BEA235787}"/>
              </a:ext>
            </a:extLst>
          </p:cNvPr>
          <p:cNvSpPr>
            <a:spLocks noGrp="1"/>
          </p:cNvSpPr>
          <p:nvPr>
            <p:ph type="body" sz="quarter" idx="13"/>
          </p:nvPr>
        </p:nvSpPr>
        <p:spPr/>
        <p:txBody>
          <a:bodyPr/>
          <a:lstStyle/>
          <a:p>
            <a:r>
              <a:rPr lang="lt-LT" dirty="0"/>
              <a:t>Atėjo laikas imtis tvaraus naujo verslo</a:t>
            </a:r>
            <a:endParaRPr lang="en-IE" dirty="0"/>
          </a:p>
        </p:txBody>
      </p:sp>
      <p:sp>
        <p:nvSpPr>
          <p:cNvPr id="3" name="Text Placeholder 2">
            <a:extLst>
              <a:ext uri="{FF2B5EF4-FFF2-40B4-BE49-F238E27FC236}">
                <a16:creationId xmlns:a16="http://schemas.microsoft.com/office/drawing/2014/main" id="{37431DF4-50EA-4BC7-8B9C-D0545A29400F}"/>
              </a:ext>
            </a:extLst>
          </p:cNvPr>
          <p:cNvSpPr>
            <a:spLocks noGrp="1"/>
          </p:cNvSpPr>
          <p:nvPr>
            <p:ph type="body" sz="quarter" idx="14"/>
          </p:nvPr>
        </p:nvSpPr>
        <p:spPr>
          <a:xfrm>
            <a:off x="164573" y="4584444"/>
            <a:ext cx="9985267" cy="1915315"/>
          </a:xfrm>
        </p:spPr>
        <p:txBody>
          <a:bodyPr/>
          <a:lstStyle/>
          <a:p>
            <a:pPr>
              <a:lnSpc>
                <a:spcPct val="100000"/>
              </a:lnSpc>
            </a:pPr>
            <a:r>
              <a:rPr lang="lt-LT" sz="2200" dirty="0">
                <a:ea typeface="Calibri" panose="020F0502020204030204" pitchFamily="34" charset="0"/>
              </a:rPr>
              <a:t>Daugelis turizmo įmonių, siekdamos išgyventi ir įveikti COVID19 pandemiją, kuri nualino pasaulio turizmo ekonomiką, išrado save iš naujo. Krizė suteikia galimybę iš naujo permąstyti ir pakeisti tai, kaip turizmas sąveikauja su mūsų regioninėmis bendruomenėmis, mūsų aplinka ir mūsų kultūromis, o krizės kontekste gali tapti tvarių pokyčių lyderiu / pavyzdžiu, kad būtų galima iš naujo ar kitaip nustatyti.  Atėjo laikas </a:t>
            </a:r>
            <a:r>
              <a:rPr lang="lt-LT" sz="2200" dirty="0" err="1">
                <a:ea typeface="Calibri" panose="020F0502020204030204" pitchFamily="34" charset="0"/>
              </a:rPr>
              <a:t>popkultūriniam</a:t>
            </a:r>
            <a:r>
              <a:rPr lang="lt-LT" sz="2200" dirty="0">
                <a:ea typeface="Calibri" panose="020F0502020204030204" pitchFamily="34" charset="0"/>
              </a:rPr>
              <a:t> turizmui išeiti į pirmą planą šiame permąstyme / atstatyme.</a:t>
            </a:r>
            <a:endParaRPr lang="en-IE" sz="2200" dirty="0"/>
          </a:p>
        </p:txBody>
      </p:sp>
      <p:pic>
        <p:nvPicPr>
          <p:cNvPr id="14" name="Picture Placeholder 13" descr="A picture containing text, outdoor, sign, street&#10;&#10;Description automatically generated">
            <a:extLst>
              <a:ext uri="{FF2B5EF4-FFF2-40B4-BE49-F238E27FC236}">
                <a16:creationId xmlns:a16="http://schemas.microsoft.com/office/drawing/2014/main" id="{A3DB7BF5-F39F-48E7-88BB-40339443C18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7732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p:txBody>
          <a:bodyPr>
            <a:normAutofit/>
          </a:bodyPr>
          <a:lstStyle/>
          <a:p>
            <a:r>
              <a:rPr lang="en-US" b="0" dirty="0"/>
              <a:t>2 SKYRIUS: ILGALAIKIS JŪSŲ POPKULTŪROS TURIZMO VERSLO AUGIMAS</a:t>
            </a:r>
            <a:endParaRPr lang="en-IE" dirty="0"/>
          </a:p>
        </p:txBody>
      </p:sp>
      <p:sp>
        <p:nvSpPr>
          <p:cNvPr id="9" name="Picture Placeholder 8">
            <a:extLst>
              <a:ext uri="{FF2B5EF4-FFF2-40B4-BE49-F238E27FC236}">
                <a16:creationId xmlns:a16="http://schemas.microsoft.com/office/drawing/2014/main" id="{5574DE70-3D50-4CCA-8821-014FFFFB9C08}"/>
              </a:ext>
            </a:extLst>
          </p:cNvPr>
          <p:cNvSpPr>
            <a:spLocks noGrp="1"/>
          </p:cNvSpPr>
          <p:nvPr>
            <p:ph type="pic" sz="quarter" idx="10"/>
          </p:nvPr>
        </p:nvSpPr>
        <p:spPr/>
      </p:sp>
      <p:pic>
        <p:nvPicPr>
          <p:cNvPr id="10" name="Picture Placeholder 6" descr="Glass chess pieces on board">
            <a:extLst>
              <a:ext uri="{FF2B5EF4-FFF2-40B4-BE49-F238E27FC236}">
                <a16:creationId xmlns:a16="http://schemas.microsoft.com/office/drawing/2014/main" id="{BA2B9C57-7124-4C2C-B16B-F8F0AB04069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38" y="-1"/>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pic>
    </p:spTree>
    <p:extLst>
      <p:ext uri="{BB962C8B-B14F-4D97-AF65-F5344CB8AC3E}">
        <p14:creationId xmlns:p14="http://schemas.microsoft.com/office/powerpoint/2010/main" val="382264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6A189-6C72-4592-ADD4-BCBBE64476E0}"/>
              </a:ext>
            </a:extLst>
          </p:cNvPr>
          <p:cNvSpPr>
            <a:spLocks noGrp="1"/>
          </p:cNvSpPr>
          <p:nvPr>
            <p:ph type="body" sz="quarter" idx="13"/>
          </p:nvPr>
        </p:nvSpPr>
        <p:spPr/>
        <p:txBody>
          <a:bodyPr>
            <a:normAutofit/>
          </a:bodyPr>
          <a:lstStyle/>
          <a:p>
            <a:r>
              <a:rPr lang="en-IE" dirty="0"/>
              <a:t>ILGALAIKIS JŪSŲ POPKULTŪROS TURIZMO VERSLO AUGIMAS</a:t>
            </a:r>
          </a:p>
        </p:txBody>
      </p:sp>
      <p:sp>
        <p:nvSpPr>
          <p:cNvPr id="3" name="Text Placeholder 2">
            <a:extLst>
              <a:ext uri="{FF2B5EF4-FFF2-40B4-BE49-F238E27FC236}">
                <a16:creationId xmlns:a16="http://schemas.microsoft.com/office/drawing/2014/main" id="{53BE333B-4CE2-401D-89A3-559715E3DB86}"/>
              </a:ext>
            </a:extLst>
          </p:cNvPr>
          <p:cNvSpPr>
            <a:spLocks noGrp="1"/>
          </p:cNvSpPr>
          <p:nvPr>
            <p:ph type="body" sz="quarter" idx="14"/>
          </p:nvPr>
        </p:nvSpPr>
        <p:spPr>
          <a:xfrm>
            <a:off x="497155" y="4752185"/>
            <a:ext cx="10066070" cy="469184"/>
          </a:xfrm>
        </p:spPr>
        <p:txBody>
          <a:bodyPr/>
          <a:lstStyle/>
          <a:p>
            <a:r>
              <a:rPr lang="lt-LT" dirty="0"/>
              <a:t>Sužinojome apie galimybes, kurias popkultūros turizmas gali suteikti jūsų verslui ir regionui, tačiau taip pat sužinojome apie galimus iššūkius, kai vietovė per vieną naktį tampa sėkminga. Todėl norime padėti jums į savo verslą įtraukti tvarumą ir ilgalaikį augimą..</a:t>
            </a:r>
            <a:endParaRPr lang="en-IE" dirty="0"/>
          </a:p>
        </p:txBody>
      </p:sp>
      <p:pic>
        <p:nvPicPr>
          <p:cNvPr id="12" name="Picture Placeholder 11" descr="A picture containing tree, outdoor, grass, forest&#10;&#10;Description automatically generated">
            <a:extLst>
              <a:ext uri="{FF2B5EF4-FFF2-40B4-BE49-F238E27FC236}">
                <a16:creationId xmlns:a16="http://schemas.microsoft.com/office/drawing/2014/main" id="{D004F03E-5EEB-41ED-AFF7-76A441C34E3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98972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mountain&#10;&#10;Description automatically generated">
            <a:extLst>
              <a:ext uri="{FF2B5EF4-FFF2-40B4-BE49-F238E27FC236}">
                <a16:creationId xmlns:a16="http://schemas.microsoft.com/office/drawing/2014/main" id="{BCAEA235-8FE1-411B-ADD1-B40C1C04EC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705603" y="3157936"/>
            <a:ext cx="5064739" cy="2768574"/>
          </a:xfrm>
        </p:spPr>
        <p:txBody>
          <a:bodyPr/>
          <a:lstStyle/>
          <a:p>
            <a:r>
              <a:rPr lang="lt-LT" dirty="0"/>
              <a:t>Turistai kaip niekada anksčiau reikalauja socialiai ir ekologiškai tausojančių produktų ir patirčių be kompromisų. Tvarumo aspektą nuo pat pradžių įtraukti į savo popkultūros verslo instrukcijas yra strateginis žingsnis.</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1</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fontScale="92500" lnSpcReduction="10000"/>
          </a:bodyPr>
          <a:lstStyle/>
          <a:p>
            <a:r>
              <a:rPr lang="en-IE" dirty="0"/>
              <a:t>ILGALAIKIS AUGIMAS - PRIIMKITE TVARUMĄ KAIP VIENĄ IŠ SAVO ĮSITIKINIMŲ</a:t>
            </a:r>
          </a:p>
        </p:txBody>
      </p:sp>
      <p:sp>
        <p:nvSpPr>
          <p:cNvPr id="10" name="TextBox 9">
            <a:extLst>
              <a:ext uri="{FF2B5EF4-FFF2-40B4-BE49-F238E27FC236}">
                <a16:creationId xmlns:a16="http://schemas.microsoft.com/office/drawing/2014/main" id="{0A51322D-5CC3-429B-8FFB-F7C8E14273AD}"/>
              </a:ext>
            </a:extLst>
          </p:cNvPr>
          <p:cNvSpPr txBox="1"/>
          <p:nvPr/>
        </p:nvSpPr>
        <p:spPr>
          <a:xfrm>
            <a:off x="0" y="5324475"/>
            <a:ext cx="5486399" cy="830997"/>
          </a:xfrm>
          <a:prstGeom prst="rect">
            <a:avLst/>
          </a:prstGeom>
          <a:solidFill>
            <a:srgbClr val="DD1B50"/>
          </a:solidFill>
        </p:spPr>
        <p:txBody>
          <a:bodyPr wrap="square" rtlCol="0">
            <a:spAutoFit/>
          </a:bodyPr>
          <a:lstStyle/>
          <a:p>
            <a:r>
              <a:rPr lang="lt-LT" sz="2400" dirty="0" err="1">
                <a:solidFill>
                  <a:schemeClr val="bg1"/>
                </a:solidFill>
              </a:rPr>
              <a:t>Hobito</a:t>
            </a:r>
            <a:r>
              <a:rPr lang="lt-LT" sz="2400" dirty="0">
                <a:solidFill>
                  <a:schemeClr val="bg1"/>
                </a:solidFill>
              </a:rPr>
              <a:t> įkvėpti ekologiško turizmo nakvynės namai yra puikus pavyzdys!</a:t>
            </a:r>
            <a:endParaRPr lang="en-IE" sz="2400" dirty="0">
              <a:solidFill>
                <a:schemeClr val="bg1"/>
              </a:solidFill>
            </a:endParaRPr>
          </a:p>
        </p:txBody>
      </p:sp>
    </p:spTree>
    <p:extLst>
      <p:ext uri="{BB962C8B-B14F-4D97-AF65-F5344CB8AC3E}">
        <p14:creationId xmlns:p14="http://schemas.microsoft.com/office/powerpoint/2010/main" val="236156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A3C781-527F-4259-904E-B164857DE2BF}">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8160</TotalTime>
  <Words>3086</Words>
  <Application>Microsoft Macintosh PowerPoint</Application>
  <PresentationFormat>Widescreen</PresentationFormat>
  <Paragraphs>197</Paragraphs>
  <Slides>50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Open Sans</vt:lpstr>
      <vt:lpstr>Quattrocento Sans</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Lina Pečiūrė</cp:lastModifiedBy>
  <cp:revision>135</cp:revision>
  <dcterms:created xsi:type="dcterms:W3CDTF">2019-11-20T14:08:21Z</dcterms:created>
  <dcterms:modified xsi:type="dcterms:W3CDTF">2021-09-20T15:20:38Z</dcterms:modified>
</cp:coreProperties>
</file>