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75" r:id="rId2"/>
    <p:sldId id="295" r:id="rId3"/>
    <p:sldId id="432" r:id="rId4"/>
    <p:sldId id="331" r:id="rId5"/>
    <p:sldId id="332" r:id="rId6"/>
    <p:sldId id="338" r:id="rId7"/>
    <p:sldId id="335" r:id="rId8"/>
    <p:sldId id="336" r:id="rId9"/>
    <p:sldId id="357" r:id="rId10"/>
    <p:sldId id="340" r:id="rId11"/>
    <p:sldId id="341" r:id="rId12"/>
    <p:sldId id="354" r:id="rId13"/>
    <p:sldId id="330" r:id="rId14"/>
    <p:sldId id="342" r:id="rId15"/>
    <p:sldId id="343" r:id="rId16"/>
    <p:sldId id="344" r:id="rId17"/>
    <p:sldId id="356" r:id="rId18"/>
    <p:sldId id="349" r:id="rId19"/>
    <p:sldId id="350" r:id="rId20"/>
    <p:sldId id="346" r:id="rId21"/>
    <p:sldId id="347" r:id="rId22"/>
    <p:sldId id="348" r:id="rId23"/>
    <p:sldId id="351" r:id="rId24"/>
    <p:sldId id="352" r:id="rId25"/>
    <p:sldId id="353" r:id="rId26"/>
    <p:sldId id="355" r:id="rId27"/>
    <p:sldId id="359" r:id="rId28"/>
    <p:sldId id="360" r:id="rId29"/>
    <p:sldId id="361" r:id="rId30"/>
    <p:sldId id="358" r:id="rId31"/>
    <p:sldId id="363" r:id="rId32"/>
    <p:sldId id="364" r:id="rId33"/>
    <p:sldId id="366" r:id="rId34"/>
    <p:sldId id="367" r:id="rId35"/>
    <p:sldId id="365" r:id="rId36"/>
    <p:sldId id="368" r:id="rId37"/>
    <p:sldId id="369" r:id="rId38"/>
    <p:sldId id="370" r:id="rId39"/>
    <p:sldId id="371" r:id="rId40"/>
    <p:sldId id="372" r:id="rId41"/>
    <p:sldId id="373" r:id="rId42"/>
    <p:sldId id="374" r:id="rId43"/>
    <p:sldId id="375" r:id="rId44"/>
    <p:sldId id="376" r:id="rId45"/>
    <p:sldId id="378" r:id="rId46"/>
    <p:sldId id="377" r:id="rId47"/>
    <p:sldId id="307" r:id="rId48"/>
    <p:sldId id="308" r:id="rId49"/>
    <p:sldId id="379" r:id="rId50"/>
    <p:sldId id="380" r:id="rId51"/>
    <p:sldId id="381" r:id="rId52"/>
    <p:sldId id="382" r:id="rId53"/>
    <p:sldId id="383" r:id="rId54"/>
    <p:sldId id="384" r:id="rId55"/>
    <p:sldId id="385" r:id="rId56"/>
    <p:sldId id="386" r:id="rId57"/>
    <p:sldId id="429" r:id="rId58"/>
    <p:sldId id="430" r:id="rId59"/>
    <p:sldId id="431" r:id="rId60"/>
    <p:sldId id="29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2E90"/>
    <a:srgbClr val="003841"/>
    <a:srgbClr val="F5B020"/>
    <a:srgbClr val="1198D1"/>
    <a:srgbClr val="E45E32"/>
    <a:srgbClr val="DD1B50"/>
    <a:srgbClr val="000000"/>
    <a:srgbClr val="404040"/>
    <a:srgbClr val="91BE46"/>
    <a:srgbClr val="1D96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70" autoAdjust="0"/>
    <p:restoredTop sz="93800" autoAdjust="0"/>
  </p:normalViewPr>
  <p:slideViewPr>
    <p:cSldViewPr snapToGrid="0" snapToObjects="1">
      <p:cViewPr varScale="1">
        <p:scale>
          <a:sx n="97" d="100"/>
          <a:sy n="97" d="100"/>
        </p:scale>
        <p:origin x="808" y="192"/>
      </p:cViewPr>
      <p:guideLst/>
    </p:cSldViewPr>
  </p:slideViewPr>
  <p:outlineViewPr>
    <p:cViewPr>
      <p:scale>
        <a:sx n="33" d="100"/>
        <a:sy n="33" d="100"/>
      </p:scale>
      <p:origin x="0" y="-7772"/>
    </p:cViewPr>
  </p:outlineViewPr>
  <p:notesTextViewPr>
    <p:cViewPr>
      <p:scale>
        <a:sx n="1" d="1"/>
        <a:sy n="1" d="1"/>
      </p:scale>
      <p:origin x="0" y="0"/>
    </p:cViewPr>
  </p:notesTextViewPr>
  <p:sorterViewPr>
    <p:cViewPr>
      <p:scale>
        <a:sx n="66" d="100"/>
        <a:sy n="66" d="100"/>
      </p:scale>
      <p:origin x="0" y="-42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hetourismcolab.com.au/change/23-actions-for-regenerative-touris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rcinet.ca/eye-on-the-arctic-special-reports/arctic-tourism/?fbclid=IwAR3REM8QMrceViS_c1qvNon8LKmJibgXRQxM1i4cSNyQADbDrwt-opwbyP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girltraveltours.com/virtual-tour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hetourismcolab.com.au/change/23-actions-for-regenerative-touris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elebbabylaundry.com/2021/02/new-zealand-urges-visitors-to-stop-traveling-under-the-social-influenc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icelandmag.is/article/slideshow-day-bieber-effect-or-plain-selfishness-visitors-destroying-fjadrargljufur"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celandmag.is/article/slideshow-day-bieber-effect-or-plain-selfishness-visitors-destroying-fjadrargljufur"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icelandmag.is/article/slideshow-day-bieber-effect-or-plain-selfishness-visitors-destroying-fjadrargljufur"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dirty="0">
                <a:hlinkClick r:id="rId3"/>
              </a:rPr>
              <a:t>https://thetourismcolab.com.au/change/23-actions-for-regenerative-tourism/</a:t>
            </a:r>
            <a:endParaRPr lang="is-IS" dirty="0"/>
          </a:p>
          <a:p>
            <a:pPr marL="0" marR="0" indent="0" algn="l" defTabSz="914400" rtl="0" eaLnBrk="1" fontAlgn="auto" latinLnBrk="0" hangingPunct="1">
              <a:lnSpc>
                <a:spcPct val="100000"/>
              </a:lnSpc>
              <a:spcBef>
                <a:spcPts val="0"/>
              </a:spcBef>
              <a:spcAft>
                <a:spcPts val="0"/>
              </a:spcAft>
              <a:buClrTx/>
              <a:buSzTx/>
              <a:buFontTx/>
              <a:buNone/>
              <a:tabLst/>
              <a:defRPr/>
            </a:pPr>
            <a:r>
              <a:rPr lang="is-IS" dirty="0"/>
              <a:t>https://www.earth-changers.com/blog/2020/9/22/regenerative-tourism-what-is-it-and-what-is-it-not </a:t>
            </a:r>
          </a:p>
          <a:p>
            <a:r>
              <a:rPr lang="is-IS" dirty="0"/>
              <a:t>https://www.traveltotomorrow.be/future-vision/</a:t>
            </a:r>
          </a:p>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14</a:t>
            </a:fld>
            <a:endParaRPr lang="en-US"/>
          </a:p>
        </p:txBody>
      </p:sp>
    </p:spTree>
    <p:extLst>
      <p:ext uri="{BB962C8B-B14F-4D97-AF65-F5344CB8AC3E}">
        <p14:creationId xmlns:p14="http://schemas.microsoft.com/office/powerpoint/2010/main" val="1796022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34</a:t>
            </a:fld>
            <a:endParaRPr lang="en-US"/>
          </a:p>
        </p:txBody>
      </p:sp>
    </p:spTree>
    <p:extLst>
      <p:ext uri="{BB962C8B-B14F-4D97-AF65-F5344CB8AC3E}">
        <p14:creationId xmlns:p14="http://schemas.microsoft.com/office/powerpoint/2010/main" val="2992941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dirty="0">
                <a:hlinkClick r:id="rId3"/>
              </a:rPr>
              <a:t>https://www.rcinet.ca/eye-on-the-arctic-special-reports/arctic-tourism/?fbclid=IwAR3REM8QMrceViS_c1qvNon8LKmJibgXRQxM1i4cSNyQADbDrwt-opwbyPs</a:t>
            </a:r>
            <a:endParaRPr lang="is-IS" dirty="0"/>
          </a:p>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38</a:t>
            </a:fld>
            <a:endParaRPr lang="en-US"/>
          </a:p>
        </p:txBody>
      </p:sp>
    </p:spTree>
    <p:extLst>
      <p:ext uri="{BB962C8B-B14F-4D97-AF65-F5344CB8AC3E}">
        <p14:creationId xmlns:p14="http://schemas.microsoft.com/office/powerpoint/2010/main" val="2861561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s-IS" dirty="0"/>
          </a:p>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43</a:t>
            </a:fld>
            <a:endParaRPr lang="en-US"/>
          </a:p>
        </p:txBody>
      </p:sp>
    </p:spTree>
    <p:extLst>
      <p:ext uri="{BB962C8B-B14F-4D97-AF65-F5344CB8AC3E}">
        <p14:creationId xmlns:p14="http://schemas.microsoft.com/office/powerpoint/2010/main" val="2532704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hlinkClick r:id="rId3"/>
              </a:rPr>
              <a:t>www.girltraveltours.com/virtual-tours</a:t>
            </a:r>
            <a:endParaRPr lang="is-IS" dirty="0"/>
          </a:p>
          <a:p>
            <a:r>
              <a:rPr lang="is-IS" dirty="0"/>
              <a:t>Their</a:t>
            </a:r>
            <a:r>
              <a:rPr lang="is-IS" baseline="0" dirty="0"/>
              <a:t> virtual tours have blown up this fall – their first virtual tours this spring and summer drew a few hundred people to them. Now tens of thousands are tuning in.</a:t>
            </a:r>
            <a:endParaRPr lang="is-IS" dirty="0"/>
          </a:p>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45</a:t>
            </a:fld>
            <a:endParaRPr lang="en-US"/>
          </a:p>
        </p:txBody>
      </p:sp>
    </p:spTree>
    <p:extLst>
      <p:ext uri="{BB962C8B-B14F-4D97-AF65-F5344CB8AC3E}">
        <p14:creationId xmlns:p14="http://schemas.microsoft.com/office/powerpoint/2010/main" val="4030128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46</a:t>
            </a:fld>
            <a:endParaRPr lang="en-US"/>
          </a:p>
        </p:txBody>
      </p:sp>
    </p:spTree>
    <p:extLst>
      <p:ext uri="{BB962C8B-B14F-4D97-AF65-F5344CB8AC3E}">
        <p14:creationId xmlns:p14="http://schemas.microsoft.com/office/powerpoint/2010/main" val="4094914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6CCB6548-166B-4501-B8FA-128017F63089}" type="slidenum">
              <a:rPr lang="is-IS" smtClean="0"/>
              <a:t>47</a:t>
            </a:fld>
            <a:endParaRPr lang="is-IS"/>
          </a:p>
        </p:txBody>
      </p:sp>
    </p:spTree>
    <p:extLst>
      <p:ext uri="{BB962C8B-B14F-4D97-AF65-F5344CB8AC3E}">
        <p14:creationId xmlns:p14="http://schemas.microsoft.com/office/powerpoint/2010/main" val="2046944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6CCB6548-166B-4501-B8FA-128017F63089}" type="slidenum">
              <a:rPr lang="is-IS" smtClean="0"/>
              <a:t>48</a:t>
            </a:fld>
            <a:endParaRPr lang="is-IS"/>
          </a:p>
        </p:txBody>
      </p:sp>
    </p:spTree>
    <p:extLst>
      <p:ext uri="{BB962C8B-B14F-4D97-AF65-F5344CB8AC3E}">
        <p14:creationId xmlns:p14="http://schemas.microsoft.com/office/powerpoint/2010/main" val="2545138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dirty="0"/>
              <a:t>https://savouringbath.com/tours/virtual-food-heroes/</a:t>
            </a:r>
          </a:p>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49</a:t>
            </a:fld>
            <a:endParaRPr lang="en-US"/>
          </a:p>
        </p:txBody>
      </p:sp>
    </p:spTree>
    <p:extLst>
      <p:ext uri="{BB962C8B-B14F-4D97-AF65-F5344CB8AC3E}">
        <p14:creationId xmlns:p14="http://schemas.microsoft.com/office/powerpoint/2010/main" val="3953911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s-IS" dirty="0"/>
          </a:p>
          <a:p>
            <a:pPr marL="0" marR="0" lvl="0" indent="0" algn="l" defTabSz="914400" rtl="0" eaLnBrk="1" fontAlgn="auto" latinLnBrk="0" hangingPunct="1">
              <a:lnSpc>
                <a:spcPct val="100000"/>
              </a:lnSpc>
              <a:spcBef>
                <a:spcPts val="0"/>
              </a:spcBef>
              <a:spcAft>
                <a:spcPts val="0"/>
              </a:spcAft>
              <a:buClrTx/>
              <a:buSzTx/>
              <a:buFontTx/>
              <a:buNone/>
              <a:tabLst/>
              <a:defRPr/>
            </a:pPr>
            <a:r>
              <a:rPr lang="is-IS" dirty="0"/>
              <a:t>https://www.bbc.com/news/business-54658147</a:t>
            </a:r>
          </a:p>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50</a:t>
            </a:fld>
            <a:endParaRPr lang="en-US"/>
          </a:p>
        </p:txBody>
      </p:sp>
    </p:spTree>
    <p:extLst>
      <p:ext uri="{BB962C8B-B14F-4D97-AF65-F5344CB8AC3E}">
        <p14:creationId xmlns:p14="http://schemas.microsoft.com/office/powerpoint/2010/main" val="3562159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51</a:t>
            </a:fld>
            <a:endParaRPr lang="en-US"/>
          </a:p>
        </p:txBody>
      </p:sp>
    </p:spTree>
    <p:extLst>
      <p:ext uri="{BB962C8B-B14F-4D97-AF65-F5344CB8AC3E}">
        <p14:creationId xmlns:p14="http://schemas.microsoft.com/office/powerpoint/2010/main" val="3943434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dirty="0">
                <a:hlinkClick r:id="rId3"/>
              </a:rPr>
              <a:t>https://thetourismcolab.com.au/change/23-actions-for-regenerative-tourism/</a:t>
            </a:r>
            <a:endParaRPr lang="is-IS" dirty="0"/>
          </a:p>
          <a:p>
            <a:pPr marL="0" marR="0" indent="0" algn="l" defTabSz="914400" rtl="0" eaLnBrk="1" fontAlgn="auto" latinLnBrk="0" hangingPunct="1">
              <a:lnSpc>
                <a:spcPct val="100000"/>
              </a:lnSpc>
              <a:spcBef>
                <a:spcPts val="0"/>
              </a:spcBef>
              <a:spcAft>
                <a:spcPts val="0"/>
              </a:spcAft>
              <a:buClrTx/>
              <a:buSzTx/>
              <a:buFontTx/>
              <a:buNone/>
              <a:tabLst/>
              <a:defRPr/>
            </a:pPr>
            <a:r>
              <a:rPr lang="is-IS" dirty="0"/>
              <a:t>https://www.earth-changers.com/blog/2020/9/22/regenerative-tourism-what-is-it-and-what-is-it-not </a:t>
            </a:r>
          </a:p>
          <a:p>
            <a:r>
              <a:rPr lang="is-IS" dirty="0"/>
              <a:t>https://www.traveltotomorrow.be/future-vision/</a:t>
            </a:r>
          </a:p>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15</a:t>
            </a:fld>
            <a:endParaRPr lang="en-US"/>
          </a:p>
        </p:txBody>
      </p:sp>
    </p:spTree>
    <p:extLst>
      <p:ext uri="{BB962C8B-B14F-4D97-AF65-F5344CB8AC3E}">
        <p14:creationId xmlns:p14="http://schemas.microsoft.com/office/powerpoint/2010/main" val="2549089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52</a:t>
            </a:fld>
            <a:endParaRPr lang="en-US"/>
          </a:p>
        </p:txBody>
      </p:sp>
    </p:spTree>
    <p:extLst>
      <p:ext uri="{BB962C8B-B14F-4D97-AF65-F5344CB8AC3E}">
        <p14:creationId xmlns:p14="http://schemas.microsoft.com/office/powerpoint/2010/main" val="1753352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6CCB6548-166B-4501-B8FA-128017F63089}" type="slidenum">
              <a:rPr lang="is-IS" smtClean="0"/>
              <a:t>54</a:t>
            </a:fld>
            <a:endParaRPr lang="is-IS"/>
          </a:p>
        </p:txBody>
      </p:sp>
    </p:spTree>
    <p:extLst>
      <p:ext uri="{BB962C8B-B14F-4D97-AF65-F5344CB8AC3E}">
        <p14:creationId xmlns:p14="http://schemas.microsoft.com/office/powerpoint/2010/main" val="2326894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New Zealand Urges Visitors To Stop 'Traveling Under The Social Influence' | Celeb Baby Laundry</a:t>
            </a:r>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17</a:t>
            </a:fld>
            <a:endParaRPr lang="en-US"/>
          </a:p>
        </p:txBody>
      </p:sp>
    </p:spTree>
    <p:extLst>
      <p:ext uri="{BB962C8B-B14F-4D97-AF65-F5344CB8AC3E}">
        <p14:creationId xmlns:p14="http://schemas.microsoft.com/office/powerpoint/2010/main" val="56621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Slideshow of the day: The Bieber effect or plain selfishness? Visitors destroying </a:t>
            </a:r>
            <a:r>
              <a:rPr lang="en-US" dirty="0" err="1">
                <a:hlinkClick r:id="rId3"/>
              </a:rPr>
              <a:t>Fjaðrárgljúfur</a:t>
            </a:r>
            <a:r>
              <a:rPr lang="en-US" dirty="0">
                <a:hlinkClick r:id="rId3"/>
              </a:rPr>
              <a:t> | </a:t>
            </a:r>
            <a:r>
              <a:rPr lang="en-US" dirty="0" err="1">
                <a:hlinkClick r:id="rId3"/>
              </a:rPr>
              <a:t>Icelandmag</a:t>
            </a:r>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28</a:t>
            </a:fld>
            <a:endParaRPr lang="en-US"/>
          </a:p>
        </p:txBody>
      </p:sp>
    </p:spTree>
    <p:extLst>
      <p:ext uri="{BB962C8B-B14F-4D97-AF65-F5344CB8AC3E}">
        <p14:creationId xmlns:p14="http://schemas.microsoft.com/office/powerpoint/2010/main" val="2841047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Slideshow of the day: The Bieber effect or plain selfishness? Visitors destroying </a:t>
            </a:r>
            <a:r>
              <a:rPr lang="en-US" dirty="0" err="1">
                <a:hlinkClick r:id="rId3"/>
              </a:rPr>
              <a:t>Fjaðrárgljúfur</a:t>
            </a:r>
            <a:r>
              <a:rPr lang="en-US" dirty="0">
                <a:hlinkClick r:id="rId3"/>
              </a:rPr>
              <a:t> | </a:t>
            </a:r>
            <a:r>
              <a:rPr lang="en-US" dirty="0" err="1">
                <a:hlinkClick r:id="rId3"/>
              </a:rPr>
              <a:t>Icelandmag</a:t>
            </a:r>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29</a:t>
            </a:fld>
            <a:endParaRPr lang="en-US"/>
          </a:p>
        </p:txBody>
      </p:sp>
    </p:spTree>
    <p:extLst>
      <p:ext uri="{BB962C8B-B14F-4D97-AF65-F5344CB8AC3E}">
        <p14:creationId xmlns:p14="http://schemas.microsoft.com/office/powerpoint/2010/main" val="2213469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Slideshow of the day: The Bieber effect or plain selfishness? Visitors destroying </a:t>
            </a:r>
            <a:r>
              <a:rPr lang="en-US" dirty="0" err="1">
                <a:hlinkClick r:id="rId3"/>
              </a:rPr>
              <a:t>Fjaðrárgljúfur</a:t>
            </a:r>
            <a:r>
              <a:rPr lang="en-US" dirty="0">
                <a:hlinkClick r:id="rId3"/>
              </a:rPr>
              <a:t> | </a:t>
            </a:r>
            <a:r>
              <a:rPr lang="en-US" dirty="0" err="1">
                <a:hlinkClick r:id="rId3"/>
              </a:rPr>
              <a:t>Icelandmag</a:t>
            </a:r>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30</a:t>
            </a:fld>
            <a:endParaRPr lang="en-US"/>
          </a:p>
        </p:txBody>
      </p:sp>
    </p:spTree>
    <p:extLst>
      <p:ext uri="{BB962C8B-B14F-4D97-AF65-F5344CB8AC3E}">
        <p14:creationId xmlns:p14="http://schemas.microsoft.com/office/powerpoint/2010/main" val="1232867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31</a:t>
            </a:fld>
            <a:endParaRPr lang="en-US"/>
          </a:p>
        </p:txBody>
      </p:sp>
    </p:spTree>
    <p:extLst>
      <p:ext uri="{BB962C8B-B14F-4D97-AF65-F5344CB8AC3E}">
        <p14:creationId xmlns:p14="http://schemas.microsoft.com/office/powerpoint/2010/main" val="548008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32</a:t>
            </a:fld>
            <a:endParaRPr lang="en-US"/>
          </a:p>
        </p:txBody>
      </p:sp>
    </p:spTree>
    <p:extLst>
      <p:ext uri="{BB962C8B-B14F-4D97-AF65-F5344CB8AC3E}">
        <p14:creationId xmlns:p14="http://schemas.microsoft.com/office/powerpoint/2010/main" val="3151219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33</a:t>
            </a:fld>
            <a:endParaRPr lang="en-US"/>
          </a:p>
        </p:txBody>
      </p:sp>
    </p:spTree>
    <p:extLst>
      <p:ext uri="{BB962C8B-B14F-4D97-AF65-F5344CB8AC3E}">
        <p14:creationId xmlns:p14="http://schemas.microsoft.com/office/powerpoint/2010/main" val="4079105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scooterise.com/modern-way-exploring-ancient-monuments/" TargetMode="External"/><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with photo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1" y="573972"/>
            <a:ext cx="3657600" cy="3966192"/>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7" name="Rectangle 6">
            <a:extLst>
              <a:ext uri="{FF2B5EF4-FFF2-40B4-BE49-F238E27FC236}">
                <a16:creationId xmlns:a16="http://schemas.microsoft.com/office/drawing/2014/main" id="{77E5691C-2052-114E-856B-680D845C8C20}"/>
              </a:ext>
            </a:extLst>
          </p:cNvPr>
          <p:cNvSpPr/>
          <p:nvPr userDrawn="1"/>
        </p:nvSpPr>
        <p:spPr>
          <a:xfrm>
            <a:off x="10798629" y="4540164"/>
            <a:ext cx="1393371" cy="814718"/>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21" name="Picture 20" descr="A close up of a sign&#10;&#10;Description automatically generated">
            <a:extLst>
              <a:ext uri="{FF2B5EF4-FFF2-40B4-BE49-F238E27FC236}">
                <a16:creationId xmlns:a16="http://schemas.microsoft.com/office/drawing/2014/main" id="{50641B7D-7439-6543-A65A-E49D8626E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26529" y="6337254"/>
            <a:ext cx="1539688" cy="37505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with photo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1"/>
            <a:ext cx="11381134" cy="5687804"/>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4C2E4610-81E2-D244-8987-5FA2ACDEDDB5}"/>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5" name="Text Placeholder 23">
            <a:extLst>
              <a:ext uri="{FF2B5EF4-FFF2-40B4-BE49-F238E27FC236}">
                <a16:creationId xmlns:a16="http://schemas.microsoft.com/office/drawing/2014/main" id="{706C063A-7C23-4A43-9162-4E447707604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6" name="Text Placeholder 23">
            <a:extLst>
              <a:ext uri="{FF2B5EF4-FFF2-40B4-BE49-F238E27FC236}">
                <a16:creationId xmlns:a16="http://schemas.microsoft.com/office/drawing/2014/main" id="{4DC726BF-C822-2542-BFBC-F344ABCACEF1}"/>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32" name="Picture 31" descr="A close up of a sign&#10;&#10;Description automatically generated">
            <a:extLst>
              <a:ext uri="{FF2B5EF4-FFF2-40B4-BE49-F238E27FC236}">
                <a16:creationId xmlns:a16="http://schemas.microsoft.com/office/drawing/2014/main" id="{7EF35BAF-552E-1041-B6E8-F766989E8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with photo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a:extLst>
              <a:ext uri="{FF2B5EF4-FFF2-40B4-BE49-F238E27FC236}">
                <a16:creationId xmlns:a16="http://schemas.microsoft.com/office/drawing/2014/main" id="{1353CFCD-2703-C64F-A780-92441DA7ACC2}"/>
              </a:ext>
            </a:extLst>
          </p:cNvPr>
          <p:cNvSpPr/>
          <p:nvPr userDrawn="1"/>
        </p:nvSpPr>
        <p:spPr>
          <a:xfrm>
            <a:off x="390978" y="4841874"/>
            <a:ext cx="1935844" cy="141605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Main Body Text</a:t>
            </a:r>
          </a:p>
        </p:txBody>
      </p:sp>
      <p:pic>
        <p:nvPicPr>
          <p:cNvPr id="17" name="Picture 16" descr="A close up of a sign&#10;&#10;Description automatically generated">
            <a:extLst>
              <a:ext uri="{FF2B5EF4-FFF2-40B4-BE49-F238E27FC236}">
                <a16:creationId xmlns:a16="http://schemas.microsoft.com/office/drawing/2014/main" id="{8C4AA226-2938-6F41-8288-DD9770C2C6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9056" y="6384723"/>
            <a:ext cx="1539688" cy="375052"/>
          </a:xfrm>
          <a:prstGeom prst="rect">
            <a:avLst/>
          </a:prstGeom>
        </p:spPr>
      </p:pic>
    </p:spTree>
    <p:extLst>
      <p:ext uri="{BB962C8B-B14F-4D97-AF65-F5344CB8AC3E}">
        <p14:creationId xmlns:p14="http://schemas.microsoft.com/office/powerpoint/2010/main" val="3509760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with photo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26EA75-D55F-D04A-BF8D-0291E9DC5EFA}"/>
              </a:ext>
            </a:extLst>
          </p:cNvPr>
          <p:cNvSpPr/>
          <p:nvPr userDrawn="1"/>
        </p:nvSpPr>
        <p:spPr>
          <a:xfrm>
            <a:off x="2415442" y="297595"/>
            <a:ext cx="4439557" cy="994230"/>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89D0881-36CB-7649-A7E8-5F14C25F4676}"/>
              </a:ext>
            </a:extLst>
          </p:cNvPr>
          <p:cNvSpPr/>
          <p:nvPr userDrawn="1"/>
        </p:nvSpPr>
        <p:spPr>
          <a:xfrm>
            <a:off x="3025255" y="4046615"/>
            <a:ext cx="1219201" cy="1244869"/>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00A0A225-0F55-F641-B8B5-2BE6B2129688}"/>
              </a:ext>
            </a:extLst>
          </p:cNvPr>
          <p:cNvSpPr>
            <a:spLocks noGrp="1"/>
          </p:cNvSpPr>
          <p:nvPr>
            <p:ph type="pic" sz="quarter" idx="10"/>
          </p:nvPr>
        </p:nvSpPr>
        <p:spPr>
          <a:xfrm>
            <a:off x="445569" y="523574"/>
            <a:ext cx="3798887" cy="4222750"/>
          </a:xfrm>
        </p:spPr>
        <p:txBody>
          <a:bodyPr/>
          <a:lstStyle>
            <a:lvl1pPr marL="0" indent="0" algn="ctr">
              <a:buNone/>
              <a:defRPr sz="2000"/>
            </a:lvl1pPr>
          </a:lstStyle>
          <a:p>
            <a:endParaRPr lang="en-US" dirty="0"/>
          </a:p>
          <a:p>
            <a:endParaRPr lang="en-US" dirty="0"/>
          </a:p>
          <a:p>
            <a:r>
              <a:rPr lang="en-US" dirty="0"/>
              <a:t>Click to add a photo</a:t>
            </a:r>
          </a:p>
        </p:txBody>
      </p:sp>
      <p:sp>
        <p:nvSpPr>
          <p:cNvPr id="20" name="Picture Placeholder 2">
            <a:extLst>
              <a:ext uri="{FF2B5EF4-FFF2-40B4-BE49-F238E27FC236}">
                <a16:creationId xmlns:a16="http://schemas.microsoft.com/office/drawing/2014/main" id="{DAA584C7-BD3C-8844-AD84-8513CEFC5002}"/>
              </a:ext>
            </a:extLst>
          </p:cNvPr>
          <p:cNvSpPr>
            <a:spLocks noGrp="1"/>
          </p:cNvSpPr>
          <p:nvPr>
            <p:ph type="pic" sz="quarter" idx="11"/>
          </p:nvPr>
        </p:nvSpPr>
        <p:spPr>
          <a:xfrm>
            <a:off x="4709884" y="3546595"/>
            <a:ext cx="2771571" cy="3013810"/>
          </a:xfrm>
        </p:spPr>
        <p:txBody>
          <a:bodyPr>
            <a:normAutofit/>
          </a:bodyPr>
          <a:lstStyle>
            <a:lvl1pPr marL="0" indent="0" algn="ctr">
              <a:buNone/>
              <a:defRPr sz="1800"/>
            </a:lvl1pPr>
          </a:lstStyle>
          <a:p>
            <a:endParaRPr lang="en-US" dirty="0"/>
          </a:p>
          <a:p>
            <a:r>
              <a:rPr lang="en-US" dirty="0"/>
              <a:t>Click to add a photo</a:t>
            </a:r>
          </a:p>
        </p:txBody>
      </p:sp>
      <p:sp>
        <p:nvSpPr>
          <p:cNvPr id="21" name="Text Placeholder 23">
            <a:extLst>
              <a:ext uri="{FF2B5EF4-FFF2-40B4-BE49-F238E27FC236}">
                <a16:creationId xmlns:a16="http://schemas.microsoft.com/office/drawing/2014/main" id="{6F20DF54-2E46-6F4D-86D8-14F6B589B636}"/>
              </a:ext>
            </a:extLst>
          </p:cNvPr>
          <p:cNvSpPr>
            <a:spLocks noGrp="1"/>
          </p:cNvSpPr>
          <p:nvPr>
            <p:ph type="body" sz="quarter" idx="13" hasCustomPrompt="1"/>
          </p:nvPr>
        </p:nvSpPr>
        <p:spPr>
          <a:xfrm>
            <a:off x="4635221" y="1508861"/>
            <a:ext cx="3999055" cy="1791502"/>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22" name="Text Placeholder 25">
            <a:extLst>
              <a:ext uri="{FF2B5EF4-FFF2-40B4-BE49-F238E27FC236}">
                <a16:creationId xmlns:a16="http://schemas.microsoft.com/office/drawing/2014/main" id="{474C6A3D-1373-F247-AC68-6AE232ADE7BB}"/>
              </a:ext>
            </a:extLst>
          </p:cNvPr>
          <p:cNvSpPr>
            <a:spLocks noGrp="1"/>
          </p:cNvSpPr>
          <p:nvPr>
            <p:ph type="body" sz="quarter" idx="14" hasCustomPrompt="1"/>
          </p:nvPr>
        </p:nvSpPr>
        <p:spPr>
          <a:xfrm>
            <a:off x="7814127" y="4046615"/>
            <a:ext cx="3932304" cy="216418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3" name="Picture 22" descr="A close up of a sign&#10;&#10;Description automatically generated">
            <a:extLst>
              <a:ext uri="{FF2B5EF4-FFF2-40B4-BE49-F238E27FC236}">
                <a16:creationId xmlns:a16="http://schemas.microsoft.com/office/drawing/2014/main" id="{BE2774BD-5BCF-704B-97DA-8BFC95F10F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with photo 5">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AFC46528-25B4-2F48-AA77-04A105677A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
        <p:nvSpPr>
          <p:cNvPr id="6" name="Rectangle 5">
            <a:extLst>
              <a:ext uri="{FF2B5EF4-FFF2-40B4-BE49-F238E27FC236}">
                <a16:creationId xmlns:a16="http://schemas.microsoft.com/office/drawing/2014/main" id="{E44500FC-7EC6-DC4E-8C11-0020987E093C}"/>
              </a:ext>
            </a:extLst>
          </p:cNvPr>
          <p:cNvSpPr/>
          <p:nvPr userDrawn="1"/>
        </p:nvSpPr>
        <p:spPr>
          <a:xfrm>
            <a:off x="405433" y="370011"/>
            <a:ext cx="11381134" cy="5597232"/>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D4A7241C-0A1C-8E47-AB22-CA50160A444E}"/>
              </a:ext>
            </a:extLst>
          </p:cNvPr>
          <p:cNvSpPr>
            <a:spLocks noGrp="1"/>
          </p:cNvSpPr>
          <p:nvPr>
            <p:ph type="pic" sz="quarter" idx="10" hasCustomPrompt="1"/>
          </p:nvPr>
        </p:nvSpPr>
        <p:spPr>
          <a:xfrm>
            <a:off x="5834298" y="0"/>
            <a:ext cx="5675313" cy="6858000"/>
          </a:xfrm>
          <a:custGeom>
            <a:avLst/>
            <a:gdLst>
              <a:gd name="connsiteX0" fmla="*/ 0 w 5675313"/>
              <a:gd name="connsiteY0" fmla="*/ 0 h 6858000"/>
              <a:gd name="connsiteX1" fmla="*/ 5675313 w 5675313"/>
              <a:gd name="connsiteY1" fmla="*/ 0 h 6858000"/>
              <a:gd name="connsiteX2" fmla="*/ 5675313 w 5675313"/>
              <a:gd name="connsiteY2" fmla="*/ 6858000 h 6858000"/>
              <a:gd name="connsiteX3" fmla="*/ 0 w 5675313"/>
              <a:gd name="connsiteY3" fmla="*/ 6858000 h 6858000"/>
              <a:gd name="connsiteX4" fmla="*/ 0 w 5675313"/>
              <a:gd name="connsiteY4" fmla="*/ 3082177 h 6858000"/>
              <a:gd name="connsiteX5" fmla="*/ 1808066 w 5675313"/>
              <a:gd name="connsiteY5" fmla="*/ 3082177 h 6858000"/>
              <a:gd name="connsiteX6" fmla="*/ 1808066 w 5675313"/>
              <a:gd name="connsiteY6" fmla="*/ 874591 h 6858000"/>
              <a:gd name="connsiteX7" fmla="*/ 0 w 5675313"/>
              <a:gd name="connsiteY7" fmla="*/ 8745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5313" h="6858000">
                <a:moveTo>
                  <a:pt x="0" y="0"/>
                </a:moveTo>
                <a:lnTo>
                  <a:pt x="5675313" y="0"/>
                </a:lnTo>
                <a:lnTo>
                  <a:pt x="5675313" y="6858000"/>
                </a:lnTo>
                <a:lnTo>
                  <a:pt x="0" y="6858000"/>
                </a:lnTo>
                <a:lnTo>
                  <a:pt x="0" y="3082177"/>
                </a:lnTo>
                <a:lnTo>
                  <a:pt x="1808066" y="3082177"/>
                </a:lnTo>
                <a:lnTo>
                  <a:pt x="1808066" y="874591"/>
                </a:lnTo>
                <a:lnTo>
                  <a:pt x="0" y="874591"/>
                </a:lnTo>
                <a:close/>
              </a:path>
            </a:pathLst>
          </a:custGeom>
        </p:spPr>
        <p:txBody>
          <a:bodyPr wrap="square">
            <a:noAutofit/>
          </a:bodyPr>
          <a:lstStyle>
            <a:lvl1pPr marL="0" indent="0" algn="ctr">
              <a:buNone/>
              <a:defRPr/>
            </a:lvl1pPr>
          </a:lstStyle>
          <a:p>
            <a:r>
              <a:rPr lang="en-US" dirty="0"/>
              <a:t>Click to add photo</a:t>
            </a:r>
          </a:p>
        </p:txBody>
      </p:sp>
      <p:sp>
        <p:nvSpPr>
          <p:cNvPr id="18" name="Text Placeholder 23">
            <a:extLst>
              <a:ext uri="{FF2B5EF4-FFF2-40B4-BE49-F238E27FC236}">
                <a16:creationId xmlns:a16="http://schemas.microsoft.com/office/drawing/2014/main" id="{EA37CBD0-16C2-3C4E-BA65-C4A3C2754789}"/>
              </a:ext>
            </a:extLst>
          </p:cNvPr>
          <p:cNvSpPr>
            <a:spLocks noGrp="1"/>
          </p:cNvSpPr>
          <p:nvPr>
            <p:ph type="body" sz="quarter" idx="13" hasCustomPrompt="1"/>
          </p:nvPr>
        </p:nvSpPr>
        <p:spPr>
          <a:xfrm>
            <a:off x="1675006" y="1074656"/>
            <a:ext cx="5675313" cy="1690335"/>
          </a:xfrm>
        </p:spPr>
        <p:txBody>
          <a:bodyPr>
            <a:normAutofit/>
          </a:bodyPr>
          <a:lstStyle>
            <a:lvl1pPr marL="0" indent="0" algn="r">
              <a:buNone/>
              <a:defRPr sz="3600" b="1">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659C82FC-7246-E14D-A9E5-1C151EBADF2A}"/>
              </a:ext>
            </a:extLst>
          </p:cNvPr>
          <p:cNvSpPr>
            <a:spLocks noGrp="1"/>
          </p:cNvSpPr>
          <p:nvPr>
            <p:ph type="body" sz="quarter" idx="14" hasCustomPrompt="1"/>
          </p:nvPr>
        </p:nvSpPr>
        <p:spPr>
          <a:xfrm>
            <a:off x="682390" y="3336966"/>
            <a:ext cx="5005892" cy="2090057"/>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99890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photo slide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396E02-8FBF-A446-9643-E01AE0E11DF3}"/>
              </a:ext>
            </a:extLst>
          </p:cNvPr>
          <p:cNvSpPr/>
          <p:nvPr userDrawn="1"/>
        </p:nvSpPr>
        <p:spPr>
          <a:xfrm>
            <a:off x="0" y="0"/>
            <a:ext cx="3526971" cy="25537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 Placeholder 23">
            <a:extLst>
              <a:ext uri="{FF2B5EF4-FFF2-40B4-BE49-F238E27FC236}">
                <a16:creationId xmlns:a16="http://schemas.microsoft.com/office/drawing/2014/main" id="{0ED9A6FB-AAFA-524E-9310-2891429DBDBB}"/>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8" name="Text Placeholder 25">
            <a:extLst>
              <a:ext uri="{FF2B5EF4-FFF2-40B4-BE49-F238E27FC236}">
                <a16:creationId xmlns:a16="http://schemas.microsoft.com/office/drawing/2014/main" id="{E50C6166-5703-B44C-9DAE-3A351D82DD01}"/>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57150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285775"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17" name="Picture 16" descr="A close up of a sign&#10;&#10;Description automatically generated">
            <a:extLst>
              <a:ext uri="{FF2B5EF4-FFF2-40B4-BE49-F238E27FC236}">
                <a16:creationId xmlns:a16="http://schemas.microsoft.com/office/drawing/2014/main" id="{9256D7B6-A0A6-7440-B736-77923A095C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46405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1107843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A07560-3848-C44E-89C5-7B8AA02F539E}"/>
              </a:ext>
            </a:extLst>
          </p:cNvPr>
          <p:cNvSpPr>
            <a:spLocks noGrp="1"/>
          </p:cNvSpPr>
          <p:nvPr>
            <p:ph type="pic" sz="quarter" idx="10"/>
          </p:nvPr>
        </p:nvSpPr>
        <p:spPr>
          <a:xfrm>
            <a:off x="-340299" y="-234572"/>
            <a:ext cx="12618067" cy="7327144"/>
          </a:xfrm>
          <a:custGeom>
            <a:avLst/>
            <a:gdLst>
              <a:gd name="connsiteX0" fmla="*/ 0 w 12198238"/>
              <a:gd name="connsiteY0" fmla="*/ 0 h 6858000"/>
              <a:gd name="connsiteX1" fmla="*/ 12198238 w 12198238"/>
              <a:gd name="connsiteY1" fmla="*/ 0 h 6858000"/>
              <a:gd name="connsiteX2" fmla="*/ 12198238 w 12198238"/>
              <a:gd name="connsiteY2" fmla="*/ 6858000 h 6858000"/>
              <a:gd name="connsiteX3" fmla="*/ 0 w 12198238"/>
              <a:gd name="connsiteY3" fmla="*/ 6858000 h 6858000"/>
              <a:gd name="connsiteX4" fmla="*/ 0 w 12198238"/>
              <a:gd name="connsiteY4" fmla="*/ 6078975 h 6858000"/>
              <a:gd name="connsiteX5" fmla="*/ 5197998 w 12198238"/>
              <a:gd name="connsiteY5" fmla="*/ 6078975 h 6858000"/>
              <a:gd name="connsiteX6" fmla="*/ 5197998 w 12198238"/>
              <a:gd name="connsiteY6" fmla="*/ 3048000 h 6858000"/>
              <a:gd name="connsiteX7" fmla="*/ 0 w 12198238"/>
              <a:gd name="connsiteY7" fmla="*/ 304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238" h="6858000">
                <a:moveTo>
                  <a:pt x="0" y="0"/>
                </a:moveTo>
                <a:lnTo>
                  <a:pt x="12198238" y="0"/>
                </a:lnTo>
                <a:lnTo>
                  <a:pt x="12198238" y="6858000"/>
                </a:lnTo>
                <a:lnTo>
                  <a:pt x="0" y="6858000"/>
                </a:lnTo>
                <a:lnTo>
                  <a:pt x="0" y="6078975"/>
                </a:lnTo>
                <a:lnTo>
                  <a:pt x="5197998" y="6078975"/>
                </a:lnTo>
                <a:lnTo>
                  <a:pt x="5197998" y="3048000"/>
                </a:lnTo>
                <a:lnTo>
                  <a:pt x="0" y="3048000"/>
                </a:lnTo>
                <a:close/>
              </a:path>
            </a:pathLst>
          </a:custGeom>
          <a:ln>
            <a:noFill/>
          </a:ln>
        </p:spPr>
        <p:txBody>
          <a:bodyPr wrap="square" anchor="t">
            <a:noAutofit/>
          </a:bodyPr>
          <a:lstStyle>
            <a:lvl1pPr marL="0" indent="0" algn="ctr">
              <a:buNone/>
              <a:defRPr sz="1800" i="1" baseline="0">
                <a:solidFill>
                  <a:srgbClr val="142D55"/>
                </a:solidFill>
              </a:defRPr>
            </a:lvl1pPr>
          </a:lstStyle>
          <a:p>
            <a:endParaRPr lang="en-US" dirty="0"/>
          </a:p>
          <a:p>
            <a:endParaRPr lang="en-US" dirty="0"/>
          </a:p>
          <a:p>
            <a:endParaRPr lang="en-US" dirty="0"/>
          </a:p>
          <a:p>
            <a:endParaRPr lang="en-US" dirty="0"/>
          </a:p>
          <a:p>
            <a:endParaRPr lang="en-US" dirty="0"/>
          </a:p>
          <a:p>
            <a:endParaRPr lang="en-US" dirty="0"/>
          </a:p>
          <a:p>
            <a:r>
              <a:rPr lang="en-US" dirty="0"/>
              <a:t>Click to add photo </a:t>
            </a:r>
          </a:p>
        </p:txBody>
      </p:sp>
      <p:sp>
        <p:nvSpPr>
          <p:cNvPr id="6" name="Text Placeholder 23">
            <a:extLst>
              <a:ext uri="{FF2B5EF4-FFF2-40B4-BE49-F238E27FC236}">
                <a16:creationId xmlns:a16="http://schemas.microsoft.com/office/drawing/2014/main" id="{1E72DBEE-1A4C-3D40-8EE0-FA63872FE217}"/>
              </a:ext>
            </a:extLst>
          </p:cNvPr>
          <p:cNvSpPr>
            <a:spLocks noGrp="1"/>
          </p:cNvSpPr>
          <p:nvPr>
            <p:ph type="body" sz="quarter" idx="13" hasCustomPrompt="1"/>
          </p:nvPr>
        </p:nvSpPr>
        <p:spPr>
          <a:xfrm>
            <a:off x="388093" y="3428999"/>
            <a:ext cx="4338286" cy="238991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5" name="Rectangle 4">
            <a:extLst>
              <a:ext uri="{FF2B5EF4-FFF2-40B4-BE49-F238E27FC236}">
                <a16:creationId xmlns:a16="http://schemas.microsoft.com/office/drawing/2014/main" id="{B33CFD9A-7D20-6341-9296-700BED885CC8}"/>
              </a:ext>
            </a:extLst>
          </p:cNvPr>
          <p:cNvSpPr/>
          <p:nvPr userDrawn="1"/>
        </p:nvSpPr>
        <p:spPr>
          <a:xfrm>
            <a:off x="-3663" y="2892056"/>
            <a:ext cx="5197998" cy="345558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4807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bullet slide">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6D46ED09-CB54-A245-9876-42BFB2A98AF6}"/>
              </a:ext>
            </a:extLst>
          </p:cNvPr>
          <p:cNvSpPr/>
          <p:nvPr userDrawn="1"/>
        </p:nvSpPr>
        <p:spPr>
          <a:xfrm>
            <a:off x="820023" y="2319890"/>
            <a:ext cx="1248295" cy="1248295"/>
          </a:xfrm>
          <a:prstGeom prst="ellipse">
            <a:avLst/>
          </a:prstGeom>
          <a:solidFill>
            <a:srgbClr val="9A2E9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945943-17E4-DB44-9E22-02692DE164EF}"/>
              </a:ext>
            </a:extLst>
          </p:cNvPr>
          <p:cNvSpPr/>
          <p:nvPr userDrawn="1"/>
        </p:nvSpPr>
        <p:spPr>
          <a:xfrm>
            <a:off x="1" y="0"/>
            <a:ext cx="12191999" cy="226360"/>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E9A8ED48-74EB-6E4F-AE21-ACF6A681F971}"/>
              </a:ext>
            </a:extLst>
          </p:cNvPr>
          <p:cNvSpPr>
            <a:spLocks noGrp="1"/>
          </p:cNvSpPr>
          <p:nvPr>
            <p:ph type="body" sz="quarter" idx="13" hasCustomPrompt="1"/>
          </p:nvPr>
        </p:nvSpPr>
        <p:spPr>
          <a:xfrm>
            <a:off x="0" y="609472"/>
            <a:ext cx="12191999" cy="1358487"/>
          </a:xfrm>
          <a:noFill/>
        </p:spPr>
        <p:txBody>
          <a:bodyPr>
            <a:normAutofit/>
          </a:bodyPr>
          <a:lstStyle>
            <a:lvl1pPr marL="0" indent="0" algn="ctr">
              <a:buNone/>
              <a:defRPr sz="3600" b="1">
                <a:solidFill>
                  <a:srgbClr val="003841"/>
                </a:solidFill>
                <a:latin typeface="Calibri" panose="020F0502020204030204" pitchFamily="34" charset="0"/>
                <a:cs typeface="Calibri" panose="020F0502020204030204" pitchFamily="34" charset="0"/>
              </a:defRPr>
            </a:lvl1pPr>
          </a:lstStyle>
          <a:p>
            <a:pPr lvl="0"/>
            <a:r>
              <a:rPr lang="en-US" dirty="0"/>
              <a:t>TITLE</a:t>
            </a:r>
          </a:p>
        </p:txBody>
      </p:sp>
      <p:sp>
        <p:nvSpPr>
          <p:cNvPr id="27" name="Text Placeholder 23">
            <a:extLst>
              <a:ext uri="{FF2B5EF4-FFF2-40B4-BE49-F238E27FC236}">
                <a16:creationId xmlns:a16="http://schemas.microsoft.com/office/drawing/2014/main" id="{9FAFDBDA-8C47-E344-A385-E727A051BB86}"/>
              </a:ext>
            </a:extLst>
          </p:cNvPr>
          <p:cNvSpPr>
            <a:spLocks noGrp="1"/>
          </p:cNvSpPr>
          <p:nvPr>
            <p:ph type="body" sz="quarter" idx="14" hasCustomPrompt="1"/>
          </p:nvPr>
        </p:nvSpPr>
        <p:spPr>
          <a:xfrm>
            <a:off x="2275755" y="2349579"/>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28" name="Text Placeholder 23">
            <a:extLst>
              <a:ext uri="{FF2B5EF4-FFF2-40B4-BE49-F238E27FC236}">
                <a16:creationId xmlns:a16="http://schemas.microsoft.com/office/drawing/2014/main" id="{9949F2D9-52ED-654A-8561-47EBBFF5DFB9}"/>
              </a:ext>
            </a:extLst>
          </p:cNvPr>
          <p:cNvSpPr>
            <a:spLocks noGrp="1"/>
          </p:cNvSpPr>
          <p:nvPr>
            <p:ph type="body" sz="quarter" idx="15" hasCustomPrompt="1"/>
          </p:nvPr>
        </p:nvSpPr>
        <p:spPr>
          <a:xfrm>
            <a:off x="2275755" y="3036035"/>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1" name="Oval 30">
            <a:extLst>
              <a:ext uri="{FF2B5EF4-FFF2-40B4-BE49-F238E27FC236}">
                <a16:creationId xmlns:a16="http://schemas.microsoft.com/office/drawing/2014/main" id="{C334C265-B0F7-CC4B-BF91-E524F7704899}"/>
              </a:ext>
            </a:extLst>
          </p:cNvPr>
          <p:cNvSpPr/>
          <p:nvPr userDrawn="1"/>
        </p:nvSpPr>
        <p:spPr>
          <a:xfrm>
            <a:off x="6767581" y="2306582"/>
            <a:ext cx="1248295" cy="1248295"/>
          </a:xfrm>
          <a:prstGeom prst="ellipse">
            <a:avLst/>
          </a:prstGeom>
          <a:solidFill>
            <a:srgbClr val="9A2E9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a:extLst>
              <a:ext uri="{FF2B5EF4-FFF2-40B4-BE49-F238E27FC236}">
                <a16:creationId xmlns:a16="http://schemas.microsoft.com/office/drawing/2014/main" id="{2B89F862-F0A9-9C48-8ACD-0930BC972AE0}"/>
              </a:ext>
            </a:extLst>
          </p:cNvPr>
          <p:cNvSpPr>
            <a:spLocks noGrp="1"/>
          </p:cNvSpPr>
          <p:nvPr>
            <p:ph type="body" sz="quarter" idx="16" hasCustomPrompt="1"/>
          </p:nvPr>
        </p:nvSpPr>
        <p:spPr>
          <a:xfrm>
            <a:off x="8223313" y="2336271"/>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3" name="Text Placeholder 23">
            <a:extLst>
              <a:ext uri="{FF2B5EF4-FFF2-40B4-BE49-F238E27FC236}">
                <a16:creationId xmlns:a16="http://schemas.microsoft.com/office/drawing/2014/main" id="{1056BA68-E841-0749-A8C6-B0D2CC0CBB4C}"/>
              </a:ext>
            </a:extLst>
          </p:cNvPr>
          <p:cNvSpPr>
            <a:spLocks noGrp="1"/>
          </p:cNvSpPr>
          <p:nvPr>
            <p:ph type="body" sz="quarter" idx="17" hasCustomPrompt="1"/>
          </p:nvPr>
        </p:nvSpPr>
        <p:spPr>
          <a:xfrm>
            <a:off x="8223313" y="3022727"/>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4" name="Oval 33">
            <a:extLst>
              <a:ext uri="{FF2B5EF4-FFF2-40B4-BE49-F238E27FC236}">
                <a16:creationId xmlns:a16="http://schemas.microsoft.com/office/drawing/2014/main" id="{1A59965A-F117-7249-B7B6-86B0DFB6DBE1}"/>
              </a:ext>
            </a:extLst>
          </p:cNvPr>
          <p:cNvSpPr/>
          <p:nvPr userDrawn="1"/>
        </p:nvSpPr>
        <p:spPr>
          <a:xfrm>
            <a:off x="820023" y="4491095"/>
            <a:ext cx="1248295" cy="1248295"/>
          </a:xfrm>
          <a:prstGeom prst="ellipse">
            <a:avLst/>
          </a:prstGeom>
          <a:solidFill>
            <a:srgbClr val="9A2E9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D0F712A0-88EE-F248-B7F5-E303D82BF0BE}"/>
              </a:ext>
            </a:extLst>
          </p:cNvPr>
          <p:cNvSpPr>
            <a:spLocks noGrp="1"/>
          </p:cNvSpPr>
          <p:nvPr>
            <p:ph type="body" sz="quarter" idx="18" hasCustomPrompt="1"/>
          </p:nvPr>
        </p:nvSpPr>
        <p:spPr>
          <a:xfrm>
            <a:off x="2275755" y="4520784"/>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6" name="Text Placeholder 23">
            <a:extLst>
              <a:ext uri="{FF2B5EF4-FFF2-40B4-BE49-F238E27FC236}">
                <a16:creationId xmlns:a16="http://schemas.microsoft.com/office/drawing/2014/main" id="{91A53127-7A05-2046-86CB-4E7841931E92}"/>
              </a:ext>
            </a:extLst>
          </p:cNvPr>
          <p:cNvSpPr>
            <a:spLocks noGrp="1"/>
          </p:cNvSpPr>
          <p:nvPr>
            <p:ph type="body" sz="quarter" idx="19" hasCustomPrompt="1"/>
          </p:nvPr>
        </p:nvSpPr>
        <p:spPr>
          <a:xfrm>
            <a:off x="2275755" y="5207240"/>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7" name="Oval 36">
            <a:extLst>
              <a:ext uri="{FF2B5EF4-FFF2-40B4-BE49-F238E27FC236}">
                <a16:creationId xmlns:a16="http://schemas.microsoft.com/office/drawing/2014/main" id="{523918FE-0F30-B04D-8532-14CA4F825B34}"/>
              </a:ext>
            </a:extLst>
          </p:cNvPr>
          <p:cNvSpPr/>
          <p:nvPr userDrawn="1"/>
        </p:nvSpPr>
        <p:spPr>
          <a:xfrm>
            <a:off x="6767581" y="4477787"/>
            <a:ext cx="1248295" cy="1248295"/>
          </a:xfrm>
          <a:prstGeom prst="ellipse">
            <a:avLst/>
          </a:prstGeom>
          <a:solidFill>
            <a:srgbClr val="9A2E9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3">
            <a:extLst>
              <a:ext uri="{FF2B5EF4-FFF2-40B4-BE49-F238E27FC236}">
                <a16:creationId xmlns:a16="http://schemas.microsoft.com/office/drawing/2014/main" id="{11D2E5F6-37C2-6C46-839B-F8B0F3D2F503}"/>
              </a:ext>
            </a:extLst>
          </p:cNvPr>
          <p:cNvSpPr>
            <a:spLocks noGrp="1"/>
          </p:cNvSpPr>
          <p:nvPr>
            <p:ph type="body" sz="quarter" idx="20" hasCustomPrompt="1"/>
          </p:nvPr>
        </p:nvSpPr>
        <p:spPr>
          <a:xfrm>
            <a:off x="8223313" y="4507476"/>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9" name="Text Placeholder 23">
            <a:extLst>
              <a:ext uri="{FF2B5EF4-FFF2-40B4-BE49-F238E27FC236}">
                <a16:creationId xmlns:a16="http://schemas.microsoft.com/office/drawing/2014/main" id="{22227995-303C-AF4A-8DC9-8E1BBC9E562F}"/>
              </a:ext>
            </a:extLst>
          </p:cNvPr>
          <p:cNvSpPr>
            <a:spLocks noGrp="1"/>
          </p:cNvSpPr>
          <p:nvPr>
            <p:ph type="body" sz="quarter" idx="21" hasCustomPrompt="1"/>
          </p:nvPr>
        </p:nvSpPr>
        <p:spPr>
          <a:xfrm>
            <a:off x="8223313" y="5193932"/>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Tree>
    <p:extLst>
      <p:ext uri="{BB962C8B-B14F-4D97-AF65-F5344CB8AC3E}">
        <p14:creationId xmlns:p14="http://schemas.microsoft.com/office/powerpoint/2010/main" val="1073860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3" name="Text Placeholder 23">
            <a:extLst>
              <a:ext uri="{FF2B5EF4-FFF2-40B4-BE49-F238E27FC236}">
                <a16:creationId xmlns:a16="http://schemas.microsoft.com/office/drawing/2014/main" id="{215D66F8-C87E-3D47-8626-DA3321900A41}"/>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9" name="Rectangle 18">
            <a:extLst>
              <a:ext uri="{FF2B5EF4-FFF2-40B4-BE49-F238E27FC236}">
                <a16:creationId xmlns:a16="http://schemas.microsoft.com/office/drawing/2014/main" id="{A1C7DDB6-A55D-D045-BE6E-EF7342686E01}"/>
              </a:ext>
            </a:extLst>
          </p:cNvPr>
          <p:cNvSpPr/>
          <p:nvPr userDrawn="1"/>
        </p:nvSpPr>
        <p:spPr>
          <a:xfrm>
            <a:off x="4332514" y="6083"/>
            <a:ext cx="3526971" cy="25537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B48BCD59-E666-1440-BF88-53DB9B7636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ptop 1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B9AC9F-F7D4-2B48-A2A6-1220F98D1C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1" name="Picture Placeholder 7">
            <a:extLst>
              <a:ext uri="{FF2B5EF4-FFF2-40B4-BE49-F238E27FC236}">
                <a16:creationId xmlns:a16="http://schemas.microsoft.com/office/drawing/2014/main" id="{A38EB24A-DF03-3741-890D-3264884BD43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2" name="Text Placeholder 23">
            <a:extLst>
              <a:ext uri="{FF2B5EF4-FFF2-40B4-BE49-F238E27FC236}">
                <a16:creationId xmlns:a16="http://schemas.microsoft.com/office/drawing/2014/main" id="{B1614870-2699-AC4B-9675-D56CF42F2F94}"/>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4086C8BB-F443-6448-B205-A90D012DBB75}"/>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6" name="Rectangle 15">
            <a:extLst>
              <a:ext uri="{FF2B5EF4-FFF2-40B4-BE49-F238E27FC236}">
                <a16:creationId xmlns:a16="http://schemas.microsoft.com/office/drawing/2014/main" id="{C86F4CB9-C803-1348-8107-B17B255B771A}"/>
              </a:ext>
            </a:extLst>
          </p:cNvPr>
          <p:cNvSpPr/>
          <p:nvPr userDrawn="1"/>
        </p:nvSpPr>
        <p:spPr>
          <a:xfrm>
            <a:off x="0" y="0"/>
            <a:ext cx="3526971" cy="25537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1E398702-E431-DC4F-851A-087EB70441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OUTPACE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OUTPACE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ptop 2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6" name="Rectangle 15">
            <a:extLst>
              <a:ext uri="{FF2B5EF4-FFF2-40B4-BE49-F238E27FC236}">
                <a16:creationId xmlns:a16="http://schemas.microsoft.com/office/drawing/2014/main" id="{CADF9F0D-4EDB-2E4C-9739-03C50C8AE7D0}"/>
              </a:ext>
            </a:extLst>
          </p:cNvPr>
          <p:cNvSpPr/>
          <p:nvPr userDrawn="1"/>
        </p:nvSpPr>
        <p:spPr>
          <a:xfrm>
            <a:off x="4332514" y="-5792"/>
            <a:ext cx="3526971" cy="25537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7" name="Picture 16" descr="A close up of a sign&#10;&#10;Description automatically generated">
            <a:extLst>
              <a:ext uri="{FF2B5EF4-FFF2-40B4-BE49-F238E27FC236}">
                <a16:creationId xmlns:a16="http://schemas.microsoft.com/office/drawing/2014/main" id="{963678D3-0478-1B45-8655-4E66CE0878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0" name="Rectangle 9"/>
          <p:cNvSpPr/>
          <p:nvPr userDrawn="1"/>
        </p:nvSpPr>
        <p:spPr>
          <a:xfrm>
            <a:off x="7772399" y="0"/>
            <a:ext cx="4412886" cy="6858000"/>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715" y="504100"/>
            <a:ext cx="1421418" cy="1522949"/>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p:cNvSpPr>
            <a:spLocks noGrp="1"/>
          </p:cNvSpPr>
          <p:nvPr>
            <p:ph type="body" sz="quarter" idx="19" hasCustomPrompt="1"/>
          </p:nvPr>
        </p:nvSpPr>
        <p:spPr>
          <a:xfrm>
            <a:off x="1688281" y="1313676"/>
            <a:ext cx="3195486" cy="731140"/>
          </a:xfrm>
        </p:spPr>
        <p:txBody>
          <a:bodyPr anchor="ctr">
            <a:normAutofit/>
          </a:bodyPr>
          <a:lstStyle>
            <a:lvl1pPr marL="0" indent="0" algn="l">
              <a:buNone/>
              <a:defRPr sz="2800" baseline="0">
                <a:solidFill>
                  <a:srgbClr val="00384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1688281" y="504100"/>
            <a:ext cx="3195485" cy="837258"/>
          </a:xfrm>
        </p:spPr>
        <p:txBody>
          <a:bodyPr anchor="ctr">
            <a:normAutofit/>
          </a:bodyPr>
          <a:lstStyle>
            <a:lvl1pPr marL="0" indent="0" algn="l">
              <a:buNone/>
              <a:defRPr sz="5000" baseline="0">
                <a:solidFill>
                  <a:srgbClr val="003841"/>
                </a:solidFill>
                <a:latin typeface="+mn-lt"/>
              </a:defRPr>
            </a:lvl1pPr>
          </a:lstStyle>
          <a:p>
            <a:pPr lvl="0"/>
            <a:r>
              <a:rPr lang="en-US" dirty="0"/>
              <a:t>Thank You</a:t>
            </a:r>
          </a:p>
        </p:txBody>
      </p:sp>
      <p:pic>
        <p:nvPicPr>
          <p:cNvPr id="9" name="Picture 8" descr="A close up of a sign&#10;&#10;Description automatically generated">
            <a:extLst>
              <a:ext uri="{FF2B5EF4-FFF2-40B4-BE49-F238E27FC236}">
                <a16:creationId xmlns:a16="http://schemas.microsoft.com/office/drawing/2014/main" id="{A395B351-9006-234D-9A1B-79B5405C42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0111" y="4944200"/>
            <a:ext cx="5517971" cy="1409700"/>
          </a:xfrm>
          <a:prstGeom prst="rect">
            <a:avLst/>
          </a:prstGeom>
        </p:spPr>
      </p:pic>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8878502" y="79646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2" name="Text Placeholder 2">
            <a:extLst>
              <a:ext uri="{FF2B5EF4-FFF2-40B4-BE49-F238E27FC236}">
                <a16:creationId xmlns:a16="http://schemas.microsoft.com/office/drawing/2014/main" id="{64A8B731-16EB-AE46-A71B-A1C8CAFF7E14}"/>
              </a:ext>
            </a:extLst>
          </p:cNvPr>
          <p:cNvSpPr>
            <a:spLocks noGrp="1"/>
          </p:cNvSpPr>
          <p:nvPr>
            <p:ph type="body" sz="quarter" idx="16" hasCustomPrompt="1"/>
          </p:nvPr>
        </p:nvSpPr>
        <p:spPr>
          <a:xfrm>
            <a:off x="8878502" y="1460860"/>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8878502" y="2160311"/>
            <a:ext cx="2812464" cy="323455"/>
          </a:xfrm>
        </p:spPr>
        <p:txBody>
          <a:bodyPr anchor="t">
            <a:normAutofit/>
          </a:bodyPr>
          <a:lstStyle>
            <a:lvl1pPr marL="0" indent="0">
              <a:buNone/>
              <a:defRPr sz="1600">
                <a:solidFill>
                  <a:schemeClr val="bg1"/>
                </a:solidFill>
              </a:defRPr>
            </a:lvl1pPr>
          </a:lstStyle>
          <a:p>
            <a:pPr lvl="0"/>
            <a:r>
              <a:rPr lang="en-US" dirty="0"/>
              <a:t>Text 1</a:t>
            </a:r>
          </a:p>
        </p:txBody>
      </p:sp>
      <p:grpSp>
        <p:nvGrpSpPr>
          <p:cNvPr id="14" name="Group 13">
            <a:extLst>
              <a:ext uri="{FF2B5EF4-FFF2-40B4-BE49-F238E27FC236}">
                <a16:creationId xmlns:a16="http://schemas.microsoft.com/office/drawing/2014/main" id="{C86B65C5-E9E8-604C-A40B-B208684F96E4}"/>
              </a:ext>
            </a:extLst>
          </p:cNvPr>
          <p:cNvGrpSpPr/>
          <p:nvPr userDrawn="1"/>
        </p:nvGrpSpPr>
        <p:grpSpPr>
          <a:xfrm>
            <a:off x="9449292" y="5674555"/>
            <a:ext cx="2735993" cy="679345"/>
            <a:chOff x="0" y="0"/>
            <a:chExt cx="2301694" cy="571500"/>
          </a:xfrm>
        </p:grpSpPr>
        <p:sp>
          <p:nvSpPr>
            <p:cNvPr id="15" name="Rectangle 14">
              <a:extLst>
                <a:ext uri="{FF2B5EF4-FFF2-40B4-BE49-F238E27FC236}">
                  <a16:creationId xmlns:a16="http://schemas.microsoft.com/office/drawing/2014/main" id="{3B3A7937-47A6-7846-B54D-34A59BB8A10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 name="Picture 15">
              <a:extLst>
                <a:ext uri="{FF2B5EF4-FFF2-40B4-BE49-F238E27FC236}">
                  <a16:creationId xmlns:a16="http://schemas.microsoft.com/office/drawing/2014/main" id="{415C7CBF-B3C1-654E-BFD1-8490C94E5B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13256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Photo with 3 bullet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333749" y="242444"/>
            <a:ext cx="4951120" cy="5981700"/>
          </a:xfrm>
          <a:prstGeom prst="rect">
            <a:avLst/>
          </a:pr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6843009" y="310155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1" name="Text Placeholder 25">
            <a:extLst>
              <a:ext uri="{FF2B5EF4-FFF2-40B4-BE49-F238E27FC236}">
                <a16:creationId xmlns:a16="http://schemas.microsoft.com/office/drawing/2014/main" id="{0C931F30-B6FE-9943-B951-E2DED9B0D238}"/>
              </a:ext>
            </a:extLst>
          </p:cNvPr>
          <p:cNvSpPr>
            <a:spLocks noGrp="1"/>
          </p:cNvSpPr>
          <p:nvPr>
            <p:ph type="body" sz="quarter" idx="15" hasCustomPrompt="1"/>
          </p:nvPr>
        </p:nvSpPr>
        <p:spPr>
          <a:xfrm>
            <a:off x="5848098" y="34301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32" name="Text Placeholder 25">
            <a:extLst>
              <a:ext uri="{FF2B5EF4-FFF2-40B4-BE49-F238E27FC236}">
                <a16:creationId xmlns:a16="http://schemas.microsoft.com/office/drawing/2014/main" id="{08038425-9264-1F4E-88D1-3EBC1D8EC002}"/>
              </a:ext>
            </a:extLst>
          </p:cNvPr>
          <p:cNvSpPr>
            <a:spLocks noGrp="1"/>
          </p:cNvSpPr>
          <p:nvPr>
            <p:ph type="body" sz="quarter" idx="16" hasCustomPrompt="1"/>
          </p:nvPr>
        </p:nvSpPr>
        <p:spPr>
          <a:xfrm>
            <a:off x="6843009" y="435130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45893CFC-8396-4D40-901D-100173AF1E57}"/>
              </a:ext>
            </a:extLst>
          </p:cNvPr>
          <p:cNvSpPr>
            <a:spLocks noGrp="1"/>
          </p:cNvSpPr>
          <p:nvPr>
            <p:ph type="body" sz="quarter" idx="17" hasCustomPrompt="1"/>
          </p:nvPr>
        </p:nvSpPr>
        <p:spPr>
          <a:xfrm>
            <a:off x="5848098" y="467989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4" name="Text Placeholder 25">
            <a:extLst>
              <a:ext uri="{FF2B5EF4-FFF2-40B4-BE49-F238E27FC236}">
                <a16:creationId xmlns:a16="http://schemas.microsoft.com/office/drawing/2014/main" id="{4D7757DD-E2E7-9040-BCA6-26552F8FD55A}"/>
              </a:ext>
            </a:extLst>
          </p:cNvPr>
          <p:cNvSpPr>
            <a:spLocks noGrp="1"/>
          </p:cNvSpPr>
          <p:nvPr>
            <p:ph type="body" sz="quarter" idx="18" hasCustomPrompt="1"/>
          </p:nvPr>
        </p:nvSpPr>
        <p:spPr>
          <a:xfrm>
            <a:off x="6804738" y="555966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a:extLst>
              <a:ext uri="{FF2B5EF4-FFF2-40B4-BE49-F238E27FC236}">
                <a16:creationId xmlns:a16="http://schemas.microsoft.com/office/drawing/2014/main" id="{684551EA-8CF7-824A-988E-9EBE2A6FFE43}"/>
              </a:ext>
            </a:extLst>
          </p:cNvPr>
          <p:cNvSpPr>
            <a:spLocks noGrp="1"/>
          </p:cNvSpPr>
          <p:nvPr>
            <p:ph type="body" sz="quarter" idx="19" hasCustomPrompt="1"/>
          </p:nvPr>
        </p:nvSpPr>
        <p:spPr>
          <a:xfrm>
            <a:off x="5857452" y="590730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11" name="Text Placeholder 25">
            <a:extLst>
              <a:ext uri="{FF2B5EF4-FFF2-40B4-BE49-F238E27FC236}">
                <a16:creationId xmlns:a16="http://schemas.microsoft.com/office/drawing/2014/main" id="{CF130524-0B6F-4ABC-B60A-56D10CD5B7D2}"/>
              </a:ext>
            </a:extLst>
          </p:cNvPr>
          <p:cNvSpPr>
            <a:spLocks noGrp="1"/>
          </p:cNvSpPr>
          <p:nvPr>
            <p:ph type="body" sz="quarter" idx="20" hasCustomPrompt="1"/>
          </p:nvPr>
        </p:nvSpPr>
        <p:spPr>
          <a:xfrm>
            <a:off x="5837978" y="21347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2" name="Text Placeholder 25">
            <a:extLst>
              <a:ext uri="{FF2B5EF4-FFF2-40B4-BE49-F238E27FC236}">
                <a16:creationId xmlns:a16="http://schemas.microsoft.com/office/drawing/2014/main" id="{56144275-CBA6-4567-9D76-6868B01C311D}"/>
              </a:ext>
            </a:extLst>
          </p:cNvPr>
          <p:cNvSpPr>
            <a:spLocks noGrp="1"/>
          </p:cNvSpPr>
          <p:nvPr>
            <p:ph type="body" sz="quarter" idx="21" hasCustomPrompt="1"/>
          </p:nvPr>
        </p:nvSpPr>
        <p:spPr>
          <a:xfrm>
            <a:off x="5837978" y="906831"/>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3" name="Text Placeholder 25">
            <a:extLst>
              <a:ext uri="{FF2B5EF4-FFF2-40B4-BE49-F238E27FC236}">
                <a16:creationId xmlns:a16="http://schemas.microsoft.com/office/drawing/2014/main" id="{1383A843-1802-42B0-ACA6-EBA812612F47}"/>
              </a:ext>
            </a:extLst>
          </p:cNvPr>
          <p:cNvSpPr>
            <a:spLocks noGrp="1"/>
          </p:cNvSpPr>
          <p:nvPr>
            <p:ph type="body" sz="quarter" idx="22" hasCustomPrompt="1"/>
          </p:nvPr>
        </p:nvSpPr>
        <p:spPr>
          <a:xfrm>
            <a:off x="6793918" y="586221"/>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Text Placeholder 25">
            <a:extLst>
              <a:ext uri="{FF2B5EF4-FFF2-40B4-BE49-F238E27FC236}">
                <a16:creationId xmlns:a16="http://schemas.microsoft.com/office/drawing/2014/main" id="{E7A34E27-E4CC-4262-8634-1A5DB1D34556}"/>
              </a:ext>
            </a:extLst>
          </p:cNvPr>
          <p:cNvSpPr>
            <a:spLocks noGrp="1"/>
          </p:cNvSpPr>
          <p:nvPr>
            <p:ph type="body" sz="quarter" idx="23" hasCustomPrompt="1"/>
          </p:nvPr>
        </p:nvSpPr>
        <p:spPr>
          <a:xfrm>
            <a:off x="6843009" y="175803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46964" y="911924"/>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27" name="Rectangle 26">
            <a:extLst>
              <a:ext uri="{FF2B5EF4-FFF2-40B4-BE49-F238E27FC236}">
                <a16:creationId xmlns:a16="http://schemas.microsoft.com/office/drawing/2014/main" id="{7AEBD82E-F0BC-AB42-9736-66DF3CA36D1F}"/>
              </a:ext>
            </a:extLst>
          </p:cNvPr>
          <p:cNvSpPr/>
          <p:nvPr userDrawn="1"/>
        </p:nvSpPr>
        <p:spPr>
          <a:xfrm>
            <a:off x="126035" y="680118"/>
            <a:ext cx="5366548" cy="2089626"/>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36013423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975FDF-0B8D-4ACF-8CE5-4F3149585B75}" type="datetimeFigureOut">
              <a:rPr lang="is-IS" smtClean="0"/>
              <a:t>20.9.2021</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206C93C1-F83E-436F-8074-C61F1CBDC974}" type="slidenum">
              <a:rPr lang="is-IS" smtClean="0"/>
              <a:t>‹#›</a:t>
            </a:fld>
            <a:endParaRPr lang="is-IS"/>
          </a:p>
        </p:txBody>
      </p:sp>
    </p:spTree>
    <p:extLst>
      <p:ext uri="{BB962C8B-B14F-4D97-AF65-F5344CB8AC3E}">
        <p14:creationId xmlns:p14="http://schemas.microsoft.com/office/powerpoint/2010/main" val="6399079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975FDF-0B8D-4ACF-8CE5-4F3149585B75}" type="datetimeFigureOut">
              <a:rPr lang="is-IS" smtClean="0"/>
              <a:t>20.9.2021</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206C93C1-F83E-436F-8074-C61F1CBDC974}" type="slidenum">
              <a:rPr lang="is-IS" smtClean="0"/>
              <a:t>‹#›</a:t>
            </a:fld>
            <a:endParaRPr lang="is-IS"/>
          </a:p>
        </p:txBody>
      </p:sp>
    </p:spTree>
    <p:extLst>
      <p:ext uri="{BB962C8B-B14F-4D97-AF65-F5344CB8AC3E}">
        <p14:creationId xmlns:p14="http://schemas.microsoft.com/office/powerpoint/2010/main" val="2973728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Quote slide with photo 5">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AFC46528-25B4-2F48-AA77-04A105677A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
        <p:nvSpPr>
          <p:cNvPr id="6" name="Rectangle 5">
            <a:extLst>
              <a:ext uri="{FF2B5EF4-FFF2-40B4-BE49-F238E27FC236}">
                <a16:creationId xmlns:a16="http://schemas.microsoft.com/office/drawing/2014/main" id="{E44500FC-7EC6-DC4E-8C11-0020987E093C}"/>
              </a:ext>
            </a:extLst>
          </p:cNvPr>
          <p:cNvSpPr/>
          <p:nvPr userDrawn="1"/>
        </p:nvSpPr>
        <p:spPr>
          <a:xfrm>
            <a:off x="405433" y="302893"/>
            <a:ext cx="11381134" cy="5597232"/>
          </a:xfrm>
          <a:prstGeom prst="rect">
            <a:avLst/>
          </a:prstGeom>
          <a:solidFill>
            <a:srgbClr val="E45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a:extLst>
              <a:ext uri="{FF2B5EF4-FFF2-40B4-BE49-F238E27FC236}">
                <a16:creationId xmlns:a16="http://schemas.microsoft.com/office/drawing/2014/main" id="{EA37CBD0-16C2-3C4E-BA65-C4A3C2754789}"/>
              </a:ext>
            </a:extLst>
          </p:cNvPr>
          <p:cNvSpPr>
            <a:spLocks noGrp="1"/>
          </p:cNvSpPr>
          <p:nvPr>
            <p:ph type="body" sz="quarter" idx="13" hasCustomPrompt="1"/>
          </p:nvPr>
        </p:nvSpPr>
        <p:spPr>
          <a:xfrm>
            <a:off x="525833" y="465057"/>
            <a:ext cx="5675313" cy="754144"/>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659C82FC-7246-E14D-A9E5-1C151EBADF2A}"/>
              </a:ext>
            </a:extLst>
          </p:cNvPr>
          <p:cNvSpPr>
            <a:spLocks noGrp="1"/>
          </p:cNvSpPr>
          <p:nvPr>
            <p:ph type="body" sz="quarter" idx="14" hasCustomPrompt="1"/>
          </p:nvPr>
        </p:nvSpPr>
        <p:spPr>
          <a:xfrm>
            <a:off x="525832" y="1517170"/>
            <a:ext cx="10999417" cy="4140680"/>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10895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E45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OUTPACE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 Large Photo">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E9C78EDF-0002-D243-BE14-4DB2F759C0BE}"/>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5830784 h 6858000"/>
              <a:gd name="connsiteX3" fmla="*/ 9724425 w 12192000"/>
              <a:gd name="connsiteY3" fmla="*/ 5830784 h 6858000"/>
              <a:gd name="connsiteX4" fmla="*/ 9724425 w 12192000"/>
              <a:gd name="connsiteY4" fmla="*/ 6858000 h 6858000"/>
              <a:gd name="connsiteX5" fmla="*/ 0 w 12192000"/>
              <a:gd name="connsiteY5" fmla="*/ 6858000 h 6858000"/>
              <a:gd name="connsiteX6" fmla="*/ 0 w 12192000"/>
              <a:gd name="connsiteY6" fmla="*/ 6412675 h 6858000"/>
              <a:gd name="connsiteX7" fmla="*/ 2303813 w 12192000"/>
              <a:gd name="connsiteY7" fmla="*/ 6412675 h 6858000"/>
              <a:gd name="connsiteX8" fmla="*/ 2303813 w 12192000"/>
              <a:gd name="connsiteY8" fmla="*/ 5760582 h 6858000"/>
              <a:gd name="connsiteX9" fmla="*/ 0 w 12192000"/>
              <a:gd name="connsiteY9" fmla="*/ 57605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5830784"/>
                </a:lnTo>
                <a:lnTo>
                  <a:pt x="9724425" y="5830784"/>
                </a:lnTo>
                <a:lnTo>
                  <a:pt x="9724425" y="6858000"/>
                </a:lnTo>
                <a:lnTo>
                  <a:pt x="0" y="6858000"/>
                </a:lnTo>
                <a:lnTo>
                  <a:pt x="0" y="6412675"/>
                </a:lnTo>
                <a:lnTo>
                  <a:pt x="2303813" y="6412675"/>
                </a:lnTo>
                <a:lnTo>
                  <a:pt x="2303813" y="5760582"/>
                </a:lnTo>
                <a:lnTo>
                  <a:pt x="0" y="5760582"/>
                </a:lnTo>
                <a:close/>
              </a:path>
            </a:pathLst>
          </a:custGeom>
        </p:spPr>
        <p:txBody>
          <a:bodyPr wrap="square">
            <a:noAutofit/>
          </a:bodyPr>
          <a:lstStyle>
            <a:lvl1pPr marL="0" indent="0" algn="ctr">
              <a:buNone/>
              <a:defRPr/>
            </a:lvl1pPr>
          </a:lstStyle>
          <a:p>
            <a:endParaRPr lang="en-US" dirty="0"/>
          </a:p>
          <a:p>
            <a:endParaRPr lang="en-US" dirty="0"/>
          </a:p>
          <a:p>
            <a:r>
              <a:rPr lang="en-US" dirty="0"/>
              <a:t>Click to add photo</a:t>
            </a:r>
          </a:p>
        </p:txBody>
      </p:sp>
      <p:sp>
        <p:nvSpPr>
          <p:cNvPr id="14" name="Rectangle 13">
            <a:extLst>
              <a:ext uri="{FF2B5EF4-FFF2-40B4-BE49-F238E27FC236}">
                <a16:creationId xmlns:a16="http://schemas.microsoft.com/office/drawing/2014/main" id="{808FF2F0-510E-0C49-A3B3-E3FDE6A2905B}"/>
              </a:ext>
            </a:extLst>
          </p:cNvPr>
          <p:cNvSpPr/>
          <p:nvPr userDrawn="1"/>
        </p:nvSpPr>
        <p:spPr>
          <a:xfrm>
            <a:off x="9353576" y="5676405"/>
            <a:ext cx="2838424" cy="1181595"/>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EE368355-9CC1-B44C-83A8-360C611577C6}"/>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HEADING</a:t>
            </a:r>
          </a:p>
        </p:txBody>
      </p:sp>
      <p:sp>
        <p:nvSpPr>
          <p:cNvPr id="18" name="Text Placeholder 23">
            <a:extLst>
              <a:ext uri="{FF2B5EF4-FFF2-40B4-BE49-F238E27FC236}">
                <a16:creationId xmlns:a16="http://schemas.microsoft.com/office/drawing/2014/main" id="{14AAB772-A3C1-D54B-A986-AC045470D107}"/>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Sub-Heading</a:t>
            </a:r>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113312" y="5834567"/>
            <a:ext cx="2095500" cy="558800"/>
          </a:xfrm>
          <a:prstGeom prst="rect">
            <a:avLst/>
          </a:prstGeom>
        </p:spPr>
      </p:pic>
    </p:spTree>
    <p:extLst>
      <p:ext uri="{BB962C8B-B14F-4D97-AF65-F5344CB8AC3E}">
        <p14:creationId xmlns:p14="http://schemas.microsoft.com/office/powerpoint/2010/main" val="104152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with 3 bulle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AEBD82E-F0BC-AB42-9736-66DF3CA36D1F}"/>
              </a:ext>
            </a:extLst>
          </p:cNvPr>
          <p:cNvSpPr/>
          <p:nvPr userDrawn="1"/>
        </p:nvSpPr>
        <p:spPr>
          <a:xfrm>
            <a:off x="4350658" y="748146"/>
            <a:ext cx="5366548" cy="2089626"/>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446964" y="419100"/>
            <a:ext cx="4951120" cy="5981700"/>
          </a:xfrm>
          <a:custGeom>
            <a:avLst/>
            <a:gdLst>
              <a:gd name="connsiteX0" fmla="*/ 0 w 4951120"/>
              <a:gd name="connsiteY0" fmla="*/ 0 h 5981700"/>
              <a:gd name="connsiteX1" fmla="*/ 4940300 w 4951120"/>
              <a:gd name="connsiteY1" fmla="*/ 0 h 5981700"/>
              <a:gd name="connsiteX2" fmla="*/ 4951120 w 4951120"/>
              <a:gd name="connsiteY2" fmla="*/ 325784 h 5981700"/>
              <a:gd name="connsiteX3" fmla="*/ 3903694 w 4951120"/>
              <a:gd name="connsiteY3" fmla="*/ 325784 h 5981700"/>
              <a:gd name="connsiteX4" fmla="*/ 3903694 w 4951120"/>
              <a:gd name="connsiteY4" fmla="*/ 2415410 h 5981700"/>
              <a:gd name="connsiteX5" fmla="*/ 4940300 w 4951120"/>
              <a:gd name="connsiteY5" fmla="*/ 2415410 h 5981700"/>
              <a:gd name="connsiteX6" fmla="*/ 4940300 w 4951120"/>
              <a:gd name="connsiteY6" fmla="*/ 5981700 h 5981700"/>
              <a:gd name="connsiteX7" fmla="*/ 0 w 4951120"/>
              <a:gd name="connsiteY7" fmla="*/ 5981700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1120" h="5981700">
                <a:moveTo>
                  <a:pt x="0" y="0"/>
                </a:moveTo>
                <a:lnTo>
                  <a:pt x="4940300" y="0"/>
                </a:lnTo>
                <a:lnTo>
                  <a:pt x="4951120" y="325784"/>
                </a:lnTo>
                <a:lnTo>
                  <a:pt x="3903694" y="325784"/>
                </a:lnTo>
                <a:lnTo>
                  <a:pt x="3903694" y="2415410"/>
                </a:lnTo>
                <a:lnTo>
                  <a:pt x="4940300" y="2415410"/>
                </a:lnTo>
                <a:lnTo>
                  <a:pt x="4940300" y="5981700"/>
                </a:lnTo>
                <a:lnTo>
                  <a:pt x="0" y="5981700"/>
                </a:lnTo>
                <a:close/>
              </a:path>
            </a:pathLst>
          </a:cu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6843009" y="310155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1" name="Text Placeholder 25">
            <a:extLst>
              <a:ext uri="{FF2B5EF4-FFF2-40B4-BE49-F238E27FC236}">
                <a16:creationId xmlns:a16="http://schemas.microsoft.com/office/drawing/2014/main" id="{0C931F30-B6FE-9943-B951-E2DED9B0D238}"/>
              </a:ext>
            </a:extLst>
          </p:cNvPr>
          <p:cNvSpPr>
            <a:spLocks noGrp="1"/>
          </p:cNvSpPr>
          <p:nvPr>
            <p:ph type="body" sz="quarter" idx="15" hasCustomPrompt="1"/>
          </p:nvPr>
        </p:nvSpPr>
        <p:spPr>
          <a:xfrm>
            <a:off x="5848098" y="3268219"/>
            <a:ext cx="685799" cy="635000"/>
          </a:xfrm>
          <a:solidFill>
            <a:srgbClr val="9A2E90"/>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32" name="Text Placeholder 25">
            <a:extLst>
              <a:ext uri="{FF2B5EF4-FFF2-40B4-BE49-F238E27FC236}">
                <a16:creationId xmlns:a16="http://schemas.microsoft.com/office/drawing/2014/main" id="{08038425-9264-1F4E-88D1-3EBC1D8EC002}"/>
              </a:ext>
            </a:extLst>
          </p:cNvPr>
          <p:cNvSpPr>
            <a:spLocks noGrp="1"/>
          </p:cNvSpPr>
          <p:nvPr>
            <p:ph type="body" sz="quarter" idx="16" hasCustomPrompt="1"/>
          </p:nvPr>
        </p:nvSpPr>
        <p:spPr>
          <a:xfrm>
            <a:off x="6843009" y="435130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45893CFC-8396-4D40-901D-100173AF1E57}"/>
              </a:ext>
            </a:extLst>
          </p:cNvPr>
          <p:cNvSpPr>
            <a:spLocks noGrp="1"/>
          </p:cNvSpPr>
          <p:nvPr>
            <p:ph type="body" sz="quarter" idx="17" hasCustomPrompt="1"/>
          </p:nvPr>
        </p:nvSpPr>
        <p:spPr>
          <a:xfrm>
            <a:off x="5848098" y="4517973"/>
            <a:ext cx="685799" cy="635000"/>
          </a:xfrm>
          <a:solidFill>
            <a:srgbClr val="9A2E90"/>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4" name="Text Placeholder 25">
            <a:extLst>
              <a:ext uri="{FF2B5EF4-FFF2-40B4-BE49-F238E27FC236}">
                <a16:creationId xmlns:a16="http://schemas.microsoft.com/office/drawing/2014/main" id="{4D7757DD-E2E7-9040-BCA6-26552F8FD55A}"/>
              </a:ext>
            </a:extLst>
          </p:cNvPr>
          <p:cNvSpPr>
            <a:spLocks noGrp="1"/>
          </p:cNvSpPr>
          <p:nvPr>
            <p:ph type="body" sz="quarter" idx="18" hasCustomPrompt="1"/>
          </p:nvPr>
        </p:nvSpPr>
        <p:spPr>
          <a:xfrm>
            <a:off x="6804738" y="555966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a:extLst>
              <a:ext uri="{FF2B5EF4-FFF2-40B4-BE49-F238E27FC236}">
                <a16:creationId xmlns:a16="http://schemas.microsoft.com/office/drawing/2014/main" id="{684551EA-8CF7-824A-988E-9EBE2A6FFE43}"/>
              </a:ext>
            </a:extLst>
          </p:cNvPr>
          <p:cNvSpPr>
            <a:spLocks noGrp="1"/>
          </p:cNvSpPr>
          <p:nvPr>
            <p:ph type="body" sz="quarter" idx="19" hasCustomPrompt="1"/>
          </p:nvPr>
        </p:nvSpPr>
        <p:spPr>
          <a:xfrm>
            <a:off x="5809827" y="5726333"/>
            <a:ext cx="685799" cy="635000"/>
          </a:xfrm>
          <a:solidFill>
            <a:srgbClr val="9A2E90"/>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738255" y="987873"/>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hoto with 3 bulle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AEBD82E-F0BC-AB42-9736-66DF3CA36D1F}"/>
              </a:ext>
            </a:extLst>
          </p:cNvPr>
          <p:cNvSpPr/>
          <p:nvPr userDrawn="1"/>
        </p:nvSpPr>
        <p:spPr>
          <a:xfrm>
            <a:off x="4350658" y="748146"/>
            <a:ext cx="5366548" cy="2089626"/>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446964" y="419100"/>
            <a:ext cx="4951120" cy="5981700"/>
          </a:xfrm>
          <a:custGeom>
            <a:avLst/>
            <a:gdLst>
              <a:gd name="connsiteX0" fmla="*/ 0 w 4951120"/>
              <a:gd name="connsiteY0" fmla="*/ 0 h 5981700"/>
              <a:gd name="connsiteX1" fmla="*/ 4940300 w 4951120"/>
              <a:gd name="connsiteY1" fmla="*/ 0 h 5981700"/>
              <a:gd name="connsiteX2" fmla="*/ 4951120 w 4951120"/>
              <a:gd name="connsiteY2" fmla="*/ 325784 h 5981700"/>
              <a:gd name="connsiteX3" fmla="*/ 3903694 w 4951120"/>
              <a:gd name="connsiteY3" fmla="*/ 325784 h 5981700"/>
              <a:gd name="connsiteX4" fmla="*/ 3903694 w 4951120"/>
              <a:gd name="connsiteY4" fmla="*/ 2415410 h 5981700"/>
              <a:gd name="connsiteX5" fmla="*/ 4940300 w 4951120"/>
              <a:gd name="connsiteY5" fmla="*/ 2415410 h 5981700"/>
              <a:gd name="connsiteX6" fmla="*/ 4940300 w 4951120"/>
              <a:gd name="connsiteY6" fmla="*/ 5981700 h 5981700"/>
              <a:gd name="connsiteX7" fmla="*/ 0 w 4951120"/>
              <a:gd name="connsiteY7" fmla="*/ 5981700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1120" h="5981700">
                <a:moveTo>
                  <a:pt x="0" y="0"/>
                </a:moveTo>
                <a:lnTo>
                  <a:pt x="4940300" y="0"/>
                </a:lnTo>
                <a:lnTo>
                  <a:pt x="4951120" y="325784"/>
                </a:lnTo>
                <a:lnTo>
                  <a:pt x="3903694" y="325784"/>
                </a:lnTo>
                <a:lnTo>
                  <a:pt x="3903694" y="2415410"/>
                </a:lnTo>
                <a:lnTo>
                  <a:pt x="4940300" y="2415410"/>
                </a:lnTo>
                <a:lnTo>
                  <a:pt x="4940300" y="5981700"/>
                </a:lnTo>
                <a:lnTo>
                  <a:pt x="0" y="5981700"/>
                </a:lnTo>
                <a:close/>
              </a:path>
            </a:pathLst>
          </a:cu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6843009" y="310155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1" name="Text Placeholder 25">
            <a:extLst>
              <a:ext uri="{FF2B5EF4-FFF2-40B4-BE49-F238E27FC236}">
                <a16:creationId xmlns:a16="http://schemas.microsoft.com/office/drawing/2014/main" id="{0C931F30-B6FE-9943-B951-E2DED9B0D238}"/>
              </a:ext>
            </a:extLst>
          </p:cNvPr>
          <p:cNvSpPr>
            <a:spLocks noGrp="1"/>
          </p:cNvSpPr>
          <p:nvPr>
            <p:ph type="body" sz="quarter" idx="15" hasCustomPrompt="1"/>
          </p:nvPr>
        </p:nvSpPr>
        <p:spPr>
          <a:xfrm>
            <a:off x="5848098" y="3268219"/>
            <a:ext cx="685799" cy="635000"/>
          </a:xfrm>
          <a:solidFill>
            <a:srgbClr val="9A2E90"/>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738255" y="987873"/>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756991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hoto with 3 bullet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446964" y="419100"/>
            <a:ext cx="4951120" cy="5981700"/>
          </a:xfrm>
          <a:custGeom>
            <a:avLst/>
            <a:gdLst>
              <a:gd name="connsiteX0" fmla="*/ 0 w 4951120"/>
              <a:gd name="connsiteY0" fmla="*/ 0 h 5981700"/>
              <a:gd name="connsiteX1" fmla="*/ 4940300 w 4951120"/>
              <a:gd name="connsiteY1" fmla="*/ 0 h 5981700"/>
              <a:gd name="connsiteX2" fmla="*/ 4951120 w 4951120"/>
              <a:gd name="connsiteY2" fmla="*/ 325784 h 5981700"/>
              <a:gd name="connsiteX3" fmla="*/ 3903694 w 4951120"/>
              <a:gd name="connsiteY3" fmla="*/ 325784 h 5981700"/>
              <a:gd name="connsiteX4" fmla="*/ 3903694 w 4951120"/>
              <a:gd name="connsiteY4" fmla="*/ 2415410 h 5981700"/>
              <a:gd name="connsiteX5" fmla="*/ 4940300 w 4951120"/>
              <a:gd name="connsiteY5" fmla="*/ 2415410 h 5981700"/>
              <a:gd name="connsiteX6" fmla="*/ 4940300 w 4951120"/>
              <a:gd name="connsiteY6" fmla="*/ 5981700 h 5981700"/>
              <a:gd name="connsiteX7" fmla="*/ 0 w 4951120"/>
              <a:gd name="connsiteY7" fmla="*/ 5981700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1120" h="5981700">
                <a:moveTo>
                  <a:pt x="0" y="0"/>
                </a:moveTo>
                <a:lnTo>
                  <a:pt x="4940300" y="0"/>
                </a:lnTo>
                <a:lnTo>
                  <a:pt x="4951120" y="325784"/>
                </a:lnTo>
                <a:lnTo>
                  <a:pt x="3903694" y="325784"/>
                </a:lnTo>
                <a:lnTo>
                  <a:pt x="3903694" y="2415410"/>
                </a:lnTo>
                <a:lnTo>
                  <a:pt x="4940300" y="2415410"/>
                </a:lnTo>
                <a:lnTo>
                  <a:pt x="4940300" y="5981700"/>
                </a:lnTo>
                <a:lnTo>
                  <a:pt x="0" y="5981700"/>
                </a:lnTo>
                <a:close/>
              </a:path>
            </a:pathLst>
          </a:cu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5800725" y="3101553"/>
            <a:ext cx="5944311"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738255" y="987873"/>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27" name="Rectangle 26">
            <a:extLst>
              <a:ext uri="{FF2B5EF4-FFF2-40B4-BE49-F238E27FC236}">
                <a16:creationId xmlns:a16="http://schemas.microsoft.com/office/drawing/2014/main" id="{7AEBD82E-F0BC-AB42-9736-66DF3CA36D1F}"/>
              </a:ext>
            </a:extLst>
          </p:cNvPr>
          <p:cNvSpPr/>
          <p:nvPr userDrawn="1"/>
        </p:nvSpPr>
        <p:spPr>
          <a:xfrm>
            <a:off x="4350658" y="748146"/>
            <a:ext cx="5366548" cy="2089626"/>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1240652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AF7B44D-3113-4442-AC94-620B88EE786B}"/>
              </a:ext>
            </a:extLst>
          </p:cNvPr>
          <p:cNvPicPr>
            <a:picLocks noChangeAspect="1"/>
          </p:cNvPicPr>
          <p:nvPr userDrawn="1"/>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9005713" y="2351077"/>
            <a:ext cx="2678667" cy="3361317"/>
          </a:xfrm>
          <a:prstGeom prst="rect">
            <a:avLst/>
          </a:prstGeom>
        </p:spPr>
      </p:pic>
      <p:pic>
        <p:nvPicPr>
          <p:cNvPr id="24" name="Picture 23">
            <a:extLst>
              <a:ext uri="{FF2B5EF4-FFF2-40B4-BE49-F238E27FC236}">
                <a16:creationId xmlns:a16="http://schemas.microsoft.com/office/drawing/2014/main" id="{A8408CAA-E20A-4634-A8CF-386D58CB240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150851" y="2333626"/>
            <a:ext cx="2678667" cy="3361317"/>
          </a:xfrm>
          <a:prstGeom prst="rect">
            <a:avLst/>
          </a:prstGeom>
        </p:spPr>
      </p:pic>
      <p:pic>
        <p:nvPicPr>
          <p:cNvPr id="23" name="Picture 22">
            <a:extLst>
              <a:ext uri="{FF2B5EF4-FFF2-40B4-BE49-F238E27FC236}">
                <a16:creationId xmlns:a16="http://schemas.microsoft.com/office/drawing/2014/main" id="{1731797A-4EED-41B2-A779-E283C0E3A8B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47316" y="2310148"/>
            <a:ext cx="2678667" cy="3361317"/>
          </a:xfrm>
          <a:prstGeom prst="rect">
            <a:avLst/>
          </a:prstGeom>
        </p:spPr>
      </p:pic>
      <p:pic>
        <p:nvPicPr>
          <p:cNvPr id="22" name="Picture 21">
            <a:extLst>
              <a:ext uri="{FF2B5EF4-FFF2-40B4-BE49-F238E27FC236}">
                <a16:creationId xmlns:a16="http://schemas.microsoft.com/office/drawing/2014/main" id="{F3EE1D70-E406-4501-921C-D399A0BF300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302615" y="2333626"/>
            <a:ext cx="2678667" cy="3361317"/>
          </a:xfrm>
          <a:prstGeom prst="rect">
            <a:avLst/>
          </a:prstGeom>
        </p:spPr>
      </p:pic>
      <p:sp>
        <p:nvSpPr>
          <p:cNvPr id="17" name="Rectangle 16"/>
          <p:cNvSpPr/>
          <p:nvPr userDrawn="1"/>
        </p:nvSpPr>
        <p:spPr>
          <a:xfrm>
            <a:off x="447066" y="2335033"/>
            <a:ext cx="2659582" cy="3331335"/>
          </a:xfrm>
          <a:prstGeom prst="rect">
            <a:avLst/>
          </a:prstGeom>
          <a:noFill/>
          <a:ln w="19050">
            <a:solidFill>
              <a:srgbClr val="E45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2335033"/>
            <a:ext cx="2659582" cy="3331335"/>
          </a:xfrm>
          <a:prstGeom prst="rect">
            <a:avLst/>
          </a:prstGeom>
          <a:noFill/>
          <a:ln w="19050">
            <a:solidFill>
              <a:srgbClr val="119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2335033"/>
            <a:ext cx="2659582" cy="3331335"/>
          </a:xfrm>
          <a:prstGeom prst="rect">
            <a:avLst/>
          </a:prstGeom>
          <a:noFill/>
          <a:ln w="19050">
            <a:solidFill>
              <a:srgbClr val="9A2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2335033"/>
            <a:ext cx="2659582" cy="3331335"/>
          </a:xfrm>
          <a:prstGeom prst="rect">
            <a:avLst/>
          </a:prstGeom>
          <a:noFill/>
          <a:ln w="19050">
            <a:solidFill>
              <a:srgbClr val="F5B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5378747"/>
            <a:ext cx="1811454" cy="432170"/>
          </a:xfrm>
          <a:prstGeom prst="roundRect">
            <a:avLst/>
          </a:prstGeom>
          <a:solidFill>
            <a:srgbClr val="E45E3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211017"/>
            <a:ext cx="11222614" cy="836066"/>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53" name="Text Placeholder 25"/>
          <p:cNvSpPr>
            <a:spLocks noGrp="1"/>
          </p:cNvSpPr>
          <p:nvPr>
            <p:ph type="body" sz="quarter" idx="14" hasCustomPrompt="1"/>
          </p:nvPr>
        </p:nvSpPr>
        <p:spPr>
          <a:xfrm>
            <a:off x="447067" y="1047083"/>
            <a:ext cx="11222614" cy="900332"/>
          </a:xfrm>
          <a:noFill/>
        </p:spPr>
        <p:txBody>
          <a:bodyPr>
            <a:noAutofit/>
          </a:bodyPr>
          <a:lstStyle>
            <a:lvl1pPr marL="0" indent="0" algn="ctr">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54" name="Text Placeholder 25"/>
          <p:cNvSpPr>
            <a:spLocks noGrp="1"/>
          </p:cNvSpPr>
          <p:nvPr>
            <p:ph type="body" sz="quarter" idx="15" hasCustomPrompt="1"/>
          </p:nvPr>
        </p:nvSpPr>
        <p:spPr>
          <a:xfrm>
            <a:off x="46176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6176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7" name="Text Placeholder 25"/>
          <p:cNvSpPr>
            <a:spLocks noGrp="1"/>
          </p:cNvSpPr>
          <p:nvPr>
            <p:ph type="body" sz="quarter" idx="17" hasCustomPrompt="1"/>
          </p:nvPr>
        </p:nvSpPr>
        <p:spPr>
          <a:xfrm>
            <a:off x="330261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30261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5378747"/>
            <a:ext cx="1811454" cy="432170"/>
          </a:xfrm>
          <a:prstGeom prst="roundRect">
            <a:avLst/>
          </a:prstGeom>
          <a:solidFill>
            <a:srgbClr val="9A2E9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99587"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5378747"/>
            <a:ext cx="1811454" cy="432170"/>
          </a:xfrm>
          <a:prstGeom prst="roundRect">
            <a:avLst/>
          </a:prstGeom>
          <a:solidFill>
            <a:srgbClr val="F5B02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36051"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9" name="Picture 28" descr="A close up of a sign&#10;&#10;Description automatically generated">
            <a:extLst>
              <a:ext uri="{FF2B5EF4-FFF2-40B4-BE49-F238E27FC236}">
                <a16:creationId xmlns:a16="http://schemas.microsoft.com/office/drawing/2014/main" id="{1DD5BB67-19D4-464E-A704-5598375375A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288529" y="6271931"/>
            <a:ext cx="1539688" cy="375052"/>
          </a:xfrm>
          <a:prstGeom prst="rect">
            <a:avLst/>
          </a:prstGeom>
        </p:spPr>
      </p:pic>
      <p:sp>
        <p:nvSpPr>
          <p:cNvPr id="56" name="Rounded Rectangle 55"/>
          <p:cNvSpPr/>
          <p:nvPr userDrawn="1"/>
        </p:nvSpPr>
        <p:spPr>
          <a:xfrm>
            <a:off x="3733731" y="5378747"/>
            <a:ext cx="1811454" cy="432170"/>
          </a:xfrm>
          <a:prstGeom prst="roundRect">
            <a:avLst/>
          </a:prstGeom>
          <a:solidFill>
            <a:srgbClr val="1198D1"/>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1" name="Rectangle 10"/>
          <p:cNvSpPr/>
          <p:nvPr userDrawn="1"/>
        </p:nvSpPr>
        <p:spPr>
          <a:xfrm>
            <a:off x="-13271" y="643325"/>
            <a:ext cx="1423827" cy="1525530"/>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1675006" y="1074656"/>
            <a:ext cx="9649486"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1687302" y="2602523"/>
            <a:ext cx="9637190" cy="324524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8" name="Picture 7" descr="A close up of a sign&#10;&#10;Description automatically generated">
            <a:extLst>
              <a:ext uri="{FF2B5EF4-FFF2-40B4-BE49-F238E27FC236}">
                <a16:creationId xmlns:a16="http://schemas.microsoft.com/office/drawing/2014/main" id="{7B04A69D-E8D7-C346-9FB0-BC70B601A3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54648" y="96821"/>
            <a:ext cx="1539688" cy="37505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72" r:id="rId4"/>
    <p:sldLayoutId id="2147483665" r:id="rId5"/>
    <p:sldLayoutId id="2147483684" r:id="rId6"/>
    <p:sldLayoutId id="2147483685" r:id="rId7"/>
    <p:sldLayoutId id="2147483666" r:id="rId8"/>
    <p:sldLayoutId id="2147483662" r:id="rId9"/>
    <p:sldLayoutId id="2147483661" r:id="rId10"/>
    <p:sldLayoutId id="2147483667" r:id="rId11"/>
    <p:sldLayoutId id="2147483679" r:id="rId12"/>
    <p:sldLayoutId id="2147483660" r:id="rId13"/>
    <p:sldLayoutId id="2147483651" r:id="rId14"/>
    <p:sldLayoutId id="2147483652" r:id="rId15"/>
    <p:sldLayoutId id="2147483673" r:id="rId16"/>
    <p:sldLayoutId id="2147483678" r:id="rId17"/>
    <p:sldLayoutId id="2147483677" r:id="rId18"/>
    <p:sldLayoutId id="2147483670" r:id="rId19"/>
    <p:sldLayoutId id="2147483676" r:id="rId20"/>
    <p:sldLayoutId id="2147483669" r:id="rId21"/>
    <p:sldLayoutId id="2147483656" r:id="rId22"/>
    <p:sldLayoutId id="2147483657" r:id="rId23"/>
    <p:sldLayoutId id="2147483658" r:id="rId24"/>
    <p:sldLayoutId id="2147483680" r:id="rId25"/>
    <p:sldLayoutId id="2147483681" r:id="rId26"/>
    <p:sldLayoutId id="2147483683" r:id="rId27"/>
    <p:sldLayoutId id="2147483686"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tourismwings.com/2019/10/12/at-8th-unwto-global-summit-on-urban-tourism-global-city-leaders-adopt-nur-sultan-declaration-on-smart-cities-smart-destinations/" TargetMode="External"/><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hyperlink" Target="https://www.travelmanor.co.za/blog/travel-tech-trends/" TargetMode="External"/><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hyperlink" Target="https://webunwto.s3.eu-west-1.amazonaws.com/s3fs-public/2020-05/UNWTO-Global-Guidelines-to-Restart-Tourism.pdf" TargetMode="External"/><Relationship Id="rId5" Type="http://schemas.openxmlformats.org/officeDocument/2006/relationships/hyperlink" Target="https://www.traveltradecaribbean.com/2017-international-year-of-sustainable-tourism-for-development/" TargetMode="Externa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https://www.travelalerts.ca/blogs/travel-news-regenerative-travel-leaves-a-place-better-than-you-found-it-2021-will-be-the-year-of-travel-and-mor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supermoon.be/work/visit-flanders/" TargetMode="External"/><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commons.wikimedia.org/wiki/File:Barcelona_373.JPG" TargetMode="External"/><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hyperlink" Target="https://www.mdpi.com/2071-1050/12/6/2290/ht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saga.co.uk/magazine/home-garden/gardening/advice-tips/planting/planting-a-tree" TargetMode="External"/><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26.xml.rels><?xml version="1.0" encoding="UTF-8" standalone="yes"?>
<Relationships xmlns="http://schemas.openxmlformats.org/package/2006/relationships"><Relationship Id="rId3" Type="http://schemas.openxmlformats.org/officeDocument/2006/relationships/hyperlink" Target="http://justinbieber.wikia.com/wiki/File:Justin_Bieber_Iceland_photoshoot_by_Chris_Burkard.jpg" TargetMode="External"/><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hyperlink" Target="http://livrevida.com.br/lugares/belo-canyon-fjardarargljufur/" TargetMode="External"/><Relationship Id="rId5" Type="http://schemas.openxmlformats.org/officeDocument/2006/relationships/image" Target="../media/image49.jpeg"/><Relationship Id="rId4" Type="http://schemas.openxmlformats.org/officeDocument/2006/relationships/hyperlink" Target="https://www.trover.com/d/1h81t-fjar%C3%B0ar%C3%A1rglj%C3%BAfur-viewpoint-iceland"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hyperlink" Target="https://sl.wikipedia.org/wiki/Hallstatt" TargetMode="External"/><Relationship Id="rId5" Type="http://schemas.openxmlformats.org/officeDocument/2006/relationships/image" Target="../media/image53.jpeg"/><Relationship Id="rId4" Type="http://schemas.openxmlformats.org/officeDocument/2006/relationships/hyperlink" Target="https://blog.norwegianreward.com/en/entertainment/real-life-locations-frozen-film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https://whitestar.co.za/cruise/v118-norwegian-fjords/" TargetMode="External"/><Relationship Id="rId5" Type="http://schemas.openxmlformats.org/officeDocument/2006/relationships/image" Target="../media/image55.jpeg"/><Relationship Id="rId4" Type="http://schemas.openxmlformats.org/officeDocument/2006/relationships/hyperlink" Target="https://en.wikipedia.org/wiki/Western_Norway"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hyperlink" Target="https://pl.wikipedia.org/wiki/Skellig_Michae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s://en.wikivoyage.org/wiki/Skellig_Michael" TargetMode="External"/><Relationship Id="rId5" Type="http://schemas.openxmlformats.org/officeDocument/2006/relationships/image" Target="../media/image59.jpeg"/><Relationship Id="rId4" Type="http://schemas.openxmlformats.org/officeDocument/2006/relationships/hyperlink" Target="https://enrouterblog.wordpress.com/2018/03/02/skellig-michael-la-isla-jedi-de-irlanda/"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internationaljournalofresearch.com/2015/09/22/ecotourism-in-thenmala-a-study-on-the-attitude-of-tourists/" TargetMode="External"/><Relationship Id="rId2" Type="http://schemas.openxmlformats.org/officeDocument/2006/relationships/image" Target="../media/image60.jpeg"/><Relationship Id="rId1" Type="http://schemas.openxmlformats.org/officeDocument/2006/relationships/slideLayout" Target="../slideLayouts/slideLayout16.xml"/><Relationship Id="rId4" Type="http://schemas.openxmlformats.org/officeDocument/2006/relationships/hyperlink" Target="https://creativecommons.org/licenses/by-nc-nd/3.0/"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ecowarriorprincess.net/2017/08/are-ecotourism-and-sustainable-travel-the-same-thing-2/" TargetMode="External"/><Relationship Id="rId2" Type="http://schemas.openxmlformats.org/officeDocument/2006/relationships/image" Target="../media/image61.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hyperlink" Target="https://extra.ie/2020/11/17/news/irish-news/burren-lonely-planet-travel-tourism-world"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travelandleisure.com/articles/kickstarter-hobbit-home-glamping" TargetMode="External"/><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europeanbusinessmagazine.com/business/quarantine-crisis-travel-industry-continues-suffer-devastating-effects-covid-19/" TargetMode="External"/><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hyperlink" Target="https://outsider.ie/ireland/inishbofin-ecotourism/" TargetMode="External"/><Relationship Id="rId2" Type="http://schemas.openxmlformats.org/officeDocument/2006/relationships/image" Target="../media/image64.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internationaljournalofresearch.com/2015/09/22/ecotourism-in-thenmala-a-study-on-the-attitude-of-tourists/" TargetMode="External"/><Relationship Id="rId2" Type="http://schemas.openxmlformats.org/officeDocument/2006/relationships/image" Target="../media/image60.jpeg"/><Relationship Id="rId1" Type="http://schemas.openxmlformats.org/officeDocument/2006/relationships/slideLayout" Target="../slideLayouts/slideLayout16.xml"/><Relationship Id="rId4" Type="http://schemas.openxmlformats.org/officeDocument/2006/relationships/hyperlink" Target="https://creativecommons.org/licenses/by-nc-nd/3.0/"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hyperlink" Target="https://extra.ie/2020/11/17/news/irish-news/burren-lonely-planet-travel-tourism-world"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trekview.org/blog/2020/build-virtual-expeditions-for-your-class/" TargetMode="External"/><Relationship Id="rId2" Type="http://schemas.openxmlformats.org/officeDocument/2006/relationships/image" Target="../media/image65.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26.xml"/><Relationship Id="rId5" Type="http://schemas.openxmlformats.org/officeDocument/2006/relationships/hyperlink" Target="https://en.homemadefoodandfun.com/" TargetMode="Externa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s://savouringbath.com/artisanal-food-drink-tours/" TargetMode="External"/><Relationship Id="rId5" Type="http://schemas.openxmlformats.org/officeDocument/2006/relationships/image" Target="../media/image72.jpeg"/><Relationship Id="rId4" Type="http://schemas.openxmlformats.org/officeDocument/2006/relationships/hyperlink" Target="https://www.pinterest.com/pin/274227064796418782/"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hyperlink" Target="http://carpe-travel.com/wifi-on-planes-a-review-of-gogo-inflight-internet-service/"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deutschland.de/en/topic/culture/frankfurt-has-a-new-old-town-360deg-tour"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www.jumeirah.com/en/Offers/Category-Offers/Stay/Jumeirah-Frankfurt/Cultural-Stopover-Package" TargetMode="External"/><Relationship Id="rId5" Type="http://schemas.openxmlformats.org/officeDocument/2006/relationships/image" Target="../media/image75.jpeg"/><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8" Type="http://schemas.openxmlformats.org/officeDocument/2006/relationships/hyperlink" Target="https://www.laughingplace.com/w/articles/2019/11/27/vr-review-national-geographic-explore-vr/" TargetMode="External"/><Relationship Id="rId3" Type="http://schemas.openxmlformats.org/officeDocument/2006/relationships/hyperlink" Target="https://www.oculus.com/experiences/quest/2046607608728563/" TargetMode="External"/><Relationship Id="rId7" Type="http://schemas.openxmlformats.org/officeDocument/2006/relationships/image" Target="../media/image77.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hyperlink" Target="https://www.youtube.com/watch?v=hDCXFxW4K5Q" TargetMode="External"/><Relationship Id="rId5" Type="http://schemas.openxmlformats.org/officeDocument/2006/relationships/image" Target="../media/image76.jpeg"/><Relationship Id="rId4" Type="http://schemas.openxmlformats.org/officeDocument/2006/relationships/hyperlink" Target="https://www.youtube.com/watch?v=D1VILv6Db7I&amp;feature=youtu.be"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edmred.com/top100-djs-virtual-festival-es-la-apuesta-de-djmag/" TargetMode="External"/><Relationship Id="rId2" Type="http://schemas.openxmlformats.org/officeDocument/2006/relationships/image" Target="../media/image78.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s://www.freepik.com/premium-photo/hands-medical-gloves-put-protective-mask-globe-world-coronavirus-corona-virus-attack-concept-concept-fight-against-virus_7496024.htm" TargetMode="External"/><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hyperlink" Target="https://thetourismcolab.com.au/change/23-actions-for-regenerative-tourism/" TargetMode="External"/><Relationship Id="rId2" Type="http://schemas.openxmlformats.org/officeDocument/2006/relationships/hyperlink" Target="https://webunwto.s3.eu-west-1.amazonaws.com/s3fs-public/2020-05/UNWTO-Global-Guidelines-to-Restart-Tourism.pdf" TargetMode="External"/><Relationship Id="rId1" Type="http://schemas.openxmlformats.org/officeDocument/2006/relationships/slideLayout" Target="../slideLayouts/slideLayout21.xml"/><Relationship Id="rId6" Type="http://schemas.openxmlformats.org/officeDocument/2006/relationships/hyperlink" Target="http://belovedbyall.com/about/" TargetMode="External"/><Relationship Id="rId5" Type="http://schemas.openxmlformats.org/officeDocument/2006/relationships/image" Target="../media/image83.png"/><Relationship Id="rId4" Type="http://schemas.openxmlformats.org/officeDocument/2006/relationships/hyperlink" Target="https://icelandmag.is/article/slideshow-day-bieber-effect-or-plain-selfishness-visitors-destroying-fjadrargljufur"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www.geograph.ie/photo/3977774" TargetMode="External"/><Relationship Id="rId2" Type="http://schemas.openxmlformats.org/officeDocument/2006/relationships/image" Target="../media/image1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group of people standing next to a waterfall&#10;&#10;Description automatically generated with medium confidence">
            <a:extLst>
              <a:ext uri="{FF2B5EF4-FFF2-40B4-BE49-F238E27FC236}">
                <a16:creationId xmlns:a16="http://schemas.microsoft.com/office/drawing/2014/main" id="{FAA4BEE3-9698-4807-A31C-0440A46CD51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6237" y="0"/>
            <a:ext cx="12192000" cy="6858000"/>
          </a:xfrm>
        </p:spPr>
      </p:pic>
      <p:sp>
        <p:nvSpPr>
          <p:cNvPr id="2" name="Text Placeholder 1">
            <a:extLst>
              <a:ext uri="{FF2B5EF4-FFF2-40B4-BE49-F238E27FC236}">
                <a16:creationId xmlns:a16="http://schemas.microsoft.com/office/drawing/2014/main" id="{B629D804-B772-004C-8CEE-AE54F567FE99}"/>
              </a:ext>
            </a:extLst>
          </p:cNvPr>
          <p:cNvSpPr>
            <a:spLocks noGrp="1"/>
          </p:cNvSpPr>
          <p:nvPr>
            <p:ph type="body" sz="quarter" idx="15"/>
          </p:nvPr>
        </p:nvSpPr>
        <p:spPr>
          <a:xfrm>
            <a:off x="-12475" y="3429000"/>
            <a:ext cx="12204476" cy="775681"/>
          </a:xfrm>
          <a:solidFill>
            <a:srgbClr val="9A2E90"/>
          </a:solidFill>
        </p:spPr>
        <p:txBody>
          <a:bodyPr/>
          <a:lstStyle/>
          <a:p>
            <a:r>
              <a:rPr lang="en-US" dirty="0" err="1"/>
              <a:t>Sprendžiant</a:t>
            </a:r>
            <a:r>
              <a:rPr lang="en-US" dirty="0"/>
              <a:t> kai </a:t>
            </a:r>
            <a:r>
              <a:rPr lang="en-US" dirty="0" err="1"/>
              <a:t>kuriuos</a:t>
            </a:r>
            <a:r>
              <a:rPr lang="en-US" dirty="0"/>
              <a:t> </a:t>
            </a:r>
            <a:r>
              <a:rPr lang="en-US" dirty="0" err="1"/>
              <a:t>iššūkius</a:t>
            </a:r>
            <a:endParaRPr lang="en-US" dirty="0"/>
          </a:p>
        </p:txBody>
      </p:sp>
      <p:pic>
        <p:nvPicPr>
          <p:cNvPr id="12" name="Picture 11" descr="A close up of a sign&#10;&#10;Description automatically generated">
            <a:extLst>
              <a:ext uri="{FF2B5EF4-FFF2-40B4-BE49-F238E27FC236}">
                <a16:creationId xmlns:a16="http://schemas.microsoft.com/office/drawing/2014/main" id="{49C8601D-6F68-5448-8C96-03634009EA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924" y="440002"/>
            <a:ext cx="3786517" cy="967359"/>
          </a:xfrm>
          <a:prstGeom prst="rect">
            <a:avLst/>
          </a:prstGeom>
        </p:spPr>
      </p:pic>
      <p:sp>
        <p:nvSpPr>
          <p:cNvPr id="16" name="Freeform 15">
            <a:extLst>
              <a:ext uri="{FF2B5EF4-FFF2-40B4-BE49-F238E27FC236}">
                <a16:creationId xmlns:a16="http://schemas.microsoft.com/office/drawing/2014/main" id="{D164E637-29E0-DA45-8C1B-1B859734A216}"/>
              </a:ext>
            </a:extLst>
          </p:cNvPr>
          <p:cNvSpPr txBox="1">
            <a:spLocks/>
          </p:cNvSpPr>
          <p:nvPr/>
        </p:nvSpPr>
        <p:spPr>
          <a:xfrm>
            <a:off x="-6237" y="0"/>
            <a:ext cx="12198238" cy="6858000"/>
          </a:xfrm>
          <a:custGeom>
            <a:avLst/>
            <a:gdLst>
              <a:gd name="connsiteX0" fmla="*/ 0 w 12198238"/>
              <a:gd name="connsiteY0" fmla="*/ 0 h 6858000"/>
              <a:gd name="connsiteX1" fmla="*/ 10775837 w 12198238"/>
              <a:gd name="connsiteY1" fmla="*/ 0 h 6858000"/>
              <a:gd name="connsiteX2" fmla="*/ 10775837 w 12198238"/>
              <a:gd name="connsiteY2" fmla="*/ 4545105 h 6858000"/>
              <a:gd name="connsiteX3" fmla="*/ 12198237 w 12198238"/>
              <a:gd name="connsiteY3" fmla="*/ 4545105 h 6858000"/>
              <a:gd name="connsiteX4" fmla="*/ 12198237 w 12198238"/>
              <a:gd name="connsiteY4" fmla="*/ 0 h 6858000"/>
              <a:gd name="connsiteX5" fmla="*/ 12198238 w 12198238"/>
              <a:gd name="connsiteY5" fmla="*/ 0 h 6858000"/>
              <a:gd name="connsiteX6" fmla="*/ 12198238 w 12198238"/>
              <a:gd name="connsiteY6" fmla="*/ 6858000 h 6858000"/>
              <a:gd name="connsiteX7" fmla="*/ 1422400 w 12198238"/>
              <a:gd name="connsiteY7" fmla="*/ 6858000 h 6858000"/>
              <a:gd name="connsiteX8" fmla="*/ 1422400 w 12198238"/>
              <a:gd name="connsiteY8" fmla="*/ 3337560 h 6858000"/>
              <a:gd name="connsiteX9" fmla="*/ 0 w 12198238"/>
              <a:gd name="connsiteY9" fmla="*/ 3337560 h 6858000"/>
              <a:gd name="connsiteX10" fmla="*/ 0 w 12198238"/>
              <a:gd name="connsiteY10" fmla="*/ 2787085 h 6858000"/>
              <a:gd name="connsiteX11" fmla="*/ 1422400 w 12198238"/>
              <a:gd name="connsiteY11" fmla="*/ 2787085 h 6858000"/>
              <a:gd name="connsiteX12" fmla="*/ 1422400 w 12198238"/>
              <a:gd name="connsiteY12" fmla="*/ 1263084 h 6858000"/>
              <a:gd name="connsiteX13" fmla="*/ 0 w 12198238"/>
              <a:gd name="connsiteY13" fmla="*/ 12630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8238" h="6858000">
                <a:moveTo>
                  <a:pt x="0" y="0"/>
                </a:moveTo>
                <a:lnTo>
                  <a:pt x="10775837" y="0"/>
                </a:lnTo>
                <a:lnTo>
                  <a:pt x="10775837" y="4545105"/>
                </a:lnTo>
                <a:lnTo>
                  <a:pt x="12198237" y="4545105"/>
                </a:lnTo>
                <a:lnTo>
                  <a:pt x="12198237" y="0"/>
                </a:lnTo>
                <a:lnTo>
                  <a:pt x="12198238" y="0"/>
                </a:lnTo>
                <a:lnTo>
                  <a:pt x="12198238" y="6858000"/>
                </a:lnTo>
                <a:lnTo>
                  <a:pt x="1422400" y="6858000"/>
                </a:lnTo>
                <a:lnTo>
                  <a:pt x="1422400" y="3337560"/>
                </a:lnTo>
                <a:lnTo>
                  <a:pt x="0" y="3337560"/>
                </a:lnTo>
                <a:lnTo>
                  <a:pt x="0" y="2787085"/>
                </a:lnTo>
                <a:lnTo>
                  <a:pt x="1422400" y="2787085"/>
                </a:lnTo>
                <a:lnTo>
                  <a:pt x="1422400" y="1263084"/>
                </a:lnTo>
                <a:lnTo>
                  <a:pt x="0" y="1263084"/>
                </a:lnTo>
                <a:close/>
              </a:path>
            </a:pathLst>
          </a:custGeom>
          <a:ln>
            <a:noFill/>
          </a:ln>
        </p:spPr>
        <p:txBody>
          <a:bodyPr vert="horz" wrap="square" lIns="91440" tIns="45720" rIns="91440" bIns="45720" rtlCol="0" anchor="t">
            <a:noAutofit/>
          </a:bodyPr>
          <a:lstStyle>
            <a:defPPr>
              <a:defRPr lang="en-US"/>
            </a:defPPr>
            <a:lvl1pPr marL="0" indent="0" algn="ctr" defTabSz="914400" rtl="0" eaLnBrk="1" latinLnBrk="0" hangingPunct="1">
              <a:buNone/>
              <a:defRPr sz="1800" i="1" kern="1200" baseline="0">
                <a:solidFill>
                  <a:srgbClr val="142D5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p:txBody>
      </p:sp>
      <p:sp>
        <p:nvSpPr>
          <p:cNvPr id="23" name="TextBox 22">
            <a:extLst>
              <a:ext uri="{FF2B5EF4-FFF2-40B4-BE49-F238E27FC236}">
                <a16:creationId xmlns:a16="http://schemas.microsoft.com/office/drawing/2014/main" id="{33AC0240-BD84-4041-937D-7880E858DA0E}"/>
              </a:ext>
            </a:extLst>
          </p:cNvPr>
          <p:cNvSpPr txBox="1"/>
          <p:nvPr/>
        </p:nvSpPr>
        <p:spPr>
          <a:xfrm>
            <a:off x="9820275" y="5981700"/>
            <a:ext cx="2162175" cy="646331"/>
          </a:xfrm>
          <a:prstGeom prst="rect">
            <a:avLst/>
          </a:prstGeom>
          <a:noFill/>
        </p:spPr>
        <p:txBody>
          <a:bodyPr wrap="square" rtlCol="0">
            <a:spAutoFit/>
          </a:bodyPr>
          <a:lstStyle/>
          <a:p>
            <a:pPr algn="r"/>
            <a:r>
              <a:rPr lang="en-IE" sz="3600" b="1" dirty="0">
                <a:solidFill>
                  <a:schemeClr val="bg1"/>
                </a:solidFill>
              </a:rPr>
              <a:t>5 </a:t>
            </a:r>
            <a:r>
              <a:rPr lang="en-IE" sz="3600" b="1" dirty="0" err="1">
                <a:solidFill>
                  <a:schemeClr val="bg1"/>
                </a:solidFill>
              </a:rPr>
              <a:t>modulis</a:t>
            </a:r>
            <a:endParaRPr lang="en-IE" sz="3600" b="1" dirty="0">
              <a:solidFill>
                <a:schemeClr val="bg1"/>
              </a:solidFill>
            </a:endParaRPr>
          </a:p>
        </p:txBody>
      </p:sp>
    </p:spTree>
    <p:extLst>
      <p:ext uri="{BB962C8B-B14F-4D97-AF65-F5344CB8AC3E}">
        <p14:creationId xmlns:p14="http://schemas.microsoft.com/office/powerpoint/2010/main" val="1183231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Logo, company name&#10;&#10;Description automatically generated">
            <a:extLst>
              <a:ext uri="{FF2B5EF4-FFF2-40B4-BE49-F238E27FC236}">
                <a16:creationId xmlns:a16="http://schemas.microsoft.com/office/drawing/2014/main" id="{B0DB7B74-016A-44CB-8A86-68F5BF436B0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446088" y="471488"/>
            <a:ext cx="3798887" cy="4222750"/>
          </a:xfrm>
        </p:spPr>
      </p:pic>
      <p:sp>
        <p:nvSpPr>
          <p:cNvPr id="4" name="Text Placeholder 3">
            <a:extLst>
              <a:ext uri="{FF2B5EF4-FFF2-40B4-BE49-F238E27FC236}">
                <a16:creationId xmlns:a16="http://schemas.microsoft.com/office/drawing/2014/main" id="{B310BBBE-8023-4C82-99CF-4E040B0CE37B}"/>
              </a:ext>
            </a:extLst>
          </p:cNvPr>
          <p:cNvSpPr>
            <a:spLocks noGrp="1"/>
          </p:cNvSpPr>
          <p:nvPr>
            <p:ph type="body" sz="quarter" idx="13"/>
          </p:nvPr>
        </p:nvSpPr>
        <p:spPr>
          <a:xfrm>
            <a:off x="4635221" y="1508861"/>
            <a:ext cx="6251854" cy="1791502"/>
          </a:xfrm>
        </p:spPr>
        <p:txBody>
          <a:bodyPr>
            <a:normAutofit fontScale="92500" lnSpcReduction="10000"/>
          </a:bodyPr>
          <a:lstStyle/>
          <a:p>
            <a:r>
              <a:rPr lang="lt-LT" dirty="0"/>
              <a:t>Jungtinių Tautų pasaulio turizmo organizacija (UNWTO) paskelbė gaires, kaip vėl atverti turizmą „saugiai, sklandžiai ir atsakingai“.</a:t>
            </a:r>
            <a:endParaRPr lang="en-IE" dirty="0"/>
          </a:p>
        </p:txBody>
      </p:sp>
      <p:sp>
        <p:nvSpPr>
          <p:cNvPr id="5" name="Text Placeholder 4">
            <a:extLst>
              <a:ext uri="{FF2B5EF4-FFF2-40B4-BE49-F238E27FC236}">
                <a16:creationId xmlns:a16="http://schemas.microsoft.com/office/drawing/2014/main" id="{22659761-D0D3-4426-8465-51CF09DF6A4A}"/>
              </a:ext>
            </a:extLst>
          </p:cNvPr>
          <p:cNvSpPr>
            <a:spLocks noGrp="1"/>
          </p:cNvSpPr>
          <p:nvPr>
            <p:ph type="body" sz="quarter" idx="14"/>
          </p:nvPr>
        </p:nvSpPr>
        <p:spPr/>
        <p:txBody>
          <a:bodyPr/>
          <a:lstStyle/>
          <a:p>
            <a:r>
              <a:rPr lang="lt-LT" dirty="0"/>
              <a:t>Gairėmis siekiama mažinti ekonominį poveikį, rengti saugos protokolus ir koordinuoti atsakomuosius veiksmus bei skatinti inovacijas... ypač svarbūs 6 ir 7 prioritetai.</a:t>
            </a:r>
            <a:endParaRPr lang="en-US" dirty="0"/>
          </a:p>
        </p:txBody>
      </p:sp>
      <p:pic>
        <p:nvPicPr>
          <p:cNvPr id="13" name="Picture Placeholder 12" descr="A picture containing tree, outdoor, grass, plant&#10;&#10;Description automatically generated">
            <a:extLst>
              <a:ext uri="{FF2B5EF4-FFF2-40B4-BE49-F238E27FC236}">
                <a16:creationId xmlns:a16="http://schemas.microsoft.com/office/drawing/2014/main" id="{8FE3440D-F3CF-4114-99FA-68BA49BDFEFD}"/>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55994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0BBBE-8023-4C82-99CF-4E040B0CE37B}"/>
              </a:ext>
            </a:extLst>
          </p:cNvPr>
          <p:cNvSpPr>
            <a:spLocks noGrp="1"/>
          </p:cNvSpPr>
          <p:nvPr>
            <p:ph type="body" sz="quarter" idx="13"/>
          </p:nvPr>
        </p:nvSpPr>
        <p:spPr>
          <a:xfrm>
            <a:off x="4635221" y="1508861"/>
            <a:ext cx="6251854" cy="1791502"/>
          </a:xfrm>
        </p:spPr>
        <p:txBody>
          <a:bodyPr>
            <a:normAutofit fontScale="92500" lnSpcReduction="20000"/>
          </a:bodyPr>
          <a:lstStyle/>
          <a:p>
            <a:r>
              <a:rPr lang="is-IS" dirty="0">
                <a:solidFill>
                  <a:srgbClr val="9A2E90"/>
                </a:solidFill>
              </a:rPr>
              <a:t>UNWTO 6 prioritetas: </a:t>
            </a:r>
          </a:p>
          <a:p>
            <a:r>
              <a:rPr lang="lt-LT" dirty="0"/>
              <a:t>Pridėtinės vertės darbo vietų kūrimas pasitelkiant naujas technologijas</a:t>
            </a:r>
            <a:endParaRPr lang="is-IS" dirty="0"/>
          </a:p>
        </p:txBody>
      </p:sp>
      <p:sp>
        <p:nvSpPr>
          <p:cNvPr id="8" name="Text Placeholder 3">
            <a:extLst>
              <a:ext uri="{FF2B5EF4-FFF2-40B4-BE49-F238E27FC236}">
                <a16:creationId xmlns:a16="http://schemas.microsoft.com/office/drawing/2014/main" id="{B4C5AB44-4FAC-4100-8DF4-FE80B5CCB23E}"/>
              </a:ext>
            </a:extLst>
          </p:cNvPr>
          <p:cNvSpPr txBox="1">
            <a:spLocks/>
          </p:cNvSpPr>
          <p:nvPr/>
        </p:nvSpPr>
        <p:spPr>
          <a:xfrm>
            <a:off x="7685069" y="3557638"/>
            <a:ext cx="4294895" cy="25253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00384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is-IS" dirty="0">
                <a:solidFill>
                  <a:srgbClr val="9A2E90"/>
                </a:solidFill>
              </a:rPr>
              <a:t>UNWTO 7 prioritetas: </a:t>
            </a:r>
          </a:p>
          <a:p>
            <a:r>
              <a:rPr lang="is-IS" dirty="0"/>
              <a:t>Inovacijos ir tvarumas - nauja norma</a:t>
            </a:r>
          </a:p>
          <a:p>
            <a:endParaRPr lang="en-IE" dirty="0"/>
          </a:p>
        </p:txBody>
      </p:sp>
      <p:pic>
        <p:nvPicPr>
          <p:cNvPr id="10" name="Picture Placeholder 9" descr="A picture containing person, hand&#10;&#10;Description automatically generated">
            <a:extLst>
              <a:ext uri="{FF2B5EF4-FFF2-40B4-BE49-F238E27FC236}">
                <a16:creationId xmlns:a16="http://schemas.microsoft.com/office/drawing/2014/main" id="{841C0553-10D0-47BE-A118-B759F247239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pic>
        <p:nvPicPr>
          <p:cNvPr id="16" name="Picture Placeholder 15" descr="A person holding a globe&#10;&#10;Description automatically generated with low confidence">
            <a:extLst>
              <a:ext uri="{FF2B5EF4-FFF2-40B4-BE49-F238E27FC236}">
                <a16:creationId xmlns:a16="http://schemas.microsoft.com/office/drawing/2014/main" id="{37AF0390-46BC-4F9F-B629-23B118C29B8C}"/>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a:fillRect/>
          </a:stretch>
        </p:blipFill>
        <p:spPr/>
      </p:pic>
      <p:sp>
        <p:nvSpPr>
          <p:cNvPr id="18" name="TextBox 17">
            <a:extLst>
              <a:ext uri="{FF2B5EF4-FFF2-40B4-BE49-F238E27FC236}">
                <a16:creationId xmlns:a16="http://schemas.microsoft.com/office/drawing/2014/main" id="{354B2C2A-2854-4A0E-8433-1B34549C336B}"/>
              </a:ext>
            </a:extLst>
          </p:cNvPr>
          <p:cNvSpPr txBox="1"/>
          <p:nvPr/>
        </p:nvSpPr>
        <p:spPr>
          <a:xfrm>
            <a:off x="8395854" y="6498982"/>
            <a:ext cx="4828854" cy="307777"/>
          </a:xfrm>
          <a:prstGeom prst="rect">
            <a:avLst/>
          </a:prstGeom>
          <a:noFill/>
        </p:spPr>
        <p:txBody>
          <a:bodyPr wrap="square">
            <a:spAutoFit/>
          </a:bodyPr>
          <a:lstStyle/>
          <a:p>
            <a:pPr marL="0" indent="0">
              <a:buNone/>
            </a:pPr>
            <a:r>
              <a:rPr lang="is-IS" sz="1400" dirty="0">
                <a:hlinkClick r:id="rId6"/>
              </a:rPr>
              <a:t>UNWTO-Global-Guidelines-to-Restart-Tourism.pdf</a:t>
            </a:r>
            <a:r>
              <a:rPr lang="is-IS" sz="1400" dirty="0"/>
              <a:t> </a:t>
            </a:r>
          </a:p>
        </p:txBody>
      </p:sp>
    </p:spTree>
    <p:extLst>
      <p:ext uri="{BB962C8B-B14F-4D97-AF65-F5344CB8AC3E}">
        <p14:creationId xmlns:p14="http://schemas.microsoft.com/office/powerpoint/2010/main" val="1688313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0C288E-F899-4C6D-B13E-24A9C7CC8D0A}"/>
              </a:ext>
            </a:extLst>
          </p:cNvPr>
          <p:cNvSpPr>
            <a:spLocks noGrp="1"/>
          </p:cNvSpPr>
          <p:nvPr>
            <p:ph type="body" sz="quarter" idx="13"/>
          </p:nvPr>
        </p:nvSpPr>
        <p:spPr>
          <a:xfrm>
            <a:off x="1675006" y="725979"/>
            <a:ext cx="9649486" cy="697353"/>
          </a:xfrm>
        </p:spPr>
        <p:txBody>
          <a:bodyPr/>
          <a:lstStyle/>
          <a:p>
            <a:r>
              <a:rPr lang="is-IS" dirty="0"/>
              <a:t>Apibendrinimas – COVID-19 IR TURIZMAS</a:t>
            </a:r>
            <a:endParaRPr lang="en-IE" dirty="0"/>
          </a:p>
        </p:txBody>
      </p:sp>
      <p:sp>
        <p:nvSpPr>
          <p:cNvPr id="3" name="Text Placeholder 2">
            <a:extLst>
              <a:ext uri="{FF2B5EF4-FFF2-40B4-BE49-F238E27FC236}">
                <a16:creationId xmlns:a16="http://schemas.microsoft.com/office/drawing/2014/main" id="{8F160F50-7C91-4211-80C7-A87D9FE03F99}"/>
              </a:ext>
            </a:extLst>
          </p:cNvPr>
          <p:cNvSpPr>
            <a:spLocks noGrp="1"/>
          </p:cNvSpPr>
          <p:nvPr>
            <p:ph type="body" sz="quarter" idx="14"/>
          </p:nvPr>
        </p:nvSpPr>
        <p:spPr>
          <a:xfrm>
            <a:off x="1687302" y="1551398"/>
            <a:ext cx="10220446" cy="3537755"/>
          </a:xfrm>
        </p:spPr>
        <p:txBody>
          <a:bodyPr/>
          <a:lstStyle/>
          <a:p>
            <a:r>
              <a:rPr lang="lt-LT" dirty="0"/>
              <a:t>Pasaulis po </a:t>
            </a:r>
            <a:r>
              <a:rPr lang="lt-LT" dirty="0" err="1"/>
              <a:t>Covid</a:t>
            </a:r>
            <a:r>
              <a:rPr lang="lt-LT" dirty="0"/>
              <a:t> yra ir bus labai skirtingas, todėl mums reikės kūrybiško ir kritiško mąstymo, kad galėtume prisitaikyti prie naujo pasaulio. Turizmas turi visas galimybes būti teigiama jėga, kuri žengia į priekį.</a:t>
            </a:r>
          </a:p>
          <a:p>
            <a:r>
              <a:rPr lang="lt-LT" dirty="0"/>
              <a:t>Svarbu, kad pamatytumėte ir suprastumėte jūsų bendruomenėje egzistuojančias atsinaujinančio, tvaraus ir popkultūros turizmo galimybes.</a:t>
            </a:r>
          </a:p>
          <a:p>
            <a:r>
              <a:rPr lang="lt-LT" dirty="0"/>
              <a:t>Kuo geriau suprasime savo turizmo išteklius - kultūrą, gamtą, istoriją ar bendruomenę, tuo daugiau galimybių turėsime kurti </a:t>
            </a:r>
            <a:r>
              <a:rPr lang="lt-LT" dirty="0" err="1"/>
              <a:t>inovatyvius</a:t>
            </a:r>
            <a:r>
              <a:rPr lang="lt-LT" dirty="0"/>
              <a:t> ir įvairius produktus. </a:t>
            </a:r>
          </a:p>
          <a:p>
            <a:r>
              <a:rPr lang="lt-LT" dirty="0"/>
              <a:t>Turizmo produktai, kurie yra giliai įsišakniję vietos bendruomenėje, gali pasiūlyti unikalių patirčių, kurių turistai visada ieško, taip pat sustiprinti vietos gyventojų prisirišimą prie vietos ir pasididžiavimą ja.</a:t>
            </a:r>
            <a:endParaRPr lang="en-IE" dirty="0"/>
          </a:p>
        </p:txBody>
      </p:sp>
    </p:spTree>
    <p:extLst>
      <p:ext uri="{BB962C8B-B14F-4D97-AF65-F5344CB8AC3E}">
        <p14:creationId xmlns:p14="http://schemas.microsoft.com/office/powerpoint/2010/main" val="1738915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92500" lnSpcReduction="10000"/>
          </a:bodyPr>
          <a:lstStyle/>
          <a:p>
            <a:r>
              <a:rPr lang="en-IE" dirty="0"/>
              <a:t>2 SKYRIUS</a:t>
            </a:r>
          </a:p>
          <a:p>
            <a:r>
              <a:rPr lang="en-IE" dirty="0"/>
              <a:t>POPKULTŪROS TURIZMO REGENERACIJA IR TVARUMAS</a:t>
            </a:r>
          </a:p>
        </p:txBody>
      </p:sp>
      <p:pic>
        <p:nvPicPr>
          <p:cNvPr id="7" name="Picture Placeholder 6" descr="A picture containing grass, plant&#10;&#10;Description automatically generated">
            <a:extLst>
              <a:ext uri="{FF2B5EF4-FFF2-40B4-BE49-F238E27FC236}">
                <a16:creationId xmlns:a16="http://schemas.microsoft.com/office/drawing/2014/main" id="{F5B739ED-CFC3-46FC-84FC-F5DF08C700B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426067" y="-234573"/>
            <a:ext cx="12618067" cy="7327144"/>
          </a:xfrm>
        </p:spPr>
      </p:pic>
      <p:sp>
        <p:nvSpPr>
          <p:cNvPr id="9" name="TextBox 8">
            <a:extLst>
              <a:ext uri="{FF2B5EF4-FFF2-40B4-BE49-F238E27FC236}">
                <a16:creationId xmlns:a16="http://schemas.microsoft.com/office/drawing/2014/main" id="{08492C31-2FE6-4140-8EB2-6ECC4144CC3A}"/>
              </a:ext>
            </a:extLst>
          </p:cNvPr>
          <p:cNvSpPr txBox="1"/>
          <p:nvPr/>
        </p:nvSpPr>
        <p:spPr>
          <a:xfrm>
            <a:off x="5408807" y="4003027"/>
            <a:ext cx="6395099" cy="1384995"/>
          </a:xfrm>
          <a:prstGeom prst="rect">
            <a:avLst/>
          </a:prstGeom>
          <a:noFill/>
        </p:spPr>
        <p:txBody>
          <a:bodyPr wrap="square">
            <a:spAutoFit/>
          </a:bodyPr>
          <a:lstStyle/>
          <a:p>
            <a:r>
              <a:rPr lang="lt-LT" sz="2800" dirty="0">
                <a:solidFill>
                  <a:schemeClr val="bg1"/>
                </a:solidFill>
              </a:rPr>
              <a:t>Šiame skyriuje nagrinėsime atkuriamąjį ir tvarųjį turizmą ir jų principų taikymo popkultūros turizmui būdus</a:t>
            </a:r>
            <a:endParaRPr lang="is-IS" sz="2800" dirty="0">
              <a:solidFill>
                <a:schemeClr val="bg1"/>
              </a:solidFill>
            </a:endParaRPr>
          </a:p>
        </p:txBody>
      </p:sp>
    </p:spTree>
    <p:extLst>
      <p:ext uri="{BB962C8B-B14F-4D97-AF65-F5344CB8AC3E}">
        <p14:creationId xmlns:p14="http://schemas.microsoft.com/office/powerpoint/2010/main" val="1228288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Kas </a:t>
            </a:r>
            <a:r>
              <a:rPr lang="en-US" dirty="0" err="1"/>
              <a:t>yra</a:t>
            </a:r>
            <a:r>
              <a:rPr lang="en-US" dirty="0"/>
              <a:t> </a:t>
            </a:r>
            <a:r>
              <a:rPr lang="en-US" dirty="0" err="1"/>
              <a:t>atkuriamasis</a:t>
            </a:r>
            <a:r>
              <a:rPr lang="en-US" dirty="0"/>
              <a:t> </a:t>
            </a:r>
            <a:r>
              <a:rPr lang="en-US" dirty="0" err="1"/>
              <a:t>turizmas</a:t>
            </a:r>
            <a:r>
              <a:rPr lang="en-US" dirty="0"/>
              <a:t>?</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982966"/>
            <a:ext cx="10156668" cy="1308504"/>
          </a:xfrm>
        </p:spPr>
        <p:txBody>
          <a:bodyPr/>
          <a:lstStyle/>
          <a:p>
            <a:pPr algn="just"/>
            <a:r>
              <a:rPr lang="lt-LT" dirty="0"/>
              <a:t>„Atkuriamasis turizmas nėra nukreiptas prieš augimą; jis tiesiog reikalauja, kad augintume tai, kas mums svarbiausia, tokiu būdu, kuris būtų naudingas visai sistemai ir niekada nebūtų daromas kitų sąskaita.“ (</a:t>
            </a:r>
            <a:r>
              <a:rPr lang="lt-LT" dirty="0" err="1"/>
              <a:t>Anna</a:t>
            </a:r>
            <a:r>
              <a:rPr lang="lt-LT" dirty="0"/>
              <a:t> </a:t>
            </a:r>
            <a:r>
              <a:rPr lang="lt-LT" dirty="0" err="1"/>
              <a:t>Pollock</a:t>
            </a:r>
            <a:r>
              <a:rPr lang="lt-LT" dirty="0"/>
              <a:t>, 2019). Popkultūros turizmas </a:t>
            </a:r>
            <a:endParaRPr lang="en-US" dirty="0"/>
          </a:p>
        </p:txBody>
      </p:sp>
      <p:pic>
        <p:nvPicPr>
          <p:cNvPr id="12" name="Picture Placeholder 11" descr="A person standing on a dock&#10;&#10;Description automatically generated with medium confidence">
            <a:extLst>
              <a:ext uri="{FF2B5EF4-FFF2-40B4-BE49-F238E27FC236}">
                <a16:creationId xmlns:a16="http://schemas.microsoft.com/office/drawing/2014/main" id="{2B81777A-E65F-4ADE-9EBA-81822F62093E}"/>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3564836" y="0"/>
            <a:ext cx="8627164" cy="4540151"/>
          </a:xfrm>
        </p:spPr>
      </p:pic>
    </p:spTree>
    <p:extLst>
      <p:ext uri="{BB962C8B-B14F-4D97-AF65-F5344CB8AC3E}">
        <p14:creationId xmlns:p14="http://schemas.microsoft.com/office/powerpoint/2010/main" val="4167935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Kaip </a:t>
            </a:r>
            <a:r>
              <a:rPr lang="en-US" dirty="0" err="1"/>
              <a:t>veikia</a:t>
            </a:r>
            <a:r>
              <a:rPr lang="en-US" dirty="0"/>
              <a:t> </a:t>
            </a:r>
            <a:r>
              <a:rPr lang="en-US" dirty="0" err="1"/>
              <a:t>atkuriamasis</a:t>
            </a:r>
            <a:r>
              <a:rPr lang="en-US" dirty="0"/>
              <a:t> </a:t>
            </a:r>
            <a:r>
              <a:rPr lang="en-US" dirty="0" err="1"/>
              <a:t>turizmas</a:t>
            </a:r>
            <a:r>
              <a:rPr lang="en-US" dirty="0"/>
              <a:t>?</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388092" y="4755911"/>
            <a:ext cx="10338127" cy="1308504"/>
          </a:xfrm>
        </p:spPr>
        <p:txBody>
          <a:bodyPr/>
          <a:lstStyle/>
          <a:p>
            <a:r>
              <a:rPr lang="lt-LT" dirty="0"/>
              <a:t>Reikia kurti vertę, o ne apimtis, ir rasti pusiausvyrą tarp pasiūlos ir paklausos poreikių. </a:t>
            </a:r>
          </a:p>
          <a:p>
            <a:r>
              <a:rPr lang="lt-LT" dirty="0"/>
              <a:t>Atkuriamasis turizmas naudingas ir lankytojams, ir vietovėms. Jame nagrinėjama, kaip turizmas gali prisidėti prie vietovės kūrimo.</a:t>
            </a:r>
            <a:endParaRPr lang="en-US" dirty="0"/>
          </a:p>
        </p:txBody>
      </p:sp>
      <p:pic>
        <p:nvPicPr>
          <p:cNvPr id="7" name="Picture Placeholder 6" descr="A picture containing person, bed&#10;&#10;Description automatically generated">
            <a:extLst>
              <a:ext uri="{FF2B5EF4-FFF2-40B4-BE49-F238E27FC236}">
                <a16:creationId xmlns:a16="http://schemas.microsoft.com/office/drawing/2014/main" id="{DA4B4B7C-A915-4220-AE8F-67F34FE1A43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6917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outdoor&#10;&#10;Description automatically generated">
            <a:extLst>
              <a:ext uri="{FF2B5EF4-FFF2-40B4-BE49-F238E27FC236}">
                <a16:creationId xmlns:a16="http://schemas.microsoft.com/office/drawing/2014/main" id="{D412DEC8-76AB-4014-A742-EA82BFAC124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 name="Text Placeholder 2">
            <a:extLst>
              <a:ext uri="{FF2B5EF4-FFF2-40B4-BE49-F238E27FC236}">
                <a16:creationId xmlns:a16="http://schemas.microsoft.com/office/drawing/2014/main" id="{444364ED-98C6-4D7E-94CD-A628A58CE611}"/>
              </a:ext>
            </a:extLst>
          </p:cNvPr>
          <p:cNvSpPr>
            <a:spLocks noGrp="1"/>
          </p:cNvSpPr>
          <p:nvPr>
            <p:ph type="body" sz="quarter" idx="15"/>
          </p:nvPr>
        </p:nvSpPr>
        <p:spPr>
          <a:xfrm>
            <a:off x="3175537" y="452063"/>
            <a:ext cx="8362342" cy="1617367"/>
          </a:xfrm>
        </p:spPr>
        <p:txBody>
          <a:bodyPr/>
          <a:lstStyle/>
          <a:p>
            <a:r>
              <a:rPr lang="lt-LT" sz="2400" dirty="0"/>
              <a:t>„Visit </a:t>
            </a:r>
            <a:r>
              <a:rPr lang="lt-LT" sz="2400" dirty="0" err="1"/>
              <a:t>Flanders</a:t>
            </a:r>
            <a:r>
              <a:rPr lang="lt-LT" sz="2400" dirty="0"/>
              <a:t>“ ir Flandrijos vyriausybė savo turizmo politikoje pagrindinį dėmesį skyrė atkuriamajam turizmui.</a:t>
            </a:r>
          </a:p>
          <a:p>
            <a:r>
              <a:rPr lang="lt-LT" sz="2400" dirty="0" err="1"/>
              <a:t>www.traveltotomorrow.be</a:t>
            </a:r>
            <a:endParaRPr lang="en-IE" dirty="0"/>
          </a:p>
        </p:txBody>
      </p:sp>
    </p:spTree>
    <p:extLst>
      <p:ext uri="{BB962C8B-B14F-4D97-AF65-F5344CB8AC3E}">
        <p14:creationId xmlns:p14="http://schemas.microsoft.com/office/powerpoint/2010/main" val="3935938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4364ED-98C6-4D7E-94CD-A628A58CE611}"/>
              </a:ext>
            </a:extLst>
          </p:cNvPr>
          <p:cNvSpPr>
            <a:spLocks noGrp="1"/>
          </p:cNvSpPr>
          <p:nvPr>
            <p:ph type="body" sz="quarter" idx="15"/>
          </p:nvPr>
        </p:nvSpPr>
        <p:spPr>
          <a:xfrm>
            <a:off x="3206358" y="436526"/>
            <a:ext cx="8475357" cy="1617367"/>
          </a:xfrm>
        </p:spPr>
        <p:txBody>
          <a:bodyPr>
            <a:normAutofit/>
          </a:bodyPr>
          <a:lstStyle/>
          <a:p>
            <a:r>
              <a:rPr lang="lt-LT" dirty="0"/>
              <a:t>Naujojoje Zelandijoje pradėta kampanija, kuria siekiama, kad žmonės nebesidalytų tomis pačiomis senomis nuotraukomis, nufotografuotomis turistų lankomose vietose. Naujosios Zelandijos turizmo pramonė dabar ragina žmones nustoti „keliauti veikiant socialinei įtakai“ ir kitos kelionės metu galvoti nestandartiškai!</a:t>
            </a:r>
            <a:endParaRPr lang="en-IE" dirty="0"/>
          </a:p>
        </p:txBody>
      </p:sp>
      <p:sp>
        <p:nvSpPr>
          <p:cNvPr id="4" name="Picture Placeholder 3">
            <a:extLst>
              <a:ext uri="{FF2B5EF4-FFF2-40B4-BE49-F238E27FC236}">
                <a16:creationId xmlns:a16="http://schemas.microsoft.com/office/drawing/2014/main" id="{DE844B0F-7A11-408C-9F13-AB84C48FD23E}"/>
              </a:ext>
            </a:extLst>
          </p:cNvPr>
          <p:cNvSpPr>
            <a:spLocks noGrp="1"/>
          </p:cNvSpPr>
          <p:nvPr>
            <p:ph type="pic" sz="quarter" idx="10"/>
          </p:nvPr>
        </p:nvSpPr>
        <p:spPr/>
      </p:sp>
      <p:pic>
        <p:nvPicPr>
          <p:cNvPr id="1026" name="Picture 2" descr="New Zealand Urges Visitors To Stop 'Traveling Under The Social Influence'">
            <a:extLst>
              <a:ext uri="{FF2B5EF4-FFF2-40B4-BE49-F238E27FC236}">
                <a16:creationId xmlns:a16="http://schemas.microsoft.com/office/drawing/2014/main" id="{CB31F49F-7F21-4B73-BADD-0EC71F4B932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79449" y="2069433"/>
            <a:ext cx="8991599" cy="4142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434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EBDD4F-EB2F-47D5-955C-CDCA48587B4C}"/>
              </a:ext>
            </a:extLst>
          </p:cNvPr>
          <p:cNvSpPr>
            <a:spLocks noGrp="1"/>
          </p:cNvSpPr>
          <p:nvPr>
            <p:ph type="body" sz="quarter" idx="13"/>
          </p:nvPr>
        </p:nvSpPr>
        <p:spPr/>
        <p:txBody>
          <a:bodyPr/>
          <a:lstStyle/>
          <a:p>
            <a:r>
              <a:rPr lang="en-IE" dirty="0" err="1"/>
              <a:t>Atsinaujinantis</a:t>
            </a:r>
            <a:r>
              <a:rPr lang="en-IE" dirty="0"/>
              <a:t> </a:t>
            </a:r>
            <a:r>
              <a:rPr lang="en-IE" dirty="0" err="1"/>
              <a:t>ir</a:t>
            </a:r>
            <a:r>
              <a:rPr lang="en-IE" dirty="0"/>
              <a:t> </a:t>
            </a:r>
            <a:r>
              <a:rPr lang="en-IE" dirty="0" err="1"/>
              <a:t>tvarus</a:t>
            </a:r>
            <a:r>
              <a:rPr lang="en-IE" dirty="0"/>
              <a:t> </a:t>
            </a:r>
            <a:r>
              <a:rPr lang="en-IE" dirty="0" err="1"/>
              <a:t>popkultūros</a:t>
            </a:r>
            <a:r>
              <a:rPr lang="en-IE" dirty="0"/>
              <a:t> </a:t>
            </a:r>
            <a:r>
              <a:rPr lang="en-IE" dirty="0" err="1"/>
              <a:t>turizmas</a:t>
            </a:r>
            <a:endParaRPr lang="en-IE" dirty="0"/>
          </a:p>
        </p:txBody>
      </p:sp>
      <p:sp>
        <p:nvSpPr>
          <p:cNvPr id="3" name="Text Placeholder 2">
            <a:extLst>
              <a:ext uri="{FF2B5EF4-FFF2-40B4-BE49-F238E27FC236}">
                <a16:creationId xmlns:a16="http://schemas.microsoft.com/office/drawing/2014/main" id="{7887148C-81E6-4A3F-976C-AC8D5131A610}"/>
              </a:ext>
            </a:extLst>
          </p:cNvPr>
          <p:cNvSpPr>
            <a:spLocks noGrp="1"/>
          </p:cNvSpPr>
          <p:nvPr>
            <p:ph type="body" sz="quarter" idx="14"/>
          </p:nvPr>
        </p:nvSpPr>
        <p:spPr>
          <a:xfrm>
            <a:off x="497155" y="4651798"/>
            <a:ext cx="10013308" cy="1775505"/>
          </a:xfrm>
        </p:spPr>
        <p:txBody>
          <a:bodyPr/>
          <a:lstStyle/>
          <a:p>
            <a:r>
              <a:rPr lang="lt-LT" dirty="0"/>
              <a:t>Atkuriamasis turizmas kuriamas taip, kad būtų kuriamas kapitalas ir „grąžinamas“ žemei ir žmonėms. Įdomu jį nagrinėti kartu su </a:t>
            </a:r>
            <a:r>
              <a:rPr lang="lt-LT" dirty="0" err="1"/>
              <a:t>popkultūriniu</a:t>
            </a:r>
            <a:r>
              <a:rPr lang="lt-LT" dirty="0"/>
              <a:t> turizmu, kuris kartais gali lemti vietovės išnaudojimą, pavyzdžiui, dėl pernelyg didelio turizmo... Taigi, panagrinėkime </a:t>
            </a:r>
            <a:r>
              <a:rPr lang="lt-LT" dirty="0" err="1"/>
              <a:t>regeneracinį</a:t>
            </a:r>
            <a:r>
              <a:rPr lang="lt-LT" dirty="0"/>
              <a:t> turizmą šiek tiek plačiau ir pažvelkime, kaip jis galėtų atrodyti kartu su </a:t>
            </a:r>
            <a:r>
              <a:rPr lang="lt-LT" dirty="0" err="1"/>
              <a:t>popkultūriniu</a:t>
            </a:r>
            <a:r>
              <a:rPr lang="lt-LT" dirty="0"/>
              <a:t> turizmu...</a:t>
            </a:r>
            <a:endParaRPr lang="en-IE" dirty="0"/>
          </a:p>
        </p:txBody>
      </p:sp>
      <p:pic>
        <p:nvPicPr>
          <p:cNvPr id="8" name="Picture Placeholder 7" descr="A picture containing text, person, outdoor, cellphone&#10;&#10;Description automatically generated">
            <a:extLst>
              <a:ext uri="{FF2B5EF4-FFF2-40B4-BE49-F238E27FC236}">
                <a16:creationId xmlns:a16="http://schemas.microsoft.com/office/drawing/2014/main" id="{1058A8AA-E6C9-4BDC-8069-1B7A6B2BBCC0}"/>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xfrm>
            <a:off x="3565525" y="-50800"/>
            <a:ext cx="8626475" cy="4540250"/>
          </a:xfrm>
        </p:spPr>
      </p:pic>
    </p:spTree>
    <p:extLst>
      <p:ext uri="{BB962C8B-B14F-4D97-AF65-F5344CB8AC3E}">
        <p14:creationId xmlns:p14="http://schemas.microsoft.com/office/powerpoint/2010/main" val="1771667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ree, surrounded&#10;&#10;Description automatically generated">
            <a:extLst>
              <a:ext uri="{FF2B5EF4-FFF2-40B4-BE49-F238E27FC236}">
                <a16:creationId xmlns:a16="http://schemas.microsoft.com/office/drawing/2014/main" id="{BC7801F7-0530-4975-94EC-2AA55802DA9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1808252" y="2125664"/>
            <a:ext cx="8542248" cy="3584908"/>
          </a:xfrm>
        </p:spPr>
      </p:pic>
      <p:sp>
        <p:nvSpPr>
          <p:cNvPr id="3" name="Text Placeholder 2">
            <a:extLst>
              <a:ext uri="{FF2B5EF4-FFF2-40B4-BE49-F238E27FC236}">
                <a16:creationId xmlns:a16="http://schemas.microsoft.com/office/drawing/2014/main" id="{0F2706F2-EA2F-40B3-ADC1-9971829B69F0}"/>
              </a:ext>
            </a:extLst>
          </p:cNvPr>
          <p:cNvSpPr>
            <a:spLocks noGrp="1"/>
          </p:cNvSpPr>
          <p:nvPr>
            <p:ph type="body" sz="quarter" idx="15"/>
          </p:nvPr>
        </p:nvSpPr>
        <p:spPr>
          <a:xfrm>
            <a:off x="3175537" y="503434"/>
            <a:ext cx="8393164" cy="1849348"/>
          </a:xfrm>
        </p:spPr>
        <p:txBody>
          <a:bodyPr>
            <a:normAutofit/>
          </a:bodyPr>
          <a:lstStyle/>
          <a:p>
            <a:r>
              <a:rPr lang="lt-LT" sz="2800" dirty="0" err="1"/>
              <a:t>Regeneracinis</a:t>
            </a:r>
            <a:r>
              <a:rPr lang="lt-LT" sz="2800" dirty="0"/>
              <a:t> ir </a:t>
            </a:r>
            <a:r>
              <a:rPr lang="lt-LT" sz="2800" dirty="0" err="1"/>
              <a:t>popkultūrinis</a:t>
            </a:r>
            <a:r>
              <a:rPr lang="lt-LT" sz="2800" dirty="0"/>
              <a:t> turizmas gali atgaivinti nežinomas vietovės dalis, tačiau tam reikia daugiau dėmesio skirti nepažįstamoms vietovėms.</a:t>
            </a:r>
            <a:endParaRPr lang="en-IE" sz="2800" dirty="0"/>
          </a:p>
        </p:txBody>
      </p:sp>
      <p:sp>
        <p:nvSpPr>
          <p:cNvPr id="5" name="TextBox 4">
            <a:extLst>
              <a:ext uri="{FF2B5EF4-FFF2-40B4-BE49-F238E27FC236}">
                <a16:creationId xmlns:a16="http://schemas.microsoft.com/office/drawing/2014/main" id="{BE7F23FD-341C-4892-BB0D-BAE932FC19FB}"/>
              </a:ext>
            </a:extLst>
          </p:cNvPr>
          <p:cNvSpPr txBox="1"/>
          <p:nvPr/>
        </p:nvSpPr>
        <p:spPr>
          <a:xfrm>
            <a:off x="2470061" y="5738924"/>
            <a:ext cx="9413698" cy="1107996"/>
          </a:xfrm>
          <a:prstGeom prst="rect">
            <a:avLst/>
          </a:prstGeom>
          <a:noFill/>
        </p:spPr>
        <p:txBody>
          <a:bodyPr wrap="square">
            <a:spAutoFit/>
          </a:bodyPr>
          <a:lstStyle/>
          <a:p>
            <a:r>
              <a:rPr lang="en-IE" sz="2200" b="1" dirty="0">
                <a:solidFill>
                  <a:srgbClr val="003841"/>
                </a:solidFill>
              </a:rPr>
              <a:t>BET! </a:t>
            </a:r>
            <a:r>
              <a:rPr lang="en-IE" sz="2200" dirty="0" err="1">
                <a:solidFill>
                  <a:srgbClr val="003841"/>
                </a:solidFill>
              </a:rPr>
              <a:t>Neseniai</a:t>
            </a:r>
            <a:r>
              <a:rPr lang="en-IE" sz="2200" dirty="0">
                <a:solidFill>
                  <a:srgbClr val="003841"/>
                </a:solidFill>
              </a:rPr>
              <a:t> </a:t>
            </a:r>
            <a:r>
              <a:rPr lang="en-IE" sz="2200" dirty="0" err="1">
                <a:solidFill>
                  <a:srgbClr val="003841"/>
                </a:solidFill>
              </a:rPr>
              <a:t>Barselonoje</a:t>
            </a:r>
            <a:r>
              <a:rPr lang="en-IE" sz="2200" dirty="0">
                <a:solidFill>
                  <a:srgbClr val="003841"/>
                </a:solidFill>
              </a:rPr>
              <a:t> </a:t>
            </a:r>
            <a:r>
              <a:rPr lang="en-IE" sz="2200" dirty="0" err="1">
                <a:solidFill>
                  <a:srgbClr val="003841"/>
                </a:solidFill>
              </a:rPr>
              <a:t>atliktas</a:t>
            </a:r>
            <a:r>
              <a:rPr lang="en-IE" sz="2200" dirty="0">
                <a:solidFill>
                  <a:srgbClr val="003841"/>
                </a:solidFill>
              </a:rPr>
              <a:t> </a:t>
            </a:r>
            <a:r>
              <a:rPr lang="en-IE" sz="2200" dirty="0">
                <a:hlinkClick r:id="rId4"/>
              </a:rPr>
              <a:t>tyrimas</a:t>
            </a:r>
            <a:r>
              <a:rPr lang="en-IE" sz="2200" dirty="0"/>
              <a:t> </a:t>
            </a:r>
            <a:r>
              <a:rPr lang="en-IE" sz="2200" dirty="0" err="1"/>
              <a:t>parodė</a:t>
            </a:r>
            <a:r>
              <a:rPr lang="en-IE" sz="2200" dirty="0"/>
              <a:t>, </a:t>
            </a:r>
            <a:r>
              <a:rPr lang="lt-LT" sz="2200" dirty="0">
                <a:solidFill>
                  <a:srgbClr val="003841"/>
                </a:solidFill>
              </a:rPr>
              <a:t>kad filmai toli gražu neprisideda prie turistų srautų paskirstymo po visą miestą, o iš tikrųjų sukoncentruoja lankytojus pagrindinėse miesto lankytinose vietose!!</a:t>
            </a:r>
            <a:endParaRPr lang="en-IE" sz="2200" dirty="0">
              <a:solidFill>
                <a:srgbClr val="003841"/>
              </a:solidFill>
            </a:endParaRPr>
          </a:p>
        </p:txBody>
      </p:sp>
    </p:spTree>
    <p:extLst>
      <p:ext uri="{BB962C8B-B14F-4D97-AF65-F5344CB8AC3E}">
        <p14:creationId xmlns:p14="http://schemas.microsoft.com/office/powerpoint/2010/main" val="756764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C55E19C9-0028-40AC-B854-09983288FF5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446964" y="339271"/>
            <a:ext cx="5053922" cy="5979336"/>
          </a:xfrm>
        </p:spPr>
      </p:pic>
      <p:sp>
        <p:nvSpPr>
          <p:cNvPr id="3" name="Text Placeholder 2">
            <a:extLst>
              <a:ext uri="{FF2B5EF4-FFF2-40B4-BE49-F238E27FC236}">
                <a16:creationId xmlns:a16="http://schemas.microsoft.com/office/drawing/2014/main" id="{035783F7-4F0B-474E-9452-AB0B59CEA517}"/>
              </a:ext>
            </a:extLst>
          </p:cNvPr>
          <p:cNvSpPr>
            <a:spLocks noGrp="1"/>
          </p:cNvSpPr>
          <p:nvPr>
            <p:ph type="body" sz="quarter" idx="14"/>
          </p:nvPr>
        </p:nvSpPr>
        <p:spPr>
          <a:xfrm>
            <a:off x="6881109" y="3429000"/>
            <a:ext cx="4902027" cy="968329"/>
          </a:xfrm>
        </p:spPr>
        <p:txBody>
          <a:bodyPr/>
          <a:lstStyle/>
          <a:p>
            <a:r>
              <a:rPr lang="is-IS" dirty="0"/>
              <a:t>POPKULTŪROS PERTEKLINIS TURIZMAS - BIEBERIO EFEKTAS, „FROZEN“ EFEKTAS IR DAR DAUGIAU</a:t>
            </a:r>
            <a:endParaRPr lang="en-IE" dirty="0"/>
          </a:p>
        </p:txBody>
      </p:sp>
      <p:sp>
        <p:nvSpPr>
          <p:cNvPr id="4" name="Text Placeholder 3">
            <a:extLst>
              <a:ext uri="{FF2B5EF4-FFF2-40B4-BE49-F238E27FC236}">
                <a16:creationId xmlns:a16="http://schemas.microsoft.com/office/drawing/2014/main" id="{306F49EF-F1AB-4833-9A9D-B9935B2A0EB8}"/>
              </a:ext>
            </a:extLst>
          </p:cNvPr>
          <p:cNvSpPr>
            <a:spLocks noGrp="1"/>
          </p:cNvSpPr>
          <p:nvPr>
            <p:ph type="body" sz="quarter" idx="15"/>
          </p:nvPr>
        </p:nvSpPr>
        <p:spPr>
          <a:solidFill>
            <a:srgbClr val="1198D1"/>
          </a:solidFill>
        </p:spPr>
        <p:txBody>
          <a:bodyPr/>
          <a:lstStyle/>
          <a:p>
            <a:r>
              <a:rPr lang="en-IE" dirty="0"/>
              <a:t>3</a:t>
            </a:r>
          </a:p>
        </p:txBody>
      </p:sp>
      <p:sp>
        <p:nvSpPr>
          <p:cNvPr id="5" name="Text Placeholder 4">
            <a:extLst>
              <a:ext uri="{FF2B5EF4-FFF2-40B4-BE49-F238E27FC236}">
                <a16:creationId xmlns:a16="http://schemas.microsoft.com/office/drawing/2014/main" id="{31D0A785-DE70-43EB-BAEE-5FE889806743}"/>
              </a:ext>
            </a:extLst>
          </p:cNvPr>
          <p:cNvSpPr>
            <a:spLocks noGrp="1"/>
          </p:cNvSpPr>
          <p:nvPr>
            <p:ph type="body" sz="quarter" idx="16"/>
          </p:nvPr>
        </p:nvSpPr>
        <p:spPr>
          <a:xfrm>
            <a:off x="6843008" y="4513233"/>
            <a:ext cx="4902027" cy="968329"/>
          </a:xfrm>
        </p:spPr>
        <p:txBody>
          <a:bodyPr/>
          <a:lstStyle/>
          <a:p>
            <a:r>
              <a:rPr lang="is-IS" dirty="0"/>
              <a:t>EKOLOGINIS TURIZMAS</a:t>
            </a:r>
          </a:p>
        </p:txBody>
      </p:sp>
      <p:sp>
        <p:nvSpPr>
          <p:cNvPr id="6" name="Text Placeholder 5">
            <a:extLst>
              <a:ext uri="{FF2B5EF4-FFF2-40B4-BE49-F238E27FC236}">
                <a16:creationId xmlns:a16="http://schemas.microsoft.com/office/drawing/2014/main" id="{F9CC331F-DCE0-43EC-BED4-BD6FCE48B188}"/>
              </a:ext>
            </a:extLst>
          </p:cNvPr>
          <p:cNvSpPr>
            <a:spLocks noGrp="1"/>
          </p:cNvSpPr>
          <p:nvPr>
            <p:ph type="body" sz="quarter" idx="17"/>
          </p:nvPr>
        </p:nvSpPr>
        <p:spPr>
          <a:solidFill>
            <a:srgbClr val="F5B020"/>
          </a:solidFill>
        </p:spPr>
        <p:txBody>
          <a:bodyPr/>
          <a:lstStyle/>
          <a:p>
            <a:r>
              <a:rPr lang="en-IE" dirty="0"/>
              <a:t>4</a:t>
            </a:r>
          </a:p>
        </p:txBody>
      </p:sp>
      <p:sp>
        <p:nvSpPr>
          <p:cNvPr id="7" name="Text Placeholder 6">
            <a:extLst>
              <a:ext uri="{FF2B5EF4-FFF2-40B4-BE49-F238E27FC236}">
                <a16:creationId xmlns:a16="http://schemas.microsoft.com/office/drawing/2014/main" id="{9211FD49-601F-482F-8ABE-16EAFC4D3CD5}"/>
              </a:ext>
            </a:extLst>
          </p:cNvPr>
          <p:cNvSpPr>
            <a:spLocks noGrp="1"/>
          </p:cNvSpPr>
          <p:nvPr>
            <p:ph type="body" sz="quarter" idx="18"/>
          </p:nvPr>
        </p:nvSpPr>
        <p:spPr>
          <a:xfrm>
            <a:off x="6851067" y="5740643"/>
            <a:ext cx="4902027" cy="968329"/>
          </a:xfrm>
        </p:spPr>
        <p:txBody>
          <a:bodyPr/>
          <a:lstStyle/>
          <a:p>
            <a:r>
              <a:rPr lang="is-IS" dirty="0"/>
              <a:t>VIRTUALAUS TURIZMO PATIRTIES KOMERCIALIZAVIMAS</a:t>
            </a:r>
            <a:endParaRPr lang="en-IE" dirty="0"/>
          </a:p>
        </p:txBody>
      </p:sp>
      <p:sp>
        <p:nvSpPr>
          <p:cNvPr id="8" name="Text Placeholder 7">
            <a:extLst>
              <a:ext uri="{FF2B5EF4-FFF2-40B4-BE49-F238E27FC236}">
                <a16:creationId xmlns:a16="http://schemas.microsoft.com/office/drawing/2014/main" id="{ED1293A3-DD98-4A91-8793-5610CCC43F20}"/>
              </a:ext>
            </a:extLst>
          </p:cNvPr>
          <p:cNvSpPr>
            <a:spLocks noGrp="1"/>
          </p:cNvSpPr>
          <p:nvPr>
            <p:ph type="body" sz="quarter" idx="19"/>
          </p:nvPr>
        </p:nvSpPr>
        <p:spPr>
          <a:solidFill>
            <a:srgbClr val="DD1B50"/>
          </a:solidFill>
        </p:spPr>
        <p:txBody>
          <a:bodyPr/>
          <a:lstStyle/>
          <a:p>
            <a:r>
              <a:rPr lang="en-IE" dirty="0"/>
              <a:t>5</a:t>
            </a:r>
          </a:p>
        </p:txBody>
      </p:sp>
      <p:sp>
        <p:nvSpPr>
          <p:cNvPr id="9" name="Text Placeholder 8">
            <a:extLst>
              <a:ext uri="{FF2B5EF4-FFF2-40B4-BE49-F238E27FC236}">
                <a16:creationId xmlns:a16="http://schemas.microsoft.com/office/drawing/2014/main" id="{48D2091F-8325-453B-9688-9A200775695F}"/>
              </a:ext>
            </a:extLst>
          </p:cNvPr>
          <p:cNvSpPr>
            <a:spLocks noGrp="1"/>
          </p:cNvSpPr>
          <p:nvPr>
            <p:ph type="body" sz="quarter" idx="13"/>
          </p:nvPr>
        </p:nvSpPr>
        <p:spPr>
          <a:xfrm>
            <a:off x="437438" y="666750"/>
            <a:ext cx="5081308" cy="2102994"/>
          </a:xfrm>
          <a:solidFill>
            <a:srgbClr val="9A2E90"/>
          </a:solidFill>
        </p:spPr>
        <p:txBody>
          <a:bodyPr/>
          <a:lstStyle/>
          <a:p>
            <a:endParaRPr lang="en-IE" dirty="0"/>
          </a:p>
          <a:p>
            <a:r>
              <a:rPr lang="en-IE" dirty="0"/>
              <a:t>5 MODULIO TURINYS</a:t>
            </a:r>
          </a:p>
        </p:txBody>
      </p:sp>
      <p:sp>
        <p:nvSpPr>
          <p:cNvPr id="10" name="Text Placeholder 9">
            <a:extLst>
              <a:ext uri="{FF2B5EF4-FFF2-40B4-BE49-F238E27FC236}">
                <a16:creationId xmlns:a16="http://schemas.microsoft.com/office/drawing/2014/main" id="{63B1B6F9-E9F5-4C3D-8083-407FB5B0362D}"/>
              </a:ext>
            </a:extLst>
          </p:cNvPr>
          <p:cNvSpPr>
            <a:spLocks noGrp="1"/>
          </p:cNvSpPr>
          <p:nvPr>
            <p:ph type="body" sz="quarter" idx="20"/>
          </p:nvPr>
        </p:nvSpPr>
        <p:spPr>
          <a:solidFill>
            <a:srgbClr val="91BE46"/>
          </a:solidFill>
        </p:spPr>
        <p:txBody>
          <a:bodyPr/>
          <a:lstStyle/>
          <a:p>
            <a:r>
              <a:rPr lang="en-IE" dirty="0"/>
              <a:t>2</a:t>
            </a:r>
          </a:p>
        </p:txBody>
      </p:sp>
      <p:sp>
        <p:nvSpPr>
          <p:cNvPr id="11" name="Text Placeholder 10">
            <a:extLst>
              <a:ext uri="{FF2B5EF4-FFF2-40B4-BE49-F238E27FC236}">
                <a16:creationId xmlns:a16="http://schemas.microsoft.com/office/drawing/2014/main" id="{1A0D5563-DFEE-4E92-A484-A9AE49B1A2DB}"/>
              </a:ext>
            </a:extLst>
          </p:cNvPr>
          <p:cNvSpPr>
            <a:spLocks noGrp="1"/>
          </p:cNvSpPr>
          <p:nvPr>
            <p:ph type="body" sz="quarter" idx="21"/>
          </p:nvPr>
        </p:nvSpPr>
        <p:spPr>
          <a:solidFill>
            <a:srgbClr val="9A2E90"/>
          </a:solidFill>
        </p:spPr>
        <p:txBody>
          <a:bodyPr/>
          <a:lstStyle/>
          <a:p>
            <a:r>
              <a:rPr lang="en-IE" dirty="0"/>
              <a:t>1</a:t>
            </a:r>
          </a:p>
        </p:txBody>
      </p:sp>
      <p:sp>
        <p:nvSpPr>
          <p:cNvPr id="12" name="Text Placeholder 11">
            <a:extLst>
              <a:ext uri="{FF2B5EF4-FFF2-40B4-BE49-F238E27FC236}">
                <a16:creationId xmlns:a16="http://schemas.microsoft.com/office/drawing/2014/main" id="{A0B62811-2390-4DA8-B1CF-474D80A3C3F9}"/>
              </a:ext>
            </a:extLst>
          </p:cNvPr>
          <p:cNvSpPr>
            <a:spLocks noGrp="1"/>
          </p:cNvSpPr>
          <p:nvPr>
            <p:ph type="body" sz="quarter" idx="22"/>
          </p:nvPr>
        </p:nvSpPr>
        <p:spPr>
          <a:xfrm>
            <a:off x="6881109" y="740166"/>
            <a:ext cx="4902027" cy="968329"/>
          </a:xfrm>
        </p:spPr>
        <p:txBody>
          <a:bodyPr/>
          <a:lstStyle/>
          <a:p>
            <a:r>
              <a:rPr lang="is-IS" dirty="0"/>
              <a:t>COVID19 POVEIKIS IR ATEITIES TURIZMAS</a:t>
            </a:r>
            <a:endParaRPr lang="en-IE" dirty="0"/>
          </a:p>
        </p:txBody>
      </p:sp>
      <p:sp>
        <p:nvSpPr>
          <p:cNvPr id="13" name="Text Placeholder 12">
            <a:extLst>
              <a:ext uri="{FF2B5EF4-FFF2-40B4-BE49-F238E27FC236}">
                <a16:creationId xmlns:a16="http://schemas.microsoft.com/office/drawing/2014/main" id="{3C4C16BC-29DF-473A-9283-0DEE1C3E35A1}"/>
              </a:ext>
            </a:extLst>
          </p:cNvPr>
          <p:cNvSpPr>
            <a:spLocks noGrp="1"/>
          </p:cNvSpPr>
          <p:nvPr>
            <p:ph type="body" sz="quarter" idx="23"/>
          </p:nvPr>
        </p:nvSpPr>
        <p:spPr>
          <a:xfrm>
            <a:off x="6881109" y="2011172"/>
            <a:ext cx="4902027" cy="968329"/>
          </a:xfrm>
        </p:spPr>
        <p:txBody>
          <a:bodyPr/>
          <a:lstStyle/>
          <a:p>
            <a:r>
              <a:rPr lang="en-IE" dirty="0"/>
              <a:t>POPKULTŪROS TURIZMO REGENERACIJA IR TVARUMAS</a:t>
            </a:r>
          </a:p>
        </p:txBody>
      </p:sp>
      <p:sp>
        <p:nvSpPr>
          <p:cNvPr id="14" name="TextBox 13">
            <a:extLst>
              <a:ext uri="{FF2B5EF4-FFF2-40B4-BE49-F238E27FC236}">
                <a16:creationId xmlns:a16="http://schemas.microsoft.com/office/drawing/2014/main" id="{A84667D6-6AB8-4540-B46A-D91719194985}"/>
              </a:ext>
            </a:extLst>
          </p:cNvPr>
          <p:cNvSpPr txBox="1"/>
          <p:nvPr/>
        </p:nvSpPr>
        <p:spPr>
          <a:xfrm>
            <a:off x="437437" y="6311243"/>
            <a:ext cx="4970941" cy="338554"/>
          </a:xfrm>
          <a:prstGeom prst="rect">
            <a:avLst/>
          </a:prstGeom>
          <a:noFill/>
        </p:spPr>
        <p:txBody>
          <a:bodyPr wrap="square">
            <a:spAutoFit/>
          </a:bodyPr>
          <a:lstStyle/>
          <a:p>
            <a:r>
              <a:rPr lang="lt-LT" sz="800" dirty="0">
                <a:solidFill>
                  <a:srgbClr val="323338"/>
                </a:solidFill>
              </a:rPr>
              <a:t>Šį projektą finansavo Europos Komisija. Šis leidinys atspindi tik autoriaus (-</a:t>
            </a:r>
            <a:r>
              <a:rPr lang="lt-LT" sz="800" dirty="0" err="1">
                <a:solidFill>
                  <a:srgbClr val="323338"/>
                </a:solidFill>
              </a:rPr>
              <a:t>ių</a:t>
            </a:r>
            <a:r>
              <a:rPr lang="lt-LT" sz="800" dirty="0">
                <a:solidFill>
                  <a:srgbClr val="323338"/>
                </a:solidFill>
              </a:rPr>
              <a:t>) požiūrį, o Komisija negali būti laikoma atsakinga už bet kokį jame pateiktos informacijos panaudojimą. </a:t>
            </a:r>
            <a:endParaRPr lang="en-IE" sz="800" dirty="0"/>
          </a:p>
        </p:txBody>
      </p:sp>
    </p:spTree>
    <p:extLst>
      <p:ext uri="{BB962C8B-B14F-4D97-AF65-F5344CB8AC3E}">
        <p14:creationId xmlns:p14="http://schemas.microsoft.com/office/powerpoint/2010/main" val="806931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55167BD-BC1A-4726-A5AB-DDBF9FA31AB1}"/>
              </a:ext>
            </a:extLst>
          </p:cNvPr>
          <p:cNvSpPr>
            <a:spLocks noGrp="1"/>
          </p:cNvSpPr>
          <p:nvPr>
            <p:ph type="pic" sz="quarter" idx="10"/>
          </p:nvPr>
        </p:nvSpPr>
        <p:spPr/>
      </p:sp>
      <p:sp>
        <p:nvSpPr>
          <p:cNvPr id="3" name="Text Placeholder 2">
            <a:extLst>
              <a:ext uri="{FF2B5EF4-FFF2-40B4-BE49-F238E27FC236}">
                <a16:creationId xmlns:a16="http://schemas.microsoft.com/office/drawing/2014/main" id="{B36877BF-4A83-4CB4-A587-69271F12734A}"/>
              </a:ext>
            </a:extLst>
          </p:cNvPr>
          <p:cNvSpPr>
            <a:spLocks noGrp="1"/>
          </p:cNvSpPr>
          <p:nvPr>
            <p:ph type="body" sz="quarter" idx="14"/>
          </p:nvPr>
        </p:nvSpPr>
        <p:spPr>
          <a:xfrm>
            <a:off x="6843009" y="3585719"/>
            <a:ext cx="5064739" cy="2768574"/>
          </a:xfrm>
        </p:spPr>
        <p:txBody>
          <a:bodyPr/>
          <a:lstStyle/>
          <a:p>
            <a:r>
              <a:rPr lang="lt-LT" dirty="0"/>
              <a:t>Skirkite laiko pagalvoti, ką jūsų įmonė gali padaryti aplinkosaugos labui. Tai reiškia, kad reikia saugoti jus supančius gamtos išteklius, taip pat imtis veiksmų, kad sumažintumėte atliekų kiekį, perdirbtumėte atliekas ir atsižvelgtumėte į aplinkosaugos veiksnius pirkdami prekes ir planuodami turizmo patirtį.</a:t>
            </a:r>
            <a:endParaRPr lang="en-IE" dirty="0"/>
          </a:p>
        </p:txBody>
      </p:sp>
      <p:sp>
        <p:nvSpPr>
          <p:cNvPr id="4" name="Text Placeholder 3">
            <a:extLst>
              <a:ext uri="{FF2B5EF4-FFF2-40B4-BE49-F238E27FC236}">
                <a16:creationId xmlns:a16="http://schemas.microsoft.com/office/drawing/2014/main" id="{7843D4B8-27F5-4DE0-90C8-54B9AC167A9B}"/>
              </a:ext>
            </a:extLst>
          </p:cNvPr>
          <p:cNvSpPr>
            <a:spLocks noGrp="1"/>
          </p:cNvSpPr>
          <p:nvPr>
            <p:ph type="body" sz="quarter" idx="15"/>
          </p:nvPr>
        </p:nvSpPr>
        <p:spPr/>
        <p:txBody>
          <a:bodyPr/>
          <a:lstStyle/>
          <a:p>
            <a:r>
              <a:rPr lang="en-IE" dirty="0"/>
              <a:t>1</a:t>
            </a:r>
          </a:p>
        </p:txBody>
      </p:sp>
      <p:sp>
        <p:nvSpPr>
          <p:cNvPr id="5" name="Text Placeholder 4">
            <a:extLst>
              <a:ext uri="{FF2B5EF4-FFF2-40B4-BE49-F238E27FC236}">
                <a16:creationId xmlns:a16="http://schemas.microsoft.com/office/drawing/2014/main" id="{D6689A03-C180-420A-AAAD-ED7CFD568B8F}"/>
              </a:ext>
            </a:extLst>
          </p:cNvPr>
          <p:cNvSpPr>
            <a:spLocks noGrp="1"/>
          </p:cNvSpPr>
          <p:nvPr>
            <p:ph type="body" sz="quarter" idx="13"/>
          </p:nvPr>
        </p:nvSpPr>
        <p:spPr>
          <a:xfrm>
            <a:off x="4738254" y="832207"/>
            <a:ext cx="4816712" cy="1849348"/>
          </a:xfrm>
        </p:spPr>
        <p:txBody>
          <a:bodyPr>
            <a:normAutofit fontScale="92500" lnSpcReduction="10000"/>
          </a:bodyPr>
          <a:lstStyle/>
          <a:p>
            <a:r>
              <a:rPr lang="en-IE" dirty="0" err="1"/>
              <a:t>Žingsniai</a:t>
            </a:r>
            <a:r>
              <a:rPr lang="en-IE" dirty="0"/>
              <a:t>, </a:t>
            </a:r>
            <a:r>
              <a:rPr lang="en-IE" dirty="0" err="1"/>
              <a:t>kaip</a:t>
            </a:r>
            <a:r>
              <a:rPr lang="en-IE" dirty="0"/>
              <a:t> </a:t>
            </a:r>
            <a:r>
              <a:rPr lang="en-IE" dirty="0" err="1"/>
              <a:t>įtraukti</a:t>
            </a:r>
            <a:r>
              <a:rPr lang="en-IE" dirty="0"/>
              <a:t> </a:t>
            </a:r>
            <a:r>
              <a:rPr lang="en-IE" dirty="0" err="1"/>
              <a:t>regeneraciją</a:t>
            </a:r>
            <a:r>
              <a:rPr lang="en-IE" dirty="0"/>
              <a:t> </a:t>
            </a:r>
            <a:r>
              <a:rPr lang="en-IE" dirty="0" err="1"/>
              <a:t>į</a:t>
            </a:r>
            <a:r>
              <a:rPr lang="en-IE" dirty="0"/>
              <a:t> </a:t>
            </a:r>
            <a:r>
              <a:rPr lang="en-IE" dirty="0" err="1"/>
              <a:t>savo</a:t>
            </a:r>
            <a:r>
              <a:rPr lang="en-IE" dirty="0"/>
              <a:t> </a:t>
            </a:r>
            <a:r>
              <a:rPr lang="en-IE" dirty="0" err="1"/>
              <a:t>popkultūros</a:t>
            </a:r>
            <a:r>
              <a:rPr lang="en-IE" dirty="0"/>
              <a:t> </a:t>
            </a:r>
            <a:r>
              <a:rPr lang="en-IE" dirty="0" err="1"/>
              <a:t>turizmo</a:t>
            </a:r>
            <a:r>
              <a:rPr lang="en-IE" dirty="0"/>
              <a:t> </a:t>
            </a:r>
            <a:r>
              <a:rPr lang="en-IE" dirty="0" err="1"/>
              <a:t>verslą</a:t>
            </a:r>
            <a:r>
              <a:rPr lang="en-IE" dirty="0"/>
              <a:t> </a:t>
            </a:r>
            <a:r>
              <a:rPr lang="en-IE" dirty="0" err="1"/>
              <a:t>ar</a:t>
            </a:r>
            <a:r>
              <a:rPr lang="en-IE" dirty="0"/>
              <a:t> </a:t>
            </a:r>
            <a:r>
              <a:rPr lang="en-IE" dirty="0" err="1"/>
              <a:t>pasiūlymą</a:t>
            </a:r>
            <a:endParaRPr lang="en-IE" dirty="0"/>
          </a:p>
        </p:txBody>
      </p:sp>
      <p:pic>
        <p:nvPicPr>
          <p:cNvPr id="6" name="Picture Placeholder 10" descr="A wooden bridge over a river&#10;&#10;Description automatically generated with low confidence">
            <a:extLst>
              <a:ext uri="{FF2B5EF4-FFF2-40B4-BE49-F238E27FC236}">
                <a16:creationId xmlns:a16="http://schemas.microsoft.com/office/drawing/2014/main" id="{95325EC1-76D8-4E57-A3E8-EE478846823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57238" y="419099"/>
            <a:ext cx="4951120" cy="5981700"/>
          </a:xfrm>
          <a:custGeom>
            <a:avLst/>
            <a:gdLst>
              <a:gd name="connsiteX0" fmla="*/ 0 w 4951120"/>
              <a:gd name="connsiteY0" fmla="*/ 0 h 5981700"/>
              <a:gd name="connsiteX1" fmla="*/ 4940300 w 4951120"/>
              <a:gd name="connsiteY1" fmla="*/ 0 h 5981700"/>
              <a:gd name="connsiteX2" fmla="*/ 4951120 w 4951120"/>
              <a:gd name="connsiteY2" fmla="*/ 325784 h 5981700"/>
              <a:gd name="connsiteX3" fmla="*/ 3903694 w 4951120"/>
              <a:gd name="connsiteY3" fmla="*/ 325784 h 5981700"/>
              <a:gd name="connsiteX4" fmla="*/ 3903694 w 4951120"/>
              <a:gd name="connsiteY4" fmla="*/ 2415410 h 5981700"/>
              <a:gd name="connsiteX5" fmla="*/ 4940300 w 4951120"/>
              <a:gd name="connsiteY5" fmla="*/ 2415410 h 5981700"/>
              <a:gd name="connsiteX6" fmla="*/ 4940300 w 4951120"/>
              <a:gd name="connsiteY6" fmla="*/ 5981700 h 5981700"/>
              <a:gd name="connsiteX7" fmla="*/ 0 w 4951120"/>
              <a:gd name="connsiteY7" fmla="*/ 5981700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1120" h="5981700">
                <a:moveTo>
                  <a:pt x="0" y="0"/>
                </a:moveTo>
                <a:lnTo>
                  <a:pt x="4940300" y="0"/>
                </a:lnTo>
                <a:lnTo>
                  <a:pt x="4951120" y="325784"/>
                </a:lnTo>
                <a:lnTo>
                  <a:pt x="3903694" y="325784"/>
                </a:lnTo>
                <a:lnTo>
                  <a:pt x="3903694" y="2415410"/>
                </a:lnTo>
                <a:lnTo>
                  <a:pt x="4940300" y="2415410"/>
                </a:lnTo>
                <a:lnTo>
                  <a:pt x="4940300" y="5981700"/>
                </a:lnTo>
                <a:lnTo>
                  <a:pt x="0" y="5981700"/>
                </a:lnTo>
                <a:close/>
              </a:path>
            </a:pathLst>
          </a:custGeom>
          <a:ln>
            <a:noFill/>
          </a:ln>
        </p:spPr>
      </p:pic>
    </p:spTree>
    <p:extLst>
      <p:ext uri="{BB962C8B-B14F-4D97-AF65-F5344CB8AC3E}">
        <p14:creationId xmlns:p14="http://schemas.microsoft.com/office/powerpoint/2010/main" val="2361561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grass, outdoor, tree, tool&#10;&#10;Description automatically generated">
            <a:extLst>
              <a:ext uri="{FF2B5EF4-FFF2-40B4-BE49-F238E27FC236}">
                <a16:creationId xmlns:a16="http://schemas.microsoft.com/office/drawing/2014/main" id="{9E47B62D-4816-4314-96ED-0BBD388762A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447675" y="419669"/>
            <a:ext cx="4949825" cy="5981700"/>
          </a:xfrm>
        </p:spPr>
      </p:pic>
      <p:sp>
        <p:nvSpPr>
          <p:cNvPr id="3" name="Text Placeholder 2">
            <a:extLst>
              <a:ext uri="{FF2B5EF4-FFF2-40B4-BE49-F238E27FC236}">
                <a16:creationId xmlns:a16="http://schemas.microsoft.com/office/drawing/2014/main" id="{B36877BF-4A83-4CB4-A587-69271F12734A}"/>
              </a:ext>
            </a:extLst>
          </p:cNvPr>
          <p:cNvSpPr>
            <a:spLocks noGrp="1"/>
          </p:cNvSpPr>
          <p:nvPr>
            <p:ph type="body" sz="quarter" idx="14"/>
          </p:nvPr>
        </p:nvSpPr>
        <p:spPr>
          <a:xfrm>
            <a:off x="6843009" y="2887081"/>
            <a:ext cx="4902027" cy="2768574"/>
          </a:xfrm>
        </p:spPr>
        <p:txBody>
          <a:bodyPr/>
          <a:lstStyle/>
          <a:p>
            <a:r>
              <a:rPr lang="lt-LT" dirty="0"/>
              <a:t>Sužinokite, kaip galite prisidėti prie ekosistemų apsaugos ir atkūrimo bei sumažinti savo įmonės anglies dioksido pėdsaką</a:t>
            </a:r>
            <a:endParaRPr lang="en-IE" dirty="0"/>
          </a:p>
        </p:txBody>
      </p:sp>
      <p:sp>
        <p:nvSpPr>
          <p:cNvPr id="4" name="Text Placeholder 3">
            <a:extLst>
              <a:ext uri="{FF2B5EF4-FFF2-40B4-BE49-F238E27FC236}">
                <a16:creationId xmlns:a16="http://schemas.microsoft.com/office/drawing/2014/main" id="{7843D4B8-27F5-4DE0-90C8-54B9AC167A9B}"/>
              </a:ext>
            </a:extLst>
          </p:cNvPr>
          <p:cNvSpPr>
            <a:spLocks noGrp="1"/>
          </p:cNvSpPr>
          <p:nvPr>
            <p:ph type="body" sz="quarter" idx="15"/>
          </p:nvPr>
        </p:nvSpPr>
        <p:spPr/>
        <p:txBody>
          <a:bodyPr/>
          <a:lstStyle/>
          <a:p>
            <a:r>
              <a:rPr lang="en-IE" dirty="0"/>
              <a:t>2</a:t>
            </a:r>
          </a:p>
        </p:txBody>
      </p:sp>
      <p:sp>
        <p:nvSpPr>
          <p:cNvPr id="13" name="Text Placeholder 4">
            <a:extLst>
              <a:ext uri="{FF2B5EF4-FFF2-40B4-BE49-F238E27FC236}">
                <a16:creationId xmlns:a16="http://schemas.microsoft.com/office/drawing/2014/main" id="{CBB84E16-22BD-4A45-BC90-8AD3DA61B197}"/>
              </a:ext>
            </a:extLst>
          </p:cNvPr>
          <p:cNvSpPr txBox="1">
            <a:spLocks/>
          </p:cNvSpPr>
          <p:nvPr/>
        </p:nvSpPr>
        <p:spPr>
          <a:xfrm>
            <a:off x="4738254" y="965772"/>
            <a:ext cx="4816712" cy="1849348"/>
          </a:xfrm>
          <a:prstGeom prst="rect">
            <a:avLst/>
          </a:prstGeom>
          <a:noFill/>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err="1"/>
              <a:t>Žingsniai</a:t>
            </a:r>
            <a:r>
              <a:rPr lang="en-IE" dirty="0"/>
              <a:t>, </a:t>
            </a:r>
            <a:r>
              <a:rPr lang="en-IE" dirty="0" err="1"/>
              <a:t>kaip</a:t>
            </a:r>
            <a:r>
              <a:rPr lang="en-IE" dirty="0"/>
              <a:t> </a:t>
            </a:r>
            <a:r>
              <a:rPr lang="en-IE" dirty="0" err="1"/>
              <a:t>įtraukti</a:t>
            </a:r>
            <a:r>
              <a:rPr lang="en-IE" dirty="0"/>
              <a:t> </a:t>
            </a:r>
            <a:r>
              <a:rPr lang="en-IE" dirty="0" err="1"/>
              <a:t>regeneraciją</a:t>
            </a:r>
            <a:r>
              <a:rPr lang="en-IE" dirty="0"/>
              <a:t> </a:t>
            </a:r>
            <a:r>
              <a:rPr lang="en-IE" dirty="0" err="1"/>
              <a:t>į</a:t>
            </a:r>
            <a:r>
              <a:rPr lang="en-IE" dirty="0"/>
              <a:t> </a:t>
            </a:r>
            <a:r>
              <a:rPr lang="en-IE" dirty="0" err="1"/>
              <a:t>savo</a:t>
            </a:r>
            <a:r>
              <a:rPr lang="en-IE" dirty="0"/>
              <a:t> </a:t>
            </a:r>
            <a:r>
              <a:rPr lang="en-IE" dirty="0" err="1"/>
              <a:t>popkultūros</a:t>
            </a:r>
            <a:r>
              <a:rPr lang="en-IE" dirty="0"/>
              <a:t> </a:t>
            </a:r>
            <a:r>
              <a:rPr lang="en-IE" dirty="0" err="1"/>
              <a:t>turizmo</a:t>
            </a:r>
            <a:r>
              <a:rPr lang="en-IE" dirty="0"/>
              <a:t> </a:t>
            </a:r>
            <a:r>
              <a:rPr lang="en-IE" dirty="0" err="1"/>
              <a:t>verslą</a:t>
            </a:r>
            <a:r>
              <a:rPr lang="en-IE" dirty="0"/>
              <a:t> </a:t>
            </a:r>
            <a:r>
              <a:rPr lang="en-IE" dirty="0" err="1"/>
              <a:t>ar</a:t>
            </a:r>
            <a:r>
              <a:rPr lang="en-IE" dirty="0"/>
              <a:t> </a:t>
            </a:r>
            <a:r>
              <a:rPr lang="en-IE" dirty="0" err="1"/>
              <a:t>pasiūlymą</a:t>
            </a:r>
            <a:endParaRPr lang="en-IE" dirty="0"/>
          </a:p>
        </p:txBody>
      </p:sp>
    </p:spTree>
    <p:extLst>
      <p:ext uri="{BB962C8B-B14F-4D97-AF65-F5344CB8AC3E}">
        <p14:creationId xmlns:p14="http://schemas.microsoft.com/office/powerpoint/2010/main" val="347331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6877BF-4A83-4CB4-A587-69271F12734A}"/>
              </a:ext>
            </a:extLst>
          </p:cNvPr>
          <p:cNvSpPr>
            <a:spLocks noGrp="1"/>
          </p:cNvSpPr>
          <p:nvPr>
            <p:ph type="body" sz="quarter" idx="14"/>
          </p:nvPr>
        </p:nvSpPr>
        <p:spPr>
          <a:xfrm>
            <a:off x="6843009" y="2887081"/>
            <a:ext cx="4902027" cy="2768574"/>
          </a:xfrm>
        </p:spPr>
        <p:txBody>
          <a:bodyPr/>
          <a:lstStyle/>
          <a:p>
            <a:r>
              <a:rPr lang="lt-LT" dirty="0"/>
              <a:t>Nustatykite, kokios yra jūsų verslo vertybės ir tikslas. Aiškios misijos </a:t>
            </a:r>
            <a:r>
              <a:rPr lang="lt-LT" dirty="0" err="1"/>
              <a:t>privalumai</a:t>
            </a:r>
            <a:r>
              <a:rPr lang="lt-LT" dirty="0"/>
              <a:t> yra tai, kad dėl to dažnai atsiranda daugiau įsitraukusių klientų.</a:t>
            </a:r>
            <a:endParaRPr lang="en-IE" dirty="0"/>
          </a:p>
        </p:txBody>
      </p:sp>
      <p:sp>
        <p:nvSpPr>
          <p:cNvPr id="4" name="Text Placeholder 3">
            <a:extLst>
              <a:ext uri="{FF2B5EF4-FFF2-40B4-BE49-F238E27FC236}">
                <a16:creationId xmlns:a16="http://schemas.microsoft.com/office/drawing/2014/main" id="{7843D4B8-27F5-4DE0-90C8-54B9AC167A9B}"/>
              </a:ext>
            </a:extLst>
          </p:cNvPr>
          <p:cNvSpPr>
            <a:spLocks noGrp="1"/>
          </p:cNvSpPr>
          <p:nvPr>
            <p:ph type="body" sz="quarter" idx="15"/>
          </p:nvPr>
        </p:nvSpPr>
        <p:spPr/>
        <p:txBody>
          <a:bodyPr/>
          <a:lstStyle/>
          <a:p>
            <a:r>
              <a:rPr lang="en-IE" dirty="0"/>
              <a:t>3</a:t>
            </a:r>
          </a:p>
        </p:txBody>
      </p:sp>
      <p:pic>
        <p:nvPicPr>
          <p:cNvPr id="12" name="Picture Placeholder 11" descr="A picture containing text&#10;&#10;Description automatically generated">
            <a:extLst>
              <a:ext uri="{FF2B5EF4-FFF2-40B4-BE49-F238E27FC236}">
                <a16:creationId xmlns:a16="http://schemas.microsoft.com/office/drawing/2014/main" id="{FB583919-0B16-4952-B017-295F3F6CF80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447675" y="419669"/>
            <a:ext cx="4949825" cy="5981700"/>
          </a:xfrm>
        </p:spPr>
      </p:pic>
      <p:sp>
        <p:nvSpPr>
          <p:cNvPr id="11" name="Text Placeholder 4">
            <a:extLst>
              <a:ext uri="{FF2B5EF4-FFF2-40B4-BE49-F238E27FC236}">
                <a16:creationId xmlns:a16="http://schemas.microsoft.com/office/drawing/2014/main" id="{0E0A839C-D7BB-40F2-83FD-CA6167035E99}"/>
              </a:ext>
            </a:extLst>
          </p:cNvPr>
          <p:cNvSpPr>
            <a:spLocks noGrp="1"/>
          </p:cNvSpPr>
          <p:nvPr>
            <p:ph type="body" sz="quarter" idx="13"/>
          </p:nvPr>
        </p:nvSpPr>
        <p:spPr>
          <a:xfrm>
            <a:off x="4738254" y="832207"/>
            <a:ext cx="4816712" cy="1849348"/>
          </a:xfrm>
        </p:spPr>
        <p:txBody>
          <a:bodyPr>
            <a:normAutofit fontScale="92500" lnSpcReduction="10000"/>
          </a:bodyPr>
          <a:lstStyle/>
          <a:p>
            <a:r>
              <a:rPr lang="en-IE" dirty="0" err="1"/>
              <a:t>Žingsniai</a:t>
            </a:r>
            <a:r>
              <a:rPr lang="en-IE" dirty="0"/>
              <a:t>, </a:t>
            </a:r>
            <a:r>
              <a:rPr lang="en-IE" dirty="0" err="1"/>
              <a:t>kaip</a:t>
            </a:r>
            <a:r>
              <a:rPr lang="en-IE" dirty="0"/>
              <a:t> </a:t>
            </a:r>
            <a:r>
              <a:rPr lang="en-IE" dirty="0" err="1"/>
              <a:t>įtraukti</a:t>
            </a:r>
            <a:r>
              <a:rPr lang="en-IE" dirty="0"/>
              <a:t> </a:t>
            </a:r>
            <a:r>
              <a:rPr lang="en-IE" dirty="0" err="1"/>
              <a:t>regeneraciją</a:t>
            </a:r>
            <a:r>
              <a:rPr lang="en-IE" dirty="0"/>
              <a:t> </a:t>
            </a:r>
            <a:r>
              <a:rPr lang="en-IE" dirty="0" err="1"/>
              <a:t>į</a:t>
            </a:r>
            <a:r>
              <a:rPr lang="en-IE" dirty="0"/>
              <a:t> </a:t>
            </a:r>
            <a:r>
              <a:rPr lang="en-IE" dirty="0" err="1"/>
              <a:t>savo</a:t>
            </a:r>
            <a:r>
              <a:rPr lang="en-IE" dirty="0"/>
              <a:t> </a:t>
            </a:r>
            <a:r>
              <a:rPr lang="en-IE" dirty="0" err="1"/>
              <a:t>popkultūros</a:t>
            </a:r>
            <a:r>
              <a:rPr lang="en-IE" dirty="0"/>
              <a:t> </a:t>
            </a:r>
            <a:r>
              <a:rPr lang="en-IE" dirty="0" err="1"/>
              <a:t>turizmo</a:t>
            </a:r>
            <a:r>
              <a:rPr lang="en-IE" dirty="0"/>
              <a:t> </a:t>
            </a:r>
            <a:r>
              <a:rPr lang="en-IE" dirty="0" err="1"/>
              <a:t>verslą</a:t>
            </a:r>
            <a:r>
              <a:rPr lang="en-IE" dirty="0"/>
              <a:t> </a:t>
            </a:r>
            <a:r>
              <a:rPr lang="en-IE" dirty="0" err="1"/>
              <a:t>ar</a:t>
            </a:r>
            <a:r>
              <a:rPr lang="en-IE" dirty="0"/>
              <a:t> </a:t>
            </a:r>
            <a:r>
              <a:rPr lang="en-IE" dirty="0" err="1"/>
              <a:t>pasiūlymą</a:t>
            </a:r>
            <a:endParaRPr lang="en-IE" dirty="0"/>
          </a:p>
        </p:txBody>
      </p:sp>
    </p:spTree>
    <p:extLst>
      <p:ext uri="{BB962C8B-B14F-4D97-AF65-F5344CB8AC3E}">
        <p14:creationId xmlns:p14="http://schemas.microsoft.com/office/powerpoint/2010/main" val="2396024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6877BF-4A83-4CB4-A587-69271F12734A}"/>
              </a:ext>
            </a:extLst>
          </p:cNvPr>
          <p:cNvSpPr>
            <a:spLocks noGrp="1"/>
          </p:cNvSpPr>
          <p:nvPr>
            <p:ph type="body" sz="quarter" idx="14"/>
          </p:nvPr>
        </p:nvSpPr>
        <p:spPr>
          <a:xfrm>
            <a:off x="6843009" y="2887081"/>
            <a:ext cx="4902027" cy="2768574"/>
          </a:xfrm>
        </p:spPr>
        <p:txBody>
          <a:bodyPr/>
          <a:lstStyle/>
          <a:p>
            <a:r>
              <a:rPr lang="lt-LT" dirty="0"/>
              <a:t>Pasisemkite įkvėpimo iš savo bendruomenės ir naudokite pasakojimą savo naudai - pasakokite autentiškas istorijas, kad užmegztumėte ryšį su klientais.</a:t>
            </a:r>
            <a:endParaRPr lang="en-IE" dirty="0"/>
          </a:p>
        </p:txBody>
      </p:sp>
      <p:sp>
        <p:nvSpPr>
          <p:cNvPr id="4" name="Text Placeholder 3">
            <a:extLst>
              <a:ext uri="{FF2B5EF4-FFF2-40B4-BE49-F238E27FC236}">
                <a16:creationId xmlns:a16="http://schemas.microsoft.com/office/drawing/2014/main" id="{7843D4B8-27F5-4DE0-90C8-54B9AC167A9B}"/>
              </a:ext>
            </a:extLst>
          </p:cNvPr>
          <p:cNvSpPr>
            <a:spLocks noGrp="1"/>
          </p:cNvSpPr>
          <p:nvPr>
            <p:ph type="body" sz="quarter" idx="15"/>
          </p:nvPr>
        </p:nvSpPr>
        <p:spPr/>
        <p:txBody>
          <a:bodyPr/>
          <a:lstStyle/>
          <a:p>
            <a:r>
              <a:rPr lang="en-IE" dirty="0"/>
              <a:t>4</a:t>
            </a:r>
          </a:p>
        </p:txBody>
      </p:sp>
      <p:sp>
        <p:nvSpPr>
          <p:cNvPr id="11" name="Text Placeholder 4">
            <a:extLst>
              <a:ext uri="{FF2B5EF4-FFF2-40B4-BE49-F238E27FC236}">
                <a16:creationId xmlns:a16="http://schemas.microsoft.com/office/drawing/2014/main" id="{0E0A839C-D7BB-40F2-83FD-CA6167035E99}"/>
              </a:ext>
            </a:extLst>
          </p:cNvPr>
          <p:cNvSpPr>
            <a:spLocks noGrp="1"/>
          </p:cNvSpPr>
          <p:nvPr>
            <p:ph type="body" sz="quarter" idx="13"/>
          </p:nvPr>
        </p:nvSpPr>
        <p:spPr>
          <a:xfrm>
            <a:off x="4738254" y="832207"/>
            <a:ext cx="4816712" cy="1849348"/>
          </a:xfrm>
        </p:spPr>
        <p:txBody>
          <a:bodyPr>
            <a:normAutofit fontScale="92500" lnSpcReduction="10000"/>
          </a:bodyPr>
          <a:lstStyle/>
          <a:p>
            <a:r>
              <a:rPr lang="en-IE" dirty="0" err="1"/>
              <a:t>Žingsniai</a:t>
            </a:r>
            <a:r>
              <a:rPr lang="en-IE" dirty="0"/>
              <a:t>, </a:t>
            </a:r>
            <a:r>
              <a:rPr lang="en-IE" dirty="0" err="1"/>
              <a:t>kaip</a:t>
            </a:r>
            <a:r>
              <a:rPr lang="en-IE" dirty="0"/>
              <a:t> </a:t>
            </a:r>
            <a:r>
              <a:rPr lang="en-IE" dirty="0" err="1"/>
              <a:t>įtraukti</a:t>
            </a:r>
            <a:r>
              <a:rPr lang="en-IE" dirty="0"/>
              <a:t> </a:t>
            </a:r>
            <a:r>
              <a:rPr lang="en-IE" dirty="0" err="1"/>
              <a:t>regeneraciją</a:t>
            </a:r>
            <a:r>
              <a:rPr lang="en-IE" dirty="0"/>
              <a:t> </a:t>
            </a:r>
            <a:r>
              <a:rPr lang="en-IE" dirty="0" err="1"/>
              <a:t>į</a:t>
            </a:r>
            <a:r>
              <a:rPr lang="en-IE" dirty="0"/>
              <a:t> </a:t>
            </a:r>
            <a:r>
              <a:rPr lang="en-IE" dirty="0" err="1"/>
              <a:t>savo</a:t>
            </a:r>
            <a:r>
              <a:rPr lang="en-IE" dirty="0"/>
              <a:t> </a:t>
            </a:r>
            <a:r>
              <a:rPr lang="en-IE" dirty="0" err="1"/>
              <a:t>popkultūros</a:t>
            </a:r>
            <a:r>
              <a:rPr lang="en-IE" dirty="0"/>
              <a:t> </a:t>
            </a:r>
            <a:r>
              <a:rPr lang="en-IE" dirty="0" err="1"/>
              <a:t>turizmo</a:t>
            </a:r>
            <a:r>
              <a:rPr lang="en-IE" dirty="0"/>
              <a:t> </a:t>
            </a:r>
            <a:r>
              <a:rPr lang="en-IE" dirty="0" err="1"/>
              <a:t>verslą</a:t>
            </a:r>
            <a:r>
              <a:rPr lang="en-IE" dirty="0"/>
              <a:t> </a:t>
            </a:r>
            <a:r>
              <a:rPr lang="en-IE" dirty="0" err="1"/>
              <a:t>ar</a:t>
            </a:r>
            <a:r>
              <a:rPr lang="en-IE" dirty="0"/>
              <a:t> </a:t>
            </a:r>
            <a:r>
              <a:rPr lang="en-IE" dirty="0" err="1"/>
              <a:t>pasiūlymą</a:t>
            </a:r>
            <a:endParaRPr lang="en-IE" dirty="0"/>
          </a:p>
        </p:txBody>
      </p:sp>
      <p:pic>
        <p:nvPicPr>
          <p:cNvPr id="7" name="Picture Placeholder 6" descr="A picture containing tree, outdoor&#10;&#10;Description automatically generated">
            <a:extLst>
              <a:ext uri="{FF2B5EF4-FFF2-40B4-BE49-F238E27FC236}">
                <a16:creationId xmlns:a16="http://schemas.microsoft.com/office/drawing/2014/main" id="{7F547B89-4D44-42A3-8D45-CE646D6358A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447675" y="419669"/>
            <a:ext cx="4949825" cy="5981700"/>
          </a:xfrm>
        </p:spPr>
      </p:pic>
    </p:spTree>
    <p:extLst>
      <p:ext uri="{BB962C8B-B14F-4D97-AF65-F5344CB8AC3E}">
        <p14:creationId xmlns:p14="http://schemas.microsoft.com/office/powerpoint/2010/main" val="191016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6877BF-4A83-4CB4-A587-69271F12734A}"/>
              </a:ext>
            </a:extLst>
          </p:cNvPr>
          <p:cNvSpPr>
            <a:spLocks noGrp="1"/>
          </p:cNvSpPr>
          <p:nvPr>
            <p:ph type="body" sz="quarter" idx="14"/>
          </p:nvPr>
        </p:nvSpPr>
        <p:spPr>
          <a:xfrm>
            <a:off x="6843009" y="3380233"/>
            <a:ext cx="4902027" cy="2768574"/>
          </a:xfrm>
        </p:spPr>
        <p:txBody>
          <a:bodyPr/>
          <a:lstStyle/>
          <a:p>
            <a:r>
              <a:rPr lang="lt-LT" dirty="0"/>
              <a:t>Būkite kūrybingi ir nebijokite mąstyti kitaip. Ieškokite naujų sprendimų ir įtraukite jus supančią bendruomenę. Turizmas persidengia su įvairiais sektoriais (pvz., popkultūra, kaip jau sužinojome!), todėl ištirkite šiuos </a:t>
            </a:r>
            <a:r>
              <a:rPr lang="lt-LT" dirty="0" err="1"/>
              <a:t>persidengimus</a:t>
            </a:r>
            <a:r>
              <a:rPr lang="lt-LT" dirty="0"/>
              <a:t> ir sužinokite, kaip galite juos išnaudoti savo naudai.</a:t>
            </a:r>
            <a:endParaRPr lang="en-IE" dirty="0"/>
          </a:p>
        </p:txBody>
      </p:sp>
      <p:sp>
        <p:nvSpPr>
          <p:cNvPr id="4" name="Text Placeholder 3">
            <a:extLst>
              <a:ext uri="{FF2B5EF4-FFF2-40B4-BE49-F238E27FC236}">
                <a16:creationId xmlns:a16="http://schemas.microsoft.com/office/drawing/2014/main" id="{7843D4B8-27F5-4DE0-90C8-54B9AC167A9B}"/>
              </a:ext>
            </a:extLst>
          </p:cNvPr>
          <p:cNvSpPr>
            <a:spLocks noGrp="1"/>
          </p:cNvSpPr>
          <p:nvPr>
            <p:ph type="body" sz="quarter" idx="15"/>
          </p:nvPr>
        </p:nvSpPr>
        <p:spPr/>
        <p:txBody>
          <a:bodyPr/>
          <a:lstStyle/>
          <a:p>
            <a:r>
              <a:rPr lang="en-IE" dirty="0"/>
              <a:t>5</a:t>
            </a:r>
          </a:p>
        </p:txBody>
      </p:sp>
      <p:sp>
        <p:nvSpPr>
          <p:cNvPr id="11" name="Text Placeholder 4">
            <a:extLst>
              <a:ext uri="{FF2B5EF4-FFF2-40B4-BE49-F238E27FC236}">
                <a16:creationId xmlns:a16="http://schemas.microsoft.com/office/drawing/2014/main" id="{0E0A839C-D7BB-40F2-83FD-CA6167035E99}"/>
              </a:ext>
            </a:extLst>
          </p:cNvPr>
          <p:cNvSpPr>
            <a:spLocks noGrp="1"/>
          </p:cNvSpPr>
          <p:nvPr>
            <p:ph type="body" sz="quarter" idx="13"/>
          </p:nvPr>
        </p:nvSpPr>
        <p:spPr>
          <a:xfrm>
            <a:off x="4738254" y="832207"/>
            <a:ext cx="4816712" cy="1849348"/>
          </a:xfrm>
        </p:spPr>
        <p:txBody>
          <a:bodyPr>
            <a:normAutofit fontScale="92500" lnSpcReduction="10000"/>
          </a:bodyPr>
          <a:lstStyle/>
          <a:p>
            <a:r>
              <a:rPr lang="en-IE" dirty="0" err="1"/>
              <a:t>Žingsniai</a:t>
            </a:r>
            <a:r>
              <a:rPr lang="en-IE" dirty="0"/>
              <a:t>, </a:t>
            </a:r>
            <a:r>
              <a:rPr lang="en-IE" dirty="0" err="1"/>
              <a:t>kaip</a:t>
            </a:r>
            <a:r>
              <a:rPr lang="en-IE" dirty="0"/>
              <a:t> </a:t>
            </a:r>
            <a:r>
              <a:rPr lang="en-IE" dirty="0" err="1"/>
              <a:t>įtraukti</a:t>
            </a:r>
            <a:r>
              <a:rPr lang="en-IE" dirty="0"/>
              <a:t> </a:t>
            </a:r>
            <a:r>
              <a:rPr lang="en-IE" dirty="0" err="1"/>
              <a:t>regeneraciją</a:t>
            </a:r>
            <a:r>
              <a:rPr lang="en-IE" dirty="0"/>
              <a:t> </a:t>
            </a:r>
            <a:r>
              <a:rPr lang="en-IE" dirty="0" err="1"/>
              <a:t>į</a:t>
            </a:r>
            <a:r>
              <a:rPr lang="en-IE" dirty="0"/>
              <a:t> </a:t>
            </a:r>
            <a:r>
              <a:rPr lang="en-IE" dirty="0" err="1"/>
              <a:t>savo</a:t>
            </a:r>
            <a:r>
              <a:rPr lang="en-IE" dirty="0"/>
              <a:t> </a:t>
            </a:r>
            <a:r>
              <a:rPr lang="en-IE" dirty="0" err="1"/>
              <a:t>popkultūros</a:t>
            </a:r>
            <a:r>
              <a:rPr lang="en-IE" dirty="0"/>
              <a:t> </a:t>
            </a:r>
            <a:r>
              <a:rPr lang="en-IE" dirty="0" err="1"/>
              <a:t>turizmo</a:t>
            </a:r>
            <a:r>
              <a:rPr lang="en-IE" dirty="0"/>
              <a:t> </a:t>
            </a:r>
            <a:r>
              <a:rPr lang="en-IE" dirty="0" err="1"/>
              <a:t>verslą</a:t>
            </a:r>
            <a:r>
              <a:rPr lang="en-IE" dirty="0"/>
              <a:t> </a:t>
            </a:r>
            <a:r>
              <a:rPr lang="en-IE" dirty="0" err="1"/>
              <a:t>ar</a:t>
            </a:r>
            <a:r>
              <a:rPr lang="en-IE" dirty="0"/>
              <a:t> </a:t>
            </a:r>
            <a:r>
              <a:rPr lang="en-IE" dirty="0" err="1"/>
              <a:t>pasiūlymą</a:t>
            </a:r>
            <a:endParaRPr lang="en-IE" dirty="0"/>
          </a:p>
        </p:txBody>
      </p:sp>
      <p:pic>
        <p:nvPicPr>
          <p:cNvPr id="8" name="Picture Placeholder 7" descr="A picture containing cloth, indoor, paper, pink&#10;&#10;Description automatically generated">
            <a:extLst>
              <a:ext uri="{FF2B5EF4-FFF2-40B4-BE49-F238E27FC236}">
                <a16:creationId xmlns:a16="http://schemas.microsoft.com/office/drawing/2014/main" id="{DCB21FD2-8FFE-4300-83E9-33443D5DA1C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10811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5A9F11-4DD6-48DD-9200-553900F2501D}"/>
              </a:ext>
            </a:extLst>
          </p:cNvPr>
          <p:cNvSpPr>
            <a:spLocks noGrp="1"/>
          </p:cNvSpPr>
          <p:nvPr>
            <p:ph type="body" sz="quarter" idx="13"/>
          </p:nvPr>
        </p:nvSpPr>
        <p:spPr>
          <a:xfrm>
            <a:off x="0" y="599198"/>
            <a:ext cx="12191999" cy="1358487"/>
          </a:xfrm>
        </p:spPr>
        <p:txBody>
          <a:bodyPr/>
          <a:lstStyle/>
          <a:p>
            <a:r>
              <a:rPr lang="en-IE" dirty="0" err="1"/>
              <a:t>Atsinaujinantis</a:t>
            </a:r>
            <a:r>
              <a:rPr lang="en-IE" dirty="0"/>
              <a:t> </a:t>
            </a:r>
            <a:r>
              <a:rPr lang="en-IE" dirty="0" err="1"/>
              <a:t>ir</a:t>
            </a:r>
            <a:r>
              <a:rPr lang="en-IE" dirty="0"/>
              <a:t> </a:t>
            </a:r>
            <a:r>
              <a:rPr lang="en-IE" dirty="0" err="1"/>
              <a:t>tvarus</a:t>
            </a:r>
            <a:r>
              <a:rPr lang="en-IE" dirty="0"/>
              <a:t> </a:t>
            </a:r>
            <a:r>
              <a:rPr lang="en-IE" dirty="0" err="1"/>
              <a:t>popkultūros</a:t>
            </a:r>
            <a:r>
              <a:rPr lang="en-IE" dirty="0"/>
              <a:t> </a:t>
            </a:r>
            <a:r>
              <a:rPr lang="en-IE" dirty="0" err="1"/>
              <a:t>turizmas</a:t>
            </a:r>
            <a:r>
              <a:rPr lang="en-IE" dirty="0"/>
              <a:t> - </a:t>
            </a:r>
            <a:r>
              <a:rPr lang="en-IE" dirty="0" err="1"/>
              <a:t>pagrindiniai</a:t>
            </a:r>
            <a:r>
              <a:rPr lang="en-IE" dirty="0"/>
              <a:t> </a:t>
            </a:r>
            <a:r>
              <a:rPr lang="en-IE" dirty="0" err="1"/>
              <a:t>principai</a:t>
            </a:r>
            <a:r>
              <a:rPr lang="en-IE" dirty="0"/>
              <a:t>...</a:t>
            </a:r>
          </a:p>
        </p:txBody>
      </p:sp>
      <p:sp>
        <p:nvSpPr>
          <p:cNvPr id="3" name="Text Placeholder 2">
            <a:extLst>
              <a:ext uri="{FF2B5EF4-FFF2-40B4-BE49-F238E27FC236}">
                <a16:creationId xmlns:a16="http://schemas.microsoft.com/office/drawing/2014/main" id="{3E14BF8F-88BD-4127-8A8A-71263E91FAC9}"/>
              </a:ext>
            </a:extLst>
          </p:cNvPr>
          <p:cNvSpPr>
            <a:spLocks noGrp="1"/>
          </p:cNvSpPr>
          <p:nvPr>
            <p:ph type="body" sz="quarter" idx="14"/>
          </p:nvPr>
        </p:nvSpPr>
        <p:spPr>
          <a:xfrm>
            <a:off x="2275755" y="2380402"/>
            <a:ext cx="3991481" cy="1404352"/>
          </a:xfrm>
        </p:spPr>
        <p:txBody>
          <a:bodyPr>
            <a:noAutofit/>
          </a:bodyPr>
          <a:lstStyle/>
          <a:p>
            <a:r>
              <a:rPr lang="lt-LT" sz="2400" b="0" dirty="0"/>
              <a:t>UNWTO ir EBPO, atnaujindamos turizmą po Covid-19, pabrėžė tvaraus turizmo svarbą.</a:t>
            </a:r>
            <a:endParaRPr lang="en-IE" sz="2400" b="0" dirty="0"/>
          </a:p>
        </p:txBody>
      </p:sp>
      <p:sp>
        <p:nvSpPr>
          <p:cNvPr id="5" name="Text Placeholder 4">
            <a:extLst>
              <a:ext uri="{FF2B5EF4-FFF2-40B4-BE49-F238E27FC236}">
                <a16:creationId xmlns:a16="http://schemas.microsoft.com/office/drawing/2014/main" id="{8E0ECDD0-64CC-4954-9FC3-B1F7ABA5848E}"/>
              </a:ext>
            </a:extLst>
          </p:cNvPr>
          <p:cNvSpPr>
            <a:spLocks noGrp="1"/>
          </p:cNvSpPr>
          <p:nvPr>
            <p:ph type="body" sz="quarter" idx="16"/>
          </p:nvPr>
        </p:nvSpPr>
        <p:spPr>
          <a:xfrm>
            <a:off x="8223313" y="2336270"/>
            <a:ext cx="3674161" cy="1092729"/>
          </a:xfrm>
        </p:spPr>
        <p:txBody>
          <a:bodyPr>
            <a:noAutofit/>
          </a:bodyPr>
          <a:lstStyle/>
          <a:p>
            <a:r>
              <a:rPr lang="lt-LT" sz="2400" b="0" dirty="0"/>
              <a:t>Didesnis dėmesys vietos/regionų bei bendruomenių/gyventojų poreikiams ir norams.</a:t>
            </a:r>
            <a:endParaRPr lang="en-IE" sz="2400" b="0" dirty="0"/>
          </a:p>
        </p:txBody>
      </p:sp>
      <p:sp>
        <p:nvSpPr>
          <p:cNvPr id="7" name="Text Placeholder 6">
            <a:extLst>
              <a:ext uri="{FF2B5EF4-FFF2-40B4-BE49-F238E27FC236}">
                <a16:creationId xmlns:a16="http://schemas.microsoft.com/office/drawing/2014/main" id="{1C261522-1BD4-4EF1-8275-42DA0FA6B2DE}"/>
              </a:ext>
            </a:extLst>
          </p:cNvPr>
          <p:cNvSpPr>
            <a:spLocks noGrp="1"/>
          </p:cNvSpPr>
          <p:nvPr>
            <p:ph type="body" sz="quarter" idx="18"/>
          </p:nvPr>
        </p:nvSpPr>
        <p:spPr>
          <a:xfrm>
            <a:off x="2275754" y="4520784"/>
            <a:ext cx="4186691" cy="1489598"/>
          </a:xfrm>
        </p:spPr>
        <p:txBody>
          <a:bodyPr>
            <a:noAutofit/>
          </a:bodyPr>
          <a:lstStyle/>
          <a:p>
            <a:r>
              <a:rPr lang="lt-LT" sz="2400" b="0" dirty="0"/>
              <a:t>Atsinaujinantis, tvarus ir populiariosios kultūros turizmas turi atsirasti bendradarbiaujant viešosioms institucijoms, privačiam sektoriui ir priimančioms bendruomenėms.</a:t>
            </a:r>
            <a:endParaRPr lang="en-IE" sz="2400" b="0" dirty="0"/>
          </a:p>
        </p:txBody>
      </p:sp>
      <p:sp>
        <p:nvSpPr>
          <p:cNvPr id="9" name="Text Placeholder 8">
            <a:extLst>
              <a:ext uri="{FF2B5EF4-FFF2-40B4-BE49-F238E27FC236}">
                <a16:creationId xmlns:a16="http://schemas.microsoft.com/office/drawing/2014/main" id="{5EA40870-B977-4C9B-A76C-949B5E08D9E4}"/>
              </a:ext>
            </a:extLst>
          </p:cNvPr>
          <p:cNvSpPr>
            <a:spLocks noGrp="1"/>
          </p:cNvSpPr>
          <p:nvPr>
            <p:ph type="body" sz="quarter" idx="20"/>
          </p:nvPr>
        </p:nvSpPr>
        <p:spPr>
          <a:xfrm>
            <a:off x="8223313" y="4507475"/>
            <a:ext cx="3550871" cy="1741053"/>
          </a:xfrm>
        </p:spPr>
        <p:txBody>
          <a:bodyPr>
            <a:normAutofit/>
          </a:bodyPr>
          <a:lstStyle/>
          <a:p>
            <a:r>
              <a:rPr lang="lt-LT" sz="2400" b="0" dirty="0"/>
              <a:t>Svarbiausia rasti geresnę pusiausvyrą tarp turizmo pramonės ir priimančiųjų bendruomenių.</a:t>
            </a:r>
            <a:endParaRPr lang="en-IE" sz="2400" b="0" dirty="0"/>
          </a:p>
        </p:txBody>
      </p:sp>
      <p:pic>
        <p:nvPicPr>
          <p:cNvPr id="12" name="Graphic 11" descr="Court outline">
            <a:extLst>
              <a:ext uri="{FF2B5EF4-FFF2-40B4-BE49-F238E27FC236}">
                <a16:creationId xmlns:a16="http://schemas.microsoft.com/office/drawing/2014/main" id="{8C2C0774-C103-4ADE-8E83-6F3AFA0CA6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4607" y="2450385"/>
            <a:ext cx="914400" cy="914400"/>
          </a:xfrm>
          <a:prstGeom prst="rect">
            <a:avLst/>
          </a:prstGeom>
        </p:spPr>
      </p:pic>
      <p:pic>
        <p:nvPicPr>
          <p:cNvPr id="14" name="Graphic 13" descr="Cheers outline">
            <a:extLst>
              <a:ext uri="{FF2B5EF4-FFF2-40B4-BE49-F238E27FC236}">
                <a16:creationId xmlns:a16="http://schemas.microsoft.com/office/drawing/2014/main" id="{0C4ABDA8-793F-4300-950A-F38633443B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8943" y="4677310"/>
            <a:ext cx="914400" cy="914400"/>
          </a:xfrm>
          <a:prstGeom prst="rect">
            <a:avLst/>
          </a:prstGeom>
        </p:spPr>
      </p:pic>
      <p:pic>
        <p:nvPicPr>
          <p:cNvPr id="16" name="Graphic 15" descr="Neighborhood outline">
            <a:extLst>
              <a:ext uri="{FF2B5EF4-FFF2-40B4-BE49-F238E27FC236}">
                <a16:creationId xmlns:a16="http://schemas.microsoft.com/office/drawing/2014/main" id="{1C2B905D-3B38-4462-B277-432FC1134E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33344" y="2403097"/>
            <a:ext cx="914400" cy="914400"/>
          </a:xfrm>
          <a:prstGeom prst="rect">
            <a:avLst/>
          </a:prstGeom>
        </p:spPr>
      </p:pic>
      <p:pic>
        <p:nvPicPr>
          <p:cNvPr id="18" name="Graphic 17" descr="Stacked Rocks outline">
            <a:extLst>
              <a:ext uri="{FF2B5EF4-FFF2-40B4-BE49-F238E27FC236}">
                <a16:creationId xmlns:a16="http://schemas.microsoft.com/office/drawing/2014/main" id="{58DFD632-9323-4A9D-824C-D55ADD3682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33344" y="4633644"/>
            <a:ext cx="914400" cy="914400"/>
          </a:xfrm>
          <a:prstGeom prst="rect">
            <a:avLst/>
          </a:prstGeom>
        </p:spPr>
      </p:pic>
    </p:spTree>
    <p:extLst>
      <p:ext uri="{BB962C8B-B14F-4D97-AF65-F5344CB8AC3E}">
        <p14:creationId xmlns:p14="http://schemas.microsoft.com/office/powerpoint/2010/main" val="788004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92500" lnSpcReduction="10000"/>
          </a:bodyPr>
          <a:lstStyle/>
          <a:p>
            <a:r>
              <a:rPr lang="en-IE" dirty="0"/>
              <a:t>3 SKYRIUS</a:t>
            </a:r>
          </a:p>
          <a:p>
            <a:r>
              <a:rPr lang="is-IS" dirty="0"/>
              <a:t>PERTEKLINIS TURIZMAS - BIEBERIO EFEKTAS, „FROZEN“ EFEKTAS IR DAR DAUGIAU</a:t>
            </a:r>
            <a:endParaRPr lang="en-IE" dirty="0"/>
          </a:p>
        </p:txBody>
      </p:sp>
      <p:sp>
        <p:nvSpPr>
          <p:cNvPr id="9" name="TextBox 8">
            <a:extLst>
              <a:ext uri="{FF2B5EF4-FFF2-40B4-BE49-F238E27FC236}">
                <a16:creationId xmlns:a16="http://schemas.microsoft.com/office/drawing/2014/main" id="{08492C31-2FE6-4140-8EB2-6ECC4144CC3A}"/>
              </a:ext>
            </a:extLst>
          </p:cNvPr>
          <p:cNvSpPr txBox="1"/>
          <p:nvPr/>
        </p:nvSpPr>
        <p:spPr>
          <a:xfrm>
            <a:off x="5408807" y="4003027"/>
            <a:ext cx="6395099" cy="1815882"/>
          </a:xfrm>
          <a:prstGeom prst="rect">
            <a:avLst/>
          </a:prstGeom>
          <a:noFill/>
        </p:spPr>
        <p:txBody>
          <a:bodyPr wrap="square">
            <a:spAutoFit/>
          </a:bodyPr>
          <a:lstStyle/>
          <a:p>
            <a:r>
              <a:rPr lang="is-IS" sz="2800" dirty="0">
                <a:solidFill>
                  <a:schemeClr val="bg1"/>
                </a:solidFill>
              </a:rPr>
              <a:t>In this section we will explore the </a:t>
            </a:r>
            <a:r>
              <a:rPr lang="en-US" sz="2800" dirty="0">
                <a:solidFill>
                  <a:schemeClr val="bg1"/>
                </a:solidFill>
              </a:rPr>
              <a:t>emphasised the need for regenerative tourism and new innovations in the sector.</a:t>
            </a:r>
          </a:p>
          <a:p>
            <a:endParaRPr lang="is-IS" sz="2800" dirty="0">
              <a:solidFill>
                <a:schemeClr val="bg1"/>
              </a:solidFill>
            </a:endParaRPr>
          </a:p>
        </p:txBody>
      </p:sp>
      <p:pic>
        <p:nvPicPr>
          <p:cNvPr id="6" name="Picture Placeholder 5" descr="A picture containing mountain, nature, sky, outdoor&#10;&#10;Description automatically generated">
            <a:extLst>
              <a:ext uri="{FF2B5EF4-FFF2-40B4-BE49-F238E27FC236}">
                <a16:creationId xmlns:a16="http://schemas.microsoft.com/office/drawing/2014/main" id="{346DF506-1B2E-4458-90D5-81807BDEE73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4187267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EBDD4F-EB2F-47D5-955C-CDCA48587B4C}"/>
              </a:ext>
            </a:extLst>
          </p:cNvPr>
          <p:cNvSpPr>
            <a:spLocks noGrp="1"/>
          </p:cNvSpPr>
          <p:nvPr>
            <p:ph type="body" sz="quarter" idx="13"/>
          </p:nvPr>
        </p:nvSpPr>
        <p:spPr/>
        <p:txBody>
          <a:bodyPr/>
          <a:lstStyle/>
          <a:p>
            <a:r>
              <a:rPr lang="en-IE" dirty="0"/>
              <a:t>Kas </a:t>
            </a:r>
            <a:r>
              <a:rPr lang="en-IE" dirty="0" err="1"/>
              <a:t>yra</a:t>
            </a:r>
            <a:r>
              <a:rPr lang="en-IE" dirty="0"/>
              <a:t> </a:t>
            </a:r>
            <a:r>
              <a:rPr lang="en-IE" dirty="0" err="1"/>
              <a:t>perteklinis</a:t>
            </a:r>
            <a:r>
              <a:rPr lang="en-IE" dirty="0"/>
              <a:t> </a:t>
            </a:r>
            <a:r>
              <a:rPr lang="en-IE" dirty="0" err="1"/>
              <a:t>turizmas</a:t>
            </a:r>
            <a:r>
              <a:rPr lang="en-IE" dirty="0"/>
              <a:t>?</a:t>
            </a:r>
          </a:p>
        </p:txBody>
      </p:sp>
      <p:sp>
        <p:nvSpPr>
          <p:cNvPr id="3" name="Text Placeholder 2">
            <a:extLst>
              <a:ext uri="{FF2B5EF4-FFF2-40B4-BE49-F238E27FC236}">
                <a16:creationId xmlns:a16="http://schemas.microsoft.com/office/drawing/2014/main" id="{7887148C-81E6-4A3F-976C-AC8D5131A610}"/>
              </a:ext>
            </a:extLst>
          </p:cNvPr>
          <p:cNvSpPr>
            <a:spLocks noGrp="1"/>
          </p:cNvSpPr>
          <p:nvPr>
            <p:ph type="body" sz="quarter" idx="14"/>
          </p:nvPr>
        </p:nvSpPr>
        <p:spPr>
          <a:xfrm>
            <a:off x="466333" y="4148373"/>
            <a:ext cx="10013308" cy="469184"/>
          </a:xfrm>
        </p:spPr>
        <p:txBody>
          <a:bodyPr/>
          <a:lstStyle/>
          <a:p>
            <a:pPr marL="0" indent="0">
              <a:buNone/>
            </a:pPr>
            <a:endParaRPr lang="is-IS" dirty="0"/>
          </a:p>
          <a:p>
            <a:r>
              <a:rPr lang="lt-LT" dirty="0">
                <a:solidFill>
                  <a:srgbClr val="9A2E90"/>
                </a:solidFill>
              </a:rPr>
              <a:t>Be tinkamo valdymo ar priežiūros pernelyg didelis turistų skaičius gali kelti įtampą infrastruktūrai, gamtai ir gyventojams (bendruomenėms).</a:t>
            </a:r>
            <a:r>
              <a:rPr lang="is-IS" dirty="0">
                <a:solidFill>
                  <a:srgbClr val="9A2E90"/>
                </a:solidFill>
              </a:rPr>
              <a:t> </a:t>
            </a:r>
          </a:p>
          <a:p>
            <a:r>
              <a:rPr lang="lt-LT" dirty="0"/>
              <a:t>Tačiau žodžių junginys „perteklinis turizmas“ dažnai kritikuojamas ir teigiama, kad problema yra ne turistų skaičius, o valdymas, žmonių srautų kontrolė ir užtikrinimas, kad būtų sukurta tinkama infrastruktūra, pritaikyta lankytojų skaičiui.</a:t>
            </a:r>
            <a:endParaRPr lang="en-IE" dirty="0"/>
          </a:p>
        </p:txBody>
      </p:sp>
      <p:sp>
        <p:nvSpPr>
          <p:cNvPr id="6" name="TextBox 5">
            <a:extLst>
              <a:ext uri="{FF2B5EF4-FFF2-40B4-BE49-F238E27FC236}">
                <a16:creationId xmlns:a16="http://schemas.microsoft.com/office/drawing/2014/main" id="{EB679B8E-B67D-49A8-8B3F-53ECA4A1E6BA}"/>
              </a:ext>
            </a:extLst>
          </p:cNvPr>
          <p:cNvSpPr txBox="1"/>
          <p:nvPr/>
        </p:nvSpPr>
        <p:spPr>
          <a:xfrm>
            <a:off x="388092" y="2459504"/>
            <a:ext cx="3176743" cy="1938992"/>
          </a:xfrm>
          <a:prstGeom prst="rect">
            <a:avLst/>
          </a:prstGeom>
          <a:noFill/>
        </p:spPr>
        <p:txBody>
          <a:bodyPr wrap="square">
            <a:spAutoFit/>
          </a:bodyPr>
          <a:lstStyle/>
          <a:p>
            <a:r>
              <a:rPr lang="lt-LT" sz="2400" dirty="0">
                <a:solidFill>
                  <a:schemeClr val="bg1"/>
                </a:solidFill>
              </a:rPr>
              <a:t>Kai tam tikros vietos pritraukia pernelyg daug turistų, tai gali sukelti nepageidaujamų padarinių...</a:t>
            </a:r>
            <a:endParaRPr lang="is-IS" sz="2400" dirty="0">
              <a:solidFill>
                <a:schemeClr val="bg1"/>
              </a:solidFill>
            </a:endParaRPr>
          </a:p>
        </p:txBody>
      </p:sp>
      <p:pic>
        <p:nvPicPr>
          <p:cNvPr id="14" name="Picture Placeholder 13" descr="A group of people standing next to a waterfall&#10;&#10;Description automatically generated with medium confidence">
            <a:extLst>
              <a:ext uri="{FF2B5EF4-FFF2-40B4-BE49-F238E27FC236}">
                <a16:creationId xmlns:a16="http://schemas.microsoft.com/office/drawing/2014/main" id="{5DCBCE10-518C-4344-82AD-F5AC3086AA7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48757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7A59DA6-7D31-4A44-958F-1584C57AC415}"/>
              </a:ext>
            </a:extLst>
          </p:cNvPr>
          <p:cNvSpPr>
            <a:spLocks noGrp="1"/>
          </p:cNvSpPr>
          <p:nvPr>
            <p:ph type="body" sz="quarter" idx="14"/>
          </p:nvPr>
        </p:nvSpPr>
        <p:spPr>
          <a:xfrm>
            <a:off x="4489808" y="3907680"/>
            <a:ext cx="7256103" cy="2450416"/>
          </a:xfrm>
        </p:spPr>
        <p:txBody>
          <a:bodyPr/>
          <a:lstStyle/>
          <a:p>
            <a:r>
              <a:rPr lang="is-IS" dirty="0"/>
              <a:t>Tačiau jo muzikiniame vaizdo klipe taip pat parodytos dvi palyginti nežinomos vietos :</a:t>
            </a:r>
          </a:p>
          <a:p>
            <a:pPr lvl="1"/>
            <a:r>
              <a:rPr lang="lt-LT" dirty="0">
                <a:solidFill>
                  <a:srgbClr val="9A2E90"/>
                </a:solidFill>
              </a:rPr>
              <a:t>Gražus </a:t>
            </a:r>
            <a:r>
              <a:rPr lang="lt-LT" dirty="0" err="1">
                <a:solidFill>
                  <a:srgbClr val="9A2E90"/>
                </a:solidFill>
              </a:rPr>
              <a:t>Fjarðarðarárgljúfur</a:t>
            </a:r>
            <a:r>
              <a:rPr lang="lt-LT" dirty="0">
                <a:solidFill>
                  <a:srgbClr val="9A2E90"/>
                </a:solidFill>
              </a:rPr>
              <a:t> kanjonas</a:t>
            </a:r>
          </a:p>
          <a:p>
            <a:pPr lvl="1"/>
            <a:r>
              <a:rPr lang="lt-LT" dirty="0" err="1">
                <a:solidFill>
                  <a:srgbClr val="9A2E90"/>
                </a:solidFill>
              </a:rPr>
              <a:t>Sólheimasandūro</a:t>
            </a:r>
            <a:r>
              <a:rPr lang="lt-LT" dirty="0">
                <a:solidFill>
                  <a:srgbClr val="9A2E90"/>
                </a:solidFill>
              </a:rPr>
              <a:t> senojo lėktuvo nuolaužos</a:t>
            </a:r>
            <a:endParaRPr lang="is-IS" dirty="0">
              <a:solidFill>
                <a:srgbClr val="9A2E90"/>
              </a:solidFill>
            </a:endParaRPr>
          </a:p>
          <a:p>
            <a:r>
              <a:rPr lang="lt-LT" dirty="0"/>
              <a:t>Po išleidimo abiejose vietose smarkiai padaugėjo lankytojų</a:t>
            </a:r>
            <a:r>
              <a:rPr lang="is-IS" dirty="0"/>
              <a:t>.</a:t>
            </a:r>
          </a:p>
          <a:p>
            <a:endParaRPr lang="en-IE" dirty="0"/>
          </a:p>
        </p:txBody>
      </p:sp>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p>
            <a:r>
              <a:rPr lang="lt-LT" sz="2400" dirty="0"/>
              <a:t>2015 m. Justinas </a:t>
            </a:r>
            <a:r>
              <a:rPr lang="lt-LT" sz="2400" dirty="0" err="1"/>
              <a:t>Bieberis</a:t>
            </a:r>
            <a:r>
              <a:rPr lang="lt-LT" sz="2400" dirty="0"/>
              <a:t> išleido dainos „</a:t>
            </a:r>
            <a:r>
              <a:rPr lang="lt-LT" sz="2400" dirty="0" err="1"/>
              <a:t>I'll</a:t>
            </a:r>
            <a:r>
              <a:rPr lang="lt-LT" sz="2400" dirty="0"/>
              <a:t> </a:t>
            </a:r>
            <a:r>
              <a:rPr lang="lt-LT" sz="2400" dirty="0" err="1"/>
              <a:t>Show</a:t>
            </a:r>
            <a:r>
              <a:rPr lang="lt-LT" sz="2400" dirty="0"/>
              <a:t> </a:t>
            </a:r>
            <a:r>
              <a:rPr lang="lt-LT" sz="2400" dirty="0" err="1"/>
              <a:t>You</a:t>
            </a:r>
            <a:r>
              <a:rPr lang="lt-LT" sz="2400" dirty="0"/>
              <a:t> </a:t>
            </a:r>
            <a:r>
              <a:rPr lang="lt-LT" sz="2400" dirty="0" err="1"/>
              <a:t>in</a:t>
            </a:r>
            <a:r>
              <a:rPr lang="lt-LT" sz="2400" dirty="0"/>
              <a:t> </a:t>
            </a:r>
            <a:r>
              <a:rPr lang="lt-LT" sz="2400" dirty="0" err="1"/>
              <a:t>November</a:t>
            </a:r>
            <a:r>
              <a:rPr lang="lt-LT" sz="2400" dirty="0"/>
              <a:t>“ vaizdo klipą, kuris buvo nufilmuotas Pietų Islandijoje.</a:t>
            </a:r>
            <a:endParaRPr lang="is-IS" sz="2400" dirty="0"/>
          </a:p>
          <a:p>
            <a:r>
              <a:rPr lang="lt-LT" sz="2400" b="0" dirty="0"/>
              <a:t>Vaizdo įraše </a:t>
            </a:r>
            <a:r>
              <a:rPr lang="lt-LT" sz="2400" b="0" dirty="0" err="1"/>
              <a:t>J</a:t>
            </a:r>
            <a:r>
              <a:rPr lang="lt-LT" sz="2400" b="0" dirty="0"/>
              <a:t>. </a:t>
            </a:r>
            <a:r>
              <a:rPr lang="lt-LT" sz="2400" b="0" dirty="0" err="1"/>
              <a:t>Bieberis</a:t>
            </a:r>
            <a:r>
              <a:rPr lang="lt-LT" sz="2400" b="0" dirty="0"/>
              <a:t> bėgiojo aplink daugelį gerai žinomų Pietų Islandijos lankytinų vietų, tokių kaip </a:t>
            </a:r>
            <a:r>
              <a:rPr lang="lt-LT" sz="2400" b="0" dirty="0" err="1"/>
              <a:t>Seljalandsfoso</a:t>
            </a:r>
            <a:r>
              <a:rPr lang="lt-LT" sz="2400" b="0" dirty="0"/>
              <a:t> ir </a:t>
            </a:r>
            <a:r>
              <a:rPr lang="lt-LT" sz="2400" b="0" dirty="0" err="1"/>
              <a:t>Skógarfoso</a:t>
            </a:r>
            <a:r>
              <a:rPr lang="lt-LT" sz="2400" b="0" dirty="0"/>
              <a:t> kriokliai bei </a:t>
            </a:r>
            <a:r>
              <a:rPr lang="lt-LT" sz="2400" b="0" dirty="0" err="1"/>
              <a:t>Jökulsárlono</a:t>
            </a:r>
            <a:r>
              <a:rPr lang="lt-LT" sz="2400" b="0" dirty="0"/>
              <a:t> ledyno lagūna.</a:t>
            </a:r>
            <a:endParaRPr lang="is-IS" sz="2400" dirty="0"/>
          </a:p>
          <a:p>
            <a:endParaRPr lang="en-IE" sz="3100" b="0" dirty="0"/>
          </a:p>
        </p:txBody>
      </p:sp>
      <p:pic>
        <p:nvPicPr>
          <p:cNvPr id="12" name="Picture Placeholder 11">
            <a:extLst>
              <a:ext uri="{FF2B5EF4-FFF2-40B4-BE49-F238E27FC236}">
                <a16:creationId xmlns:a16="http://schemas.microsoft.com/office/drawing/2014/main" id="{DA25E9C9-D679-4FE0-9145-C7FB245DEC1E}"/>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446088" y="420118"/>
            <a:ext cx="3798887" cy="3864206"/>
          </a:xfrm>
          <a:prstGeom prst="rect">
            <a:avLst/>
          </a:prstGeom>
        </p:spPr>
      </p:pic>
      <p:sp>
        <p:nvSpPr>
          <p:cNvPr id="19" name="TextBox 18">
            <a:extLst>
              <a:ext uri="{FF2B5EF4-FFF2-40B4-BE49-F238E27FC236}">
                <a16:creationId xmlns:a16="http://schemas.microsoft.com/office/drawing/2014/main" id="{54BE4CB7-0E4E-4301-835A-7BC87D030799}"/>
              </a:ext>
            </a:extLst>
          </p:cNvPr>
          <p:cNvSpPr txBox="1"/>
          <p:nvPr/>
        </p:nvSpPr>
        <p:spPr>
          <a:xfrm>
            <a:off x="4417888" y="297949"/>
            <a:ext cx="7328023" cy="1000274"/>
          </a:xfrm>
          <a:prstGeom prst="rect">
            <a:avLst/>
          </a:prstGeom>
          <a:solidFill>
            <a:srgbClr val="9A2E90"/>
          </a:solidFill>
        </p:spPr>
        <p:txBody>
          <a:bodyPr wrap="square" rtlCol="0">
            <a:spAutoFit/>
          </a:bodyPr>
          <a:lstStyle/>
          <a:p>
            <a:pPr lvl="0">
              <a:defRPr/>
            </a:pPr>
            <a:r>
              <a:rPr lang="en-US" sz="3600" dirty="0" err="1">
                <a:solidFill>
                  <a:schemeClr val="bg1"/>
                </a:solidFill>
              </a:rPr>
              <a:t>Bieberio</a:t>
            </a:r>
            <a:r>
              <a:rPr lang="en-US" sz="3600" dirty="0">
                <a:solidFill>
                  <a:schemeClr val="bg1"/>
                </a:solidFill>
              </a:rPr>
              <a:t> </a:t>
            </a:r>
            <a:r>
              <a:rPr lang="en-US" sz="3600" dirty="0" err="1">
                <a:solidFill>
                  <a:schemeClr val="bg1"/>
                </a:solidFill>
              </a:rPr>
              <a:t>efektas</a:t>
            </a:r>
            <a:r>
              <a:rPr lang="en-US" sz="3600" dirty="0">
                <a:solidFill>
                  <a:schemeClr val="bg1"/>
                </a:solidFill>
              </a:rPr>
              <a:t> </a:t>
            </a:r>
            <a:r>
              <a:rPr lang="en-US" sz="3600" dirty="0" err="1">
                <a:solidFill>
                  <a:schemeClr val="bg1"/>
                </a:solidFill>
              </a:rPr>
              <a:t>Islandijoje</a:t>
            </a:r>
            <a:endParaRPr lang="en-US" sz="3600" dirty="0">
              <a:solidFill>
                <a:schemeClr val="bg1"/>
              </a:solidFill>
            </a:endParaRPr>
          </a:p>
          <a:p>
            <a:pPr lvl="0">
              <a:defRPr/>
            </a:pPr>
            <a:endParaRPr lang="en-IE" sz="2300" dirty="0">
              <a:solidFill>
                <a:schemeClr val="bg1"/>
              </a:solidFill>
            </a:endParaRPr>
          </a:p>
        </p:txBody>
      </p:sp>
      <p:pic>
        <p:nvPicPr>
          <p:cNvPr id="22" name="Picture Placeholder 21">
            <a:extLst>
              <a:ext uri="{FF2B5EF4-FFF2-40B4-BE49-F238E27FC236}">
                <a16:creationId xmlns:a16="http://schemas.microsoft.com/office/drawing/2014/main" id="{2CC04547-E7BE-4022-B83D-9920E91644A8}"/>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a:stretch/>
        </p:blipFill>
        <p:spPr>
          <a:xfrm>
            <a:off x="1414456" y="4284324"/>
            <a:ext cx="1862150" cy="1819345"/>
          </a:xfrm>
          <a:prstGeom prst="rect">
            <a:avLst/>
          </a:prstGeom>
        </p:spPr>
      </p:pic>
    </p:spTree>
    <p:extLst>
      <p:ext uri="{BB962C8B-B14F-4D97-AF65-F5344CB8AC3E}">
        <p14:creationId xmlns:p14="http://schemas.microsoft.com/office/powerpoint/2010/main" val="584468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7A59DA6-7D31-4A44-958F-1584C57AC415}"/>
              </a:ext>
            </a:extLst>
          </p:cNvPr>
          <p:cNvSpPr>
            <a:spLocks noGrp="1"/>
          </p:cNvSpPr>
          <p:nvPr>
            <p:ph type="body" sz="quarter" idx="14"/>
          </p:nvPr>
        </p:nvSpPr>
        <p:spPr>
          <a:xfrm>
            <a:off x="7808359" y="3546595"/>
            <a:ext cx="4171307" cy="2164180"/>
          </a:xfrm>
        </p:spPr>
        <p:txBody>
          <a:bodyPr/>
          <a:lstStyle/>
          <a:p>
            <a:r>
              <a:rPr lang="lt-LT" dirty="0"/>
              <a:t>Nuo 2016 m. iki 2017 m. </a:t>
            </a:r>
            <a:r>
              <a:rPr lang="lt-LT" dirty="0" err="1"/>
              <a:t>Fjarðarárgljúfur</a:t>
            </a:r>
            <a:r>
              <a:rPr lang="lt-LT" dirty="0"/>
              <a:t> kanjono lankytojų skaičius išaugo 87 proc. ir šiandien jis išlieka populiari turistų lankoma vieta.</a:t>
            </a:r>
            <a:endParaRPr lang="en-IE" dirty="0"/>
          </a:p>
        </p:txBody>
      </p:sp>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635220" y="1508861"/>
            <a:ext cx="7272527" cy="17915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lt-LT" sz="2400" dirty="0"/>
              <a:t>Pietryčių Islandijoje esantis </a:t>
            </a:r>
            <a:r>
              <a:rPr lang="lt-LT" sz="2400" dirty="0" err="1"/>
              <a:t>Fjaðrárgljúfur</a:t>
            </a:r>
            <a:r>
              <a:rPr lang="lt-LT" sz="2400" dirty="0"/>
              <a:t> kanjonas yra viena gražiausių vietų visoje pietinėje Islandijos pakrantėje. </a:t>
            </a:r>
            <a:r>
              <a:rPr lang="lt-LT" sz="2400" b="0" dirty="0"/>
              <a:t>Pėsčiųjų taku palei kanjoną atsiveria nuostabūs stačių uolų vaizdai.</a:t>
            </a:r>
            <a:r>
              <a:rPr lang="en-US" sz="2000" b="0" dirty="0"/>
              <a:t> </a:t>
            </a:r>
            <a:endParaRPr lang="en-IE" sz="2000" b="0" dirty="0"/>
          </a:p>
          <a:p>
            <a:endParaRPr lang="en-IE" sz="3100" b="0" dirty="0"/>
          </a:p>
        </p:txBody>
      </p:sp>
      <p:pic>
        <p:nvPicPr>
          <p:cNvPr id="13" name="Picture Placeholder 12" descr="A picture containing outdoor, nature, rock&#10;&#10;Description automatically generated">
            <a:extLst>
              <a:ext uri="{FF2B5EF4-FFF2-40B4-BE49-F238E27FC236}">
                <a16:creationId xmlns:a16="http://schemas.microsoft.com/office/drawing/2014/main" id="{C8676BC4-F3E2-49C5-9369-D51A425E36BE}"/>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p:pic>
      <p:pic>
        <p:nvPicPr>
          <p:cNvPr id="17" name="Picture Placeholder 16" descr="A picture containing outdoor, rock, nature, mountain&#10;&#10;Description automatically generated">
            <a:extLst>
              <a:ext uri="{FF2B5EF4-FFF2-40B4-BE49-F238E27FC236}">
                <a16:creationId xmlns:a16="http://schemas.microsoft.com/office/drawing/2014/main" id="{1624F135-1509-44D3-96BE-ACCD2F76B3B4}"/>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p:blipFill>
        <p:spPr>
          <a:xfrm>
            <a:off x="446088" y="471488"/>
            <a:ext cx="3798887" cy="4222750"/>
          </a:xfrm>
        </p:spPr>
      </p:pic>
    </p:spTree>
    <p:extLst>
      <p:ext uri="{BB962C8B-B14F-4D97-AF65-F5344CB8AC3E}">
        <p14:creationId xmlns:p14="http://schemas.microsoft.com/office/powerpoint/2010/main" val="293132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4DE5250D-5F3B-4C1E-9068-CB693E1378FF}"/>
              </a:ext>
            </a:extLst>
          </p:cNvPr>
          <p:cNvPicPr>
            <a:picLocks noGrp="1" noChangeAspect="1"/>
          </p:cNvPicPr>
          <p:nvPr>
            <p:ph type="pic" sz="quarter" idx="10"/>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p:blipFill>
        <p:spPr>
          <a:xfrm>
            <a:off x="-25400" y="-14842"/>
            <a:ext cx="12239668" cy="7107413"/>
          </a:xfrm>
        </p:spPr>
      </p:pic>
      <p:sp>
        <p:nvSpPr>
          <p:cNvPr id="3" name="Text Placeholder 2">
            <a:extLst>
              <a:ext uri="{FF2B5EF4-FFF2-40B4-BE49-F238E27FC236}">
                <a16:creationId xmlns:a16="http://schemas.microsoft.com/office/drawing/2014/main" id="{7B0DD96D-6BF6-D54B-A106-3305D0491497}"/>
              </a:ext>
            </a:extLst>
          </p:cNvPr>
          <p:cNvSpPr>
            <a:spLocks noGrp="1"/>
          </p:cNvSpPr>
          <p:nvPr>
            <p:ph type="body" sz="quarter" idx="13"/>
          </p:nvPr>
        </p:nvSpPr>
        <p:spPr>
          <a:xfrm>
            <a:off x="388092" y="3200400"/>
            <a:ext cx="4691908" cy="2618509"/>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IE" sz="3600" b="1" i="0" u="none" strike="noStrike" kern="1200" cap="none" spc="0" normalizeH="0" baseline="0" noProof="0" dirty="0">
                <a:ln>
                  <a:noFill/>
                </a:ln>
                <a:solidFill>
                  <a:prstClr val="white"/>
                </a:solidFill>
                <a:effectLst/>
                <a:uLnTx/>
                <a:uFillTx/>
                <a:latin typeface="Calibri" panose="020F0502020204030204"/>
                <a:ea typeface="+mn-ea"/>
                <a:cs typeface="+mn-cs"/>
              </a:rPr>
              <a:t>1 SKYRIUS</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is-IS" sz="3600" b="1" i="0" u="none" strike="noStrike" kern="1200" cap="none" spc="0" normalizeH="0" baseline="0" noProof="0" dirty="0">
                <a:ln>
                  <a:noFill/>
                </a:ln>
                <a:solidFill>
                  <a:prstClr val="white"/>
                </a:solidFill>
                <a:effectLst/>
                <a:uLnTx/>
                <a:uFillTx/>
                <a:latin typeface="Calibri" panose="020F0502020204030204"/>
                <a:ea typeface="+mn-ea"/>
                <a:cs typeface="+mn-cs"/>
              </a:rPr>
              <a:t>COVID 19 IR TURIZMAS</a:t>
            </a:r>
            <a:endParaRPr kumimoji="0" lang="en-IE" sz="3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lang="en-US" sz="2300" dirty="0"/>
          </a:p>
        </p:txBody>
      </p:sp>
      <p:sp>
        <p:nvSpPr>
          <p:cNvPr id="7" name="TextBox 6">
            <a:extLst>
              <a:ext uri="{FF2B5EF4-FFF2-40B4-BE49-F238E27FC236}">
                <a16:creationId xmlns:a16="http://schemas.microsoft.com/office/drawing/2014/main" id="{FF9F6D36-838A-44FA-9D88-B8C9790BACDD}"/>
              </a:ext>
            </a:extLst>
          </p:cNvPr>
          <p:cNvSpPr txBox="1"/>
          <p:nvPr/>
        </p:nvSpPr>
        <p:spPr>
          <a:xfrm>
            <a:off x="5730453" y="3749027"/>
            <a:ext cx="6509215" cy="1815882"/>
          </a:xfrm>
          <a:prstGeom prst="rect">
            <a:avLst/>
          </a:prstGeom>
          <a:noFill/>
        </p:spPr>
        <p:txBody>
          <a:bodyPr wrap="square">
            <a:spAutoFit/>
          </a:bodyPr>
          <a:lstStyle/>
          <a:p>
            <a:r>
              <a:rPr lang="lt-LT" sz="2800" dirty="0">
                <a:solidFill>
                  <a:schemeClr val="bg1"/>
                </a:solidFill>
              </a:rPr>
              <a:t>Šiame skyriuje nagrinėjame galimą COVID19 poveikį ateities turizmui ir šiandienos iššūkius turizmo kraštovaizdžiui apskritai.</a:t>
            </a:r>
            <a:endParaRPr lang="is-IS" sz="2800" dirty="0">
              <a:solidFill>
                <a:schemeClr val="bg1"/>
              </a:solidFill>
            </a:endParaRPr>
          </a:p>
        </p:txBody>
      </p:sp>
    </p:spTree>
    <p:extLst>
      <p:ext uri="{BB962C8B-B14F-4D97-AF65-F5344CB8AC3E}">
        <p14:creationId xmlns:p14="http://schemas.microsoft.com/office/powerpoint/2010/main" val="3419280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2BDBEB0-9473-4123-9688-C8D323B5DDF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pic>
        <p:nvPicPr>
          <p:cNvPr id="10" name="Picture Placeholder 9">
            <a:extLst>
              <a:ext uri="{FF2B5EF4-FFF2-40B4-BE49-F238E27FC236}">
                <a16:creationId xmlns:a16="http://schemas.microsoft.com/office/drawing/2014/main" id="{48AB7861-66AB-49DD-92BF-5ADDCEC2B943}"/>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a:xfrm>
            <a:off x="4473578" y="3575599"/>
            <a:ext cx="2153253" cy="2341450"/>
          </a:xfrm>
          <a:prstGeom prst="rect">
            <a:avLst/>
          </a:prstGeom>
        </p:spPr>
      </p:pic>
      <p:sp>
        <p:nvSpPr>
          <p:cNvPr id="5" name="Text Placeholder 4">
            <a:extLst>
              <a:ext uri="{FF2B5EF4-FFF2-40B4-BE49-F238E27FC236}">
                <a16:creationId xmlns:a16="http://schemas.microsoft.com/office/drawing/2014/main" id="{E7A59DA6-7D31-4A44-958F-1584C57AC415}"/>
              </a:ext>
            </a:extLst>
          </p:cNvPr>
          <p:cNvSpPr>
            <a:spLocks noGrp="1"/>
          </p:cNvSpPr>
          <p:nvPr>
            <p:ph type="body" sz="quarter" idx="14"/>
          </p:nvPr>
        </p:nvSpPr>
        <p:spPr>
          <a:xfrm>
            <a:off x="6855953" y="3546595"/>
            <a:ext cx="5123714" cy="2164180"/>
          </a:xfrm>
        </p:spPr>
        <p:txBody>
          <a:bodyPr/>
          <a:lstStyle/>
          <a:p>
            <a:r>
              <a:rPr lang="lt-LT" dirty="0"/>
              <a:t>2018 ir 2019 m. kovo-birželio mėnesiais kanjonas buvo uždarytas, kad jautri augmenija galėtų atsigauti nuo padidėjusio lankytojų srauto daromos žalos aplinkai.</a:t>
            </a:r>
            <a:endParaRPr lang="en-IE" dirty="0"/>
          </a:p>
        </p:txBody>
      </p:sp>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635220" y="1508861"/>
            <a:ext cx="7272527" cy="17915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lt-LT" sz="2400" dirty="0"/>
              <a:t>Nors iš pradžių turistų skaičius šioje svetainėje išaugo dėl </a:t>
            </a:r>
            <a:r>
              <a:rPr lang="lt-LT" sz="2400" dirty="0" err="1"/>
              <a:t>Bieberio</a:t>
            </a:r>
            <a:r>
              <a:rPr lang="lt-LT" sz="2400" dirty="0"/>
              <a:t> vaizdo įrašo, prie jo populiarumo prisidėjo „</a:t>
            </a:r>
            <a:r>
              <a:rPr lang="lt-LT" sz="2400" dirty="0" err="1"/>
              <a:t>Instagram</a:t>
            </a:r>
            <a:r>
              <a:rPr lang="lt-LT" sz="2400" dirty="0"/>
              <a:t>“ ir „Sostų karai“.</a:t>
            </a:r>
            <a:endParaRPr lang="is-IS" sz="2400" dirty="0"/>
          </a:p>
        </p:txBody>
      </p:sp>
    </p:spTree>
    <p:extLst>
      <p:ext uri="{BB962C8B-B14F-4D97-AF65-F5344CB8AC3E}">
        <p14:creationId xmlns:p14="http://schemas.microsoft.com/office/powerpoint/2010/main" val="787476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lt-LT" sz="2400" dirty="0" err="1"/>
              <a:t>Disnėjaus</a:t>
            </a:r>
            <a:r>
              <a:rPr lang="lt-LT" sz="2400" dirty="0"/>
              <a:t> filmas „</a:t>
            </a:r>
            <a:r>
              <a:rPr lang="lt-LT" sz="2400" dirty="0" err="1"/>
              <a:t>Frozen</a:t>
            </a:r>
            <a:r>
              <a:rPr lang="lt-LT" sz="2400" dirty="0"/>
              <a:t>“ atkreipė daug dėmesio į vietas, kurios, kaip manoma, įkvėpė </a:t>
            </a:r>
            <a:r>
              <a:rPr lang="lt-LT" sz="2400" dirty="0" err="1"/>
              <a:t>Arendelės</a:t>
            </a:r>
            <a:r>
              <a:rPr lang="lt-LT" sz="2400" dirty="0"/>
              <a:t> karalystę. </a:t>
            </a:r>
          </a:p>
          <a:p>
            <a:r>
              <a:rPr lang="lt-LT" sz="2400" dirty="0"/>
              <a:t>Pavyzdžiui, </a:t>
            </a:r>
            <a:r>
              <a:rPr lang="lt-LT" sz="2400" dirty="0" err="1"/>
              <a:t>Halštatas</a:t>
            </a:r>
            <a:r>
              <a:rPr lang="lt-LT" sz="2400" dirty="0"/>
              <a:t> (</a:t>
            </a:r>
            <a:r>
              <a:rPr lang="lt-LT" sz="2400" dirty="0" err="1"/>
              <a:t>Hallstatt</a:t>
            </a:r>
            <a:r>
              <a:rPr lang="lt-LT" sz="2400" dirty="0"/>
              <a:t>) Austrijoje.</a:t>
            </a:r>
            <a:endParaRPr lang="is-IS" sz="2400" dirty="0"/>
          </a:p>
        </p:txBody>
      </p:sp>
      <p:sp>
        <p:nvSpPr>
          <p:cNvPr id="19" name="TextBox 18">
            <a:extLst>
              <a:ext uri="{FF2B5EF4-FFF2-40B4-BE49-F238E27FC236}">
                <a16:creationId xmlns:a16="http://schemas.microsoft.com/office/drawing/2014/main" id="{54BE4CB7-0E4E-4301-835A-7BC87D030799}"/>
              </a:ext>
            </a:extLst>
          </p:cNvPr>
          <p:cNvSpPr txBox="1"/>
          <p:nvPr/>
        </p:nvSpPr>
        <p:spPr>
          <a:xfrm>
            <a:off x="4417888" y="297949"/>
            <a:ext cx="7328023" cy="1000274"/>
          </a:xfrm>
          <a:prstGeom prst="rect">
            <a:avLst/>
          </a:prstGeom>
          <a:solidFill>
            <a:srgbClr val="9A2E90"/>
          </a:solidFill>
        </p:spPr>
        <p:txBody>
          <a:bodyPr wrap="square" rtlCol="0">
            <a:spAutoFit/>
          </a:bodyPr>
          <a:lstStyle/>
          <a:p>
            <a:pPr lvl="0">
              <a:defRPr/>
            </a:pPr>
            <a:r>
              <a:rPr lang="en-US" sz="3600" dirty="0">
                <a:solidFill>
                  <a:schemeClr val="bg1"/>
                </a:solidFill>
              </a:rPr>
              <a:t>FROZEN </a:t>
            </a:r>
            <a:r>
              <a:rPr lang="en-US" sz="3600" dirty="0" err="1">
                <a:solidFill>
                  <a:schemeClr val="bg1"/>
                </a:solidFill>
              </a:rPr>
              <a:t>efektas</a:t>
            </a:r>
            <a:r>
              <a:rPr lang="en-US" sz="3600" dirty="0">
                <a:solidFill>
                  <a:schemeClr val="bg1"/>
                </a:solidFill>
              </a:rPr>
              <a:t> - </a:t>
            </a:r>
            <a:r>
              <a:rPr lang="en-US" sz="3600" dirty="0" err="1">
                <a:solidFill>
                  <a:schemeClr val="bg1"/>
                </a:solidFill>
              </a:rPr>
              <a:t>Halštatas</a:t>
            </a:r>
            <a:r>
              <a:rPr lang="en-US" sz="3600" dirty="0">
                <a:solidFill>
                  <a:schemeClr val="bg1"/>
                </a:solidFill>
              </a:rPr>
              <a:t> </a:t>
            </a:r>
            <a:r>
              <a:rPr lang="en-US" sz="3600" dirty="0" err="1">
                <a:solidFill>
                  <a:schemeClr val="bg1"/>
                </a:solidFill>
              </a:rPr>
              <a:t>Austrija</a:t>
            </a:r>
            <a:endParaRPr lang="en-US" sz="3600" dirty="0">
              <a:solidFill>
                <a:schemeClr val="bg1"/>
              </a:solidFill>
            </a:endParaRPr>
          </a:p>
          <a:p>
            <a:pPr lvl="0">
              <a:defRPr/>
            </a:pPr>
            <a:endParaRPr lang="en-IE" sz="2300" dirty="0">
              <a:solidFill>
                <a:schemeClr val="bg1"/>
              </a:solidFill>
            </a:endParaRPr>
          </a:p>
        </p:txBody>
      </p:sp>
      <p:sp>
        <p:nvSpPr>
          <p:cNvPr id="3" name="Text Placeholder 2">
            <a:extLst>
              <a:ext uri="{FF2B5EF4-FFF2-40B4-BE49-F238E27FC236}">
                <a16:creationId xmlns:a16="http://schemas.microsoft.com/office/drawing/2014/main" id="{91380E5C-4A7D-4D10-9BA0-EEB292DE5AD4}"/>
              </a:ext>
            </a:extLst>
          </p:cNvPr>
          <p:cNvSpPr>
            <a:spLocks noGrp="1"/>
          </p:cNvSpPr>
          <p:nvPr>
            <p:ph type="body" sz="quarter" idx="14"/>
          </p:nvPr>
        </p:nvSpPr>
        <p:spPr>
          <a:xfrm>
            <a:off x="7726364" y="3546595"/>
            <a:ext cx="4465636" cy="2164180"/>
          </a:xfrm>
        </p:spPr>
        <p:txBody>
          <a:bodyPr/>
          <a:lstStyle/>
          <a:p>
            <a:r>
              <a:rPr lang="lt-LT" sz="2300" dirty="0" err="1"/>
              <a:t>Halštatas</a:t>
            </a:r>
            <a:r>
              <a:rPr lang="lt-LT" sz="2300" dirty="0"/>
              <a:t> nuo 1997 m. įtrauktas į Pasaulio paveldo sąrašą</a:t>
            </a:r>
          </a:p>
          <a:p>
            <a:r>
              <a:rPr lang="lt-LT" sz="2300" dirty="0"/>
              <a:t>Jame gyvena 780 gyventojų, bet 2019 m. per dieną jį aplankė 10 000 lankytojų!!</a:t>
            </a:r>
          </a:p>
          <a:p>
            <a:r>
              <a:rPr lang="lt-LT" sz="2300" dirty="0"/>
              <a:t>Tai sukėlė didžiulę įtampą bendruomenei, o miestas stengiasi rasti būdą, kaip kontroliuoti lankytojų skaičių.</a:t>
            </a:r>
            <a:endParaRPr lang="en-IE" sz="2300" dirty="0"/>
          </a:p>
        </p:txBody>
      </p:sp>
      <p:pic>
        <p:nvPicPr>
          <p:cNvPr id="15" name="Picture Placeholder 14" descr="A picture containing snow, outdoor, mountain, nature&#10;&#10;Description automatically generated">
            <a:extLst>
              <a:ext uri="{FF2B5EF4-FFF2-40B4-BE49-F238E27FC236}">
                <a16:creationId xmlns:a16="http://schemas.microsoft.com/office/drawing/2014/main" id="{1E49746F-7EE5-4320-AF6C-B0493571CBE8}"/>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4489450" y="3328988"/>
            <a:ext cx="2992438" cy="3232150"/>
          </a:xfrm>
        </p:spPr>
      </p:pic>
      <p:pic>
        <p:nvPicPr>
          <p:cNvPr id="11" name="Picture Placeholder 10" descr="A picture containing mountain, outdoor, sky, water&#10;&#10;Description automatically generated">
            <a:extLst>
              <a:ext uri="{FF2B5EF4-FFF2-40B4-BE49-F238E27FC236}">
                <a16:creationId xmlns:a16="http://schemas.microsoft.com/office/drawing/2014/main" id="{7D677979-7FE8-4347-A605-6829C8EC523F}"/>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p:blipFill>
        <p:spPr>
          <a:xfrm>
            <a:off x="446088" y="471488"/>
            <a:ext cx="3798887" cy="4222750"/>
          </a:xfrm>
        </p:spPr>
      </p:pic>
    </p:spTree>
    <p:extLst>
      <p:ext uri="{BB962C8B-B14F-4D97-AF65-F5344CB8AC3E}">
        <p14:creationId xmlns:p14="http://schemas.microsoft.com/office/powerpoint/2010/main" val="2694297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lt-LT" sz="2400" dirty="0"/>
              <a:t>Dėl „</a:t>
            </a:r>
            <a:r>
              <a:rPr lang="lt-LT" sz="2400" dirty="0" err="1"/>
              <a:t>Disney</a:t>
            </a:r>
            <a:r>
              <a:rPr lang="lt-LT" sz="2400" dirty="0"/>
              <a:t>“ filmo „</a:t>
            </a:r>
            <a:r>
              <a:rPr lang="lt-LT" sz="2400" dirty="0" err="1"/>
              <a:t>Frozen</a:t>
            </a:r>
            <a:r>
              <a:rPr lang="lt-LT" sz="2400" dirty="0"/>
              <a:t>“ taip pat padaugėjo lankytojų vakarinėje Norvegijos pakrantėje, ypač vasarą.</a:t>
            </a:r>
            <a:endParaRPr lang="is-IS" sz="2400" dirty="0"/>
          </a:p>
        </p:txBody>
      </p:sp>
      <p:sp>
        <p:nvSpPr>
          <p:cNvPr id="19" name="TextBox 18">
            <a:extLst>
              <a:ext uri="{FF2B5EF4-FFF2-40B4-BE49-F238E27FC236}">
                <a16:creationId xmlns:a16="http://schemas.microsoft.com/office/drawing/2014/main" id="{54BE4CB7-0E4E-4301-835A-7BC87D030799}"/>
              </a:ext>
            </a:extLst>
          </p:cNvPr>
          <p:cNvSpPr txBox="1"/>
          <p:nvPr/>
        </p:nvSpPr>
        <p:spPr>
          <a:xfrm>
            <a:off x="4417888" y="297949"/>
            <a:ext cx="7328023" cy="646331"/>
          </a:xfrm>
          <a:prstGeom prst="rect">
            <a:avLst/>
          </a:prstGeom>
          <a:solidFill>
            <a:srgbClr val="9A2E90"/>
          </a:solidFill>
        </p:spPr>
        <p:txBody>
          <a:bodyPr wrap="square" rtlCol="0">
            <a:spAutoFit/>
          </a:bodyPr>
          <a:lstStyle/>
          <a:p>
            <a:pPr lvl="0">
              <a:defRPr/>
            </a:pPr>
            <a:r>
              <a:rPr lang="en-US" sz="3600" dirty="0">
                <a:solidFill>
                  <a:schemeClr val="bg1"/>
                </a:solidFill>
              </a:rPr>
              <a:t>FROZEN </a:t>
            </a:r>
            <a:r>
              <a:rPr lang="en-US" sz="3600" dirty="0" err="1">
                <a:solidFill>
                  <a:schemeClr val="bg1"/>
                </a:solidFill>
              </a:rPr>
              <a:t>efektas</a:t>
            </a:r>
            <a:r>
              <a:rPr lang="en-US" sz="3600" dirty="0">
                <a:solidFill>
                  <a:schemeClr val="bg1"/>
                </a:solidFill>
              </a:rPr>
              <a:t> - </a:t>
            </a:r>
            <a:r>
              <a:rPr lang="en-US" sz="3600" dirty="0" err="1">
                <a:solidFill>
                  <a:schemeClr val="bg1"/>
                </a:solidFill>
              </a:rPr>
              <a:t>Norvegija</a:t>
            </a:r>
            <a:endParaRPr lang="en-IE" sz="2300" dirty="0">
              <a:solidFill>
                <a:schemeClr val="bg1"/>
              </a:solidFill>
            </a:endParaRPr>
          </a:p>
        </p:txBody>
      </p:sp>
      <p:sp>
        <p:nvSpPr>
          <p:cNvPr id="3" name="Text Placeholder 2">
            <a:extLst>
              <a:ext uri="{FF2B5EF4-FFF2-40B4-BE49-F238E27FC236}">
                <a16:creationId xmlns:a16="http://schemas.microsoft.com/office/drawing/2014/main" id="{91380E5C-4A7D-4D10-9BA0-EEB292DE5AD4}"/>
              </a:ext>
            </a:extLst>
          </p:cNvPr>
          <p:cNvSpPr>
            <a:spLocks noGrp="1"/>
          </p:cNvSpPr>
          <p:nvPr>
            <p:ph type="body" sz="quarter" idx="14"/>
          </p:nvPr>
        </p:nvSpPr>
        <p:spPr>
          <a:xfrm>
            <a:off x="8373438" y="3546595"/>
            <a:ext cx="3503488" cy="2164180"/>
          </a:xfrm>
        </p:spPr>
        <p:txBody>
          <a:bodyPr/>
          <a:lstStyle/>
          <a:p>
            <a:r>
              <a:rPr lang="lt-LT" dirty="0"/>
              <a:t>Dabar „</a:t>
            </a:r>
            <a:r>
              <a:rPr lang="lt-LT" dirty="0" err="1"/>
              <a:t>Fjord</a:t>
            </a:r>
            <a:r>
              <a:rPr lang="lt-LT" dirty="0"/>
              <a:t> </a:t>
            </a:r>
            <a:r>
              <a:rPr lang="lt-LT" dirty="0" err="1"/>
              <a:t>Norway</a:t>
            </a:r>
            <a:r>
              <a:rPr lang="lt-LT" dirty="0"/>
              <a:t>“ nori tolygiau paskirstyti lankytojus per visus metus, kurti darbo vietas ištisus metus ir užtikrinti didesnį tvarumą.</a:t>
            </a:r>
          </a:p>
        </p:txBody>
      </p:sp>
      <p:pic>
        <p:nvPicPr>
          <p:cNvPr id="9" name="Picture Placeholder 8" descr="A lake surrounded by mountains&#10;&#10;Description automatically generated with low confidence">
            <a:extLst>
              <a:ext uri="{FF2B5EF4-FFF2-40B4-BE49-F238E27FC236}">
                <a16:creationId xmlns:a16="http://schemas.microsoft.com/office/drawing/2014/main" id="{1785EA6C-2CC8-4857-A34C-659A45730DA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446088" y="471488"/>
            <a:ext cx="3798887" cy="4222750"/>
          </a:xfrm>
        </p:spPr>
      </p:pic>
      <p:pic>
        <p:nvPicPr>
          <p:cNvPr id="22" name="Picture Placeholder 21" descr="A picture containing sky, outdoor, water, boat&#10;&#10;Description automatically generated">
            <a:extLst>
              <a:ext uri="{FF2B5EF4-FFF2-40B4-BE49-F238E27FC236}">
                <a16:creationId xmlns:a16="http://schemas.microsoft.com/office/drawing/2014/main" id="{4AA9FD20-DC6C-4F68-A304-6C01EFA9A5AE}"/>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p:blipFill>
        <p:spPr>
          <a:xfrm>
            <a:off x="4710113" y="2713038"/>
            <a:ext cx="3503612" cy="3848100"/>
          </a:xfrm>
        </p:spPr>
      </p:pic>
    </p:spTree>
    <p:extLst>
      <p:ext uri="{BB962C8B-B14F-4D97-AF65-F5344CB8AC3E}">
        <p14:creationId xmlns:p14="http://schemas.microsoft.com/office/powerpoint/2010/main" val="911543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lt-LT" sz="2400" dirty="0" err="1"/>
              <a:t>Skellig</a:t>
            </a:r>
            <a:r>
              <a:rPr lang="lt-LT" sz="2400" dirty="0"/>
              <a:t> </a:t>
            </a:r>
            <a:r>
              <a:rPr lang="lt-LT" sz="2400" dirty="0" err="1"/>
              <a:t>Michael</a:t>
            </a:r>
            <a:r>
              <a:rPr lang="lt-LT" sz="2400" dirty="0"/>
              <a:t> ir </a:t>
            </a:r>
            <a:r>
              <a:rPr lang="lt-LT" sz="2400" dirty="0" err="1"/>
              <a:t>Little</a:t>
            </a:r>
            <a:r>
              <a:rPr lang="lt-LT" sz="2400" dirty="0"/>
              <a:t> </a:t>
            </a:r>
            <a:r>
              <a:rPr lang="lt-LT" sz="2400" dirty="0" err="1"/>
              <a:t>Skellig</a:t>
            </a:r>
            <a:r>
              <a:rPr lang="lt-LT" sz="2400" dirty="0"/>
              <a:t> (</a:t>
            </a:r>
            <a:r>
              <a:rPr lang="lt-LT" sz="2400" dirty="0" err="1"/>
              <a:t>Kerry</a:t>
            </a:r>
            <a:r>
              <a:rPr lang="lt-LT" sz="2400" dirty="0"/>
              <a:t>, Airija) pasirodymas „Žvaigždžių karų“ visatoje, suprantama, lėmė didžiulį su "Žvaigždžių karais" susijusio filmų turizmo augimą šioje vietovėje.</a:t>
            </a:r>
            <a:endParaRPr lang="is-IS" sz="2400" dirty="0"/>
          </a:p>
        </p:txBody>
      </p:sp>
      <p:sp>
        <p:nvSpPr>
          <p:cNvPr id="19" name="TextBox 18">
            <a:extLst>
              <a:ext uri="{FF2B5EF4-FFF2-40B4-BE49-F238E27FC236}">
                <a16:creationId xmlns:a16="http://schemas.microsoft.com/office/drawing/2014/main" id="{54BE4CB7-0E4E-4301-835A-7BC87D030799}"/>
              </a:ext>
            </a:extLst>
          </p:cNvPr>
          <p:cNvSpPr txBox="1"/>
          <p:nvPr/>
        </p:nvSpPr>
        <p:spPr>
          <a:xfrm>
            <a:off x="4417888" y="297949"/>
            <a:ext cx="7328023" cy="1015663"/>
          </a:xfrm>
          <a:prstGeom prst="rect">
            <a:avLst/>
          </a:prstGeom>
          <a:solidFill>
            <a:srgbClr val="9A2E90"/>
          </a:solidFill>
        </p:spPr>
        <p:txBody>
          <a:bodyPr wrap="square" rtlCol="0">
            <a:spAutoFit/>
          </a:bodyPr>
          <a:lstStyle/>
          <a:p>
            <a:pPr lvl="0">
              <a:defRPr/>
            </a:pPr>
            <a:r>
              <a:rPr lang="lt-LT" sz="3200" dirty="0">
                <a:solidFill>
                  <a:schemeClr val="bg1"/>
                </a:solidFill>
              </a:rPr>
              <a:t>„Žvaigždžių karų“ efektas - </a:t>
            </a:r>
            <a:r>
              <a:rPr lang="lt-LT" sz="3200" dirty="0" err="1">
                <a:solidFill>
                  <a:schemeClr val="bg1"/>
                </a:solidFill>
              </a:rPr>
              <a:t>Skellig</a:t>
            </a:r>
            <a:r>
              <a:rPr lang="lt-LT" sz="3200" dirty="0">
                <a:solidFill>
                  <a:schemeClr val="bg1"/>
                </a:solidFill>
              </a:rPr>
              <a:t> </a:t>
            </a:r>
            <a:r>
              <a:rPr lang="lt-LT" sz="3200" dirty="0" err="1">
                <a:solidFill>
                  <a:schemeClr val="bg1"/>
                </a:solidFill>
              </a:rPr>
              <a:t>Michael</a:t>
            </a:r>
            <a:endParaRPr lang="lt-LT" sz="3200" dirty="0">
              <a:solidFill>
                <a:schemeClr val="bg1"/>
              </a:solidFill>
            </a:endParaRPr>
          </a:p>
          <a:p>
            <a:pPr lvl="0">
              <a:defRPr/>
            </a:pPr>
            <a:endPar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1380E5C-4A7D-4D10-9BA0-EEB292DE5AD4}"/>
              </a:ext>
            </a:extLst>
          </p:cNvPr>
          <p:cNvSpPr>
            <a:spLocks noGrp="1"/>
          </p:cNvSpPr>
          <p:nvPr>
            <p:ph type="body" sz="quarter" idx="14"/>
          </p:nvPr>
        </p:nvSpPr>
        <p:spPr>
          <a:xfrm>
            <a:off x="7702192" y="3234889"/>
            <a:ext cx="4174734" cy="3325161"/>
          </a:xfrm>
        </p:spPr>
        <p:txBody>
          <a:bodyPr/>
          <a:lstStyle/>
          <a:p>
            <a:r>
              <a:rPr lang="lt-LT" dirty="0"/>
              <a:t>Nepaisant didėjančio turistų skaičiaus, sala klesti. Per pastaruosius šešerius metus išaugęs </a:t>
            </a:r>
            <a:r>
              <a:rPr lang="lt-LT" dirty="0" err="1"/>
              <a:t>Skellig</a:t>
            </a:r>
            <a:r>
              <a:rPr lang="lt-LT" dirty="0"/>
              <a:t> </a:t>
            </a:r>
            <a:r>
              <a:rPr lang="lt-LT" dirty="0" err="1"/>
              <a:t>Michael</a:t>
            </a:r>
            <a:r>
              <a:rPr lang="lt-LT" dirty="0"/>
              <a:t> lankytojų skaičius nepadarė „jokios išmatuojamos nuolatinės materialinės žalos“, teigiama naujame salos valdymo plano projekte.</a:t>
            </a:r>
            <a:endParaRPr lang="en-IE" dirty="0"/>
          </a:p>
        </p:txBody>
      </p:sp>
      <p:pic>
        <p:nvPicPr>
          <p:cNvPr id="6" name="Picture Placeholder 5" descr="A picture containing water, outdoor, mountain, nature&#10;&#10;Description automatically generated">
            <a:extLst>
              <a:ext uri="{FF2B5EF4-FFF2-40B4-BE49-F238E27FC236}">
                <a16:creationId xmlns:a16="http://schemas.microsoft.com/office/drawing/2014/main" id="{83FD7CD7-1F1C-4448-9302-919F90AD551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446088" y="420117"/>
            <a:ext cx="3798887" cy="4222750"/>
          </a:xfrm>
        </p:spPr>
      </p:pic>
      <p:pic>
        <p:nvPicPr>
          <p:cNvPr id="15" name="Picture Placeholder 14">
            <a:extLst>
              <a:ext uri="{FF2B5EF4-FFF2-40B4-BE49-F238E27FC236}">
                <a16:creationId xmlns:a16="http://schemas.microsoft.com/office/drawing/2014/main" id="{BF96CB4D-86F5-429B-88B6-2FC7EC55F45D}"/>
              </a:ext>
            </a:extLst>
          </p:cNvPr>
          <p:cNvPicPr>
            <a:picLocks noGrp="1" noChangeAspect="1"/>
          </p:cNvPicPr>
          <p:nvPr>
            <p:ph type="pic" sz="quarter" idx="11"/>
          </p:nvPr>
        </p:nvPicPr>
        <p:blipFill rotWithShape="1">
          <a:blip r:embed="rId5" cstate="screen">
            <a:extLst>
              <a:ext uri="{28A0092B-C50C-407E-A947-70E740481C1C}">
                <a14:useLocalDpi xmlns:a14="http://schemas.microsoft.com/office/drawing/2010/main"/>
              </a:ext>
            </a:extLst>
          </a:blip>
          <a:srcRect/>
          <a:stretch/>
        </p:blipFill>
        <p:spPr>
          <a:xfrm>
            <a:off x="4567565" y="3215195"/>
            <a:ext cx="3056870" cy="3195879"/>
          </a:xfrm>
          <a:prstGeom prst="rect">
            <a:avLst/>
          </a:prstGeom>
        </p:spPr>
      </p:pic>
    </p:spTree>
    <p:extLst>
      <p:ext uri="{BB962C8B-B14F-4D97-AF65-F5344CB8AC3E}">
        <p14:creationId xmlns:p14="http://schemas.microsoft.com/office/powerpoint/2010/main" val="3384560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p>
            <a:r>
              <a:rPr lang="lt-LT" sz="2400" dirty="0" err="1"/>
              <a:t>Skellig</a:t>
            </a:r>
            <a:r>
              <a:rPr lang="lt-LT" sz="2400" dirty="0"/>
              <a:t> </a:t>
            </a:r>
            <a:r>
              <a:rPr lang="lt-LT" sz="2400" dirty="0" err="1"/>
              <a:t>Michael</a:t>
            </a:r>
            <a:r>
              <a:rPr lang="lt-LT" sz="2400" dirty="0"/>
              <a:t> yra UNESCO pasaulio paveldo objektas, o salos apsauga ir turistų srautai valdomi pagal 10 metų planą.</a:t>
            </a:r>
            <a:endParaRPr lang="en-US" sz="2400" dirty="0"/>
          </a:p>
          <a:p>
            <a:r>
              <a:rPr lang="lt-LT" sz="2400" b="0" dirty="0" err="1"/>
              <a:t>Skellig</a:t>
            </a:r>
            <a:r>
              <a:rPr lang="lt-LT" sz="2400" b="0" dirty="0"/>
              <a:t> </a:t>
            </a:r>
            <a:r>
              <a:rPr lang="lt-LT" sz="2400" b="0" dirty="0" err="1"/>
              <a:t>Michael</a:t>
            </a:r>
            <a:r>
              <a:rPr lang="lt-LT" sz="2400" b="0" dirty="0"/>
              <a:t> lankytojų sezonas trunka nuo gegužės vidurio iki rugsėjo mėnesio, o šiuo metu licencijuotuose keltuose per dieną gali apsilankyti ne daugiau kaip 180 lankytojų.</a:t>
            </a:r>
            <a:endParaRPr lang="is-IS" sz="2400" b="0" dirty="0"/>
          </a:p>
        </p:txBody>
      </p:sp>
      <p:sp>
        <p:nvSpPr>
          <p:cNvPr id="19" name="TextBox 18">
            <a:extLst>
              <a:ext uri="{FF2B5EF4-FFF2-40B4-BE49-F238E27FC236}">
                <a16:creationId xmlns:a16="http://schemas.microsoft.com/office/drawing/2014/main" id="{54BE4CB7-0E4E-4301-835A-7BC87D030799}"/>
              </a:ext>
            </a:extLst>
          </p:cNvPr>
          <p:cNvSpPr txBox="1"/>
          <p:nvPr/>
        </p:nvSpPr>
        <p:spPr>
          <a:xfrm>
            <a:off x="4417888" y="297949"/>
            <a:ext cx="7328023" cy="1077218"/>
          </a:xfrm>
          <a:prstGeom prst="rect">
            <a:avLst/>
          </a:prstGeom>
          <a:solidFill>
            <a:srgbClr val="9A2E90"/>
          </a:solidFill>
        </p:spPr>
        <p:txBody>
          <a:bodyPr wrap="square" rtlCol="0">
            <a:spAutoFit/>
          </a:bodyPr>
          <a:lstStyle/>
          <a:p>
            <a:pPr lvl="0">
              <a:defRPr/>
            </a:pPr>
            <a:r>
              <a:rPr lang="lt-LT" sz="3200" dirty="0">
                <a:solidFill>
                  <a:schemeClr val="bg1"/>
                </a:solidFill>
              </a:rPr>
              <a:t>„Žvaigždžių karų“ efektas - </a:t>
            </a:r>
            <a:r>
              <a:rPr lang="lt-LT" sz="3200" dirty="0" err="1">
                <a:solidFill>
                  <a:schemeClr val="bg1"/>
                </a:solidFill>
              </a:rPr>
              <a:t>Skellig</a:t>
            </a:r>
            <a:r>
              <a:rPr lang="lt-LT" sz="3200" dirty="0">
                <a:solidFill>
                  <a:schemeClr val="bg1"/>
                </a:solidFill>
              </a:rPr>
              <a:t> </a:t>
            </a:r>
            <a:r>
              <a:rPr lang="lt-LT" sz="3200" dirty="0" err="1">
                <a:solidFill>
                  <a:schemeClr val="bg1"/>
                </a:solidFill>
              </a:rPr>
              <a:t>Michael</a:t>
            </a:r>
            <a:endParaRPr lang="lt-LT" sz="3200" dirty="0">
              <a:solidFill>
                <a:schemeClr val="bg1"/>
              </a:solidFill>
            </a:endParaRPr>
          </a:p>
          <a:p>
            <a:pPr lvl="0">
              <a:defRPr/>
            </a:pPr>
            <a:endParaRPr lang="lt-LT" sz="3200" dirty="0">
              <a:solidFill>
                <a:schemeClr val="bg1"/>
              </a:solidFill>
            </a:endParaRPr>
          </a:p>
        </p:txBody>
      </p:sp>
      <p:sp>
        <p:nvSpPr>
          <p:cNvPr id="3" name="Text Placeholder 2">
            <a:extLst>
              <a:ext uri="{FF2B5EF4-FFF2-40B4-BE49-F238E27FC236}">
                <a16:creationId xmlns:a16="http://schemas.microsoft.com/office/drawing/2014/main" id="{91380E5C-4A7D-4D10-9BA0-EEB292DE5AD4}"/>
              </a:ext>
            </a:extLst>
          </p:cNvPr>
          <p:cNvSpPr>
            <a:spLocks noGrp="1"/>
          </p:cNvSpPr>
          <p:nvPr>
            <p:ph type="body" sz="quarter" idx="14"/>
          </p:nvPr>
        </p:nvSpPr>
        <p:spPr>
          <a:xfrm>
            <a:off x="7212595" y="3680352"/>
            <a:ext cx="4533316" cy="2164180"/>
          </a:xfrm>
        </p:spPr>
        <p:txBody>
          <a:bodyPr/>
          <a:lstStyle/>
          <a:p>
            <a:r>
              <a:rPr lang="lt-LT" dirty="0"/>
              <a:t>Privatiems laivams neleidžiama išlaipinti turistų saloje. </a:t>
            </a:r>
          </a:p>
          <a:p>
            <a:r>
              <a:rPr lang="lt-LT" dirty="0"/>
              <a:t>Plane taip pat rekomenduojama nustatyti 1 km atstumą nuo </a:t>
            </a:r>
            <a:r>
              <a:rPr lang="lt-LT" dirty="0" err="1"/>
              <a:t>bepiločių</a:t>
            </a:r>
            <a:r>
              <a:rPr lang="lt-LT" dirty="0"/>
              <a:t> orlaivių, nes </a:t>
            </a:r>
            <a:r>
              <a:rPr lang="lt-LT" dirty="0" err="1"/>
              <a:t>Skellig</a:t>
            </a:r>
            <a:r>
              <a:rPr lang="lt-LT" dirty="0"/>
              <a:t> </a:t>
            </a:r>
            <a:r>
              <a:rPr lang="lt-LT" dirty="0" err="1"/>
              <a:t>Michael</a:t>
            </a:r>
            <a:r>
              <a:rPr lang="lt-LT" dirty="0"/>
              <a:t> yra gamtos rezervatas ir tarptautiniu mastu svarbi jūrinių paukščių </a:t>
            </a:r>
            <a:r>
              <a:rPr lang="lt-LT" dirty="0" err="1"/>
              <a:t>veisimosi</a:t>
            </a:r>
            <a:r>
              <a:rPr lang="lt-LT" dirty="0"/>
              <a:t> buveinė.</a:t>
            </a:r>
            <a:endParaRPr lang="en-IE" dirty="0"/>
          </a:p>
        </p:txBody>
      </p:sp>
      <p:pic>
        <p:nvPicPr>
          <p:cNvPr id="15" name="Picture Placeholder 14">
            <a:extLst>
              <a:ext uri="{FF2B5EF4-FFF2-40B4-BE49-F238E27FC236}">
                <a16:creationId xmlns:a16="http://schemas.microsoft.com/office/drawing/2014/main" id="{BF96CB4D-86F5-429B-88B6-2FC7EC55F45D}"/>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4613097" y="3793366"/>
            <a:ext cx="2477082" cy="2589726"/>
          </a:xfrm>
          <a:prstGeom prst="rect">
            <a:avLst/>
          </a:prstGeom>
        </p:spPr>
      </p:pic>
      <p:pic>
        <p:nvPicPr>
          <p:cNvPr id="7" name="Picture Placeholder 6" descr="A picture containing outdoor, sky, mountain, rock&#10;&#10;Description automatically generated">
            <a:extLst>
              <a:ext uri="{FF2B5EF4-FFF2-40B4-BE49-F238E27FC236}">
                <a16:creationId xmlns:a16="http://schemas.microsoft.com/office/drawing/2014/main" id="{77C3B789-7C90-48E9-9C74-12F965BFEBA4}"/>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p:blipFill>
        <p:spPr>
          <a:xfrm>
            <a:off x="446088" y="471488"/>
            <a:ext cx="3798887" cy="4222750"/>
          </a:xfrm>
        </p:spPr>
      </p:pic>
    </p:spTree>
    <p:extLst>
      <p:ext uri="{BB962C8B-B14F-4D97-AF65-F5344CB8AC3E}">
        <p14:creationId xmlns:p14="http://schemas.microsoft.com/office/powerpoint/2010/main" val="2648025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0C288E-F899-4C6D-B13E-24A9C7CC8D0A}"/>
              </a:ext>
            </a:extLst>
          </p:cNvPr>
          <p:cNvSpPr>
            <a:spLocks noGrp="1"/>
          </p:cNvSpPr>
          <p:nvPr>
            <p:ph type="body" sz="quarter" idx="13"/>
          </p:nvPr>
        </p:nvSpPr>
        <p:spPr>
          <a:xfrm>
            <a:off x="1675006" y="725979"/>
            <a:ext cx="9649486" cy="697353"/>
          </a:xfrm>
        </p:spPr>
        <p:txBody>
          <a:bodyPr/>
          <a:lstStyle/>
          <a:p>
            <a:r>
              <a:rPr lang="is-IS" dirty="0"/>
              <a:t>Apibendrinant – PERTEKLINIS TURIZMAS</a:t>
            </a:r>
            <a:endParaRPr lang="en-IE" dirty="0"/>
          </a:p>
        </p:txBody>
      </p:sp>
      <p:sp>
        <p:nvSpPr>
          <p:cNvPr id="3" name="Text Placeholder 2">
            <a:extLst>
              <a:ext uri="{FF2B5EF4-FFF2-40B4-BE49-F238E27FC236}">
                <a16:creationId xmlns:a16="http://schemas.microsoft.com/office/drawing/2014/main" id="{8F160F50-7C91-4211-80C7-A87D9FE03F99}"/>
              </a:ext>
            </a:extLst>
          </p:cNvPr>
          <p:cNvSpPr>
            <a:spLocks noGrp="1"/>
          </p:cNvSpPr>
          <p:nvPr>
            <p:ph type="body" sz="quarter" idx="14"/>
          </p:nvPr>
        </p:nvSpPr>
        <p:spPr>
          <a:xfrm>
            <a:off x="1687302" y="1469206"/>
            <a:ext cx="10312914" cy="5388794"/>
          </a:xfrm>
        </p:spPr>
        <p:txBody>
          <a:bodyPr/>
          <a:lstStyle/>
          <a:p>
            <a:r>
              <a:rPr lang="lt-LT" dirty="0"/>
              <a:t>Popkultūra gali lemti, kad staiga, dažnai netikėtai, beveik per naktį išpopuliarėjusi vieta gali tapti populiari, o tai gali lemti didžiulį atvykstančių lankytojų skaičių</a:t>
            </a:r>
            <a:r>
              <a:rPr lang="is-IS" dirty="0"/>
              <a:t>.</a:t>
            </a:r>
          </a:p>
          <a:p>
            <a:pPr lvl="1" algn="l"/>
            <a:r>
              <a:rPr lang="lt-LT" dirty="0">
                <a:solidFill>
                  <a:srgbClr val="9A2E90"/>
                </a:solidFill>
              </a:rPr>
              <a:t>„</a:t>
            </a:r>
            <a:r>
              <a:rPr lang="lt-LT" dirty="0" err="1">
                <a:solidFill>
                  <a:srgbClr val="9A2E90"/>
                </a:solidFill>
              </a:rPr>
              <a:t>Instagram</a:t>
            </a:r>
            <a:r>
              <a:rPr lang="lt-LT" dirty="0">
                <a:solidFill>
                  <a:srgbClr val="9A2E90"/>
                </a:solidFill>
              </a:rPr>
              <a:t>“ naudotojų kuriamas turinys gali tapti dar didesniu virusu ir populiarumu.</a:t>
            </a:r>
            <a:endParaRPr lang="is-IS" dirty="0"/>
          </a:p>
          <a:p>
            <a:r>
              <a:rPr lang="is-IS" dirty="0"/>
              <a:t>Kartais pareigūnams ir turizmo pramonei tenka reaguoti į situaciją, o ne veikti aktyviai. </a:t>
            </a:r>
          </a:p>
          <a:p>
            <a:pPr lvl="1" algn="l"/>
            <a:r>
              <a:rPr lang="lt-LT" dirty="0">
                <a:solidFill>
                  <a:srgbClr val="9A2E90"/>
                </a:solidFill>
              </a:rPr>
              <a:t>Turistų interesai sukuria naujų lankytinų objektų, kuriuos turi prižiūrėti turizmo pramonė, nauja infrastruktūra ir vietovių valdymas</a:t>
            </a:r>
            <a:r>
              <a:rPr lang="is-IS" dirty="0">
                <a:solidFill>
                  <a:srgbClr val="9A2E90"/>
                </a:solidFill>
              </a:rPr>
              <a:t>.</a:t>
            </a:r>
          </a:p>
          <a:p>
            <a:r>
              <a:rPr lang="is-IS" dirty="0"/>
              <a:t>Siekiant kovoti su šia problema, įgyvendinami įvairūs sprendimai : </a:t>
            </a:r>
          </a:p>
          <a:p>
            <a:pPr marL="800100" lvl="1" indent="-342900" algn="l">
              <a:buFont typeface="Arial" panose="020B0604020202020204" pitchFamily="34" charset="0"/>
              <a:buChar char="•"/>
            </a:pPr>
            <a:r>
              <a:rPr lang="lt-LT" dirty="0">
                <a:solidFill>
                  <a:srgbClr val="9A2E90"/>
                </a:solidFill>
              </a:rPr>
              <a:t>Bandoma kontroliuoti lankytojų srautą arba apriboti per dieną leidžiamų lankytojų skaičių, arba paskirstyti lankytojų skaičių per metus.</a:t>
            </a:r>
          </a:p>
          <a:p>
            <a:pPr marL="800100" lvl="1" indent="-342900" algn="l">
              <a:buFont typeface="Arial" panose="020B0604020202020204" pitchFamily="34" charset="0"/>
              <a:buChar char="•"/>
            </a:pPr>
            <a:r>
              <a:rPr lang="lt-LT" dirty="0">
                <a:solidFill>
                  <a:srgbClr val="9A2E90"/>
                </a:solidFill>
              </a:rPr>
              <a:t>Aplink lankytiną vietą kuriama ir didinama infrastruktūra.</a:t>
            </a:r>
          </a:p>
          <a:p>
            <a:pPr marL="800100" lvl="1" indent="-342900" algn="l">
              <a:buFont typeface="Arial" panose="020B0604020202020204" pitchFamily="34" charset="0"/>
              <a:buChar char="•"/>
            </a:pPr>
            <a:r>
              <a:rPr lang="lt-LT" dirty="0">
                <a:solidFill>
                  <a:srgbClr val="9A2E90"/>
                </a:solidFill>
              </a:rPr>
              <a:t>Laikinai (arba visam laikui) uždaromos lankytojams lankytinos vietos</a:t>
            </a:r>
            <a:r>
              <a:rPr lang="is-IS" dirty="0">
                <a:solidFill>
                  <a:srgbClr val="9A2E90"/>
                </a:solidFill>
              </a:rPr>
              <a:t>.</a:t>
            </a:r>
            <a:endParaRPr lang="is-IS" dirty="0"/>
          </a:p>
          <a:p>
            <a:endParaRPr lang="en-IE" dirty="0"/>
          </a:p>
        </p:txBody>
      </p:sp>
    </p:spTree>
    <p:extLst>
      <p:ext uri="{BB962C8B-B14F-4D97-AF65-F5344CB8AC3E}">
        <p14:creationId xmlns:p14="http://schemas.microsoft.com/office/powerpoint/2010/main" val="657713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a:bodyPr>
          <a:lstStyle/>
          <a:p>
            <a:r>
              <a:rPr lang="en-IE" dirty="0"/>
              <a:t>4 SKYRIUS</a:t>
            </a:r>
          </a:p>
          <a:p>
            <a:r>
              <a:rPr lang="is-IS" dirty="0"/>
              <a:t>DĖMESYS EKOLOGINIAM TURIZMUI</a:t>
            </a:r>
            <a:endParaRPr lang="en-IE" dirty="0"/>
          </a:p>
        </p:txBody>
      </p:sp>
      <p:sp>
        <p:nvSpPr>
          <p:cNvPr id="9" name="TextBox 8">
            <a:extLst>
              <a:ext uri="{FF2B5EF4-FFF2-40B4-BE49-F238E27FC236}">
                <a16:creationId xmlns:a16="http://schemas.microsoft.com/office/drawing/2014/main" id="{08492C31-2FE6-4140-8EB2-6ECC4144CC3A}"/>
              </a:ext>
            </a:extLst>
          </p:cNvPr>
          <p:cNvSpPr txBox="1"/>
          <p:nvPr/>
        </p:nvSpPr>
        <p:spPr>
          <a:xfrm>
            <a:off x="5408807" y="4003027"/>
            <a:ext cx="6395099" cy="523220"/>
          </a:xfrm>
          <a:prstGeom prst="rect">
            <a:avLst/>
          </a:prstGeom>
          <a:noFill/>
        </p:spPr>
        <p:txBody>
          <a:bodyPr wrap="square">
            <a:spAutoFit/>
          </a:bodyPr>
          <a:lstStyle/>
          <a:p>
            <a:r>
              <a:rPr lang="is-IS" sz="2800" dirty="0">
                <a:solidFill>
                  <a:schemeClr val="bg1"/>
                </a:solidFill>
              </a:rPr>
              <a:t>In this section</a:t>
            </a:r>
          </a:p>
        </p:txBody>
      </p:sp>
      <p:pic>
        <p:nvPicPr>
          <p:cNvPr id="14" name="Picture Placeholder 13">
            <a:extLst>
              <a:ext uri="{FF2B5EF4-FFF2-40B4-BE49-F238E27FC236}">
                <a16:creationId xmlns:a16="http://schemas.microsoft.com/office/drawing/2014/main" id="{FF1F3CF0-D04A-421C-9EC1-F38622ECCF4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340299" y="-234572"/>
            <a:ext cx="12618067" cy="7327144"/>
          </a:xfrm>
        </p:spPr>
      </p:pic>
      <p:sp>
        <p:nvSpPr>
          <p:cNvPr id="7" name="TextBox 6">
            <a:extLst>
              <a:ext uri="{FF2B5EF4-FFF2-40B4-BE49-F238E27FC236}">
                <a16:creationId xmlns:a16="http://schemas.microsoft.com/office/drawing/2014/main" id="{1BE077E2-7096-4C50-B234-4768BF54C0F5}"/>
              </a:ext>
            </a:extLst>
          </p:cNvPr>
          <p:cNvSpPr txBox="1"/>
          <p:nvPr/>
        </p:nvSpPr>
        <p:spPr>
          <a:xfrm>
            <a:off x="-340299" y="7092572"/>
            <a:ext cx="12618067" cy="230832"/>
          </a:xfrm>
          <a:prstGeom prst="rect">
            <a:avLst/>
          </a:prstGeom>
          <a:noFill/>
        </p:spPr>
        <p:txBody>
          <a:bodyPr wrap="square" rtlCol="0">
            <a:spAutoFit/>
          </a:bodyPr>
          <a:lstStyle/>
          <a:p>
            <a:r>
              <a:rPr lang="en-IE" sz="900">
                <a:hlinkClick r:id="rId3" tooltip="http://internationaljournalofresearch.com/2015/09/22/ecotourism-in-thenmala-a-study-on-the-attitude-of-tourists/"/>
              </a:rPr>
              <a:t>This Photo</a:t>
            </a:r>
            <a:r>
              <a:rPr lang="en-IE" sz="900"/>
              <a:t> by Unknown Author is licensed under </a:t>
            </a:r>
            <a:r>
              <a:rPr lang="en-IE" sz="900">
                <a:hlinkClick r:id="rId4" tooltip="https://creativecommons.org/licenses/by-nc-nd/3.0/"/>
              </a:rPr>
              <a:t>CC BY-NC-ND</a:t>
            </a:r>
            <a:endParaRPr lang="en-IE" sz="900"/>
          </a:p>
        </p:txBody>
      </p:sp>
    </p:spTree>
    <p:extLst>
      <p:ext uri="{BB962C8B-B14F-4D97-AF65-F5344CB8AC3E}">
        <p14:creationId xmlns:p14="http://schemas.microsoft.com/office/powerpoint/2010/main" val="1787709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Kas </a:t>
            </a:r>
            <a:r>
              <a:rPr lang="en-US" dirty="0" err="1"/>
              <a:t>yra</a:t>
            </a:r>
            <a:r>
              <a:rPr lang="en-US" dirty="0"/>
              <a:t> </a:t>
            </a:r>
            <a:r>
              <a:rPr lang="en-US" dirty="0" err="1"/>
              <a:t>ekologinis</a:t>
            </a:r>
            <a:r>
              <a:rPr lang="en-US" dirty="0"/>
              <a:t> </a:t>
            </a:r>
            <a:r>
              <a:rPr lang="en-US" dirty="0" err="1"/>
              <a:t>turizmas</a:t>
            </a:r>
            <a:r>
              <a:rPr lang="en-US" dirty="0"/>
              <a:t>?</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2"/>
            <a:ext cx="10156668" cy="1631658"/>
          </a:xfrm>
        </p:spPr>
        <p:txBody>
          <a:bodyPr/>
          <a:lstStyle/>
          <a:p>
            <a:pPr algn="just"/>
            <a:r>
              <a:rPr lang="en-US" dirty="0"/>
              <a:t>“</a:t>
            </a:r>
            <a:r>
              <a:rPr lang="lt-LT" dirty="0"/>
              <a:t>Ekoturizmas - tai turistų „pasotinimas“ natūralioje aplinkoje, nedarant jai žalos ir netrikdant buveinių</a:t>
            </a:r>
            <a:r>
              <a:rPr lang="en-US" dirty="0"/>
              <a:t>” </a:t>
            </a:r>
          </a:p>
          <a:p>
            <a:pPr algn="just"/>
            <a:endParaRPr lang="en-US" dirty="0"/>
          </a:p>
        </p:txBody>
      </p:sp>
      <p:pic>
        <p:nvPicPr>
          <p:cNvPr id="7" name="Picture Placeholder 6" descr="A picture containing tree, outdoor, park, plant&#10;&#10;Description automatically generated">
            <a:extLst>
              <a:ext uri="{FF2B5EF4-FFF2-40B4-BE49-F238E27FC236}">
                <a16:creationId xmlns:a16="http://schemas.microsoft.com/office/drawing/2014/main" id="{6272A499-77B6-4C70-B671-161A642AAC1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3565525" y="-50800"/>
            <a:ext cx="8626475" cy="4540250"/>
          </a:xfrm>
        </p:spPr>
      </p:pic>
    </p:spTree>
    <p:extLst>
      <p:ext uri="{BB962C8B-B14F-4D97-AF65-F5344CB8AC3E}">
        <p14:creationId xmlns:p14="http://schemas.microsoft.com/office/powerpoint/2010/main" val="2191456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EBDD4F-EB2F-47D5-955C-CDCA48587B4C}"/>
              </a:ext>
            </a:extLst>
          </p:cNvPr>
          <p:cNvSpPr>
            <a:spLocks noGrp="1"/>
          </p:cNvSpPr>
          <p:nvPr>
            <p:ph type="body" sz="quarter" idx="13"/>
          </p:nvPr>
        </p:nvSpPr>
        <p:spPr/>
        <p:txBody>
          <a:bodyPr/>
          <a:lstStyle/>
          <a:p>
            <a:r>
              <a:rPr lang="en-IE" dirty="0" err="1"/>
              <a:t>Ekologinis</a:t>
            </a:r>
            <a:r>
              <a:rPr lang="en-IE" dirty="0"/>
              <a:t> </a:t>
            </a:r>
            <a:r>
              <a:rPr lang="en-IE" dirty="0" err="1"/>
              <a:t>turizmas</a:t>
            </a:r>
            <a:r>
              <a:rPr lang="en-IE" dirty="0"/>
              <a:t> </a:t>
            </a:r>
            <a:r>
              <a:rPr lang="en-IE" dirty="0" err="1"/>
              <a:t>ir</a:t>
            </a:r>
            <a:r>
              <a:rPr lang="en-IE" dirty="0"/>
              <a:t> </a:t>
            </a:r>
            <a:r>
              <a:rPr lang="en-IE" dirty="0" err="1"/>
              <a:t>popkultūros</a:t>
            </a:r>
            <a:r>
              <a:rPr lang="en-IE" dirty="0"/>
              <a:t> </a:t>
            </a:r>
            <a:r>
              <a:rPr lang="en-IE" dirty="0" err="1"/>
              <a:t>turizmas</a:t>
            </a:r>
            <a:endParaRPr lang="en-IE" dirty="0"/>
          </a:p>
        </p:txBody>
      </p:sp>
      <p:sp>
        <p:nvSpPr>
          <p:cNvPr id="3" name="Text Placeholder 2">
            <a:extLst>
              <a:ext uri="{FF2B5EF4-FFF2-40B4-BE49-F238E27FC236}">
                <a16:creationId xmlns:a16="http://schemas.microsoft.com/office/drawing/2014/main" id="{7887148C-81E6-4A3F-976C-AC8D5131A610}"/>
              </a:ext>
            </a:extLst>
          </p:cNvPr>
          <p:cNvSpPr>
            <a:spLocks noGrp="1"/>
          </p:cNvSpPr>
          <p:nvPr>
            <p:ph type="body" sz="quarter" idx="14"/>
          </p:nvPr>
        </p:nvSpPr>
        <p:spPr>
          <a:xfrm>
            <a:off x="497155" y="4651799"/>
            <a:ext cx="10013308" cy="469184"/>
          </a:xfrm>
        </p:spPr>
        <p:txBody>
          <a:bodyPr/>
          <a:lstStyle/>
          <a:p>
            <a:r>
              <a:rPr lang="lt-LT" dirty="0"/>
              <a:t>Dėl didesnio matomumo socialinėje žiniasklaidoje ir popkultūroje gali kilti problemų tam tikrose vietovėse, ypač tose, kurių gamta ar ekosistemos yra jautrios.</a:t>
            </a:r>
          </a:p>
          <a:p>
            <a:r>
              <a:rPr lang="lt-LT" dirty="0"/>
              <a:t>Todėl svarbu rasti būdų, kaip sušvelninti šį poveikį, pavyzdžiui, ieškant būdų, kaip informuoti lankytojus apie jų daromą poveikį ir šviesti juos apie lankomas vietas.</a:t>
            </a:r>
            <a:endParaRPr lang="en-IE" dirty="0"/>
          </a:p>
        </p:txBody>
      </p:sp>
      <p:pic>
        <p:nvPicPr>
          <p:cNvPr id="7" name="Picture Placeholder 6" descr="A picture containing outdoor, water, sky, grass&#10;&#10;Description automatically generated">
            <a:extLst>
              <a:ext uri="{FF2B5EF4-FFF2-40B4-BE49-F238E27FC236}">
                <a16:creationId xmlns:a16="http://schemas.microsoft.com/office/drawing/2014/main" id="{44098290-0E93-4B71-AC0C-EF50F6110F7D}"/>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p:pic>
    </p:spTree>
    <p:extLst>
      <p:ext uri="{BB962C8B-B14F-4D97-AF65-F5344CB8AC3E}">
        <p14:creationId xmlns:p14="http://schemas.microsoft.com/office/powerpoint/2010/main" val="3403720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ree, outdoor, bushes, garden&#10;&#10;Description automatically generated">
            <a:extLst>
              <a:ext uri="{FF2B5EF4-FFF2-40B4-BE49-F238E27FC236}">
                <a16:creationId xmlns:a16="http://schemas.microsoft.com/office/drawing/2014/main" id="{D4B7A6E3-31DE-4FAF-9EDB-373B7DCA947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1358900" y="2100263"/>
            <a:ext cx="8991600" cy="3773487"/>
          </a:xfrm>
        </p:spPr>
      </p:pic>
      <p:sp>
        <p:nvSpPr>
          <p:cNvPr id="3" name="Text Placeholder 2">
            <a:extLst>
              <a:ext uri="{FF2B5EF4-FFF2-40B4-BE49-F238E27FC236}">
                <a16:creationId xmlns:a16="http://schemas.microsoft.com/office/drawing/2014/main" id="{F9C30014-95A9-4250-9C24-A17B2D9890B0}"/>
              </a:ext>
            </a:extLst>
          </p:cNvPr>
          <p:cNvSpPr>
            <a:spLocks noGrp="1"/>
          </p:cNvSpPr>
          <p:nvPr>
            <p:ph type="body" sz="quarter" idx="15"/>
          </p:nvPr>
        </p:nvSpPr>
        <p:spPr>
          <a:xfrm>
            <a:off x="3175537" y="441789"/>
            <a:ext cx="8547276" cy="1504353"/>
          </a:xfrm>
        </p:spPr>
        <p:txBody>
          <a:bodyPr>
            <a:normAutofit/>
          </a:bodyPr>
          <a:lstStyle/>
          <a:p>
            <a:r>
              <a:rPr lang="lt-LT" sz="2400" dirty="0" err="1"/>
              <a:t>Glampingas</a:t>
            </a:r>
            <a:r>
              <a:rPr lang="lt-LT" sz="2400" dirty="0"/>
              <a:t> yra puikus atostogų sprendimas daugeliui ekologinių turistų. Gerai apgalvota vieta bus nedidelės apimties, minimaliai trikdys aplinką, o apgyvendinimas bus pritaikytas prie vietos aplinkos.</a:t>
            </a:r>
            <a:endParaRPr lang="en-IE" sz="2400" dirty="0"/>
          </a:p>
        </p:txBody>
      </p:sp>
      <p:sp>
        <p:nvSpPr>
          <p:cNvPr id="10" name="TextBox 9">
            <a:extLst>
              <a:ext uri="{FF2B5EF4-FFF2-40B4-BE49-F238E27FC236}">
                <a16:creationId xmlns:a16="http://schemas.microsoft.com/office/drawing/2014/main" id="{BA2C7101-6130-4D73-B647-BB68D8AE1243}"/>
              </a:ext>
            </a:extLst>
          </p:cNvPr>
          <p:cNvSpPr txBox="1"/>
          <p:nvPr/>
        </p:nvSpPr>
        <p:spPr>
          <a:xfrm>
            <a:off x="2578814" y="6027871"/>
            <a:ext cx="9072080" cy="646331"/>
          </a:xfrm>
          <a:prstGeom prst="rect">
            <a:avLst/>
          </a:prstGeom>
          <a:noFill/>
        </p:spPr>
        <p:txBody>
          <a:bodyPr wrap="square" rtlCol="0">
            <a:spAutoFit/>
          </a:bodyPr>
          <a:lstStyle/>
          <a:p>
            <a:r>
              <a:rPr lang="lt-LT" dirty="0">
                <a:solidFill>
                  <a:srgbClr val="363940"/>
                </a:solidFill>
                <a:latin typeface="libre_franklinregular"/>
              </a:rPr>
              <a:t>Magiškos „Žiedų valdovo“ šalies įkvėpti „</a:t>
            </a:r>
            <a:r>
              <a:rPr lang="lt-LT" dirty="0" err="1">
                <a:solidFill>
                  <a:srgbClr val="363940"/>
                </a:solidFill>
                <a:latin typeface="libre_franklinregular"/>
              </a:rPr>
              <a:t>Hobitų</a:t>
            </a:r>
            <a:r>
              <a:rPr lang="lt-LT" dirty="0">
                <a:solidFill>
                  <a:srgbClr val="363940"/>
                </a:solidFill>
                <a:latin typeface="libre_franklinregular"/>
              </a:rPr>
              <a:t> namai“ tapo svajonių vieta ne tik </a:t>
            </a:r>
            <a:r>
              <a:rPr lang="lt-LT" dirty="0" err="1">
                <a:solidFill>
                  <a:srgbClr val="363940"/>
                </a:solidFill>
                <a:latin typeface="libre_franklinregular"/>
              </a:rPr>
              <a:t>Tolkino</a:t>
            </a:r>
            <a:r>
              <a:rPr lang="lt-LT" dirty="0">
                <a:solidFill>
                  <a:srgbClr val="363940"/>
                </a:solidFill>
                <a:latin typeface="libre_franklinregular"/>
              </a:rPr>
              <a:t> gerbėjams</a:t>
            </a:r>
            <a:endParaRPr lang="en-IE" dirty="0"/>
          </a:p>
        </p:txBody>
      </p:sp>
    </p:spTree>
    <p:extLst>
      <p:ext uri="{BB962C8B-B14F-4D97-AF65-F5344CB8AC3E}">
        <p14:creationId xmlns:p14="http://schemas.microsoft.com/office/powerpoint/2010/main" val="3910550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err="1"/>
              <a:t>Turizmo</a:t>
            </a:r>
            <a:r>
              <a:rPr lang="en-US" dirty="0"/>
              <a:t> </a:t>
            </a:r>
            <a:r>
              <a:rPr lang="en-US" dirty="0" err="1"/>
              <a:t>pramonę</a:t>
            </a:r>
            <a:r>
              <a:rPr lang="en-US" dirty="0"/>
              <a:t> </a:t>
            </a:r>
            <a:r>
              <a:rPr lang="en-US" dirty="0" err="1"/>
              <a:t>nualino</a:t>
            </a:r>
            <a:r>
              <a:rPr lang="en-US" dirty="0"/>
              <a:t> COVID19</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2"/>
            <a:ext cx="10156668" cy="1631658"/>
          </a:xfrm>
        </p:spPr>
        <p:txBody>
          <a:bodyPr/>
          <a:lstStyle/>
          <a:p>
            <a:pPr algn="just"/>
            <a:r>
              <a:rPr lang="lt-LT" dirty="0"/>
              <a:t>Pastaraisiais metais turizmo pramonės kraštovaizdis smarkiai pasikeitė, o sektorius trokšta grįžti į „normalius“ laikus po pandemijos. Tačiau ekspertai mano, kad tokio kelionių lygio, koks buvo 2019 m., sulauksime galbūt tik 2029 m. Šis didysis turizmo „perkrovimas“ suteikia verslui laiko permąstyti, tapti tvariam ir ieškoti naujų būdų, kaip reklamuoti ir populiarinti turizmo vietoves ir poilsį.</a:t>
            </a:r>
            <a:endParaRPr lang="en-US" dirty="0"/>
          </a:p>
        </p:txBody>
      </p:sp>
      <p:pic>
        <p:nvPicPr>
          <p:cNvPr id="14" name="Picture Placeholder 13" descr="A picture containing text, person&#10;&#10;Description automatically generated">
            <a:extLst>
              <a:ext uri="{FF2B5EF4-FFF2-40B4-BE49-F238E27FC236}">
                <a16:creationId xmlns:a16="http://schemas.microsoft.com/office/drawing/2014/main" id="{7B5E0F4A-59CC-44F3-9B77-AE0344E1BA98}"/>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3565525" y="-50800"/>
            <a:ext cx="8626475" cy="4540250"/>
          </a:xfrm>
        </p:spPr>
      </p:pic>
    </p:spTree>
    <p:extLst>
      <p:ext uri="{BB962C8B-B14F-4D97-AF65-F5344CB8AC3E}">
        <p14:creationId xmlns:p14="http://schemas.microsoft.com/office/powerpoint/2010/main" val="1175432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DE947D-3523-4A69-B4AE-6502AB308386}"/>
              </a:ext>
            </a:extLst>
          </p:cNvPr>
          <p:cNvSpPr>
            <a:spLocks noGrp="1"/>
          </p:cNvSpPr>
          <p:nvPr>
            <p:ph type="body" sz="quarter" idx="13"/>
          </p:nvPr>
        </p:nvSpPr>
        <p:spPr/>
        <p:txBody>
          <a:bodyPr>
            <a:normAutofit fontScale="77500" lnSpcReduction="20000"/>
          </a:bodyPr>
          <a:lstStyle/>
          <a:p>
            <a:r>
              <a:rPr lang="lt-LT" dirty="0" err="1"/>
              <a:t>nišbofinas</a:t>
            </a:r>
            <a:r>
              <a:rPr lang="lt-LT" dirty="0"/>
              <a:t> yra nuostabi vieta, kaip ir žmonės. Kai pradėjome dirbti kartu, jie atsižvelgė į viską, ne tik į turizmą, bet ir į bendruomenę, gamtos išsaugojimą ir gamtos planą. Iki šiol tai vienintelė sala Airijoje, kurioje vietos gyventojai ir įmonės susivienijo, kad apsaugotų vertingą salos aplinką ir sukurtų bendruomenės vadovaujamą ekologinio turizmo iniciatyvą. Jų tikslas - sukurti tvarų turizmo produktą, kuris būtų naudingas tiek vietos gyventojams, tiek lankytojams.</a:t>
            </a:r>
            <a:endParaRPr lang="en-IE" dirty="0"/>
          </a:p>
        </p:txBody>
      </p:sp>
      <p:sp>
        <p:nvSpPr>
          <p:cNvPr id="7" name="Text Placeholder 6">
            <a:extLst>
              <a:ext uri="{FF2B5EF4-FFF2-40B4-BE49-F238E27FC236}">
                <a16:creationId xmlns:a16="http://schemas.microsoft.com/office/drawing/2014/main" id="{4A05495E-2A69-40DB-B149-EB1170EC6B9A}"/>
              </a:ext>
            </a:extLst>
          </p:cNvPr>
          <p:cNvSpPr>
            <a:spLocks noGrp="1"/>
          </p:cNvSpPr>
          <p:nvPr>
            <p:ph type="body" sz="quarter" idx="15"/>
          </p:nvPr>
        </p:nvSpPr>
        <p:spPr>
          <a:xfrm>
            <a:off x="428082" y="584428"/>
            <a:ext cx="2613204" cy="1221666"/>
          </a:xfrm>
        </p:spPr>
        <p:txBody>
          <a:bodyPr>
            <a:normAutofit fontScale="92500" lnSpcReduction="10000"/>
          </a:bodyPr>
          <a:lstStyle/>
          <a:p>
            <a:r>
              <a:rPr lang="en-IE" dirty="0"/>
              <a:t>“</a:t>
            </a:r>
          </a:p>
        </p:txBody>
      </p:sp>
      <p:sp>
        <p:nvSpPr>
          <p:cNvPr id="10" name="Text Placeholder 6">
            <a:extLst>
              <a:ext uri="{FF2B5EF4-FFF2-40B4-BE49-F238E27FC236}">
                <a16:creationId xmlns:a16="http://schemas.microsoft.com/office/drawing/2014/main" id="{9C0C740D-4A01-4387-8B69-7515349681ED}"/>
              </a:ext>
            </a:extLst>
          </p:cNvPr>
          <p:cNvSpPr txBox="1">
            <a:spLocks/>
          </p:cNvSpPr>
          <p:nvPr/>
        </p:nvSpPr>
        <p:spPr>
          <a:xfrm rot="10800000">
            <a:off x="3041286" y="4269812"/>
            <a:ext cx="2613204" cy="1221666"/>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a:buNone/>
              <a:defRPr sz="9600" b="1" i="0" kern="1200" baseline="0">
                <a:solidFill>
                  <a:schemeClr val="bg1"/>
                </a:solidFill>
                <a:latin typeface="Times New Roman" charset="0"/>
                <a:ea typeface="Times New Roman" charset="0"/>
                <a:cs typeface="Times New Roman"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a:t>“</a:t>
            </a:r>
            <a:endParaRPr lang="en-IE" dirty="0"/>
          </a:p>
        </p:txBody>
      </p:sp>
      <p:sp>
        <p:nvSpPr>
          <p:cNvPr id="13" name="TextBox 12">
            <a:extLst>
              <a:ext uri="{FF2B5EF4-FFF2-40B4-BE49-F238E27FC236}">
                <a16:creationId xmlns:a16="http://schemas.microsoft.com/office/drawing/2014/main" id="{E18BC62C-D7D3-4908-A18B-134724D1492F}"/>
              </a:ext>
            </a:extLst>
          </p:cNvPr>
          <p:cNvSpPr txBox="1"/>
          <p:nvPr/>
        </p:nvSpPr>
        <p:spPr>
          <a:xfrm>
            <a:off x="805543" y="5535221"/>
            <a:ext cx="6179906" cy="369332"/>
          </a:xfrm>
          <a:prstGeom prst="rect">
            <a:avLst/>
          </a:prstGeom>
          <a:noFill/>
        </p:spPr>
        <p:txBody>
          <a:bodyPr wrap="square">
            <a:spAutoFit/>
          </a:bodyPr>
          <a:lstStyle/>
          <a:p>
            <a:r>
              <a:rPr lang="lt-LT" b="0" i="0" dirty="0">
                <a:solidFill>
                  <a:schemeClr val="bg1"/>
                </a:solidFill>
                <a:effectLst/>
                <a:latin typeface="roboto"/>
              </a:rPr>
              <a:t>- Mary </a:t>
            </a:r>
            <a:r>
              <a:rPr lang="lt-LT" b="0" i="0" dirty="0" err="1">
                <a:solidFill>
                  <a:schemeClr val="bg1"/>
                </a:solidFill>
                <a:effectLst/>
                <a:latin typeface="roboto"/>
              </a:rPr>
              <a:t>Mulvey</a:t>
            </a:r>
            <a:r>
              <a:rPr lang="lt-LT" b="0" i="0" dirty="0">
                <a:solidFill>
                  <a:schemeClr val="bg1"/>
                </a:solidFill>
                <a:effectLst/>
                <a:latin typeface="roboto"/>
              </a:rPr>
              <a:t>, „</a:t>
            </a:r>
            <a:r>
              <a:rPr lang="lt-LT" b="0" i="0" dirty="0" err="1">
                <a:solidFill>
                  <a:schemeClr val="bg1"/>
                </a:solidFill>
                <a:effectLst/>
                <a:latin typeface="roboto"/>
              </a:rPr>
              <a:t>EcoTourism</a:t>
            </a:r>
            <a:r>
              <a:rPr lang="lt-LT" b="0" i="0" dirty="0">
                <a:solidFill>
                  <a:schemeClr val="bg1"/>
                </a:solidFill>
                <a:effectLst/>
                <a:latin typeface="roboto"/>
              </a:rPr>
              <a:t> </a:t>
            </a:r>
            <a:r>
              <a:rPr lang="lt-LT" b="0" i="0" dirty="0" err="1">
                <a:solidFill>
                  <a:schemeClr val="bg1"/>
                </a:solidFill>
                <a:effectLst/>
                <a:latin typeface="roboto"/>
              </a:rPr>
              <a:t>Ireland</a:t>
            </a:r>
            <a:r>
              <a:rPr lang="lt-LT" b="0" i="0" dirty="0">
                <a:solidFill>
                  <a:schemeClr val="bg1"/>
                </a:solidFill>
                <a:effectLst/>
                <a:latin typeface="roboto"/>
              </a:rPr>
              <a:t>“ vadovė</a:t>
            </a:r>
            <a:endParaRPr lang="lt-LT" dirty="0">
              <a:solidFill>
                <a:schemeClr val="bg1"/>
              </a:solidFill>
            </a:endParaRPr>
          </a:p>
        </p:txBody>
      </p:sp>
      <p:pic>
        <p:nvPicPr>
          <p:cNvPr id="19" name="Picture Placeholder 18" descr="A picture containing outdoor, sky, water, rock&#10;&#10;Description automatically generated">
            <a:extLst>
              <a:ext uri="{FF2B5EF4-FFF2-40B4-BE49-F238E27FC236}">
                <a16:creationId xmlns:a16="http://schemas.microsoft.com/office/drawing/2014/main" id="{ED110F58-614D-488F-83F2-729B849D5EE5}"/>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727756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819778-DC42-4DEA-9DFD-6FF50705D851}"/>
              </a:ext>
            </a:extLst>
          </p:cNvPr>
          <p:cNvSpPr>
            <a:spLocks noGrp="1"/>
          </p:cNvSpPr>
          <p:nvPr>
            <p:ph type="body" sz="quarter" idx="13"/>
          </p:nvPr>
        </p:nvSpPr>
        <p:spPr>
          <a:xfrm>
            <a:off x="1675006" y="653416"/>
            <a:ext cx="9649486" cy="697353"/>
          </a:xfrm>
        </p:spPr>
        <p:txBody>
          <a:bodyPr/>
          <a:lstStyle/>
          <a:p>
            <a:r>
              <a:rPr lang="en-IE" dirty="0" err="1">
                <a:solidFill>
                  <a:srgbClr val="254151"/>
                </a:solidFill>
                <a:latin typeface="Merriweather"/>
              </a:rPr>
              <a:t>Ekoturizmo</a:t>
            </a:r>
            <a:r>
              <a:rPr lang="en-IE" dirty="0">
                <a:solidFill>
                  <a:srgbClr val="254151"/>
                </a:solidFill>
                <a:latin typeface="Merriweather"/>
              </a:rPr>
              <a:t> </a:t>
            </a:r>
            <a:r>
              <a:rPr lang="en-IE" dirty="0" err="1">
                <a:solidFill>
                  <a:srgbClr val="254151"/>
                </a:solidFill>
                <a:latin typeface="Merriweather"/>
              </a:rPr>
              <a:t>principai</a:t>
            </a:r>
            <a:endParaRPr lang="en-IE" dirty="0"/>
          </a:p>
        </p:txBody>
      </p:sp>
      <p:sp>
        <p:nvSpPr>
          <p:cNvPr id="3" name="Text Placeholder 2">
            <a:extLst>
              <a:ext uri="{FF2B5EF4-FFF2-40B4-BE49-F238E27FC236}">
                <a16:creationId xmlns:a16="http://schemas.microsoft.com/office/drawing/2014/main" id="{AE35B4CA-C676-49C7-B4F3-9BC3B3448F5F}"/>
              </a:ext>
            </a:extLst>
          </p:cNvPr>
          <p:cNvSpPr>
            <a:spLocks noGrp="1"/>
          </p:cNvSpPr>
          <p:nvPr>
            <p:ph type="body" sz="quarter" idx="14"/>
          </p:nvPr>
        </p:nvSpPr>
        <p:spPr>
          <a:xfrm>
            <a:off x="1675006" y="1355609"/>
            <a:ext cx="10335484" cy="3245241"/>
          </a:xfrm>
        </p:spPr>
        <p:txBody>
          <a:bodyPr/>
          <a:lstStyle/>
          <a:p>
            <a:r>
              <a:rPr lang="lt-LT" dirty="0"/>
              <a:t>Ekoturizmas - tai gamtosaugos, bendruomenių ir tvarių kelionių vienijimas. Tai reiškia, kad tie, kurie įgyvendina, dalyvauja ekoturizmo veikloje ir prekiauja ja, turėtų laikytis šių ekoturizmo principų </a:t>
            </a:r>
            <a:r>
              <a:rPr lang="en-US" dirty="0"/>
              <a:t>:</a:t>
            </a:r>
          </a:p>
          <a:p>
            <a:pPr marL="342900" indent="-342900">
              <a:buFont typeface="Arial" panose="020B0604020202020204" pitchFamily="34" charset="0"/>
              <a:buChar char="•"/>
            </a:pPr>
            <a:r>
              <a:rPr lang="lt-LT" dirty="0"/>
              <a:t>Sumažinti fizinį, socialinį, elgesio ir psichologinį poveikį;</a:t>
            </a:r>
          </a:p>
          <a:p>
            <a:pPr marL="342900" indent="-342900">
              <a:buFont typeface="Arial" panose="020B0604020202020204" pitchFamily="34" charset="0"/>
              <a:buChar char="•"/>
            </a:pPr>
            <a:r>
              <a:rPr lang="lt-LT" dirty="0"/>
              <a:t>Ugdyti aplinkos ir kultūros supratimą ir pagarbą;</a:t>
            </a:r>
          </a:p>
          <a:p>
            <a:pPr marL="342900" indent="-342900">
              <a:buFont typeface="Arial" panose="020B0604020202020204" pitchFamily="34" charset="0"/>
              <a:buChar char="•"/>
            </a:pPr>
            <a:r>
              <a:rPr lang="lt-LT" dirty="0"/>
              <a:t>Suteikti teigiamą patirtį tiek lankytojams, tiek šeimininkams;</a:t>
            </a:r>
          </a:p>
          <a:p>
            <a:pPr marL="342900" indent="-342900">
              <a:buFont typeface="Arial" panose="020B0604020202020204" pitchFamily="34" charset="0"/>
              <a:buChar char="•"/>
            </a:pPr>
            <a:r>
              <a:rPr lang="lt-LT" dirty="0"/>
              <a:t>Teikti tiesioginę finansinę naudą išsaugojimui;</a:t>
            </a:r>
          </a:p>
          <a:p>
            <a:pPr marL="342900" indent="-342900">
              <a:buFont typeface="Arial" panose="020B0604020202020204" pitchFamily="34" charset="0"/>
              <a:buChar char="•"/>
            </a:pPr>
            <a:r>
              <a:rPr lang="lt-LT" dirty="0"/>
              <a:t>Suteikti finansinę naudą vietos gyventojams ir privačiai pramonei;</a:t>
            </a:r>
          </a:p>
          <a:p>
            <a:pPr marL="342900" indent="-342900">
              <a:buFont typeface="Arial" panose="020B0604020202020204" pitchFamily="34" charset="0"/>
              <a:buChar char="•"/>
            </a:pPr>
            <a:r>
              <a:rPr lang="lt-LT" dirty="0"/>
              <a:t>Suteikti lankytojams įsimintiną interpretacinę patirtį;</a:t>
            </a:r>
          </a:p>
          <a:p>
            <a:pPr marL="342900" indent="-342900">
              <a:buFont typeface="Arial" panose="020B0604020202020204" pitchFamily="34" charset="0"/>
              <a:buChar char="•"/>
            </a:pPr>
            <a:r>
              <a:rPr lang="lt-LT" dirty="0"/>
              <a:t>Projektuoti, statyti ir eksploatuoti mažo poveikio objektus;</a:t>
            </a:r>
          </a:p>
          <a:p>
            <a:pPr marL="342900" indent="-342900">
              <a:buFont typeface="Arial" panose="020B0604020202020204" pitchFamily="34" charset="0"/>
              <a:buChar char="•"/>
            </a:pPr>
            <a:r>
              <a:rPr lang="lt-LT" dirty="0"/>
              <a:t>Pripažinti vietos gyventojų teises ir dirbti kartu su jais, kad jie įgytų daugiau galių.</a:t>
            </a:r>
            <a:endParaRPr lang="en-IE" dirty="0"/>
          </a:p>
        </p:txBody>
      </p:sp>
    </p:spTree>
    <p:extLst>
      <p:ext uri="{BB962C8B-B14F-4D97-AF65-F5344CB8AC3E}">
        <p14:creationId xmlns:p14="http://schemas.microsoft.com/office/powerpoint/2010/main" val="4208580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a:bodyPr>
          <a:lstStyle/>
          <a:p>
            <a:r>
              <a:rPr lang="en-IE" dirty="0"/>
              <a:t>5 SKYRIUS</a:t>
            </a:r>
          </a:p>
          <a:p>
            <a:r>
              <a:rPr lang="is-IS" dirty="0"/>
              <a:t>VIRTUALIŲ TURIZMO PATIRČIŲ KOMERCIALIZAVIMAS </a:t>
            </a:r>
            <a:endParaRPr lang="en-IE" dirty="0"/>
          </a:p>
        </p:txBody>
      </p:sp>
      <p:sp>
        <p:nvSpPr>
          <p:cNvPr id="9" name="TextBox 8">
            <a:extLst>
              <a:ext uri="{FF2B5EF4-FFF2-40B4-BE49-F238E27FC236}">
                <a16:creationId xmlns:a16="http://schemas.microsoft.com/office/drawing/2014/main" id="{08492C31-2FE6-4140-8EB2-6ECC4144CC3A}"/>
              </a:ext>
            </a:extLst>
          </p:cNvPr>
          <p:cNvSpPr txBox="1"/>
          <p:nvPr/>
        </p:nvSpPr>
        <p:spPr>
          <a:xfrm>
            <a:off x="5408807" y="4003027"/>
            <a:ext cx="6395099" cy="523220"/>
          </a:xfrm>
          <a:prstGeom prst="rect">
            <a:avLst/>
          </a:prstGeom>
          <a:noFill/>
        </p:spPr>
        <p:txBody>
          <a:bodyPr wrap="square">
            <a:spAutoFit/>
          </a:bodyPr>
          <a:lstStyle/>
          <a:p>
            <a:r>
              <a:rPr lang="is-IS" sz="2800" dirty="0">
                <a:solidFill>
                  <a:schemeClr val="bg1"/>
                </a:solidFill>
              </a:rPr>
              <a:t>In this section</a:t>
            </a:r>
          </a:p>
        </p:txBody>
      </p:sp>
      <p:pic>
        <p:nvPicPr>
          <p:cNvPr id="14" name="Picture Placeholder 13">
            <a:extLst>
              <a:ext uri="{FF2B5EF4-FFF2-40B4-BE49-F238E27FC236}">
                <a16:creationId xmlns:a16="http://schemas.microsoft.com/office/drawing/2014/main" id="{FF1F3CF0-D04A-421C-9EC1-F38622ECCF4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340299" y="-234572"/>
            <a:ext cx="12618067" cy="7327144"/>
          </a:xfrm>
        </p:spPr>
      </p:pic>
      <p:sp>
        <p:nvSpPr>
          <p:cNvPr id="7" name="TextBox 6">
            <a:extLst>
              <a:ext uri="{FF2B5EF4-FFF2-40B4-BE49-F238E27FC236}">
                <a16:creationId xmlns:a16="http://schemas.microsoft.com/office/drawing/2014/main" id="{1BE077E2-7096-4C50-B234-4768BF54C0F5}"/>
              </a:ext>
            </a:extLst>
          </p:cNvPr>
          <p:cNvSpPr txBox="1"/>
          <p:nvPr/>
        </p:nvSpPr>
        <p:spPr>
          <a:xfrm>
            <a:off x="-340299" y="7092572"/>
            <a:ext cx="12618067" cy="230832"/>
          </a:xfrm>
          <a:prstGeom prst="rect">
            <a:avLst/>
          </a:prstGeom>
          <a:noFill/>
        </p:spPr>
        <p:txBody>
          <a:bodyPr wrap="square" rtlCol="0">
            <a:spAutoFit/>
          </a:bodyPr>
          <a:lstStyle/>
          <a:p>
            <a:r>
              <a:rPr lang="en-IE" sz="900">
                <a:hlinkClick r:id="rId3" tooltip="http://internationaljournalofresearch.com/2015/09/22/ecotourism-in-thenmala-a-study-on-the-attitude-of-tourists/"/>
              </a:rPr>
              <a:t>This Photo</a:t>
            </a:r>
            <a:r>
              <a:rPr lang="en-IE" sz="900"/>
              <a:t> by Unknown Author is licensed under </a:t>
            </a:r>
            <a:r>
              <a:rPr lang="en-IE" sz="900">
                <a:hlinkClick r:id="rId4" tooltip="https://creativecommons.org/licenses/by-nc-nd/3.0/"/>
              </a:rPr>
              <a:t>CC BY-NC-ND</a:t>
            </a:r>
            <a:endParaRPr lang="en-IE" sz="900"/>
          </a:p>
        </p:txBody>
      </p:sp>
    </p:spTree>
    <p:extLst>
      <p:ext uri="{BB962C8B-B14F-4D97-AF65-F5344CB8AC3E}">
        <p14:creationId xmlns:p14="http://schemas.microsoft.com/office/powerpoint/2010/main" val="19099073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EBDD4F-EB2F-47D5-955C-CDCA48587B4C}"/>
              </a:ext>
            </a:extLst>
          </p:cNvPr>
          <p:cNvSpPr>
            <a:spLocks noGrp="1"/>
          </p:cNvSpPr>
          <p:nvPr>
            <p:ph type="body" sz="quarter" idx="13"/>
          </p:nvPr>
        </p:nvSpPr>
        <p:spPr/>
        <p:txBody>
          <a:bodyPr/>
          <a:lstStyle/>
          <a:p>
            <a:r>
              <a:rPr lang="lt-LT" dirty="0"/>
              <a:t>Naujų būdų bendrauti su pasauliu ir jį tyrinėti ieškojimas</a:t>
            </a:r>
            <a:endParaRPr lang="en-IE" dirty="0"/>
          </a:p>
        </p:txBody>
      </p:sp>
      <p:sp>
        <p:nvSpPr>
          <p:cNvPr id="3" name="Text Placeholder 2">
            <a:extLst>
              <a:ext uri="{FF2B5EF4-FFF2-40B4-BE49-F238E27FC236}">
                <a16:creationId xmlns:a16="http://schemas.microsoft.com/office/drawing/2014/main" id="{7887148C-81E6-4A3F-976C-AC8D5131A610}"/>
              </a:ext>
            </a:extLst>
          </p:cNvPr>
          <p:cNvSpPr>
            <a:spLocks noGrp="1"/>
          </p:cNvSpPr>
          <p:nvPr>
            <p:ph type="body" sz="quarter" idx="14"/>
          </p:nvPr>
        </p:nvSpPr>
        <p:spPr>
          <a:xfrm>
            <a:off x="497154" y="4651799"/>
            <a:ext cx="10218791" cy="469184"/>
          </a:xfrm>
        </p:spPr>
        <p:txBody>
          <a:bodyPr/>
          <a:lstStyle/>
          <a:p>
            <a:r>
              <a:rPr lang="lt-LT" dirty="0"/>
              <a:t>Po COVID ir reaguodamos į Pramonė 4.0, daugelis turizmo pramonės įmonių ir už jos ribų įžvelgė galimybių teikti alternatyvius keliavimo būdus. </a:t>
            </a:r>
          </a:p>
          <a:p>
            <a:r>
              <a:rPr lang="lt-LT" dirty="0"/>
              <a:t>Virtualios turizmo patirtys gali suteikti naują pajamų šaltinį, jas palyginti lengva platinti ir jos yra puiki priemonė naujiems ir alternatyviems klientams pritraukti.</a:t>
            </a:r>
            <a:endParaRPr lang="en-IE" dirty="0"/>
          </a:p>
        </p:txBody>
      </p:sp>
      <p:pic>
        <p:nvPicPr>
          <p:cNvPr id="7" name="Picture Placeholder 6" descr="A picture containing outdoor, water, sky, grass&#10;&#10;Description automatically generated">
            <a:extLst>
              <a:ext uri="{FF2B5EF4-FFF2-40B4-BE49-F238E27FC236}">
                <a16:creationId xmlns:a16="http://schemas.microsoft.com/office/drawing/2014/main" id="{44098290-0E93-4B71-AC0C-EF50F6110F7D}"/>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p:pic>
    </p:spTree>
    <p:extLst>
      <p:ext uri="{BB962C8B-B14F-4D97-AF65-F5344CB8AC3E}">
        <p14:creationId xmlns:p14="http://schemas.microsoft.com/office/powerpoint/2010/main" val="129420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52A75-C3CF-4E52-80EE-6E95EACF8279}"/>
              </a:ext>
            </a:extLst>
          </p:cNvPr>
          <p:cNvSpPr>
            <a:spLocks noGrp="1"/>
          </p:cNvSpPr>
          <p:nvPr>
            <p:ph type="body" sz="quarter" idx="13"/>
          </p:nvPr>
        </p:nvSpPr>
        <p:spPr>
          <a:xfrm>
            <a:off x="388093" y="708916"/>
            <a:ext cx="3058492" cy="3831233"/>
          </a:xfrm>
        </p:spPr>
        <p:txBody>
          <a:bodyPr>
            <a:noAutofit/>
          </a:bodyPr>
          <a:lstStyle/>
          <a:p>
            <a:r>
              <a:rPr lang="lt-LT" sz="2600" dirty="0"/>
              <a:t>Ekskursijos su gidu internetu populiarėja nuo 2020 m. Iš anksto įrašytas arba gyvai transliuojamas gidas lydi žiūrovus į kelionę po miestą, regioną ar šalį. </a:t>
            </a:r>
            <a:endParaRPr lang="is-IS" sz="2600" dirty="0"/>
          </a:p>
        </p:txBody>
      </p:sp>
      <p:sp>
        <p:nvSpPr>
          <p:cNvPr id="3" name="Text Placeholder 2">
            <a:extLst>
              <a:ext uri="{FF2B5EF4-FFF2-40B4-BE49-F238E27FC236}">
                <a16:creationId xmlns:a16="http://schemas.microsoft.com/office/drawing/2014/main" id="{76BCE9AB-5325-40CF-80C0-D25771C31B6A}"/>
              </a:ext>
            </a:extLst>
          </p:cNvPr>
          <p:cNvSpPr>
            <a:spLocks noGrp="1"/>
          </p:cNvSpPr>
          <p:nvPr>
            <p:ph type="body" sz="quarter" idx="14"/>
          </p:nvPr>
        </p:nvSpPr>
        <p:spPr>
          <a:xfrm>
            <a:off x="497155" y="4638261"/>
            <a:ext cx="10033856" cy="2080590"/>
          </a:xfrm>
        </p:spPr>
        <p:txBody>
          <a:bodyPr/>
          <a:lstStyle/>
          <a:p>
            <a:r>
              <a:rPr lang="lt-LT" dirty="0"/>
              <a:t>Tiesioginės ekskursijos gali vykti per "</a:t>
            </a:r>
            <a:r>
              <a:rPr lang="lt-LT" dirty="0" err="1"/>
              <a:t>Zoom</a:t>
            </a:r>
            <a:r>
              <a:rPr lang="lt-LT" dirty="0"/>
              <a:t>", "Google </a:t>
            </a:r>
            <a:r>
              <a:rPr lang="lt-LT" dirty="0" err="1"/>
              <a:t>Hangouts</a:t>
            </a:r>
            <a:r>
              <a:rPr lang="lt-LT" dirty="0"/>
              <a:t>", "</a:t>
            </a:r>
            <a:r>
              <a:rPr lang="lt-LT" dirty="0" err="1"/>
              <a:t>YouTube</a:t>
            </a:r>
            <a:r>
              <a:rPr lang="lt-LT" dirty="0"/>
              <a:t>" ar kitas panašias internetines priemones. Tiesioginių ekskursijų privalumas yra tas, kad jos suteikia galimybę gidui ir klientams bendrauti.</a:t>
            </a:r>
          </a:p>
          <a:p>
            <a:r>
              <a:rPr lang="lt-LT" dirty="0"/>
              <a:t>Tačiau ekskursijas reikia modifikuoti šiai naujai terpei, nes reikia atsižvelgti į trumpesnę dėmesio trukmę ir kitus konkuruojančius trukdžius.</a:t>
            </a:r>
            <a:endParaRPr lang="en-IE" dirty="0"/>
          </a:p>
        </p:txBody>
      </p:sp>
      <p:pic>
        <p:nvPicPr>
          <p:cNvPr id="8" name="Picture Placeholder 7" descr="A screenshot of a computer&#10;&#10;Description automatically generated with medium confidence">
            <a:extLst>
              <a:ext uri="{FF2B5EF4-FFF2-40B4-BE49-F238E27FC236}">
                <a16:creationId xmlns:a16="http://schemas.microsoft.com/office/drawing/2014/main" id="{4129D97A-BF90-4458-9CD0-2AE117D88AED}"/>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3565525" y="-101"/>
            <a:ext cx="8626475" cy="4540250"/>
          </a:xfrm>
        </p:spPr>
      </p:pic>
    </p:spTree>
    <p:extLst>
      <p:ext uri="{BB962C8B-B14F-4D97-AF65-F5344CB8AC3E}">
        <p14:creationId xmlns:p14="http://schemas.microsoft.com/office/powerpoint/2010/main" val="4282944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AB121F07-7FA9-46A3-846E-9910F906F7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966" y="389382"/>
            <a:ext cx="4956328" cy="4870988"/>
          </a:xfrm>
          <a:prstGeom prst="rect">
            <a:avLst/>
          </a:prstGeom>
        </p:spPr>
      </p:pic>
      <p:sp>
        <p:nvSpPr>
          <p:cNvPr id="3" name="Text Placeholder 2">
            <a:extLst>
              <a:ext uri="{FF2B5EF4-FFF2-40B4-BE49-F238E27FC236}">
                <a16:creationId xmlns:a16="http://schemas.microsoft.com/office/drawing/2014/main" id="{F15DCBB5-3A29-414B-B1BF-6EC1EB964841}"/>
              </a:ext>
            </a:extLst>
          </p:cNvPr>
          <p:cNvSpPr>
            <a:spLocks noGrp="1"/>
          </p:cNvSpPr>
          <p:nvPr>
            <p:ph type="body" sz="quarter" idx="14"/>
          </p:nvPr>
        </p:nvSpPr>
        <p:spPr>
          <a:xfrm>
            <a:off x="5278259" y="2955235"/>
            <a:ext cx="6913741" cy="3631095"/>
          </a:xfrm>
        </p:spPr>
        <p:txBody>
          <a:bodyPr/>
          <a:lstStyle/>
          <a:p>
            <a:r>
              <a:rPr lang="lt-LT" sz="2200" dirty="0"/>
              <a:t>Siūlomos virtualios ekskursijos, jų 2020-21 m. žiemos renginiai išpopuliarėjo „Facebook“ tinkle</a:t>
            </a:r>
            <a:r>
              <a:rPr lang="is-IS" sz="2200" dirty="0"/>
              <a:t>. </a:t>
            </a:r>
          </a:p>
          <a:p>
            <a:pPr>
              <a:buFontTx/>
              <a:buChar char="-"/>
            </a:pPr>
            <a:r>
              <a:rPr lang="is-IS" sz="2200" dirty="0">
                <a:solidFill>
                  <a:srgbClr val="9A2E90"/>
                </a:solidFill>
              </a:rPr>
              <a:t> </a:t>
            </a:r>
            <a:r>
              <a:rPr lang="lt-LT" sz="2200" dirty="0">
                <a:solidFill>
                  <a:srgbClr val="9A2E90"/>
                </a:solidFill>
              </a:rPr>
              <a:t>Nemokama, tačiau skatinama gidui duoti arbatpinigių</a:t>
            </a:r>
            <a:r>
              <a:rPr lang="is-IS" sz="2200" dirty="0">
                <a:solidFill>
                  <a:srgbClr val="9A2E90"/>
                </a:solidFill>
              </a:rPr>
              <a:t>.</a:t>
            </a:r>
          </a:p>
          <a:p>
            <a:r>
              <a:rPr lang="is-IS" sz="2200" dirty="0"/>
              <a:t>Virtualūs turai vyksta „Facebook“ ir „Zoom“, kur gidai žiūrovams pasakoja apie įvairias temas, šalis ar regionus.</a:t>
            </a:r>
          </a:p>
          <a:p>
            <a:r>
              <a:rPr lang="is-IS" sz="2200" dirty="0"/>
              <a:t>2020 m. Helovino proga surengtas virtualus turas po Transilvanijos (Rumunija) mitus ir legendas.</a:t>
            </a:r>
          </a:p>
          <a:p>
            <a:pPr>
              <a:buFontTx/>
              <a:buChar char="-"/>
            </a:pPr>
            <a:r>
              <a:rPr lang="is-IS" sz="2200" dirty="0">
                <a:solidFill>
                  <a:srgbClr val="9A2E90"/>
                </a:solidFill>
              </a:rPr>
              <a:t> </a:t>
            </a:r>
            <a:r>
              <a:rPr lang="lt-LT" sz="2200" dirty="0">
                <a:solidFill>
                  <a:srgbClr val="9A2E90"/>
                </a:solidFill>
              </a:rPr>
              <a:t>Vėliau bus galima stebėti tiesiogines transliacijas. „</a:t>
            </a:r>
            <a:r>
              <a:rPr lang="lt-LT" sz="2200" dirty="0" err="1">
                <a:solidFill>
                  <a:srgbClr val="9A2E90"/>
                </a:solidFill>
              </a:rPr>
              <a:t>Hallowen</a:t>
            </a:r>
            <a:r>
              <a:rPr lang="lt-LT" sz="2200" dirty="0">
                <a:solidFill>
                  <a:srgbClr val="9A2E90"/>
                </a:solidFill>
              </a:rPr>
              <a:t>“ transliacija „Facebook“ tinkle buvo peržiūrėta daugiau nei 100 tūkst. kartų</a:t>
            </a:r>
            <a:r>
              <a:rPr lang="is-IS" sz="2200" dirty="0">
                <a:solidFill>
                  <a:srgbClr val="9A2E90"/>
                </a:solidFill>
              </a:rPr>
              <a:t>.</a:t>
            </a:r>
          </a:p>
        </p:txBody>
      </p:sp>
      <p:sp>
        <p:nvSpPr>
          <p:cNvPr id="9" name="TextBox 8">
            <a:extLst>
              <a:ext uri="{FF2B5EF4-FFF2-40B4-BE49-F238E27FC236}">
                <a16:creationId xmlns:a16="http://schemas.microsoft.com/office/drawing/2014/main" id="{BB1189FC-A737-413D-B9E0-3BF9770DAD44}"/>
              </a:ext>
            </a:extLst>
          </p:cNvPr>
          <p:cNvSpPr txBox="1"/>
          <p:nvPr/>
        </p:nvSpPr>
        <p:spPr>
          <a:xfrm>
            <a:off x="4402150" y="750013"/>
            <a:ext cx="1901363" cy="2100575"/>
          </a:xfrm>
          <a:prstGeom prst="rect">
            <a:avLst/>
          </a:prstGeom>
          <a:solidFill>
            <a:srgbClr val="9A2E90"/>
          </a:solidFill>
        </p:spPr>
        <p:txBody>
          <a:bodyPr wrap="square" rtlCol="0">
            <a:spAutoFit/>
          </a:bodyPr>
          <a:lstStyle/>
          <a:p>
            <a:endParaRPr lang="en-IE" sz="4300" dirty="0"/>
          </a:p>
          <a:p>
            <a:endParaRPr lang="en-IE" sz="4300" dirty="0"/>
          </a:p>
          <a:p>
            <a:endParaRPr lang="en-IE" sz="4300" dirty="0"/>
          </a:p>
        </p:txBody>
      </p:sp>
      <p:sp>
        <p:nvSpPr>
          <p:cNvPr id="12" name="Text Placeholder 3">
            <a:extLst>
              <a:ext uri="{FF2B5EF4-FFF2-40B4-BE49-F238E27FC236}">
                <a16:creationId xmlns:a16="http://schemas.microsoft.com/office/drawing/2014/main" id="{B90B96C6-E1DE-4701-AE2A-A8DBBDA2E2FC}"/>
              </a:ext>
            </a:extLst>
          </p:cNvPr>
          <p:cNvSpPr>
            <a:spLocks noGrp="1"/>
          </p:cNvSpPr>
          <p:nvPr>
            <p:ph type="body" sz="quarter" idx="13"/>
          </p:nvPr>
        </p:nvSpPr>
        <p:spPr>
          <a:xfrm>
            <a:off x="4738255" y="987873"/>
            <a:ext cx="4563524" cy="1540320"/>
          </a:xfrm>
        </p:spPr>
        <p:txBody>
          <a:bodyPr>
            <a:normAutofit/>
          </a:bodyPr>
          <a:lstStyle/>
          <a:p>
            <a:r>
              <a:rPr lang="is-IS" dirty="0"/>
              <a:t>„Girl Travel“  - virtualūs turai</a:t>
            </a:r>
            <a:endParaRPr lang="en-IE" dirty="0"/>
          </a:p>
        </p:txBody>
      </p:sp>
    </p:spTree>
    <p:extLst>
      <p:ext uri="{BB962C8B-B14F-4D97-AF65-F5344CB8AC3E}">
        <p14:creationId xmlns:p14="http://schemas.microsoft.com/office/powerpoint/2010/main" val="711472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water, outdoor, boat, harbor&#10;&#10;Description automatically generated">
            <a:extLst>
              <a:ext uri="{FF2B5EF4-FFF2-40B4-BE49-F238E27FC236}">
                <a16:creationId xmlns:a16="http://schemas.microsoft.com/office/drawing/2014/main" id="{669BA97C-5383-42F5-8F4C-416F6C5058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869" y="441673"/>
            <a:ext cx="5203724" cy="4817830"/>
          </a:xfrm>
          <a:prstGeom prst="rect">
            <a:avLst/>
          </a:prstGeom>
        </p:spPr>
      </p:pic>
      <p:sp>
        <p:nvSpPr>
          <p:cNvPr id="3" name="Text Placeholder 2">
            <a:extLst>
              <a:ext uri="{FF2B5EF4-FFF2-40B4-BE49-F238E27FC236}">
                <a16:creationId xmlns:a16="http://schemas.microsoft.com/office/drawing/2014/main" id="{F15DCBB5-3A29-414B-B1BF-6EC1EB964841}"/>
              </a:ext>
            </a:extLst>
          </p:cNvPr>
          <p:cNvSpPr>
            <a:spLocks noGrp="1"/>
          </p:cNvSpPr>
          <p:nvPr>
            <p:ph type="body" sz="quarter" idx="14"/>
          </p:nvPr>
        </p:nvSpPr>
        <p:spPr>
          <a:xfrm>
            <a:off x="5691880" y="2850588"/>
            <a:ext cx="6500119" cy="3894768"/>
          </a:xfrm>
        </p:spPr>
        <p:txBody>
          <a:bodyPr/>
          <a:lstStyle/>
          <a:p>
            <a:r>
              <a:rPr lang="lt-LT" dirty="0"/>
              <a:t>1 valandos ekskursija po </a:t>
            </a:r>
            <a:r>
              <a:rPr lang="lt-LT" dirty="0" err="1"/>
              <a:t>Dubrovniką</a:t>
            </a:r>
            <a:r>
              <a:rPr lang="lt-LT" dirty="0"/>
              <a:t> per tiesioginę vaizdo kamerą, kurią siūlo „</a:t>
            </a:r>
            <a:r>
              <a:rPr lang="lt-LT" dirty="0" err="1"/>
              <a:t>Tours</a:t>
            </a:r>
            <a:r>
              <a:rPr lang="lt-LT" dirty="0"/>
              <a:t> </a:t>
            </a:r>
            <a:r>
              <a:rPr lang="lt-LT" dirty="0" err="1"/>
              <a:t>by</a:t>
            </a:r>
            <a:r>
              <a:rPr lang="lt-LT" dirty="0"/>
              <a:t> </a:t>
            </a:r>
            <a:r>
              <a:rPr lang="lt-LT" dirty="0" err="1"/>
              <a:t>Locals</a:t>
            </a:r>
            <a:r>
              <a:rPr lang="lt-LT" dirty="0"/>
              <a:t>“.</a:t>
            </a:r>
          </a:p>
          <a:p>
            <a:r>
              <a:rPr lang="lt-LT" dirty="0"/>
              <a:t>Ekskursijos pėsčiomis metu pasakojama apie miesto istoriją, architektūrą, paslėptus brangakmenius ir „Sostų karų“ žaidimo vietas.</a:t>
            </a:r>
          </a:p>
          <a:p>
            <a:r>
              <a:rPr lang="lt-LT" dirty="0"/>
              <a:t>Daugelis apžvalgininkų teigia, kad dėl šios ekskursijos jie norėjo ateityje aplankyti šį miestą iš naujo.</a:t>
            </a:r>
          </a:p>
          <a:p>
            <a:r>
              <a:rPr lang="lt-LT" dirty="0"/>
              <a:t>- Tiesioginės ekskursijos gali būti investicijos į būsimus klientus.</a:t>
            </a:r>
            <a:endParaRPr lang="is-IS" sz="2400" dirty="0"/>
          </a:p>
        </p:txBody>
      </p:sp>
      <p:sp>
        <p:nvSpPr>
          <p:cNvPr id="9" name="TextBox 8">
            <a:extLst>
              <a:ext uri="{FF2B5EF4-FFF2-40B4-BE49-F238E27FC236}">
                <a16:creationId xmlns:a16="http://schemas.microsoft.com/office/drawing/2014/main" id="{BB1189FC-A737-413D-B9E0-3BF9770DAD44}"/>
              </a:ext>
            </a:extLst>
          </p:cNvPr>
          <p:cNvSpPr txBox="1"/>
          <p:nvPr/>
        </p:nvSpPr>
        <p:spPr>
          <a:xfrm>
            <a:off x="4402150" y="750013"/>
            <a:ext cx="1901363" cy="2100575"/>
          </a:xfrm>
          <a:prstGeom prst="rect">
            <a:avLst/>
          </a:prstGeom>
          <a:solidFill>
            <a:srgbClr val="9A2E90"/>
          </a:solidFill>
        </p:spPr>
        <p:txBody>
          <a:bodyPr wrap="square" rtlCol="0">
            <a:spAutoFit/>
          </a:bodyPr>
          <a:lstStyle/>
          <a:p>
            <a:endParaRPr lang="en-IE" sz="4300" dirty="0"/>
          </a:p>
          <a:p>
            <a:endParaRPr lang="en-IE" sz="4300" dirty="0"/>
          </a:p>
          <a:p>
            <a:endParaRPr lang="en-IE" sz="4300" dirty="0"/>
          </a:p>
        </p:txBody>
      </p:sp>
      <p:sp>
        <p:nvSpPr>
          <p:cNvPr id="12" name="Text Placeholder 3">
            <a:extLst>
              <a:ext uri="{FF2B5EF4-FFF2-40B4-BE49-F238E27FC236}">
                <a16:creationId xmlns:a16="http://schemas.microsoft.com/office/drawing/2014/main" id="{B90B96C6-E1DE-4701-AE2A-A8DBBDA2E2FC}"/>
              </a:ext>
            </a:extLst>
          </p:cNvPr>
          <p:cNvSpPr>
            <a:spLocks noGrp="1"/>
          </p:cNvSpPr>
          <p:nvPr>
            <p:ph type="body" sz="quarter" idx="13"/>
          </p:nvPr>
        </p:nvSpPr>
        <p:spPr>
          <a:xfrm>
            <a:off x="4738255" y="987873"/>
            <a:ext cx="4563524" cy="1540320"/>
          </a:xfrm>
        </p:spPr>
        <p:txBody>
          <a:bodyPr>
            <a:normAutofit lnSpcReduction="10000"/>
          </a:bodyPr>
          <a:lstStyle/>
          <a:p>
            <a:r>
              <a:rPr lang="lt-LT" dirty="0"/>
              <a:t>Ekskursija pėsčiomis po </a:t>
            </a:r>
            <a:r>
              <a:rPr lang="lt-LT" dirty="0" err="1"/>
              <a:t>Dubrovniko</a:t>
            </a:r>
            <a:r>
              <a:rPr lang="lt-LT" dirty="0"/>
              <a:t> senamiestį</a:t>
            </a:r>
            <a:endParaRPr lang="en-IE" dirty="0"/>
          </a:p>
        </p:txBody>
      </p:sp>
      <p:sp>
        <p:nvSpPr>
          <p:cNvPr id="15" name="TextBox 14">
            <a:extLst>
              <a:ext uri="{FF2B5EF4-FFF2-40B4-BE49-F238E27FC236}">
                <a16:creationId xmlns:a16="http://schemas.microsoft.com/office/drawing/2014/main" id="{E633262F-C7EA-4426-AEF7-00315821FF7D}"/>
              </a:ext>
            </a:extLst>
          </p:cNvPr>
          <p:cNvSpPr txBox="1"/>
          <p:nvPr/>
        </p:nvSpPr>
        <p:spPr>
          <a:xfrm>
            <a:off x="160965" y="5103674"/>
            <a:ext cx="5340736" cy="1754326"/>
          </a:xfrm>
          <a:prstGeom prst="rect">
            <a:avLst/>
          </a:prstGeom>
          <a:solidFill>
            <a:srgbClr val="9A2E90"/>
          </a:solidFill>
        </p:spPr>
        <p:txBody>
          <a:bodyPr wrap="square" rtlCol="0">
            <a:spAutoFit/>
          </a:bodyPr>
          <a:lstStyle/>
          <a:p>
            <a:pPr algn="ctr"/>
            <a:r>
              <a:rPr lang="lt-LT" i="1" dirty="0">
                <a:solidFill>
                  <a:schemeClr val="bg1"/>
                </a:solidFill>
              </a:rPr>
              <a:t>Gidas Maiklas buvo labai gerai informuotas ir aistringai pasakojo apie savo miestą ir surengė mums įdomią ekskursiją, kuri įkvėpė mus ateityje aplankyti </a:t>
            </a:r>
            <a:r>
              <a:rPr lang="lt-LT" i="1" dirty="0" err="1">
                <a:solidFill>
                  <a:schemeClr val="bg1"/>
                </a:solidFill>
              </a:rPr>
              <a:t>Dubrovniką</a:t>
            </a:r>
            <a:r>
              <a:rPr lang="lt-LT" i="1" dirty="0">
                <a:solidFill>
                  <a:schemeClr val="bg1"/>
                </a:solidFill>
              </a:rPr>
              <a:t>.</a:t>
            </a:r>
          </a:p>
          <a:p>
            <a:pPr algn="ctr"/>
            <a:r>
              <a:rPr lang="lt-LT" dirty="0">
                <a:solidFill>
                  <a:schemeClr val="bg1"/>
                </a:solidFill>
              </a:rPr>
              <a:t>- Ekskursijos apžvalga paimta iš ekskursijos tinklalapio, apžvalgininkė iš Australijos</a:t>
            </a:r>
            <a:endParaRPr lang="is-IS" dirty="0">
              <a:solidFill>
                <a:schemeClr val="bg1"/>
              </a:solidFill>
            </a:endParaRPr>
          </a:p>
        </p:txBody>
      </p:sp>
    </p:spTree>
    <p:extLst>
      <p:ext uri="{BB962C8B-B14F-4D97-AF65-F5344CB8AC3E}">
        <p14:creationId xmlns:p14="http://schemas.microsoft.com/office/powerpoint/2010/main" val="38470675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s-IS" dirty="0"/>
          </a:p>
        </p:txBody>
      </p:sp>
      <p:sp>
        <p:nvSpPr>
          <p:cNvPr id="3" name="Content Placeholder 2"/>
          <p:cNvSpPr>
            <a:spLocks noGrp="1"/>
          </p:cNvSpPr>
          <p:nvPr>
            <p:ph sz="half" idx="1"/>
          </p:nvPr>
        </p:nvSpPr>
        <p:spPr/>
        <p:txBody>
          <a:bodyPr>
            <a:normAutofit/>
          </a:bodyPr>
          <a:lstStyle/>
          <a:p>
            <a:pPr marL="0" indent="0">
              <a:buNone/>
            </a:pPr>
            <a:endParaRPr lang="is-IS" dirty="0"/>
          </a:p>
        </p:txBody>
      </p:sp>
      <p:pic>
        <p:nvPicPr>
          <p:cNvPr id="6" name="Picture 5">
            <a:extLst>
              <a:ext uri="{FF2B5EF4-FFF2-40B4-BE49-F238E27FC236}">
                <a16:creationId xmlns:a16="http://schemas.microsoft.com/office/drawing/2014/main" id="{150255C3-569D-4480-BC29-910C5A420587}"/>
              </a:ext>
            </a:extLst>
          </p:cNvPr>
          <p:cNvPicPr>
            <a:picLocks noChangeAspect="1"/>
          </p:cNvPicPr>
          <p:nvPr/>
        </p:nvPicPr>
        <p:blipFill>
          <a:blip r:embed="rId3"/>
          <a:stretch>
            <a:fillRect/>
          </a:stretch>
        </p:blipFill>
        <p:spPr>
          <a:xfrm>
            <a:off x="0" y="170386"/>
            <a:ext cx="12192000" cy="6517227"/>
          </a:xfrm>
          <a:prstGeom prst="rect">
            <a:avLst/>
          </a:prstGeom>
        </p:spPr>
      </p:pic>
      <p:sp>
        <p:nvSpPr>
          <p:cNvPr id="7" name="TextBox 6">
            <a:extLst>
              <a:ext uri="{FF2B5EF4-FFF2-40B4-BE49-F238E27FC236}">
                <a16:creationId xmlns:a16="http://schemas.microsoft.com/office/drawing/2014/main" id="{BBD2101C-6C5B-4CEE-BF2A-FD1028563983}"/>
              </a:ext>
            </a:extLst>
          </p:cNvPr>
          <p:cNvSpPr txBox="1"/>
          <p:nvPr/>
        </p:nvSpPr>
        <p:spPr>
          <a:xfrm>
            <a:off x="8774129" y="5534"/>
            <a:ext cx="3411020" cy="2308324"/>
          </a:xfrm>
          <a:prstGeom prst="rect">
            <a:avLst/>
          </a:prstGeom>
          <a:solidFill>
            <a:srgbClr val="9A2E90"/>
          </a:solidFill>
        </p:spPr>
        <p:txBody>
          <a:bodyPr wrap="square" rtlCol="0">
            <a:spAutoFit/>
          </a:bodyPr>
          <a:lstStyle/>
          <a:p>
            <a:r>
              <a:rPr lang="lt-LT" sz="2400" dirty="0">
                <a:solidFill>
                  <a:schemeClr val="bg1"/>
                </a:solidFill>
              </a:rPr>
              <a:t>Virtualios ekskursijos - tai pavyzdys, kaip technologijos gali būti panaudotos papildomam turizmo operatorių pajamų srautui gauti</a:t>
            </a:r>
            <a:endParaRPr lang="en-IE" sz="2400" dirty="0">
              <a:solidFill>
                <a:schemeClr val="bg1"/>
              </a:solidFill>
            </a:endParaRPr>
          </a:p>
        </p:txBody>
      </p:sp>
    </p:spTree>
    <p:extLst>
      <p:ext uri="{BB962C8B-B14F-4D97-AF65-F5344CB8AC3E}">
        <p14:creationId xmlns:p14="http://schemas.microsoft.com/office/powerpoint/2010/main" val="11990517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A2E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 y="4929632"/>
            <a:ext cx="11221508" cy="1608328"/>
          </a:xfrm>
          <a:solidFill>
            <a:srgbClr val="9A2E90"/>
          </a:solidFill>
        </p:spPr>
        <p:txBody>
          <a:bodyPr>
            <a:normAutofit/>
          </a:bodyPr>
          <a:lstStyle/>
          <a:p>
            <a:r>
              <a:rPr lang="lt-LT" sz="2400" dirty="0">
                <a:solidFill>
                  <a:schemeClr val="bg1"/>
                </a:solidFill>
                <a:latin typeface="+mn-lt"/>
              </a:rPr>
              <a:t>Pusiau įtraukiančių ekskursijų atveju klientai, ruošdamiesi ekskursijai, gauna fizinį daiktą. Pavyzdžiui, maistą, alų arba vyną. Po to kartu su gidu vyksta tiesioginė arba iš anksto įrašyta ekskursija.</a:t>
            </a:r>
            <a:endParaRPr lang="is-IS" sz="2400" dirty="0">
              <a:solidFill>
                <a:schemeClr val="bg1"/>
              </a:solidFill>
              <a:latin typeface="+mn-lt"/>
            </a:endParaRPr>
          </a:p>
        </p:txBody>
      </p:sp>
      <p:sp>
        <p:nvSpPr>
          <p:cNvPr id="18" name="Rectangle 17">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12192002"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26">
            <a:extLst>
              <a:ext uri="{FF2B5EF4-FFF2-40B4-BE49-F238E27FC236}">
                <a16:creationId xmlns:a16="http://schemas.microsoft.com/office/drawing/2014/main" id="{48AADC38-41AB-482C-B8C3-6B9CD91B6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040"/>
            <a:ext cx="11548872"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website&#10;&#10;Description automatically generated">
            <a:extLst>
              <a:ext uri="{FF2B5EF4-FFF2-40B4-BE49-F238E27FC236}">
                <a16:creationId xmlns:a16="http://schemas.microsoft.com/office/drawing/2014/main" id="{FF3F692C-41C5-4640-A28F-58CB95F496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640080" y="640080"/>
            <a:ext cx="5276088" cy="3291840"/>
          </a:xfrm>
          <a:prstGeom prst="rect">
            <a:avLst/>
          </a:prstGeom>
        </p:spPr>
      </p:pic>
      <p:pic>
        <p:nvPicPr>
          <p:cNvPr id="6" name="Picture 5" descr="Text&#10;&#10;Description automatically generated">
            <a:extLst>
              <a:ext uri="{FF2B5EF4-FFF2-40B4-BE49-F238E27FC236}">
                <a16:creationId xmlns:a16="http://schemas.microsoft.com/office/drawing/2014/main" id="{1C0C7A37-E7A0-4F70-9448-B2B1594C0AC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
          <a:stretch/>
        </p:blipFill>
        <p:spPr>
          <a:xfrm>
            <a:off x="6272784" y="640080"/>
            <a:ext cx="5276088" cy="3291840"/>
          </a:xfrm>
          <a:prstGeom prst="rect">
            <a:avLst/>
          </a:prstGeom>
        </p:spPr>
      </p:pic>
      <p:sp>
        <p:nvSpPr>
          <p:cNvPr id="3" name="Content Placeholder 2"/>
          <p:cNvSpPr>
            <a:spLocks noGrp="1"/>
          </p:cNvSpPr>
          <p:nvPr>
            <p:ph idx="1"/>
          </p:nvPr>
        </p:nvSpPr>
        <p:spPr>
          <a:xfrm>
            <a:off x="4864100" y="4675886"/>
            <a:ext cx="6675627" cy="1605083"/>
          </a:xfrm>
        </p:spPr>
        <p:txBody>
          <a:bodyPr anchor="ctr">
            <a:normAutofit/>
          </a:bodyPr>
          <a:lstStyle/>
          <a:p>
            <a:pPr marL="0" indent="0">
              <a:buNone/>
            </a:pPr>
            <a:endParaRPr lang="is-IS" sz="2000"/>
          </a:p>
          <a:p>
            <a:pPr marL="0" indent="0">
              <a:buNone/>
            </a:pPr>
            <a:endParaRPr lang="is-IS" sz="2000"/>
          </a:p>
        </p:txBody>
      </p:sp>
      <p:sp>
        <p:nvSpPr>
          <p:cNvPr id="10" name="TextBox 9">
            <a:extLst>
              <a:ext uri="{FF2B5EF4-FFF2-40B4-BE49-F238E27FC236}">
                <a16:creationId xmlns:a16="http://schemas.microsoft.com/office/drawing/2014/main" id="{C819C65C-EAD7-4017-9BDC-8DB8ECF78BCE}"/>
              </a:ext>
            </a:extLst>
          </p:cNvPr>
          <p:cNvSpPr txBox="1"/>
          <p:nvPr/>
        </p:nvSpPr>
        <p:spPr>
          <a:xfrm>
            <a:off x="6897384" y="400985"/>
            <a:ext cx="6096000" cy="369332"/>
          </a:xfrm>
          <a:prstGeom prst="rect">
            <a:avLst/>
          </a:prstGeom>
          <a:noFill/>
        </p:spPr>
        <p:txBody>
          <a:bodyPr wrap="square">
            <a:spAutoFit/>
          </a:bodyPr>
          <a:lstStyle/>
          <a:p>
            <a:pPr>
              <a:spcAft>
                <a:spcPts val="600"/>
              </a:spcAft>
            </a:pPr>
            <a:r>
              <a:rPr lang="en-US" b="0" i="0" dirty="0">
                <a:effectLst/>
                <a:hlinkClick r:id="rId5"/>
              </a:rPr>
              <a:t>https://en.homemadefoodandfun.com</a:t>
            </a:r>
            <a:r>
              <a:rPr lang="en-US" b="0" i="0" dirty="0">
                <a:effectLst/>
              </a:rPr>
              <a:t> </a:t>
            </a:r>
            <a:endParaRPr lang="en-IE" dirty="0"/>
          </a:p>
        </p:txBody>
      </p:sp>
    </p:spTree>
    <p:extLst>
      <p:ext uri="{BB962C8B-B14F-4D97-AF65-F5344CB8AC3E}">
        <p14:creationId xmlns:p14="http://schemas.microsoft.com/office/powerpoint/2010/main" val="45572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5" descr="A picture containing text, person, food, hand&#10;&#10;Description automatically generated">
            <a:extLst>
              <a:ext uri="{FF2B5EF4-FFF2-40B4-BE49-F238E27FC236}">
                <a16:creationId xmlns:a16="http://schemas.microsoft.com/office/drawing/2014/main" id="{9C789D0A-8FE8-41D6-9548-F4F27268AB20}"/>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219743" y="1103114"/>
            <a:ext cx="4323806" cy="3242855"/>
          </a:xfrm>
          <a:prstGeom prst="rect">
            <a:avLst/>
          </a:prstGeom>
        </p:spPr>
      </p:pic>
      <p:sp>
        <p:nvSpPr>
          <p:cNvPr id="4" name="Text Placeholder 3">
            <a:extLst>
              <a:ext uri="{FF2B5EF4-FFF2-40B4-BE49-F238E27FC236}">
                <a16:creationId xmlns:a16="http://schemas.microsoft.com/office/drawing/2014/main" id="{B8E3A4AD-E63C-4D7C-8ED9-CA0D86D66A52}"/>
              </a:ext>
            </a:extLst>
          </p:cNvPr>
          <p:cNvSpPr>
            <a:spLocks noGrp="1"/>
          </p:cNvSpPr>
          <p:nvPr>
            <p:ph type="body" sz="quarter" idx="13"/>
          </p:nvPr>
        </p:nvSpPr>
        <p:spPr>
          <a:xfrm>
            <a:off x="4635221" y="1508861"/>
            <a:ext cx="7111210" cy="1791502"/>
          </a:xfrm>
        </p:spPr>
        <p:txBody>
          <a:bodyPr>
            <a:noAutofit/>
          </a:bodyPr>
          <a:lstStyle/>
          <a:p>
            <a:r>
              <a:rPr lang="lt-LT" sz="2400" dirty="0"/>
              <a:t>„</a:t>
            </a:r>
            <a:r>
              <a:rPr lang="lt-LT" sz="2400" dirty="0" err="1"/>
              <a:t>Savouring</a:t>
            </a:r>
            <a:r>
              <a:rPr lang="lt-LT" sz="2400" dirty="0"/>
              <a:t> </a:t>
            </a:r>
            <a:r>
              <a:rPr lang="lt-LT" sz="2400" dirty="0" err="1"/>
              <a:t>Bath</a:t>
            </a:r>
            <a:r>
              <a:rPr lang="lt-LT" sz="2400" dirty="0"/>
              <a:t>“ siūlomo įprasto turo, kuriame pagrindinis dėmesys skiriamas miesto maisto istorijai ir paveldui, adaptacija</a:t>
            </a:r>
            <a:r>
              <a:rPr lang="en-US" sz="2400" dirty="0"/>
              <a:t>. </a:t>
            </a:r>
          </a:p>
          <a:p>
            <a:r>
              <a:rPr lang="lt-LT" sz="2400" b="0" dirty="0"/>
              <a:t>Ekskursija internetu, „Maisto herojai“ siūlomi su mėginių dėžute ir be jos</a:t>
            </a:r>
            <a:r>
              <a:rPr lang="en-US" sz="2400" b="0" dirty="0"/>
              <a:t>.</a:t>
            </a:r>
          </a:p>
          <a:p>
            <a:r>
              <a:rPr lang="en-US" sz="2400" b="0" dirty="0"/>
              <a:t> </a:t>
            </a:r>
          </a:p>
          <a:p>
            <a:endParaRPr lang="en-IE" sz="2400" dirty="0"/>
          </a:p>
        </p:txBody>
      </p:sp>
      <p:sp>
        <p:nvSpPr>
          <p:cNvPr id="5" name="Text Placeholder 4">
            <a:extLst>
              <a:ext uri="{FF2B5EF4-FFF2-40B4-BE49-F238E27FC236}">
                <a16:creationId xmlns:a16="http://schemas.microsoft.com/office/drawing/2014/main" id="{A53F1B99-8066-4A4E-AFAF-A6E6AD5D13D4}"/>
              </a:ext>
            </a:extLst>
          </p:cNvPr>
          <p:cNvSpPr>
            <a:spLocks noGrp="1"/>
          </p:cNvSpPr>
          <p:nvPr>
            <p:ph type="body" sz="quarter" idx="14"/>
          </p:nvPr>
        </p:nvSpPr>
        <p:spPr>
          <a:xfrm>
            <a:off x="7814127" y="4174435"/>
            <a:ext cx="3932304" cy="2036360"/>
          </a:xfrm>
        </p:spPr>
        <p:txBody>
          <a:bodyPr/>
          <a:lstStyle/>
          <a:p>
            <a:r>
              <a:rPr lang="lt-LT" dirty="0"/>
              <a:t>Virtualaus turo metu lankytojai (klientai) galėjo bendrauti su gidais ir užduoti jiems klausimus.</a:t>
            </a:r>
            <a:endParaRPr lang="en-IE" dirty="0"/>
          </a:p>
        </p:txBody>
      </p:sp>
      <p:sp>
        <p:nvSpPr>
          <p:cNvPr id="9" name="TextBox 8">
            <a:extLst>
              <a:ext uri="{FF2B5EF4-FFF2-40B4-BE49-F238E27FC236}">
                <a16:creationId xmlns:a16="http://schemas.microsoft.com/office/drawing/2014/main" id="{A4715ACD-4B0F-44FC-A6A1-F301306496E7}"/>
              </a:ext>
            </a:extLst>
          </p:cNvPr>
          <p:cNvSpPr txBox="1"/>
          <p:nvPr/>
        </p:nvSpPr>
        <p:spPr>
          <a:xfrm>
            <a:off x="6882673" y="185416"/>
            <a:ext cx="5199735" cy="1200329"/>
          </a:xfrm>
          <a:prstGeom prst="rect">
            <a:avLst/>
          </a:prstGeom>
          <a:noFill/>
        </p:spPr>
        <p:txBody>
          <a:bodyPr wrap="square">
            <a:spAutoFit/>
          </a:bodyPr>
          <a:lstStyle/>
          <a:p>
            <a:r>
              <a:rPr lang="en-US" sz="3600" dirty="0" err="1">
                <a:solidFill>
                  <a:srgbClr val="9A2E90"/>
                </a:solidFill>
              </a:rPr>
              <a:t>Virtualus</a:t>
            </a:r>
            <a:r>
              <a:rPr lang="en-US" sz="3600" dirty="0">
                <a:solidFill>
                  <a:srgbClr val="9A2E90"/>
                </a:solidFill>
              </a:rPr>
              <a:t> </a:t>
            </a:r>
            <a:r>
              <a:rPr lang="en-US" sz="3600" dirty="0" err="1">
                <a:solidFill>
                  <a:srgbClr val="9A2E90"/>
                </a:solidFill>
              </a:rPr>
              <a:t>turas</a:t>
            </a:r>
            <a:r>
              <a:rPr lang="en-US" sz="3600" dirty="0">
                <a:solidFill>
                  <a:srgbClr val="9A2E90"/>
                </a:solidFill>
              </a:rPr>
              <a:t> po Bato </a:t>
            </a:r>
            <a:r>
              <a:rPr lang="en-US" sz="3600" dirty="0" err="1">
                <a:solidFill>
                  <a:srgbClr val="9A2E90"/>
                </a:solidFill>
              </a:rPr>
              <a:t>kulinarinį</a:t>
            </a:r>
            <a:r>
              <a:rPr lang="en-US" sz="3600" dirty="0">
                <a:solidFill>
                  <a:srgbClr val="9A2E90"/>
                </a:solidFill>
              </a:rPr>
              <a:t> </a:t>
            </a:r>
            <a:r>
              <a:rPr lang="en-US" sz="3600" dirty="0" err="1">
                <a:solidFill>
                  <a:srgbClr val="9A2E90"/>
                </a:solidFill>
              </a:rPr>
              <a:t>paveldą</a:t>
            </a:r>
            <a:endParaRPr lang="en-IE" sz="3600" dirty="0">
              <a:solidFill>
                <a:srgbClr val="9A2E90"/>
              </a:solidFill>
            </a:endParaRPr>
          </a:p>
        </p:txBody>
      </p:sp>
      <p:sp>
        <p:nvSpPr>
          <p:cNvPr id="10" name="TextBox 9">
            <a:extLst>
              <a:ext uri="{FF2B5EF4-FFF2-40B4-BE49-F238E27FC236}">
                <a16:creationId xmlns:a16="http://schemas.microsoft.com/office/drawing/2014/main" id="{A5B23BC6-8E4C-4E99-930C-B27095B3BA59}"/>
              </a:ext>
            </a:extLst>
          </p:cNvPr>
          <p:cNvSpPr txBox="1"/>
          <p:nvPr/>
        </p:nvSpPr>
        <p:spPr>
          <a:xfrm>
            <a:off x="219742" y="4049488"/>
            <a:ext cx="4323806" cy="1754326"/>
          </a:xfrm>
          <a:prstGeom prst="rect">
            <a:avLst/>
          </a:prstGeom>
          <a:solidFill>
            <a:srgbClr val="9A2E90"/>
          </a:solidFill>
        </p:spPr>
        <p:txBody>
          <a:bodyPr wrap="square" rtlCol="0">
            <a:spAutoFit/>
          </a:bodyPr>
          <a:lstStyle/>
          <a:p>
            <a:r>
              <a:rPr lang="en-US" i="1" dirty="0">
                <a:solidFill>
                  <a:schemeClr val="bg1"/>
                </a:solidFill>
              </a:rPr>
              <a:t>“</a:t>
            </a:r>
            <a:r>
              <a:rPr lang="lt-LT" i="1" dirty="0">
                <a:solidFill>
                  <a:schemeClr val="bg1"/>
                </a:solidFill>
              </a:rPr>
              <a:t>Tai unikalus būdas pasimėgauti Bato kulinarine scena, nesant mieste, ruošiantis vizitui arba tiesiog smagus būdas daugiau sužinoti apie šią įdomią miesto paveldo dalį</a:t>
            </a:r>
            <a:r>
              <a:rPr lang="en-US" i="1" dirty="0">
                <a:solidFill>
                  <a:schemeClr val="bg1"/>
                </a:solidFill>
              </a:rPr>
              <a:t>.” </a:t>
            </a:r>
            <a:r>
              <a:rPr lang="en-US" dirty="0">
                <a:solidFill>
                  <a:schemeClr val="bg1"/>
                </a:solidFill>
              </a:rPr>
              <a:t>- </a:t>
            </a:r>
            <a:r>
              <a:rPr lang="lt-LT" dirty="0">
                <a:solidFill>
                  <a:schemeClr val="bg1"/>
                </a:solidFill>
              </a:rPr>
              <a:t>Iš ekskursijos aprašymo </a:t>
            </a:r>
            <a:r>
              <a:rPr lang="lt-LT" dirty="0" err="1">
                <a:solidFill>
                  <a:schemeClr val="bg1"/>
                </a:solidFill>
              </a:rPr>
              <a:t>Savouringbath.com</a:t>
            </a:r>
            <a:r>
              <a:rPr lang="lt-LT" dirty="0">
                <a:solidFill>
                  <a:schemeClr val="bg1"/>
                </a:solidFill>
              </a:rPr>
              <a:t> svetainėje</a:t>
            </a:r>
            <a:endParaRPr lang="is-IS" dirty="0">
              <a:solidFill>
                <a:schemeClr val="bg1"/>
              </a:solidFill>
            </a:endParaRPr>
          </a:p>
        </p:txBody>
      </p:sp>
      <p:pic>
        <p:nvPicPr>
          <p:cNvPr id="29" name="Picture Placeholder 28" descr="A picture containing text, dish&#10;&#10;Description automatically generated">
            <a:extLst>
              <a:ext uri="{FF2B5EF4-FFF2-40B4-BE49-F238E27FC236}">
                <a16:creationId xmlns:a16="http://schemas.microsoft.com/office/drawing/2014/main" id="{496BE7D4-F9AA-45B6-9079-ADFE09F73834}"/>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p:blipFill>
        <p:spPr/>
      </p:pic>
    </p:spTree>
    <p:extLst>
      <p:ext uri="{BB962C8B-B14F-4D97-AF65-F5344CB8AC3E}">
        <p14:creationId xmlns:p14="http://schemas.microsoft.com/office/powerpoint/2010/main" val="2499281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587342-597D-4DE0-A55A-AC39CC76A669}"/>
              </a:ext>
            </a:extLst>
          </p:cNvPr>
          <p:cNvSpPr>
            <a:spLocks noGrp="1"/>
          </p:cNvSpPr>
          <p:nvPr>
            <p:ph type="body" sz="quarter" idx="13"/>
          </p:nvPr>
        </p:nvSpPr>
        <p:spPr>
          <a:xfrm>
            <a:off x="1675006" y="885826"/>
            <a:ext cx="9649486" cy="886184"/>
          </a:xfrm>
        </p:spPr>
        <p:txBody>
          <a:bodyPr>
            <a:normAutofit fontScale="92500" lnSpcReduction="20000"/>
          </a:bodyPr>
          <a:lstStyle/>
          <a:p>
            <a:r>
              <a:rPr lang="en-IE" dirty="0" err="1"/>
              <a:t>Popkultūrinis</a:t>
            </a:r>
            <a:r>
              <a:rPr lang="en-IE" dirty="0"/>
              <a:t> </a:t>
            </a:r>
            <a:r>
              <a:rPr lang="en-IE" dirty="0" err="1"/>
              <a:t>turizmas</a:t>
            </a:r>
            <a:r>
              <a:rPr lang="en-IE" dirty="0"/>
              <a:t> </a:t>
            </a:r>
            <a:r>
              <a:rPr lang="en-IE" dirty="0" err="1"/>
              <a:t>siūlo</a:t>
            </a:r>
            <a:r>
              <a:rPr lang="en-IE" dirty="0"/>
              <a:t> </a:t>
            </a:r>
            <a:r>
              <a:rPr lang="en-IE" dirty="0" err="1"/>
              <a:t>išeitį</a:t>
            </a:r>
            <a:r>
              <a:rPr lang="en-IE" dirty="0"/>
              <a:t>, </a:t>
            </a:r>
            <a:r>
              <a:rPr lang="en-IE" dirty="0" err="1"/>
              <a:t>tačiau</a:t>
            </a:r>
            <a:r>
              <a:rPr lang="en-IE" dirty="0"/>
              <a:t> </a:t>
            </a:r>
            <a:r>
              <a:rPr lang="en-IE" dirty="0" err="1"/>
              <a:t>jis</a:t>
            </a:r>
            <a:r>
              <a:rPr lang="en-IE" dirty="0"/>
              <a:t> </a:t>
            </a:r>
            <a:r>
              <a:rPr lang="en-IE" dirty="0" err="1"/>
              <a:t>susijęs</a:t>
            </a:r>
            <a:r>
              <a:rPr lang="en-IE" dirty="0"/>
              <a:t> </a:t>
            </a:r>
            <a:r>
              <a:rPr lang="en-IE" dirty="0" err="1"/>
              <a:t>su</a:t>
            </a:r>
            <a:r>
              <a:rPr lang="en-IE" dirty="0"/>
              <a:t> </a:t>
            </a:r>
            <a:r>
              <a:rPr lang="en-IE" dirty="0" err="1"/>
              <a:t>savais</a:t>
            </a:r>
            <a:r>
              <a:rPr lang="en-IE" dirty="0"/>
              <a:t> </a:t>
            </a:r>
            <a:r>
              <a:rPr lang="en-IE" dirty="0" err="1"/>
              <a:t>iššūkiais</a:t>
            </a:r>
            <a:r>
              <a:rPr lang="en-IE" dirty="0"/>
              <a:t>..</a:t>
            </a:r>
          </a:p>
        </p:txBody>
      </p:sp>
      <p:sp>
        <p:nvSpPr>
          <p:cNvPr id="3" name="Text Placeholder 2">
            <a:extLst>
              <a:ext uri="{FF2B5EF4-FFF2-40B4-BE49-F238E27FC236}">
                <a16:creationId xmlns:a16="http://schemas.microsoft.com/office/drawing/2014/main" id="{7418CB02-742B-428F-9075-D906E391C22A}"/>
              </a:ext>
            </a:extLst>
          </p:cNvPr>
          <p:cNvSpPr>
            <a:spLocks noGrp="1"/>
          </p:cNvSpPr>
          <p:nvPr>
            <p:ph type="body" sz="quarter" idx="14"/>
          </p:nvPr>
        </p:nvSpPr>
        <p:spPr>
          <a:xfrm>
            <a:off x="1792077" y="1924050"/>
            <a:ext cx="9971298" cy="4317724"/>
          </a:xfrm>
        </p:spPr>
        <p:txBody>
          <a:bodyPr/>
          <a:lstStyle/>
          <a:p>
            <a:r>
              <a:rPr lang="lt-LT" dirty="0"/>
              <a:t>Dėl savo pobūdžio popkultūros turizmas gali kelti savų iššūkių</a:t>
            </a:r>
            <a:r>
              <a:rPr lang="en-US" dirty="0"/>
              <a:t>.</a:t>
            </a:r>
          </a:p>
          <a:p>
            <a:r>
              <a:rPr lang="lt-LT" dirty="0">
                <a:solidFill>
                  <a:srgbClr val="9A2E90"/>
                </a:solidFill>
              </a:rPr>
              <a:t>Dėl popkultūros vietovės per naktį gali tapti karštaisiais turizmo taškais, o dėl staiga padidėjusio matomumo dažnai kyla per didelis turizmas ir atvyksta turistų, kuriems vietovės, turizmo suinteresuotosios šalys ir įmonės paprasčiausiai nėra pasirengusios</a:t>
            </a:r>
            <a:r>
              <a:rPr lang="en-US" dirty="0">
                <a:solidFill>
                  <a:srgbClr val="9A2E90"/>
                </a:solidFill>
              </a:rPr>
              <a:t>. </a:t>
            </a:r>
          </a:p>
          <a:p>
            <a:r>
              <a:rPr lang="lt-LT" dirty="0"/>
              <a:t>Be to, popkultūros turizmą gali būti labai sunku planuoti ir prognozuoti, nes sunku nuspėti, kas patrauks žmonių dėmesį. Be to, reklamuojant verslą popkultūros tema gali kilti teisinių problemų, pavyzdžiui, susijusių su autorių teisėmis. Taigi, kas leidžiama ir kas neleidžiama? Autorių teisės ir prekių ženklas? Kur kreiptis patarimo?</a:t>
            </a:r>
            <a:endParaRPr lang="en-US" dirty="0"/>
          </a:p>
          <a:p>
            <a:r>
              <a:rPr lang="lt-LT" dirty="0"/>
              <a:t>Pabandysime atsakyti į kai kuriuos iš šių klausimų toliau šiame modulyje</a:t>
            </a:r>
            <a:r>
              <a:rPr lang="en-US" dirty="0"/>
              <a:t>..</a:t>
            </a:r>
            <a:endParaRPr lang="en-IE" dirty="0"/>
          </a:p>
        </p:txBody>
      </p:sp>
    </p:spTree>
    <p:extLst>
      <p:ext uri="{BB962C8B-B14F-4D97-AF65-F5344CB8AC3E}">
        <p14:creationId xmlns:p14="http://schemas.microsoft.com/office/powerpoint/2010/main" val="14469652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EBDD4F-EB2F-47D5-955C-CDCA48587B4C}"/>
              </a:ext>
            </a:extLst>
          </p:cNvPr>
          <p:cNvSpPr>
            <a:spLocks noGrp="1"/>
          </p:cNvSpPr>
          <p:nvPr>
            <p:ph type="body" sz="quarter" idx="13"/>
          </p:nvPr>
        </p:nvSpPr>
        <p:spPr/>
        <p:txBody>
          <a:bodyPr/>
          <a:lstStyle/>
          <a:p>
            <a:r>
              <a:rPr lang="lt-LT" dirty="0"/>
              <a:t>Įtraukiantys turai ir virtualioji realybė</a:t>
            </a:r>
            <a:endParaRPr lang="en-IE" dirty="0"/>
          </a:p>
        </p:txBody>
      </p:sp>
      <p:sp>
        <p:nvSpPr>
          <p:cNvPr id="3" name="Text Placeholder 2">
            <a:extLst>
              <a:ext uri="{FF2B5EF4-FFF2-40B4-BE49-F238E27FC236}">
                <a16:creationId xmlns:a16="http://schemas.microsoft.com/office/drawing/2014/main" id="{7887148C-81E6-4A3F-976C-AC8D5131A610}"/>
              </a:ext>
            </a:extLst>
          </p:cNvPr>
          <p:cNvSpPr>
            <a:spLocks noGrp="1"/>
          </p:cNvSpPr>
          <p:nvPr>
            <p:ph type="body" sz="quarter" idx="14"/>
          </p:nvPr>
        </p:nvSpPr>
        <p:spPr>
          <a:xfrm>
            <a:off x="497154" y="4651799"/>
            <a:ext cx="10218791" cy="469184"/>
          </a:xfrm>
        </p:spPr>
        <p:txBody>
          <a:bodyPr/>
          <a:lstStyle/>
          <a:p>
            <a:r>
              <a:rPr lang="lt-LT" dirty="0"/>
              <a:t>Virtualioji realybė (VR) labai išaugo kelionių kategorijose, ypač per Covid-19 krizę. Daugelis vietovių, turizmo valdybų ir muziejų naudoja VR technologijas, kad sudomintų potencialius lankytojus. VR kūrėjai ir įvairios bendrovės suvienijo jėgas, kad sukurtų šios srities turinį. 3D patirtis kuriama naudojant 360</a:t>
            </a:r>
            <a:r>
              <a:rPr lang="lt-LT" baseline="30000" dirty="0"/>
              <a:t>o</a:t>
            </a:r>
            <a:r>
              <a:rPr lang="lt-LT" dirty="0"/>
              <a:t> kameras arba kitas skaitmenines laikmenas.</a:t>
            </a:r>
            <a:endParaRPr lang="en-IE" dirty="0"/>
          </a:p>
        </p:txBody>
      </p:sp>
      <p:pic>
        <p:nvPicPr>
          <p:cNvPr id="8" name="Picture Placeholder 7" descr="A picture containing person, arm&#10;&#10;Description automatically generated">
            <a:extLst>
              <a:ext uri="{FF2B5EF4-FFF2-40B4-BE49-F238E27FC236}">
                <a16:creationId xmlns:a16="http://schemas.microsoft.com/office/drawing/2014/main" id="{B64C8383-F5AE-4DBC-957F-7B271F32953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3565525" y="-50800"/>
            <a:ext cx="8626475" cy="4540250"/>
          </a:xfrm>
        </p:spPr>
      </p:pic>
    </p:spTree>
    <p:extLst>
      <p:ext uri="{BB962C8B-B14F-4D97-AF65-F5344CB8AC3E}">
        <p14:creationId xmlns:p14="http://schemas.microsoft.com/office/powerpoint/2010/main" val="1843735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lt-LT" sz="2400" b="0" dirty="0" err="1"/>
              <a:t>DomRömer</a:t>
            </a:r>
            <a:r>
              <a:rPr lang="lt-LT" sz="2400" b="0" dirty="0"/>
              <a:t> kvartalas atidarytas 2018 m.</a:t>
            </a:r>
          </a:p>
          <a:p>
            <a:r>
              <a:rPr lang="lt-LT" sz="2400" b="0" dirty="0"/>
              <a:t>Jis greitai tapo viena populiariausių turistų lankomų vietų Frankfurte - per dieną čia apsilanko daugiau kaip 8000 lankytojų.</a:t>
            </a:r>
            <a:endParaRPr lang="is-IS" sz="2400" b="0" dirty="0"/>
          </a:p>
        </p:txBody>
      </p:sp>
      <p:sp>
        <p:nvSpPr>
          <p:cNvPr id="19" name="TextBox 18">
            <a:extLst>
              <a:ext uri="{FF2B5EF4-FFF2-40B4-BE49-F238E27FC236}">
                <a16:creationId xmlns:a16="http://schemas.microsoft.com/office/drawing/2014/main" id="{54BE4CB7-0E4E-4301-835A-7BC87D030799}"/>
              </a:ext>
            </a:extLst>
          </p:cNvPr>
          <p:cNvSpPr txBox="1"/>
          <p:nvPr/>
        </p:nvSpPr>
        <p:spPr>
          <a:xfrm>
            <a:off x="4417888" y="297949"/>
            <a:ext cx="7328023" cy="1000274"/>
          </a:xfrm>
          <a:prstGeom prst="rect">
            <a:avLst/>
          </a:prstGeom>
          <a:solidFill>
            <a:srgbClr val="9A2E90"/>
          </a:solidFill>
        </p:spPr>
        <p:txBody>
          <a:bodyPr wrap="square" rtlCol="0">
            <a:spAutoFit/>
          </a:bodyPr>
          <a:lstStyle/>
          <a:p>
            <a:pPr lvl="0">
              <a:defRPr/>
            </a:pPr>
            <a:r>
              <a:rPr lang="en-US" sz="3600" dirty="0" err="1">
                <a:solidFill>
                  <a:schemeClr val="bg1"/>
                </a:solidFill>
              </a:rPr>
              <a:t>Atraskite</a:t>
            </a:r>
            <a:r>
              <a:rPr lang="en-US" sz="3600" dirty="0">
                <a:solidFill>
                  <a:schemeClr val="bg1"/>
                </a:solidFill>
              </a:rPr>
              <a:t> </a:t>
            </a:r>
            <a:r>
              <a:rPr lang="en-US" sz="3600" dirty="0" err="1">
                <a:solidFill>
                  <a:schemeClr val="bg1"/>
                </a:solidFill>
              </a:rPr>
              <a:t>naująjį</a:t>
            </a:r>
            <a:r>
              <a:rPr lang="en-US" sz="3600" dirty="0">
                <a:solidFill>
                  <a:schemeClr val="bg1"/>
                </a:solidFill>
              </a:rPr>
              <a:t> </a:t>
            </a:r>
            <a:r>
              <a:rPr lang="en-US" sz="3600" dirty="0" err="1">
                <a:solidFill>
                  <a:schemeClr val="bg1"/>
                </a:solidFill>
              </a:rPr>
              <a:t>Frankfurto</a:t>
            </a:r>
            <a:r>
              <a:rPr lang="en-US" sz="3600" dirty="0">
                <a:solidFill>
                  <a:schemeClr val="bg1"/>
                </a:solidFill>
              </a:rPr>
              <a:t> </a:t>
            </a:r>
            <a:r>
              <a:rPr lang="en-US" sz="3600" dirty="0" err="1">
                <a:solidFill>
                  <a:schemeClr val="bg1"/>
                </a:solidFill>
              </a:rPr>
              <a:t>senamiestį</a:t>
            </a:r>
            <a:endParaRPr lang="en-US" sz="3600" dirty="0">
              <a:solidFill>
                <a:schemeClr val="bg1"/>
              </a:solidFill>
            </a:endParaRPr>
          </a:p>
          <a:p>
            <a:pPr lvl="0">
              <a:defRPr/>
            </a:pPr>
            <a:endParaRPr kumimoji="0" lang="en-US" sz="23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1380E5C-4A7D-4D10-9BA0-EEB292DE5AD4}"/>
              </a:ext>
            </a:extLst>
          </p:cNvPr>
          <p:cNvSpPr>
            <a:spLocks noGrp="1"/>
          </p:cNvSpPr>
          <p:nvPr>
            <p:ph type="body" sz="quarter" idx="14"/>
          </p:nvPr>
        </p:nvSpPr>
        <p:spPr>
          <a:xfrm>
            <a:off x="7602875" y="3680352"/>
            <a:ext cx="4143035" cy="2164180"/>
          </a:xfrm>
        </p:spPr>
        <p:txBody>
          <a:bodyPr/>
          <a:lstStyle/>
          <a:p>
            <a:r>
              <a:rPr lang="lt-LT" dirty="0"/>
              <a:t>Virtuali kelionė po naująjį senamiestį</a:t>
            </a:r>
            <a:r>
              <a:rPr lang="en-US" sz="2400" b="0" dirty="0"/>
              <a:t>: </a:t>
            </a:r>
            <a:r>
              <a:rPr lang="is-IS" dirty="0">
                <a:hlinkClick r:id="rId3"/>
              </a:rPr>
              <a:t>https://www.deutschland.de/en/topic/culture/frankfurt-has-a-new-old-town-360deg-tour</a:t>
            </a:r>
            <a:r>
              <a:rPr lang="is-IS" dirty="0"/>
              <a:t> </a:t>
            </a:r>
          </a:p>
          <a:p>
            <a:endParaRPr lang="en-US" sz="2400" b="0" dirty="0"/>
          </a:p>
          <a:p>
            <a:endParaRPr lang="en-IE" dirty="0"/>
          </a:p>
        </p:txBody>
      </p:sp>
      <p:pic>
        <p:nvPicPr>
          <p:cNvPr id="9" name="Content Placeholder 5">
            <a:extLst>
              <a:ext uri="{FF2B5EF4-FFF2-40B4-BE49-F238E27FC236}">
                <a16:creationId xmlns:a16="http://schemas.microsoft.com/office/drawing/2014/main" id="{1319D43D-7984-4438-B59C-5403E86E32BF}"/>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a:xfrm>
            <a:off x="446088" y="471488"/>
            <a:ext cx="3798887" cy="4222750"/>
          </a:xfrm>
        </p:spPr>
      </p:pic>
      <p:pic>
        <p:nvPicPr>
          <p:cNvPr id="11" name="Picture Placeholder 10" descr="A picture containing building, outdoor, way, government building&#10;&#10;Description automatically generated">
            <a:extLst>
              <a:ext uri="{FF2B5EF4-FFF2-40B4-BE49-F238E27FC236}">
                <a16:creationId xmlns:a16="http://schemas.microsoft.com/office/drawing/2014/main" id="{D537850A-93B7-44BF-AEE6-5A3A86B46F40}"/>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p:blipFill>
        <p:spPr>
          <a:xfrm>
            <a:off x="4660556" y="3255537"/>
            <a:ext cx="2771571" cy="3013810"/>
          </a:xfrm>
        </p:spPr>
      </p:pic>
    </p:spTree>
    <p:extLst>
      <p:ext uri="{BB962C8B-B14F-4D97-AF65-F5344CB8AC3E}">
        <p14:creationId xmlns:p14="http://schemas.microsoft.com/office/powerpoint/2010/main" val="4219921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lt-LT" sz="2400" b="0" dirty="0"/>
              <a:t>Su „</a:t>
            </a:r>
            <a:r>
              <a:rPr lang="lt-LT" sz="2400" b="0" dirty="0" err="1"/>
              <a:t>National</a:t>
            </a:r>
            <a:r>
              <a:rPr lang="lt-LT" sz="2400" b="0" dirty="0"/>
              <a:t> </a:t>
            </a:r>
            <a:r>
              <a:rPr lang="lt-LT" sz="2400" b="0" dirty="0" err="1"/>
              <a:t>Geographic</a:t>
            </a:r>
            <a:r>
              <a:rPr lang="lt-LT" sz="2400" b="0" dirty="0"/>
              <a:t> </a:t>
            </a:r>
            <a:r>
              <a:rPr lang="lt-LT" sz="2400" b="0" dirty="0" err="1"/>
              <a:t>Explore</a:t>
            </a:r>
            <a:r>
              <a:rPr lang="lt-LT" sz="2400" b="0" dirty="0"/>
              <a:t>“ programa „</a:t>
            </a:r>
            <a:r>
              <a:rPr lang="lt-LT" sz="2400" b="0" dirty="0" err="1"/>
              <a:t>Oculus</a:t>
            </a:r>
            <a:r>
              <a:rPr lang="lt-LT" sz="2400" b="0" dirty="0"/>
              <a:t> </a:t>
            </a:r>
            <a:r>
              <a:rPr lang="lt-LT" sz="2400" b="0" dirty="0" err="1"/>
              <a:t>Quest</a:t>
            </a:r>
            <a:r>
              <a:rPr lang="lt-LT" sz="2400" b="0" dirty="0"/>
              <a:t>“ lankytojai kaip „</a:t>
            </a:r>
            <a:r>
              <a:rPr lang="lt-LT" sz="2400" b="0" dirty="0" err="1"/>
              <a:t>NatGeo</a:t>
            </a:r>
            <a:r>
              <a:rPr lang="lt-LT" sz="2400" b="0" dirty="0"/>
              <a:t>“ fotografai leidžiasi į ekspediciją į Maču </a:t>
            </a:r>
            <a:r>
              <a:rPr lang="lt-LT" sz="2400" b="0" dirty="0" err="1"/>
              <a:t>Pikču</a:t>
            </a:r>
            <a:r>
              <a:rPr lang="lt-LT" sz="2400" b="0" dirty="0"/>
              <a:t> ir atranda </a:t>
            </a:r>
            <a:r>
              <a:rPr lang="lt-LT" sz="2400" b="0" dirty="0" err="1"/>
              <a:t>inkų</a:t>
            </a:r>
            <a:r>
              <a:rPr lang="lt-LT" sz="2400" b="0" dirty="0"/>
              <a:t> citadelę, stebi mumijų garbinimą ir net išgeria šventosios </a:t>
            </a:r>
            <a:r>
              <a:rPr lang="lt-LT" sz="2400" b="0" dirty="0" err="1"/>
              <a:t>chichos</a:t>
            </a:r>
            <a:r>
              <a:rPr lang="lt-LT" sz="2400" b="0" dirty="0"/>
              <a:t> puodelį. Antrosios epinės misijos metu jie tyrinėja Antarktidą.</a:t>
            </a:r>
            <a:endParaRPr lang="is-IS" sz="2400" b="0" dirty="0"/>
          </a:p>
        </p:txBody>
      </p:sp>
      <p:sp>
        <p:nvSpPr>
          <p:cNvPr id="19" name="TextBox 18">
            <a:extLst>
              <a:ext uri="{FF2B5EF4-FFF2-40B4-BE49-F238E27FC236}">
                <a16:creationId xmlns:a16="http://schemas.microsoft.com/office/drawing/2014/main" id="{54BE4CB7-0E4E-4301-835A-7BC87D030799}"/>
              </a:ext>
            </a:extLst>
          </p:cNvPr>
          <p:cNvSpPr txBox="1"/>
          <p:nvPr/>
        </p:nvSpPr>
        <p:spPr>
          <a:xfrm>
            <a:off x="4417888" y="277399"/>
            <a:ext cx="7328023" cy="1015663"/>
          </a:xfrm>
          <a:prstGeom prst="rect">
            <a:avLst/>
          </a:prstGeom>
          <a:solidFill>
            <a:srgbClr val="9A2E9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000" dirty="0">
                <a:solidFill>
                  <a:schemeClr val="bg1"/>
                </a:solidFill>
                <a:latin typeface="Calibri" panose="020F0502020204030204"/>
              </a:rPr>
              <a:t>National Geographic Explore | Oculus </a:t>
            </a:r>
            <a:r>
              <a:rPr lang="fr-FR" sz="3000" dirty="0" err="1">
                <a:solidFill>
                  <a:schemeClr val="bg1"/>
                </a:solidFill>
                <a:latin typeface="Calibri" panose="020F0502020204030204"/>
              </a:rPr>
              <a:t>Quest</a:t>
            </a:r>
            <a:endParaRPr lang="en-US" sz="3200" dirty="0">
              <a:solidFill>
                <a:schemeClr val="bg1"/>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3000" dirty="0">
              <a:solidFill>
                <a:schemeClr val="bg1"/>
              </a:solidFill>
              <a:latin typeface="Calibri" panose="020F0502020204030204"/>
            </a:endParaRPr>
          </a:p>
        </p:txBody>
      </p:sp>
      <p:sp>
        <p:nvSpPr>
          <p:cNvPr id="3" name="Text Placeholder 2">
            <a:extLst>
              <a:ext uri="{FF2B5EF4-FFF2-40B4-BE49-F238E27FC236}">
                <a16:creationId xmlns:a16="http://schemas.microsoft.com/office/drawing/2014/main" id="{91380E5C-4A7D-4D10-9BA0-EEB292DE5AD4}"/>
              </a:ext>
            </a:extLst>
          </p:cNvPr>
          <p:cNvSpPr>
            <a:spLocks noGrp="1"/>
          </p:cNvSpPr>
          <p:nvPr>
            <p:ph type="body" sz="quarter" idx="14"/>
          </p:nvPr>
        </p:nvSpPr>
        <p:spPr>
          <a:xfrm>
            <a:off x="7602875" y="3680352"/>
            <a:ext cx="4143035" cy="2164180"/>
          </a:xfrm>
        </p:spPr>
        <p:txBody>
          <a:bodyPr/>
          <a:lstStyle/>
          <a:p>
            <a:r>
              <a:rPr lang="en-US" dirty="0" err="1"/>
              <a:t>Pažvelkite</a:t>
            </a:r>
            <a:r>
              <a:rPr lang="en-US" dirty="0"/>
              <a:t> </a:t>
            </a:r>
            <a:r>
              <a:rPr lang="en-US" dirty="0" err="1"/>
              <a:t>čia</a:t>
            </a:r>
            <a:r>
              <a:rPr lang="en-US" dirty="0"/>
              <a:t>: </a:t>
            </a:r>
            <a:r>
              <a:rPr lang="fr-FR" dirty="0">
                <a:hlinkClick r:id="rId3"/>
              </a:rPr>
              <a:t>National Geographic Explore VR on Oculus </a:t>
            </a:r>
            <a:r>
              <a:rPr lang="fr-FR" dirty="0" err="1">
                <a:hlinkClick r:id="rId3"/>
              </a:rPr>
              <a:t>Quest</a:t>
            </a:r>
            <a:r>
              <a:rPr lang="fr-FR" dirty="0">
                <a:hlinkClick r:id="rId3"/>
              </a:rPr>
              <a:t> | Oculus</a:t>
            </a:r>
            <a:endParaRPr lang="fr-FR" dirty="0"/>
          </a:p>
          <a:p>
            <a:endParaRPr lang="fr-FR" sz="2400" b="0" dirty="0"/>
          </a:p>
          <a:p>
            <a:r>
              <a:rPr lang="en-IE" dirty="0">
                <a:hlinkClick r:id="rId4"/>
              </a:rPr>
              <a:t>National Geographic Explore | Oculus Quest - YouTube</a:t>
            </a:r>
            <a:endParaRPr lang="en-US" sz="2400" b="0" dirty="0"/>
          </a:p>
          <a:p>
            <a:endParaRPr lang="en-IE" dirty="0"/>
          </a:p>
        </p:txBody>
      </p:sp>
      <p:pic>
        <p:nvPicPr>
          <p:cNvPr id="9" name="Content Placeholder 5">
            <a:extLst>
              <a:ext uri="{FF2B5EF4-FFF2-40B4-BE49-F238E27FC236}">
                <a16:creationId xmlns:a16="http://schemas.microsoft.com/office/drawing/2014/main" id="{1319D43D-7984-4438-B59C-5403E86E32BF}"/>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446088" y="471488"/>
            <a:ext cx="3798887" cy="4222750"/>
          </a:xfrm>
        </p:spPr>
      </p:pic>
      <p:pic>
        <p:nvPicPr>
          <p:cNvPr id="6" name="Picture Placeholder 5" descr="A picture containing grass, outdoor, mammal, cow&#10;&#10;Description automatically generated">
            <a:extLst>
              <a:ext uri="{FF2B5EF4-FFF2-40B4-BE49-F238E27FC236}">
                <a16:creationId xmlns:a16="http://schemas.microsoft.com/office/drawing/2014/main" id="{2B098FC2-EFD5-402B-81F9-83AD38920686}"/>
              </a:ext>
            </a:extLst>
          </p:cNvPr>
          <p:cNvPicPr>
            <a:picLocks noGrp="1" noChangeAspect="1"/>
          </p:cNvPicPr>
          <p:nvPr>
            <p:ph type="pic" sz="quarter" idx="11"/>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a:fillRect/>
          </a:stretch>
        </p:blipFill>
        <p:spPr/>
      </p:pic>
    </p:spTree>
    <p:extLst>
      <p:ext uri="{BB962C8B-B14F-4D97-AF65-F5344CB8AC3E}">
        <p14:creationId xmlns:p14="http://schemas.microsoft.com/office/powerpoint/2010/main" val="36127759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25400D-5195-4F5D-99BE-31CAEDC1F09B}"/>
              </a:ext>
            </a:extLst>
          </p:cNvPr>
          <p:cNvSpPr>
            <a:spLocks noGrp="1"/>
          </p:cNvSpPr>
          <p:nvPr>
            <p:ph type="body" sz="quarter" idx="13"/>
          </p:nvPr>
        </p:nvSpPr>
        <p:spPr/>
        <p:txBody>
          <a:bodyPr/>
          <a:lstStyle/>
          <a:p>
            <a:r>
              <a:rPr lang="is-IS" dirty="0"/>
              <a:t>Tiesioginės transliacijos festivaliai</a:t>
            </a:r>
            <a:endParaRPr lang="en-IE" dirty="0"/>
          </a:p>
        </p:txBody>
      </p:sp>
      <p:sp>
        <p:nvSpPr>
          <p:cNvPr id="3" name="Text Placeholder 2">
            <a:extLst>
              <a:ext uri="{FF2B5EF4-FFF2-40B4-BE49-F238E27FC236}">
                <a16:creationId xmlns:a16="http://schemas.microsoft.com/office/drawing/2014/main" id="{AE6372CC-00E8-4F3A-A544-2CF44882CFB3}"/>
              </a:ext>
            </a:extLst>
          </p:cNvPr>
          <p:cNvSpPr>
            <a:spLocks noGrp="1"/>
          </p:cNvSpPr>
          <p:nvPr>
            <p:ph type="body" sz="quarter" idx="14"/>
          </p:nvPr>
        </p:nvSpPr>
        <p:spPr>
          <a:xfrm>
            <a:off x="497155" y="4797351"/>
            <a:ext cx="9859196" cy="469184"/>
          </a:xfrm>
        </p:spPr>
        <p:txBody>
          <a:bodyPr/>
          <a:lstStyle/>
          <a:p>
            <a:r>
              <a:rPr lang="lt-LT" dirty="0"/>
              <a:t>Įvairūs festivaliai, pavyzdžiui, muzikos ir kino festivaliai, taip pat turėjo rasti naujų būdų, kaip pristatyti festivalius savo klientams.</a:t>
            </a:r>
          </a:p>
          <a:p>
            <a:r>
              <a:rPr lang="lt-LT" dirty="0"/>
              <a:t>Būdų, kaip tęsti ryšius su savo klientais, išlaikyti savo matomumą muzikos scenoje ir išlaikyti prekės ženklui ištikimus popkultūros turistus.</a:t>
            </a:r>
            <a:endParaRPr lang="en-IE" dirty="0"/>
          </a:p>
        </p:txBody>
      </p:sp>
      <p:pic>
        <p:nvPicPr>
          <p:cNvPr id="6" name="Picture Placeholder 5" descr="Website&#10;&#10;Description automatically generated">
            <a:extLst>
              <a:ext uri="{FF2B5EF4-FFF2-40B4-BE49-F238E27FC236}">
                <a16:creationId xmlns:a16="http://schemas.microsoft.com/office/drawing/2014/main" id="{227F168F-CA04-4B73-894F-70FE271B0FE3}"/>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3565525" y="-50800"/>
            <a:ext cx="8626475" cy="4540250"/>
          </a:xfrm>
        </p:spPr>
      </p:pic>
    </p:spTree>
    <p:extLst>
      <p:ext uri="{BB962C8B-B14F-4D97-AF65-F5344CB8AC3E}">
        <p14:creationId xmlns:p14="http://schemas.microsoft.com/office/powerpoint/2010/main" val="1370537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4929632"/>
            <a:ext cx="11221508" cy="1608328"/>
          </a:xfrm>
          <a:solidFill>
            <a:srgbClr val="9A2E90"/>
          </a:solidFill>
        </p:spPr>
        <p:txBody>
          <a:bodyPr>
            <a:normAutofit/>
          </a:bodyPr>
          <a:lstStyle/>
          <a:p>
            <a:r>
              <a:rPr lang="lt-LT" sz="2400" dirty="0">
                <a:solidFill>
                  <a:schemeClr val="bg1"/>
                </a:solidFill>
                <a:latin typeface="+mn-lt"/>
              </a:rPr>
              <a:t>Islandijos muzikos festivalis „</a:t>
            </a:r>
            <a:r>
              <a:rPr lang="lt-LT" sz="2400" dirty="0" err="1">
                <a:solidFill>
                  <a:schemeClr val="bg1"/>
                </a:solidFill>
                <a:latin typeface="+mn-lt"/>
              </a:rPr>
              <a:t>Iceland</a:t>
            </a:r>
            <a:r>
              <a:rPr lang="lt-LT" sz="2400" dirty="0">
                <a:solidFill>
                  <a:schemeClr val="bg1"/>
                </a:solidFill>
                <a:latin typeface="+mn-lt"/>
              </a:rPr>
              <a:t> </a:t>
            </a:r>
            <a:r>
              <a:rPr lang="lt-LT" sz="2400" dirty="0" err="1">
                <a:solidFill>
                  <a:schemeClr val="bg1"/>
                </a:solidFill>
                <a:latin typeface="+mn-lt"/>
              </a:rPr>
              <a:t>Airwaves</a:t>
            </a:r>
            <a:r>
              <a:rPr lang="lt-LT" sz="2400" dirty="0">
                <a:solidFill>
                  <a:schemeClr val="bg1"/>
                </a:solidFill>
                <a:latin typeface="+mn-lt"/>
              </a:rPr>
              <a:t>“ vyksta kasmet lapkričio mėnesį Reikjavike. Festivalis kasmet pritraukia tūkstančius užsienio lankytojų į sostinę. 2020 m. dėl Covid-19 apribojimų festivalis buvo perkeltas į internetą pavadinimu „</a:t>
            </a:r>
            <a:r>
              <a:rPr lang="lt-LT" sz="2400" dirty="0" err="1">
                <a:solidFill>
                  <a:schemeClr val="bg1"/>
                </a:solidFill>
                <a:latin typeface="+mn-lt"/>
              </a:rPr>
              <a:t>Live</a:t>
            </a:r>
            <a:r>
              <a:rPr lang="lt-LT" sz="2400" dirty="0">
                <a:solidFill>
                  <a:schemeClr val="bg1"/>
                </a:solidFill>
                <a:latin typeface="+mn-lt"/>
              </a:rPr>
              <a:t> </a:t>
            </a:r>
            <a:r>
              <a:rPr lang="lt-LT" sz="2400" dirty="0" err="1">
                <a:solidFill>
                  <a:schemeClr val="bg1"/>
                </a:solidFill>
                <a:latin typeface="+mn-lt"/>
              </a:rPr>
              <a:t>from</a:t>
            </a:r>
            <a:r>
              <a:rPr lang="lt-LT" sz="2400" dirty="0">
                <a:solidFill>
                  <a:schemeClr val="bg1"/>
                </a:solidFill>
                <a:latin typeface="+mn-lt"/>
              </a:rPr>
              <a:t> </a:t>
            </a:r>
            <a:r>
              <a:rPr lang="lt-LT" sz="2400" dirty="0" err="1">
                <a:solidFill>
                  <a:schemeClr val="bg1"/>
                </a:solidFill>
                <a:latin typeface="+mn-lt"/>
              </a:rPr>
              <a:t>Reykjavík</a:t>
            </a:r>
            <a:r>
              <a:rPr lang="lt-LT" sz="2400" dirty="0">
                <a:solidFill>
                  <a:schemeClr val="bg1"/>
                </a:solidFill>
                <a:latin typeface="+mn-lt"/>
              </a:rPr>
              <a:t>“.</a:t>
            </a:r>
            <a:endParaRPr lang="is-IS" sz="2400" dirty="0">
              <a:solidFill>
                <a:schemeClr val="bg1"/>
              </a:solidFill>
              <a:latin typeface="+mn-lt"/>
            </a:endParaRPr>
          </a:p>
        </p:txBody>
      </p:sp>
      <p:pic>
        <p:nvPicPr>
          <p:cNvPr id="9" name="Content Placeholder 6">
            <a:extLst>
              <a:ext uri="{FF2B5EF4-FFF2-40B4-BE49-F238E27FC236}">
                <a16:creationId xmlns:a16="http://schemas.microsoft.com/office/drawing/2014/main" id="{9A7B4435-1904-45B0-999C-F756328EFF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30185" y="74584"/>
            <a:ext cx="8168811" cy="4215060"/>
          </a:xfrm>
          <a:prstGeom prst="rect">
            <a:avLst/>
          </a:prstGeom>
        </p:spPr>
      </p:pic>
    </p:spTree>
    <p:extLst>
      <p:ext uri="{BB962C8B-B14F-4D97-AF65-F5344CB8AC3E}">
        <p14:creationId xmlns:p14="http://schemas.microsoft.com/office/powerpoint/2010/main" val="35005339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0C288E-F899-4C6D-B13E-24A9C7CC8D0A}"/>
              </a:ext>
            </a:extLst>
          </p:cNvPr>
          <p:cNvSpPr>
            <a:spLocks noGrp="1"/>
          </p:cNvSpPr>
          <p:nvPr>
            <p:ph type="body" sz="quarter" idx="13"/>
          </p:nvPr>
        </p:nvSpPr>
        <p:spPr>
          <a:xfrm>
            <a:off x="1675006" y="725979"/>
            <a:ext cx="9649486" cy="697353"/>
          </a:xfrm>
        </p:spPr>
        <p:txBody>
          <a:bodyPr>
            <a:normAutofit fontScale="92500"/>
          </a:bodyPr>
          <a:lstStyle/>
          <a:p>
            <a:r>
              <a:rPr lang="is-IS" dirty="0"/>
              <a:t>Apibendrinant - VIRTUALAUS TURIZMO GALIMYBĖS</a:t>
            </a:r>
            <a:endParaRPr lang="en-IE" dirty="0"/>
          </a:p>
        </p:txBody>
      </p:sp>
      <p:sp>
        <p:nvSpPr>
          <p:cNvPr id="3" name="Text Placeholder 2">
            <a:extLst>
              <a:ext uri="{FF2B5EF4-FFF2-40B4-BE49-F238E27FC236}">
                <a16:creationId xmlns:a16="http://schemas.microsoft.com/office/drawing/2014/main" id="{8F160F50-7C91-4211-80C7-A87D9FE03F99}"/>
              </a:ext>
            </a:extLst>
          </p:cNvPr>
          <p:cNvSpPr>
            <a:spLocks noGrp="1"/>
          </p:cNvSpPr>
          <p:nvPr>
            <p:ph type="body" sz="quarter" idx="14"/>
          </p:nvPr>
        </p:nvSpPr>
        <p:spPr>
          <a:xfrm>
            <a:off x="1675006" y="2229494"/>
            <a:ext cx="10312914" cy="3537755"/>
          </a:xfrm>
        </p:spPr>
        <p:txBody>
          <a:bodyPr/>
          <a:lstStyle/>
          <a:p>
            <a:r>
              <a:rPr lang="lt-LT" dirty="0"/>
              <a:t>Virtualios realybės naudojimas bet kokia forma gali būti puikus būdas pasiekti naujus klientus ar potencialius lankytojus ten, kur jie dabar yra.</a:t>
            </a:r>
          </a:p>
          <a:p>
            <a:r>
              <a:rPr lang="lt-LT" dirty="0"/>
              <a:t>Gali suteikti naują pajamų šaltinį, kai kitos veiklos yra uždaromos.</a:t>
            </a:r>
          </a:p>
          <a:p>
            <a:r>
              <a:rPr lang="lt-LT" dirty="0"/>
              <a:t>Virtualioji realybė yra palyginti nauja platforma, tačiau ji turi didelį potencialą turizmo pramonei ateityje, ypač popkultūros turizmui, atsižvelgiant į tai, kad ji yra žaidimų pramonės tęsinys!</a:t>
            </a:r>
            <a:endParaRPr lang="en-IE" dirty="0"/>
          </a:p>
        </p:txBody>
      </p:sp>
    </p:spTree>
    <p:extLst>
      <p:ext uri="{BB962C8B-B14F-4D97-AF65-F5344CB8AC3E}">
        <p14:creationId xmlns:p14="http://schemas.microsoft.com/office/powerpoint/2010/main" val="23350125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B2A6BB-877A-4145-A323-F6A19E271DB4}"/>
              </a:ext>
            </a:extLst>
          </p:cNvPr>
          <p:cNvSpPr>
            <a:spLocks noGrp="1"/>
          </p:cNvSpPr>
          <p:nvPr>
            <p:ph type="body" sz="quarter" idx="13"/>
          </p:nvPr>
        </p:nvSpPr>
        <p:spPr>
          <a:xfrm>
            <a:off x="765544" y="957698"/>
            <a:ext cx="6584775" cy="1690335"/>
          </a:xfrm>
        </p:spPr>
        <p:txBody>
          <a:bodyPr/>
          <a:lstStyle/>
          <a:p>
            <a:r>
              <a:rPr lang="en-IE" dirty="0"/>
              <a:t>5 MODULIO 1 UŽDUOTIS: TURIZMAS ATEITYJE</a:t>
            </a:r>
          </a:p>
          <a:p>
            <a:endParaRPr lang="en-IE" dirty="0"/>
          </a:p>
        </p:txBody>
      </p:sp>
      <p:sp>
        <p:nvSpPr>
          <p:cNvPr id="4" name="Text Placeholder 3">
            <a:extLst>
              <a:ext uri="{FF2B5EF4-FFF2-40B4-BE49-F238E27FC236}">
                <a16:creationId xmlns:a16="http://schemas.microsoft.com/office/drawing/2014/main" id="{986A2248-7DF7-4B0E-8170-9AB71CF1563E}"/>
              </a:ext>
            </a:extLst>
          </p:cNvPr>
          <p:cNvSpPr>
            <a:spLocks noGrp="1"/>
          </p:cNvSpPr>
          <p:nvPr>
            <p:ph type="body" sz="quarter" idx="14"/>
          </p:nvPr>
        </p:nvSpPr>
        <p:spPr>
          <a:xfrm>
            <a:off x="682389" y="2288278"/>
            <a:ext cx="5005892" cy="2090057"/>
          </a:xfrm>
        </p:spPr>
        <p:txBody>
          <a:bodyPr/>
          <a:lstStyle/>
          <a:p>
            <a:pPr>
              <a:lnSpc>
                <a:spcPct val="107000"/>
              </a:lnSpc>
              <a:spcAft>
                <a:spcPts val="800"/>
              </a:spcAft>
            </a:pPr>
            <a:r>
              <a:rPr lang="lt-LT" sz="1800" dirty="0">
                <a:latin typeface="Calibri" panose="020F0502020204030204" pitchFamily="34" charset="0"/>
                <a:ea typeface="Calibri" panose="020F0502020204030204" pitchFamily="34" charset="0"/>
                <a:cs typeface="Times New Roman" panose="02020603050405020304" pitchFamily="18" charset="0"/>
              </a:rPr>
              <a:t>Apsvarstykite Covid-19 saugias atsargumo priemones, kurias šiais metais turėjote įtraukti į savo veiklą. Apsvarstykite, kaip jas būtų galima pritaikyti ateityje, kuo geriau pasinaudojant gerąja patirtimi. Sudarykite sąrašą visų priemonių, kurias teko įdiegti siekiant užtikrinti socialinį atstumą ir Covid-19 saugią aplinką. Tada įvertinkite jų poveikį įprastinei veiklai. Ar jos pasirodė esančios per daug ribojančios, ar yra kokių nors funkcijų, kurias norėtumėte išsaugoti, kai Covid-19 grėsmė sumažės tiek, kad jų nebereikės naudoti pagal pirminę paskirtį.</a:t>
            </a:r>
            <a:endParaRPr lang="en-IE" dirty="0"/>
          </a:p>
        </p:txBody>
      </p:sp>
      <p:pic>
        <p:nvPicPr>
          <p:cNvPr id="14" name="Picture Placeholder 13">
            <a:extLst>
              <a:ext uri="{FF2B5EF4-FFF2-40B4-BE49-F238E27FC236}">
                <a16:creationId xmlns:a16="http://schemas.microsoft.com/office/drawing/2014/main" id="{7639A781-FE6B-4FDD-B2E9-79ACC7A928A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85145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262AC2-CDD3-438F-96CC-9DE1505907D1}"/>
              </a:ext>
            </a:extLst>
          </p:cNvPr>
          <p:cNvSpPr>
            <a:spLocks noGrp="1"/>
          </p:cNvSpPr>
          <p:nvPr>
            <p:ph type="body" sz="quarter" idx="14"/>
          </p:nvPr>
        </p:nvSpPr>
        <p:spPr>
          <a:xfrm>
            <a:off x="525833" y="446921"/>
            <a:ext cx="10999417" cy="4140680"/>
          </a:xfrm>
        </p:spPr>
        <p:txBody>
          <a:bodyPr/>
          <a:lstStyle/>
          <a:p>
            <a:pPr>
              <a:lnSpc>
                <a:spcPct val="107000"/>
              </a:lnSpc>
              <a:spcAft>
                <a:spcPts val="800"/>
              </a:spcAft>
            </a:pPr>
            <a:r>
              <a:rPr lang="lt-LT" sz="2200" dirty="0">
                <a:latin typeface="Calibri" panose="020F0502020204030204" pitchFamily="34" charset="0"/>
                <a:ea typeface="Calibri" panose="020F0502020204030204" pitchFamily="34" charset="0"/>
                <a:cs typeface="Times New Roman" panose="02020603050405020304" pitchFamily="18" charset="0"/>
              </a:rPr>
              <a:t>Pavyzdžiui, kai kurios institucijos praneša, kad lankytojų pasitenkinimas padidėjo įdiegus bilietus, kuriuos galima užsisakyti ir kurių laikas yra nustatytas, kad nereikėtų laukti eilėse. Kitos institucijos įdiegė virtualias arba savarankiškai vedamas ekskursijas. Yra daug kitų pavyzdžių, kuriuos galite apsvarstyti. Užpildykite šią lentelę:</a:t>
            </a:r>
            <a:endParaRPr lang="en-IE" sz="2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F7D83DD1-C0CC-45EC-AE02-2BCE6F5B91E2}"/>
              </a:ext>
            </a:extLst>
          </p:cNvPr>
          <p:cNvGraphicFramePr>
            <a:graphicFrameLocks noGrp="1"/>
          </p:cNvGraphicFramePr>
          <p:nvPr>
            <p:extLst>
              <p:ext uri="{D42A27DB-BD31-4B8C-83A1-F6EECF244321}">
                <p14:modId xmlns:p14="http://schemas.microsoft.com/office/powerpoint/2010/main" val="140560802"/>
              </p:ext>
            </p:extLst>
          </p:nvPr>
        </p:nvGraphicFramePr>
        <p:xfrm>
          <a:off x="666750" y="2096945"/>
          <a:ext cx="10476170" cy="3642303"/>
        </p:xfrm>
        <a:graphic>
          <a:graphicData uri="http://schemas.openxmlformats.org/drawingml/2006/table">
            <a:tbl>
              <a:tblPr firstRow="1" firstCol="1" bandRow="1">
                <a:tableStyleId>{F5AB1C69-6EDB-4FF4-983F-18BD219EF322}</a:tableStyleId>
              </a:tblPr>
              <a:tblGrid>
                <a:gridCol w="2554915">
                  <a:extLst>
                    <a:ext uri="{9D8B030D-6E8A-4147-A177-3AD203B41FA5}">
                      <a16:colId xmlns:a16="http://schemas.microsoft.com/office/drawing/2014/main" val="141228016"/>
                    </a:ext>
                  </a:extLst>
                </a:gridCol>
                <a:gridCol w="2681083">
                  <a:extLst>
                    <a:ext uri="{9D8B030D-6E8A-4147-A177-3AD203B41FA5}">
                      <a16:colId xmlns:a16="http://schemas.microsoft.com/office/drawing/2014/main" val="3568816171"/>
                    </a:ext>
                  </a:extLst>
                </a:gridCol>
                <a:gridCol w="2620086">
                  <a:extLst>
                    <a:ext uri="{9D8B030D-6E8A-4147-A177-3AD203B41FA5}">
                      <a16:colId xmlns:a16="http://schemas.microsoft.com/office/drawing/2014/main" val="1829324761"/>
                    </a:ext>
                  </a:extLst>
                </a:gridCol>
                <a:gridCol w="2620086">
                  <a:extLst>
                    <a:ext uri="{9D8B030D-6E8A-4147-A177-3AD203B41FA5}">
                      <a16:colId xmlns:a16="http://schemas.microsoft.com/office/drawing/2014/main" val="2543119429"/>
                    </a:ext>
                  </a:extLst>
                </a:gridCol>
              </a:tblGrid>
              <a:tr h="1170113">
                <a:tc>
                  <a:txBody>
                    <a:bodyPr/>
                    <a:lstStyle/>
                    <a:p>
                      <a:pPr>
                        <a:lnSpc>
                          <a:spcPct val="107000"/>
                        </a:lnSpc>
                        <a:spcAft>
                          <a:spcPts val="800"/>
                        </a:spcAft>
                      </a:pPr>
                      <a:r>
                        <a:rPr lang="en-GB" sz="1800" b="1" kern="1200" dirty="0" err="1">
                          <a:solidFill>
                            <a:schemeClr val="lt1"/>
                          </a:solidFill>
                          <a:effectLst/>
                          <a:latin typeface="+mn-lt"/>
                          <a:ea typeface="+mn-ea"/>
                          <a:cs typeface="+mn-cs"/>
                        </a:rPr>
                        <a:t>Išvardykite</a:t>
                      </a:r>
                      <a:r>
                        <a:rPr lang="en-GB" sz="1800" b="1" kern="1200" dirty="0">
                          <a:solidFill>
                            <a:schemeClr val="lt1"/>
                          </a:solidFill>
                          <a:effectLst/>
                          <a:latin typeface="+mn-lt"/>
                          <a:ea typeface="+mn-ea"/>
                          <a:cs typeface="+mn-cs"/>
                        </a:rPr>
                        <a:t> Covid-19 </a:t>
                      </a:r>
                      <a:r>
                        <a:rPr lang="en-GB" sz="1800" b="1" kern="1200" dirty="0" err="1">
                          <a:solidFill>
                            <a:schemeClr val="lt1"/>
                          </a:solidFill>
                          <a:effectLst/>
                          <a:latin typeface="+mn-lt"/>
                          <a:ea typeface="+mn-ea"/>
                          <a:cs typeface="+mn-cs"/>
                        </a:rPr>
                        <a:t>įdiegtas</a:t>
                      </a:r>
                      <a:r>
                        <a:rPr lang="en-GB" sz="1800" b="1" kern="1200" dirty="0">
                          <a:solidFill>
                            <a:schemeClr val="lt1"/>
                          </a:solidFill>
                          <a:effectLst/>
                          <a:latin typeface="+mn-lt"/>
                          <a:ea typeface="+mn-ea"/>
                          <a:cs typeface="+mn-cs"/>
                        </a:rPr>
                        <a:t> </a:t>
                      </a:r>
                      <a:r>
                        <a:rPr lang="en-GB" sz="1800" b="1" kern="1200" dirty="0" err="1">
                          <a:solidFill>
                            <a:schemeClr val="lt1"/>
                          </a:solidFill>
                          <a:effectLst/>
                          <a:latin typeface="+mn-lt"/>
                          <a:ea typeface="+mn-ea"/>
                          <a:cs typeface="+mn-cs"/>
                        </a:rPr>
                        <a:t>saugos</a:t>
                      </a:r>
                      <a:r>
                        <a:rPr lang="en-GB" sz="1800" b="1" kern="1200" dirty="0">
                          <a:solidFill>
                            <a:schemeClr val="lt1"/>
                          </a:solidFill>
                          <a:effectLst/>
                          <a:latin typeface="+mn-lt"/>
                          <a:ea typeface="+mn-ea"/>
                          <a:cs typeface="+mn-cs"/>
                        </a:rPr>
                        <a:t> </a:t>
                      </a:r>
                      <a:r>
                        <a:rPr lang="en-GB" sz="1800" b="1" kern="1200" dirty="0" err="1">
                          <a:solidFill>
                            <a:schemeClr val="lt1"/>
                          </a:solidFill>
                          <a:effectLst/>
                          <a:latin typeface="+mn-lt"/>
                          <a:ea typeface="+mn-ea"/>
                          <a:cs typeface="+mn-cs"/>
                        </a:rPr>
                        <a:t>priemones</a:t>
                      </a: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800" b="1" kern="1200" dirty="0" err="1">
                          <a:solidFill>
                            <a:schemeClr val="lt1"/>
                          </a:solidFill>
                          <a:effectLst/>
                          <a:latin typeface="+mn-lt"/>
                          <a:ea typeface="+mn-ea"/>
                          <a:cs typeface="+mn-cs"/>
                        </a:rPr>
                        <a:t>Privalumai</a:t>
                      </a: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800" b="1" kern="1200" dirty="0" err="1">
                          <a:solidFill>
                            <a:schemeClr val="lt1"/>
                          </a:solidFill>
                          <a:effectLst/>
                          <a:latin typeface="+mn-lt"/>
                          <a:ea typeface="+mn-ea"/>
                          <a:cs typeface="+mn-cs"/>
                        </a:rPr>
                        <a:t>Trūkumai</a:t>
                      </a: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lt-LT" sz="1800" b="1" kern="1200" dirty="0">
                          <a:solidFill>
                            <a:schemeClr val="lt1"/>
                          </a:solidFill>
                          <a:effectLst/>
                          <a:latin typeface="+mn-lt"/>
                          <a:ea typeface="+mn-ea"/>
                          <a:cs typeface="+mn-cs"/>
                        </a:rPr>
                        <a:t>Saugoti ar ne? Kodėl?</a:t>
                      </a: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2552168548"/>
                  </a:ext>
                </a:extLst>
              </a:tr>
              <a:tr h="353170">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1337387011"/>
                  </a:ext>
                </a:extLst>
              </a:tr>
              <a:tr h="353170">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2600308418"/>
                  </a:ext>
                </a:extLst>
              </a:tr>
              <a:tr h="353170">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1693416179"/>
                  </a:ext>
                </a:extLst>
              </a:tr>
              <a:tr h="353170">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1341447309"/>
                  </a:ext>
                </a:extLst>
              </a:tr>
              <a:tr h="353170">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3692555617"/>
                  </a:ext>
                </a:extLst>
              </a:tr>
              <a:tr h="353170">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2350811370"/>
                  </a:ext>
                </a:extLst>
              </a:tr>
              <a:tr h="353170">
                <a:tc>
                  <a:txBody>
                    <a:bodyPr/>
                    <a:lstStyle/>
                    <a:p>
                      <a:pPr>
                        <a:lnSpc>
                          <a:spcPct val="107000"/>
                        </a:lnSpc>
                        <a:spcAft>
                          <a:spcPts val="800"/>
                        </a:spcAft>
                      </a:pPr>
                      <a:r>
                        <a:rPr lang="en-GB" sz="1100" dirty="0">
                          <a:effectLst/>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dirty="0">
                          <a:effectLst/>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2434010442"/>
                  </a:ext>
                </a:extLst>
              </a:tr>
            </a:tbl>
          </a:graphicData>
        </a:graphic>
      </p:graphicFrame>
    </p:spTree>
    <p:extLst>
      <p:ext uri="{BB962C8B-B14F-4D97-AF65-F5344CB8AC3E}">
        <p14:creationId xmlns:p14="http://schemas.microsoft.com/office/powerpoint/2010/main" val="15027326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B2A6BB-877A-4145-A323-F6A19E271DB4}"/>
              </a:ext>
            </a:extLst>
          </p:cNvPr>
          <p:cNvSpPr>
            <a:spLocks noGrp="1"/>
          </p:cNvSpPr>
          <p:nvPr>
            <p:ph type="body" sz="quarter" idx="13"/>
          </p:nvPr>
        </p:nvSpPr>
        <p:spPr>
          <a:xfrm>
            <a:off x="765544" y="1202247"/>
            <a:ext cx="6584775" cy="1690335"/>
          </a:xfrm>
        </p:spPr>
        <p:txBody>
          <a:bodyPr/>
          <a:lstStyle/>
          <a:p>
            <a:r>
              <a:rPr lang="en-IE" dirty="0"/>
              <a:t>5 MODULIO 2 UŽDUOTIS: VIRTUALAUS TURIZMO PATIRTYS</a:t>
            </a:r>
          </a:p>
        </p:txBody>
      </p:sp>
      <p:sp>
        <p:nvSpPr>
          <p:cNvPr id="4" name="Text Placeholder 3">
            <a:extLst>
              <a:ext uri="{FF2B5EF4-FFF2-40B4-BE49-F238E27FC236}">
                <a16:creationId xmlns:a16="http://schemas.microsoft.com/office/drawing/2014/main" id="{986A2248-7DF7-4B0E-8170-9AB71CF1563E}"/>
              </a:ext>
            </a:extLst>
          </p:cNvPr>
          <p:cNvSpPr>
            <a:spLocks noGrp="1"/>
          </p:cNvSpPr>
          <p:nvPr>
            <p:ph type="body" sz="quarter" idx="14"/>
          </p:nvPr>
        </p:nvSpPr>
        <p:spPr>
          <a:xfrm>
            <a:off x="489098" y="2479664"/>
            <a:ext cx="5199183" cy="3176089"/>
          </a:xfrm>
        </p:spPr>
        <p:txBody>
          <a:bodyPr/>
          <a:lstStyle/>
          <a:p>
            <a:pPr>
              <a:lnSpc>
                <a:spcPct val="107000"/>
              </a:lnSpc>
              <a:spcBef>
                <a:spcPts val="0"/>
              </a:spcBef>
            </a:pPr>
            <a:r>
              <a:rPr lang="lt-LT" sz="1800" dirty="0">
                <a:latin typeface="Calibri" panose="020F0502020204030204" pitchFamily="34" charset="0"/>
                <a:ea typeface="Calibri" panose="020F0502020204030204" pitchFamily="34" charset="0"/>
                <a:cs typeface="Times New Roman" panose="02020603050405020304" pitchFamily="18" charset="0"/>
              </a:rPr>
              <a:t>Covid-19 ir poreikis atsiriboti nuo visuomenės paskatino kurti įvairias naujas virtualias patirtis turistams. Pagalvokite, kokiais būdais galėtumėte savo pasiūlymą paversti komercine virtualia patirtimi. </a:t>
            </a:r>
          </a:p>
          <a:p>
            <a:pPr marL="285750" indent="-285750">
              <a:lnSpc>
                <a:spcPct val="107000"/>
              </a:lnSpc>
              <a:spcBef>
                <a:spcPts val="0"/>
              </a:spcBef>
              <a:buFontTx/>
              <a:buChar char="-"/>
            </a:pPr>
            <a:r>
              <a:rPr lang="lt-LT" sz="1800" dirty="0">
                <a:latin typeface="Calibri" panose="020F0502020204030204" pitchFamily="34" charset="0"/>
                <a:ea typeface="Calibri" panose="020F0502020204030204" pitchFamily="34" charset="0"/>
                <a:cs typeface="Times New Roman" panose="02020603050405020304" pitchFamily="18" charset="0"/>
              </a:rPr>
              <a:t>Ką į ją įtrauktumėte? </a:t>
            </a:r>
          </a:p>
          <a:p>
            <a:pPr marL="285750" indent="-285750">
              <a:lnSpc>
                <a:spcPct val="107000"/>
              </a:lnSpc>
              <a:spcBef>
                <a:spcPts val="0"/>
              </a:spcBef>
              <a:buFontTx/>
              <a:buChar char="-"/>
            </a:pPr>
            <a:r>
              <a:rPr lang="lt-LT" sz="1800" dirty="0">
                <a:latin typeface="Calibri" panose="020F0502020204030204" pitchFamily="34" charset="0"/>
                <a:ea typeface="Calibri" panose="020F0502020204030204" pitchFamily="34" charset="0"/>
                <a:cs typeface="Times New Roman" panose="02020603050405020304" pitchFamily="18" charset="0"/>
              </a:rPr>
              <a:t>- Kaip galėtumėte išskirti savo patirtį? </a:t>
            </a:r>
          </a:p>
          <a:p>
            <a:pPr marL="285750" indent="-285750">
              <a:lnSpc>
                <a:spcPct val="107000"/>
              </a:lnSpc>
              <a:spcBef>
                <a:spcPts val="0"/>
              </a:spcBef>
              <a:buFontTx/>
              <a:buChar char="-"/>
            </a:pPr>
            <a:r>
              <a:rPr lang="lt-LT" sz="1800" dirty="0">
                <a:latin typeface="Calibri" panose="020F0502020204030204" pitchFamily="34" charset="0"/>
                <a:ea typeface="Calibri" panose="020F0502020204030204" pitchFamily="34" charset="0"/>
                <a:cs typeface="Times New Roman" panose="02020603050405020304" pitchFamily="18" charset="0"/>
              </a:rPr>
              <a:t>-Kokią kainą galėtumėte imti už šią patirtį? </a:t>
            </a:r>
          </a:p>
          <a:p>
            <a:pPr>
              <a:lnSpc>
                <a:spcPct val="107000"/>
              </a:lnSpc>
              <a:spcBef>
                <a:spcPts val="0"/>
              </a:spcBef>
            </a:pPr>
            <a:r>
              <a:rPr lang="lt-LT" sz="1800" dirty="0">
                <a:latin typeface="Calibri" panose="020F0502020204030204" pitchFamily="34" charset="0"/>
                <a:ea typeface="Calibri" panose="020F0502020204030204" pitchFamily="34" charset="0"/>
                <a:cs typeface="Times New Roman" panose="02020603050405020304" pitchFamily="18" charset="0"/>
              </a:rPr>
              <a:t>Išnagrinėkite kitus panašių patirčių pavyzdžius ir jų kainą, kad galėtumėte apsvarstyti tokių patirčių sukūrimo išlaidas ir vertę vartotojui. </a:t>
            </a:r>
            <a:endParaRPr lang="en-IE" dirty="0"/>
          </a:p>
        </p:txBody>
      </p:sp>
      <p:pic>
        <p:nvPicPr>
          <p:cNvPr id="10" name="Picture Placeholder 9">
            <a:extLst>
              <a:ext uri="{FF2B5EF4-FFF2-40B4-BE49-F238E27FC236}">
                <a16:creationId xmlns:a16="http://schemas.microsoft.com/office/drawing/2014/main" id="{E06859F4-D3BD-47B4-A312-B945B6104B9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602809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0DD96D-6BF6-D54B-A106-3305D0491497}"/>
              </a:ext>
            </a:extLst>
          </p:cNvPr>
          <p:cNvSpPr>
            <a:spLocks noGrp="1"/>
          </p:cNvSpPr>
          <p:nvPr>
            <p:ph type="body" sz="quarter" idx="13"/>
          </p:nvPr>
        </p:nvSpPr>
        <p:spPr>
          <a:xfrm>
            <a:off x="388092" y="3200400"/>
            <a:ext cx="4691908" cy="2618509"/>
          </a:xfrm>
        </p:spPr>
        <p:txBody>
          <a:bodyPr>
            <a:normAutofit lnSpcReduction="10000"/>
          </a:bodyPr>
          <a:lstStyle/>
          <a:p>
            <a:pPr lvl="0" algn="ctr">
              <a:defRPr/>
            </a:pPr>
            <a:r>
              <a:rPr lang="en-US" dirty="0"/>
              <a:t>TOLIAU:</a:t>
            </a:r>
            <a:r>
              <a:rPr kumimoji="0" lang="en-US" sz="3300" b="1" i="0" u="none" strike="noStrike" kern="1200" cap="none" spc="0" normalizeH="0" baseline="0" noProof="0" dirty="0">
                <a:ln>
                  <a:noFill/>
                </a:ln>
                <a:solidFill>
                  <a:prstClr val="white"/>
                </a:solidFill>
                <a:effectLst/>
                <a:uLnTx/>
                <a:uFillTx/>
                <a:latin typeface="Calibri" panose="020F0502020204030204"/>
                <a:ea typeface="+mn-ea"/>
                <a:cs typeface="+mn-cs"/>
              </a:rPr>
              <a:t> 6 </a:t>
            </a:r>
            <a:r>
              <a:rPr kumimoji="0" lang="en-US" sz="3300" b="1" i="0" u="none" strike="noStrike" kern="1200" cap="none" spc="0" normalizeH="0" baseline="0" noProof="0" dirty="0" err="1">
                <a:ln>
                  <a:noFill/>
                </a:ln>
                <a:solidFill>
                  <a:prstClr val="white"/>
                </a:solidFill>
                <a:effectLst/>
                <a:uLnTx/>
                <a:uFillTx/>
                <a:latin typeface="Calibri" panose="020F0502020204030204"/>
                <a:ea typeface="+mn-ea"/>
                <a:cs typeface="+mn-cs"/>
              </a:rPr>
              <a:t>modulis</a:t>
            </a:r>
            <a:r>
              <a:rPr lang="en-US" sz="3300" dirty="0">
                <a:solidFill>
                  <a:prstClr val="white"/>
                </a:solidFill>
              </a:rPr>
              <a:t> </a:t>
            </a:r>
            <a:r>
              <a:rPr lang="en-US" sz="3300" dirty="0" err="1">
                <a:solidFill>
                  <a:prstClr val="white"/>
                </a:solidFill>
              </a:rPr>
              <a:t>Popkultūros</a:t>
            </a:r>
            <a:r>
              <a:rPr lang="en-US" sz="3300" dirty="0">
                <a:solidFill>
                  <a:prstClr val="white"/>
                </a:solidFill>
              </a:rPr>
              <a:t> </a:t>
            </a:r>
            <a:r>
              <a:rPr lang="en-US" sz="3300" dirty="0" err="1">
                <a:solidFill>
                  <a:prstClr val="white"/>
                </a:solidFill>
              </a:rPr>
              <a:t>turizmo</a:t>
            </a:r>
            <a:r>
              <a:rPr lang="en-US" sz="3300" dirty="0">
                <a:solidFill>
                  <a:prstClr val="white"/>
                </a:solidFill>
              </a:rPr>
              <a:t> </a:t>
            </a:r>
            <a:r>
              <a:rPr lang="en-US" sz="3300" dirty="0" err="1">
                <a:solidFill>
                  <a:prstClr val="white"/>
                </a:solidFill>
              </a:rPr>
              <a:t>produktu</a:t>
            </a:r>
            <a:r>
              <a:rPr lang="en-US" sz="3300" dirty="0">
                <a:solidFill>
                  <a:prstClr val="white"/>
                </a:solidFill>
              </a:rPr>
              <a:t>̨ </a:t>
            </a:r>
            <a:r>
              <a:rPr lang="en-US" sz="3300" dirty="0" err="1">
                <a:solidFill>
                  <a:prstClr val="white"/>
                </a:solidFill>
              </a:rPr>
              <a:t>ir</a:t>
            </a:r>
            <a:r>
              <a:rPr lang="en-US" sz="3300" dirty="0">
                <a:solidFill>
                  <a:prstClr val="white"/>
                </a:solidFill>
              </a:rPr>
              <a:t> </a:t>
            </a:r>
            <a:r>
              <a:rPr lang="en-US" sz="3300" dirty="0" err="1">
                <a:solidFill>
                  <a:prstClr val="white"/>
                </a:solidFill>
              </a:rPr>
              <a:t>patirčiu</a:t>
            </a:r>
            <a:r>
              <a:rPr lang="en-US" sz="3300" dirty="0">
                <a:solidFill>
                  <a:prstClr val="white"/>
                </a:solidFill>
              </a:rPr>
              <a:t>̨ </a:t>
            </a:r>
            <a:r>
              <a:rPr lang="en-US" sz="3300" dirty="0" err="1">
                <a:solidFill>
                  <a:prstClr val="white"/>
                </a:solidFill>
              </a:rPr>
              <a:t>tvarumas</a:t>
            </a:r>
            <a:endParaRPr kumimoji="0" lang="en-US" sz="33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21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lvl="0" algn="r">
              <a:defRPr/>
            </a:pPr>
            <a:r>
              <a:rPr lang="en-US" sz="2100" dirty="0">
                <a:solidFill>
                  <a:prstClr val="white"/>
                </a:solidFill>
              </a:rPr>
              <a:t>(</a:t>
            </a:r>
            <a:r>
              <a:rPr lang="en-US" sz="2100" dirty="0" err="1">
                <a:solidFill>
                  <a:prstClr val="white"/>
                </a:solidFill>
              </a:rPr>
              <a:t>Paskutinis</a:t>
            </a:r>
            <a:r>
              <a:rPr lang="en-US" sz="2100" dirty="0">
                <a:solidFill>
                  <a:prstClr val="white"/>
                </a:solidFill>
              </a:rPr>
              <a:t> </a:t>
            </a:r>
            <a:r>
              <a:rPr lang="en-US" sz="2100" dirty="0" err="1">
                <a:solidFill>
                  <a:prstClr val="white"/>
                </a:solidFill>
              </a:rPr>
              <a:t>šios</a:t>
            </a:r>
            <a:r>
              <a:rPr lang="en-US" sz="2100" dirty="0">
                <a:solidFill>
                  <a:prstClr val="white"/>
                </a:solidFill>
              </a:rPr>
              <a:t> </a:t>
            </a:r>
            <a:r>
              <a:rPr lang="en-US" sz="2100" dirty="0" err="1">
                <a:solidFill>
                  <a:prstClr val="white"/>
                </a:solidFill>
              </a:rPr>
              <a:t>serijos</a:t>
            </a:r>
            <a:r>
              <a:rPr lang="en-US" sz="2100" dirty="0">
                <a:solidFill>
                  <a:prstClr val="white"/>
                </a:solidFill>
              </a:rPr>
              <a:t> </a:t>
            </a:r>
            <a:r>
              <a:rPr lang="en-US" sz="2100" dirty="0" err="1">
                <a:solidFill>
                  <a:prstClr val="white"/>
                </a:solidFill>
              </a:rPr>
              <a:t>modulis</a:t>
            </a:r>
            <a:r>
              <a:rPr lang="en-US" sz="2100" dirty="0">
                <a:solidFill>
                  <a:prstClr val="white"/>
                </a:solidFill>
              </a:rPr>
              <a:t>)</a:t>
            </a:r>
            <a:endParaRPr lang="en-US" sz="2300" dirty="0"/>
          </a:p>
        </p:txBody>
      </p:sp>
      <p:pic>
        <p:nvPicPr>
          <p:cNvPr id="13" name="Picture Placeholder 12">
            <a:extLst>
              <a:ext uri="{FF2B5EF4-FFF2-40B4-BE49-F238E27FC236}">
                <a16:creationId xmlns:a16="http://schemas.microsoft.com/office/drawing/2014/main" id="{C24E0829-A8D5-4926-BC80-7B0533ACD58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25400" y="0"/>
            <a:ext cx="12245162" cy="6858000"/>
          </a:xfrm>
        </p:spPr>
      </p:pic>
    </p:spTree>
    <p:extLst>
      <p:ext uri="{BB962C8B-B14F-4D97-AF65-F5344CB8AC3E}">
        <p14:creationId xmlns:p14="http://schemas.microsoft.com/office/powerpoint/2010/main" val="1438417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7687D6-84EF-4328-B62F-E9D8EC63B08D}"/>
              </a:ext>
            </a:extLst>
          </p:cNvPr>
          <p:cNvSpPr>
            <a:spLocks noGrp="1"/>
          </p:cNvSpPr>
          <p:nvPr>
            <p:ph type="body" sz="quarter" idx="13"/>
          </p:nvPr>
        </p:nvSpPr>
        <p:spPr/>
        <p:txBody>
          <a:bodyPr>
            <a:normAutofit fontScale="92500" lnSpcReduction="20000"/>
          </a:bodyPr>
          <a:lstStyle/>
          <a:p>
            <a:r>
              <a:rPr lang="lt-LT" dirty="0"/>
              <a:t>Dar per anksti kalbėti apie ilgalaikes krizės pasekmes turizmui, tačiau akivaizdu, kad kuo ilgiau tęsis krizė, tuo sunkiau bus atkurti turizmo ekonomiką. Dėl to sektorius susiduria su iššūkiais, tačiau kartu atsiranda galimybių skatinti inovacijas, kurti naujus verslo modelius, tyrinėti naujas nišas ir (arba) rinkas ir atverti naujas kryptis.</a:t>
            </a:r>
            <a:endParaRPr lang="en-IE" dirty="0"/>
          </a:p>
        </p:txBody>
      </p:sp>
      <p:sp>
        <p:nvSpPr>
          <p:cNvPr id="4" name="Text Placeholder 3">
            <a:extLst>
              <a:ext uri="{FF2B5EF4-FFF2-40B4-BE49-F238E27FC236}">
                <a16:creationId xmlns:a16="http://schemas.microsoft.com/office/drawing/2014/main" id="{0AD7AE99-182C-40D1-B0B3-CF9FF196759E}"/>
              </a:ext>
            </a:extLst>
          </p:cNvPr>
          <p:cNvSpPr>
            <a:spLocks noGrp="1"/>
          </p:cNvSpPr>
          <p:nvPr>
            <p:ph type="body" sz="quarter" idx="15"/>
          </p:nvPr>
        </p:nvSpPr>
        <p:spPr>
          <a:xfrm>
            <a:off x="428082" y="562816"/>
            <a:ext cx="2613204" cy="1221666"/>
          </a:xfrm>
        </p:spPr>
        <p:txBody>
          <a:bodyPr>
            <a:normAutofit fontScale="92500" lnSpcReduction="10000"/>
          </a:bodyPr>
          <a:lstStyle/>
          <a:p>
            <a:r>
              <a:rPr lang="en-IE" dirty="0"/>
              <a:t>“</a:t>
            </a:r>
          </a:p>
        </p:txBody>
      </p:sp>
      <p:pic>
        <p:nvPicPr>
          <p:cNvPr id="11" name="Picture Placeholder 10" descr="A picture containing person, indoor, blue&#10;&#10;Description automatically generated">
            <a:extLst>
              <a:ext uri="{FF2B5EF4-FFF2-40B4-BE49-F238E27FC236}">
                <a16:creationId xmlns:a16="http://schemas.microsoft.com/office/drawing/2014/main" id="{EAD59A67-F66A-4967-94E9-E1D483DBFAA2}"/>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6" name="Text Placeholder 3">
            <a:extLst>
              <a:ext uri="{FF2B5EF4-FFF2-40B4-BE49-F238E27FC236}">
                <a16:creationId xmlns:a16="http://schemas.microsoft.com/office/drawing/2014/main" id="{3C38398D-E292-423A-9379-5F99EFA23835}"/>
              </a:ext>
            </a:extLst>
          </p:cNvPr>
          <p:cNvSpPr txBox="1">
            <a:spLocks/>
          </p:cNvSpPr>
          <p:nvPr/>
        </p:nvSpPr>
        <p:spPr>
          <a:xfrm rot="10800000">
            <a:off x="3121021" y="4358035"/>
            <a:ext cx="2613204" cy="1221666"/>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a:buNone/>
              <a:defRPr sz="9600" b="1" i="0" kern="1200" baseline="0">
                <a:solidFill>
                  <a:schemeClr val="bg1"/>
                </a:solidFill>
                <a:latin typeface="Times New Roman" charset="0"/>
                <a:ea typeface="Times New Roman" charset="0"/>
                <a:cs typeface="Times New Roman"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a:t>
            </a:r>
          </a:p>
        </p:txBody>
      </p:sp>
      <p:sp>
        <p:nvSpPr>
          <p:cNvPr id="7" name="TextBox 6">
            <a:extLst>
              <a:ext uri="{FF2B5EF4-FFF2-40B4-BE49-F238E27FC236}">
                <a16:creationId xmlns:a16="http://schemas.microsoft.com/office/drawing/2014/main" id="{7E7E1EC3-6EBD-4F1A-BE23-9815BA68221C}"/>
              </a:ext>
            </a:extLst>
          </p:cNvPr>
          <p:cNvSpPr txBox="1"/>
          <p:nvPr/>
        </p:nvSpPr>
        <p:spPr>
          <a:xfrm>
            <a:off x="-577922" y="5667923"/>
            <a:ext cx="6096000" cy="369332"/>
          </a:xfrm>
          <a:prstGeom prst="rect">
            <a:avLst/>
          </a:prstGeom>
          <a:noFill/>
        </p:spPr>
        <p:txBody>
          <a:bodyPr wrap="square">
            <a:spAutoFit/>
          </a:bodyPr>
          <a:lstStyle/>
          <a:p>
            <a:pPr algn="r"/>
            <a:r>
              <a:rPr lang="en-US" dirty="0">
                <a:solidFill>
                  <a:schemeClr val="bg1"/>
                </a:solidFill>
              </a:rPr>
              <a:t>- EBPO </a:t>
            </a:r>
            <a:r>
              <a:rPr lang="en-US" dirty="0" err="1">
                <a:solidFill>
                  <a:schemeClr val="bg1"/>
                </a:solidFill>
              </a:rPr>
              <a:t>politikos</a:t>
            </a:r>
            <a:r>
              <a:rPr lang="en-US" dirty="0">
                <a:solidFill>
                  <a:schemeClr val="bg1"/>
                </a:solidFill>
              </a:rPr>
              <a:t> </a:t>
            </a:r>
            <a:r>
              <a:rPr lang="en-US" dirty="0" err="1">
                <a:solidFill>
                  <a:schemeClr val="bg1"/>
                </a:solidFill>
              </a:rPr>
              <a:t>atsakas</a:t>
            </a:r>
            <a:r>
              <a:rPr lang="en-US" dirty="0">
                <a:solidFill>
                  <a:schemeClr val="bg1"/>
                </a:solidFill>
              </a:rPr>
              <a:t> </a:t>
            </a:r>
            <a:r>
              <a:rPr lang="en-US" dirty="0" err="1">
                <a:solidFill>
                  <a:schemeClr val="bg1"/>
                </a:solidFill>
              </a:rPr>
              <a:t>į</a:t>
            </a:r>
            <a:r>
              <a:rPr lang="en-US" dirty="0">
                <a:solidFill>
                  <a:schemeClr val="bg1"/>
                </a:solidFill>
              </a:rPr>
              <a:t> </a:t>
            </a:r>
            <a:r>
              <a:rPr lang="en-US" dirty="0" err="1">
                <a:solidFill>
                  <a:schemeClr val="bg1"/>
                </a:solidFill>
              </a:rPr>
              <a:t>koronavirusą</a:t>
            </a:r>
            <a:r>
              <a:rPr lang="en-US" dirty="0">
                <a:solidFill>
                  <a:schemeClr val="bg1"/>
                </a:solidFill>
              </a:rPr>
              <a:t> (Covid-19)</a:t>
            </a:r>
            <a:endParaRPr lang="is-IS" dirty="0">
              <a:solidFill>
                <a:schemeClr val="bg1"/>
              </a:solidFill>
            </a:endParaRPr>
          </a:p>
        </p:txBody>
      </p:sp>
    </p:spTree>
    <p:extLst>
      <p:ext uri="{BB962C8B-B14F-4D97-AF65-F5344CB8AC3E}">
        <p14:creationId xmlns:p14="http://schemas.microsoft.com/office/powerpoint/2010/main" val="40330351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664;p39">
            <a:extLst>
              <a:ext uri="{FF2B5EF4-FFF2-40B4-BE49-F238E27FC236}">
                <a16:creationId xmlns:a16="http://schemas.microsoft.com/office/drawing/2014/main" id="{AF26583B-99B9-CC41-92BC-F97A3ED80C3D}"/>
              </a:ext>
            </a:extLst>
          </p:cNvPr>
          <p:cNvGrpSpPr/>
          <p:nvPr/>
        </p:nvGrpSpPr>
        <p:grpSpPr>
          <a:xfrm>
            <a:off x="8252108" y="2190883"/>
            <a:ext cx="301041" cy="301041"/>
            <a:chOff x="5941025" y="3634400"/>
            <a:chExt cx="467650" cy="467650"/>
          </a:xfrm>
          <a:solidFill>
            <a:srgbClr val="F5B020"/>
          </a:solidFill>
        </p:grpSpPr>
        <p:sp>
          <p:nvSpPr>
            <p:cNvPr id="11" name="Google Shape;665;p39">
              <a:extLst>
                <a:ext uri="{FF2B5EF4-FFF2-40B4-BE49-F238E27FC236}">
                  <a16:creationId xmlns:a16="http://schemas.microsoft.com/office/drawing/2014/main" id="{026E682D-EF64-6B45-B7F8-F8870E8D52B7}"/>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6;p39">
              <a:extLst>
                <a:ext uri="{FF2B5EF4-FFF2-40B4-BE49-F238E27FC236}">
                  <a16:creationId xmlns:a16="http://schemas.microsoft.com/office/drawing/2014/main" id="{27938B3A-E147-BB47-A796-BBFBA73AF9A4}"/>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7;p39">
              <a:extLst>
                <a:ext uri="{FF2B5EF4-FFF2-40B4-BE49-F238E27FC236}">
                  <a16:creationId xmlns:a16="http://schemas.microsoft.com/office/drawing/2014/main" id="{7DC0D342-29F6-4545-B7CF-6474696A116B}"/>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8;p39">
              <a:extLst>
                <a:ext uri="{FF2B5EF4-FFF2-40B4-BE49-F238E27FC236}">
                  <a16:creationId xmlns:a16="http://schemas.microsoft.com/office/drawing/2014/main" id="{0DD2D850-5F8A-9845-A6E5-FA697621844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9;p39">
              <a:extLst>
                <a:ext uri="{FF2B5EF4-FFF2-40B4-BE49-F238E27FC236}">
                  <a16:creationId xmlns:a16="http://schemas.microsoft.com/office/drawing/2014/main" id="{8DB18CCE-3750-A64A-9C8B-DD82C4CB114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39">
              <a:extLst>
                <a:ext uri="{FF2B5EF4-FFF2-40B4-BE49-F238E27FC236}">
                  <a16:creationId xmlns:a16="http://schemas.microsoft.com/office/drawing/2014/main" id="{4DE210A0-C3D6-0F43-BF7C-C89DDCD5EA50}"/>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 Placeholder 7">
            <a:extLst>
              <a:ext uri="{FF2B5EF4-FFF2-40B4-BE49-F238E27FC236}">
                <a16:creationId xmlns:a16="http://schemas.microsoft.com/office/drawing/2014/main" id="{AA9C2B5C-AD85-426C-B9F5-08FF25E9EBDA}"/>
              </a:ext>
            </a:extLst>
          </p:cNvPr>
          <p:cNvSpPr txBox="1">
            <a:spLocks/>
          </p:cNvSpPr>
          <p:nvPr/>
        </p:nvSpPr>
        <p:spPr>
          <a:xfrm>
            <a:off x="1620627" y="772424"/>
            <a:ext cx="5807672" cy="131207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a:buNone/>
              <a:defRPr sz="5000" kern="1200" baseline="0">
                <a:solidFill>
                  <a:srgbClr val="00384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3200" dirty="0" err="1">
                <a:latin typeface="Calibri" panose="020F0502020204030204"/>
              </a:rPr>
              <a:t>Pagrindiniai</a:t>
            </a:r>
            <a:r>
              <a:rPr lang="en-US" sz="3200" dirty="0">
                <a:latin typeface="Calibri" panose="020F0502020204030204"/>
              </a:rPr>
              <a:t> 5 </a:t>
            </a:r>
            <a:r>
              <a:rPr lang="en-US" sz="3200" dirty="0" err="1">
                <a:latin typeface="Calibri" panose="020F0502020204030204"/>
              </a:rPr>
              <a:t>modulio</a:t>
            </a:r>
            <a:r>
              <a:rPr lang="en-US" sz="3200" dirty="0">
                <a:latin typeface="Calibri" panose="020F0502020204030204"/>
              </a:rPr>
              <a:t> </a:t>
            </a:r>
            <a:r>
              <a:rPr lang="en-US" sz="3200" dirty="0" err="1">
                <a:latin typeface="Calibri" panose="020F0502020204030204"/>
              </a:rPr>
              <a:t>informacijos</a:t>
            </a:r>
            <a:r>
              <a:rPr lang="en-US" sz="3200" dirty="0">
                <a:latin typeface="Calibri" panose="020F0502020204030204"/>
              </a:rPr>
              <a:t> </a:t>
            </a:r>
            <a:r>
              <a:rPr lang="en-US" sz="3200" dirty="0" err="1">
                <a:latin typeface="Calibri" panose="020F0502020204030204"/>
              </a:rPr>
              <a:t>šaltiniai</a:t>
            </a:r>
            <a:endParaRPr lang="en-US" sz="3200" dirty="0">
              <a:latin typeface="Calibri" panose="020F0502020204030204"/>
            </a:endParaRPr>
          </a:p>
        </p:txBody>
      </p:sp>
      <p:sp>
        <p:nvSpPr>
          <p:cNvPr id="22" name="Text Placeholder 6">
            <a:extLst>
              <a:ext uri="{FF2B5EF4-FFF2-40B4-BE49-F238E27FC236}">
                <a16:creationId xmlns:a16="http://schemas.microsoft.com/office/drawing/2014/main" id="{F72FEFDC-8C1A-43ED-B5C5-223FE6D15D39}"/>
              </a:ext>
            </a:extLst>
          </p:cNvPr>
          <p:cNvSpPr>
            <a:spLocks noGrp="1"/>
          </p:cNvSpPr>
          <p:nvPr>
            <p:ph type="body" sz="quarter" idx="19"/>
          </p:nvPr>
        </p:nvSpPr>
        <p:spPr>
          <a:xfrm>
            <a:off x="501033" y="2336308"/>
            <a:ext cx="6537941" cy="2132949"/>
          </a:xfrm>
        </p:spPr>
        <p:txBody>
          <a:bodyPr>
            <a:normAutofit/>
          </a:bodyPr>
          <a:lstStyle/>
          <a:p>
            <a:r>
              <a:rPr lang="is-IS" sz="1600" dirty="0">
                <a:hlinkClick r:id="rId2"/>
              </a:rPr>
              <a:t>UNWTO-Global-Guidelines-to-Restart-Tourism.pdf</a:t>
            </a:r>
            <a:endParaRPr lang="is-IS" sz="1600" dirty="0"/>
          </a:p>
          <a:p>
            <a:r>
              <a:rPr lang="is-IS" sz="1600" dirty="0">
                <a:hlinkClick r:id="rId3"/>
              </a:rPr>
              <a:t>https://thetourismcolab.com.au/change/23-actions-for-regenerative-tourism/</a:t>
            </a:r>
            <a:endParaRPr lang="is-IS" sz="1600" dirty="0"/>
          </a:p>
          <a:p>
            <a:r>
              <a:rPr lang="en-US" sz="1600" dirty="0">
                <a:hlinkClick r:id="rId4"/>
              </a:rPr>
              <a:t>Slideshow of the day: The Bieber effect or plain selfishness? Visitors destroying </a:t>
            </a:r>
            <a:r>
              <a:rPr lang="en-US" sz="1600" dirty="0" err="1">
                <a:hlinkClick r:id="rId4"/>
              </a:rPr>
              <a:t>Fjaðrárgljúfur</a:t>
            </a:r>
            <a:r>
              <a:rPr lang="en-US" sz="1600" dirty="0">
                <a:hlinkClick r:id="rId4"/>
              </a:rPr>
              <a:t> | </a:t>
            </a:r>
            <a:r>
              <a:rPr lang="en-US" sz="1600" dirty="0" err="1">
                <a:hlinkClick r:id="rId4"/>
              </a:rPr>
              <a:t>Icelandmag</a:t>
            </a:r>
            <a:endParaRPr lang="en-IE" sz="1600" dirty="0"/>
          </a:p>
          <a:p>
            <a:endParaRPr lang="en-US" sz="1600" dirty="0"/>
          </a:p>
        </p:txBody>
      </p:sp>
      <p:sp>
        <p:nvSpPr>
          <p:cNvPr id="23" name="Text Placeholder 3">
            <a:extLst>
              <a:ext uri="{FF2B5EF4-FFF2-40B4-BE49-F238E27FC236}">
                <a16:creationId xmlns:a16="http://schemas.microsoft.com/office/drawing/2014/main" id="{DCA857A6-C600-4C8D-A814-4B8DD60B33F0}"/>
              </a:ext>
            </a:extLst>
          </p:cNvPr>
          <p:cNvSpPr txBox="1">
            <a:spLocks/>
          </p:cNvSpPr>
          <p:nvPr/>
        </p:nvSpPr>
        <p:spPr>
          <a:xfrm>
            <a:off x="8878502" y="2160311"/>
            <a:ext cx="2812464" cy="32345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www.popculturetourism.eu</a:t>
            </a:r>
            <a:endParaRPr lang="en-US" dirty="0"/>
          </a:p>
        </p:txBody>
      </p:sp>
      <p:sp>
        <p:nvSpPr>
          <p:cNvPr id="24" name="Text Placeholder 1">
            <a:extLst>
              <a:ext uri="{FF2B5EF4-FFF2-40B4-BE49-F238E27FC236}">
                <a16:creationId xmlns:a16="http://schemas.microsoft.com/office/drawing/2014/main" id="{094D1085-6A91-4158-A23E-B466AC437F0C}"/>
              </a:ext>
            </a:extLst>
          </p:cNvPr>
          <p:cNvSpPr txBox="1">
            <a:spLocks/>
          </p:cNvSpPr>
          <p:nvPr/>
        </p:nvSpPr>
        <p:spPr>
          <a:xfrm>
            <a:off x="8878502" y="1615175"/>
            <a:ext cx="2812464" cy="32345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www.facebook.com/outpaceeu</a:t>
            </a:r>
            <a:endParaRPr lang="en-US" dirty="0"/>
          </a:p>
        </p:txBody>
      </p:sp>
      <p:pic>
        <p:nvPicPr>
          <p:cNvPr id="25" name="Picture 24" descr="A picture containing drawing&#10;&#10;Description automatically generated">
            <a:extLst>
              <a:ext uri="{FF2B5EF4-FFF2-40B4-BE49-F238E27FC236}">
                <a16:creationId xmlns:a16="http://schemas.microsoft.com/office/drawing/2014/main" id="{DD86F167-DFFF-4A3C-92CC-44A16C498D19}"/>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8182596" y="1628444"/>
            <a:ext cx="415861" cy="415861"/>
          </a:xfrm>
          <a:prstGeom prst="rect">
            <a:avLst/>
          </a:prstGeom>
        </p:spPr>
      </p:pic>
    </p:spTree>
    <p:extLst>
      <p:ext uri="{BB962C8B-B14F-4D97-AF65-F5344CB8AC3E}">
        <p14:creationId xmlns:p14="http://schemas.microsoft.com/office/powerpoint/2010/main" val="1108207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B9513B-5E3A-46F6-8B71-AD0A357FC801}"/>
              </a:ext>
            </a:extLst>
          </p:cNvPr>
          <p:cNvSpPr>
            <a:spLocks noGrp="1"/>
          </p:cNvSpPr>
          <p:nvPr>
            <p:ph type="body" sz="quarter" idx="13"/>
          </p:nvPr>
        </p:nvSpPr>
        <p:spPr/>
        <p:txBody>
          <a:bodyPr/>
          <a:lstStyle/>
          <a:p>
            <a:r>
              <a:rPr lang="is-IS" dirty="0"/>
              <a:t>Potencialūs padariniai turizmo pramonei po Covid-19</a:t>
            </a:r>
            <a:endParaRPr lang="en-IE" dirty="0"/>
          </a:p>
        </p:txBody>
      </p:sp>
      <p:sp>
        <p:nvSpPr>
          <p:cNvPr id="3" name="Text Placeholder 2">
            <a:extLst>
              <a:ext uri="{FF2B5EF4-FFF2-40B4-BE49-F238E27FC236}">
                <a16:creationId xmlns:a16="http://schemas.microsoft.com/office/drawing/2014/main" id="{186EB9E8-21F1-4437-A00A-5EB9D111398A}"/>
              </a:ext>
            </a:extLst>
          </p:cNvPr>
          <p:cNvSpPr>
            <a:spLocks noGrp="1"/>
          </p:cNvSpPr>
          <p:nvPr>
            <p:ph type="body" sz="quarter" idx="14"/>
          </p:nvPr>
        </p:nvSpPr>
        <p:spPr/>
        <p:txBody>
          <a:bodyPr/>
          <a:lstStyle/>
          <a:p>
            <a:r>
              <a:rPr lang="lt-LT" dirty="0"/>
              <a:t>Dėl didesnio dėmesio tvarumui gali vyrauti vidaus ir trumpų nuotolių kelionės. Turizmo vartojimo mažėjimas dėl tebesitęsiančio netikrumo</a:t>
            </a:r>
            <a:r>
              <a:rPr lang="is-IS" dirty="0"/>
              <a:t>.</a:t>
            </a:r>
          </a:p>
          <a:p>
            <a:endParaRPr lang="is-IS" dirty="0"/>
          </a:p>
          <a:p>
            <a:endParaRPr lang="en-IE" dirty="0"/>
          </a:p>
        </p:txBody>
      </p:sp>
      <p:sp>
        <p:nvSpPr>
          <p:cNvPr id="4" name="Text Placeholder 3">
            <a:extLst>
              <a:ext uri="{FF2B5EF4-FFF2-40B4-BE49-F238E27FC236}">
                <a16:creationId xmlns:a16="http://schemas.microsoft.com/office/drawing/2014/main" id="{C6E490E9-B05E-48CE-A937-D0799269DF36}"/>
              </a:ext>
            </a:extLst>
          </p:cNvPr>
          <p:cNvSpPr>
            <a:spLocks noGrp="1"/>
          </p:cNvSpPr>
          <p:nvPr>
            <p:ph type="body" sz="quarter" idx="15"/>
          </p:nvPr>
        </p:nvSpPr>
        <p:spPr/>
        <p:txBody>
          <a:bodyPr/>
          <a:lstStyle/>
          <a:p>
            <a:r>
              <a:rPr lang="en-IE" dirty="0"/>
              <a:t>VIEŠNAGĖS TRUKMĖ</a:t>
            </a:r>
          </a:p>
        </p:txBody>
      </p:sp>
      <p:sp>
        <p:nvSpPr>
          <p:cNvPr id="5" name="Text Placeholder 4">
            <a:extLst>
              <a:ext uri="{FF2B5EF4-FFF2-40B4-BE49-F238E27FC236}">
                <a16:creationId xmlns:a16="http://schemas.microsoft.com/office/drawing/2014/main" id="{446DE6A0-48CD-4596-9FF6-571404107568}"/>
              </a:ext>
            </a:extLst>
          </p:cNvPr>
          <p:cNvSpPr>
            <a:spLocks noGrp="1"/>
          </p:cNvSpPr>
          <p:nvPr>
            <p:ph type="body" sz="quarter" idx="16"/>
          </p:nvPr>
        </p:nvSpPr>
        <p:spPr>
          <a:xfrm>
            <a:off x="461765" y="2467545"/>
            <a:ext cx="2659582" cy="716489"/>
          </a:xfrm>
          <a:solidFill>
            <a:srgbClr val="E45E32">
              <a:alpha val="80000"/>
            </a:srgbClr>
          </a:solidFill>
        </p:spPr>
        <p:txBody>
          <a:bodyPr/>
          <a:lstStyle/>
          <a:p>
            <a:r>
              <a:rPr lang="lt-LT" dirty="0">
                <a:solidFill>
                  <a:schemeClr val="bg1"/>
                </a:solidFill>
              </a:rPr>
              <a:t>Ilgesnė viešnagė, o ne daug trumpų kelionių</a:t>
            </a:r>
            <a:endParaRPr lang="en-IE" dirty="0">
              <a:solidFill>
                <a:schemeClr val="bg1"/>
              </a:solidFill>
            </a:endParaRPr>
          </a:p>
        </p:txBody>
      </p:sp>
      <p:sp>
        <p:nvSpPr>
          <p:cNvPr id="6" name="Text Placeholder 5">
            <a:extLst>
              <a:ext uri="{FF2B5EF4-FFF2-40B4-BE49-F238E27FC236}">
                <a16:creationId xmlns:a16="http://schemas.microsoft.com/office/drawing/2014/main" id="{C033C010-03F7-4083-855F-A6C6326B82B6}"/>
              </a:ext>
            </a:extLst>
          </p:cNvPr>
          <p:cNvSpPr>
            <a:spLocks noGrp="1"/>
          </p:cNvSpPr>
          <p:nvPr>
            <p:ph type="body" sz="quarter" idx="17"/>
          </p:nvPr>
        </p:nvSpPr>
        <p:spPr/>
        <p:txBody>
          <a:bodyPr/>
          <a:lstStyle/>
          <a:p>
            <a:r>
              <a:rPr lang="en-IE" dirty="0"/>
              <a:t>VIETA</a:t>
            </a:r>
          </a:p>
        </p:txBody>
      </p:sp>
      <p:sp>
        <p:nvSpPr>
          <p:cNvPr id="7" name="Text Placeholder 6">
            <a:extLst>
              <a:ext uri="{FF2B5EF4-FFF2-40B4-BE49-F238E27FC236}">
                <a16:creationId xmlns:a16="http://schemas.microsoft.com/office/drawing/2014/main" id="{2AAB6C21-B77D-4D69-84A8-1B14BA0B33F5}"/>
              </a:ext>
            </a:extLst>
          </p:cNvPr>
          <p:cNvSpPr>
            <a:spLocks noGrp="1"/>
          </p:cNvSpPr>
          <p:nvPr>
            <p:ph type="body" sz="quarter" idx="18"/>
          </p:nvPr>
        </p:nvSpPr>
        <p:spPr>
          <a:xfrm>
            <a:off x="3293072" y="2447926"/>
            <a:ext cx="2659582" cy="791886"/>
          </a:xfrm>
          <a:solidFill>
            <a:srgbClr val="1198D1">
              <a:alpha val="80000"/>
            </a:srgbClr>
          </a:solidFill>
        </p:spPr>
        <p:txBody>
          <a:bodyPr/>
          <a:lstStyle/>
          <a:p>
            <a:r>
              <a:rPr lang="lt-LT" dirty="0">
                <a:solidFill>
                  <a:schemeClr val="bg1"/>
                </a:solidFill>
              </a:rPr>
              <a:t>Regioninės, pakrančių ir kaimo vietovės, o ne miestų vietovės</a:t>
            </a:r>
            <a:endParaRPr lang="en-IE" dirty="0">
              <a:solidFill>
                <a:schemeClr val="bg1"/>
              </a:solidFill>
            </a:endParaRPr>
          </a:p>
        </p:txBody>
      </p:sp>
      <p:sp>
        <p:nvSpPr>
          <p:cNvPr id="8" name="Text Placeholder 7">
            <a:extLst>
              <a:ext uri="{FF2B5EF4-FFF2-40B4-BE49-F238E27FC236}">
                <a16:creationId xmlns:a16="http://schemas.microsoft.com/office/drawing/2014/main" id="{4C367828-4975-4BE5-87D4-C3A1AB2E3AFD}"/>
              </a:ext>
            </a:extLst>
          </p:cNvPr>
          <p:cNvSpPr>
            <a:spLocks noGrp="1"/>
          </p:cNvSpPr>
          <p:nvPr>
            <p:ph type="body" sz="quarter" idx="19"/>
          </p:nvPr>
        </p:nvSpPr>
        <p:spPr/>
        <p:txBody>
          <a:bodyPr/>
          <a:lstStyle/>
          <a:p>
            <a:r>
              <a:rPr lang="en-IE" dirty="0"/>
              <a:t>SAUGUMAS</a:t>
            </a:r>
          </a:p>
        </p:txBody>
      </p:sp>
      <p:sp>
        <p:nvSpPr>
          <p:cNvPr id="9" name="Text Placeholder 8">
            <a:extLst>
              <a:ext uri="{FF2B5EF4-FFF2-40B4-BE49-F238E27FC236}">
                <a16:creationId xmlns:a16="http://schemas.microsoft.com/office/drawing/2014/main" id="{C54F8ADB-C9F6-499A-9FDD-746B9BDB2D79}"/>
              </a:ext>
            </a:extLst>
          </p:cNvPr>
          <p:cNvSpPr>
            <a:spLocks noGrp="1"/>
          </p:cNvSpPr>
          <p:nvPr>
            <p:ph type="body" sz="quarter" idx="20"/>
          </p:nvPr>
        </p:nvSpPr>
        <p:spPr>
          <a:xfrm>
            <a:off x="6180537" y="2458020"/>
            <a:ext cx="2659582" cy="791886"/>
          </a:xfrm>
          <a:solidFill>
            <a:srgbClr val="9A2E90">
              <a:alpha val="80000"/>
            </a:srgbClr>
          </a:solidFill>
        </p:spPr>
        <p:txBody>
          <a:bodyPr/>
          <a:lstStyle/>
          <a:p>
            <a:r>
              <a:rPr lang="is-IS" dirty="0">
                <a:solidFill>
                  <a:schemeClr val="bg1"/>
                </a:solidFill>
              </a:rPr>
              <a:t>Sauga ir higiena - pagrindiniai veiksniai renkantis kelionės vietas</a:t>
            </a:r>
            <a:endParaRPr lang="en-IE" dirty="0">
              <a:solidFill>
                <a:schemeClr val="bg1"/>
              </a:solidFill>
            </a:endParaRPr>
          </a:p>
        </p:txBody>
      </p:sp>
      <p:sp>
        <p:nvSpPr>
          <p:cNvPr id="10" name="Text Placeholder 9">
            <a:extLst>
              <a:ext uri="{FF2B5EF4-FFF2-40B4-BE49-F238E27FC236}">
                <a16:creationId xmlns:a16="http://schemas.microsoft.com/office/drawing/2014/main" id="{A5E0F1C4-7154-42D4-83A7-4B42A44A73C7}"/>
              </a:ext>
            </a:extLst>
          </p:cNvPr>
          <p:cNvSpPr>
            <a:spLocks noGrp="1"/>
          </p:cNvSpPr>
          <p:nvPr>
            <p:ph type="body" sz="quarter" idx="21"/>
          </p:nvPr>
        </p:nvSpPr>
        <p:spPr/>
        <p:txBody>
          <a:bodyPr/>
          <a:lstStyle/>
          <a:p>
            <a:r>
              <a:rPr lang="en-IE" dirty="0"/>
              <a:t>SKAITMENIZACIJA</a:t>
            </a:r>
          </a:p>
        </p:txBody>
      </p:sp>
      <p:sp>
        <p:nvSpPr>
          <p:cNvPr id="11" name="Text Placeholder 10">
            <a:extLst>
              <a:ext uri="{FF2B5EF4-FFF2-40B4-BE49-F238E27FC236}">
                <a16:creationId xmlns:a16="http://schemas.microsoft.com/office/drawing/2014/main" id="{B59BEB8E-8346-4706-95B7-FF9D38042A57}"/>
              </a:ext>
            </a:extLst>
          </p:cNvPr>
          <p:cNvSpPr>
            <a:spLocks noGrp="1"/>
          </p:cNvSpPr>
          <p:nvPr>
            <p:ph type="body" sz="quarter" idx="22"/>
          </p:nvPr>
        </p:nvSpPr>
        <p:spPr>
          <a:xfrm>
            <a:off x="9026526" y="2496120"/>
            <a:ext cx="2659582" cy="791886"/>
          </a:xfrm>
          <a:solidFill>
            <a:srgbClr val="F5B020">
              <a:alpha val="80000"/>
            </a:srgbClr>
          </a:solidFill>
        </p:spPr>
        <p:txBody>
          <a:bodyPr/>
          <a:lstStyle/>
          <a:p>
            <a:r>
              <a:rPr lang="lt-LT" dirty="0">
                <a:solidFill>
                  <a:schemeClr val="bg1"/>
                </a:solidFill>
              </a:rPr>
              <a:t>Turizmo paslaugų ir produktų skaitmeninimo didinimas</a:t>
            </a:r>
            <a:endParaRPr lang="en-IE" dirty="0">
              <a:solidFill>
                <a:schemeClr val="bg1"/>
              </a:solidFill>
            </a:endParaRPr>
          </a:p>
        </p:txBody>
      </p:sp>
    </p:spTree>
    <p:extLst>
      <p:ext uri="{BB962C8B-B14F-4D97-AF65-F5344CB8AC3E}">
        <p14:creationId xmlns:p14="http://schemas.microsoft.com/office/powerpoint/2010/main" val="3089937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outdoor&#10;&#10;Description automatically generated">
            <a:extLst>
              <a:ext uri="{FF2B5EF4-FFF2-40B4-BE49-F238E27FC236}">
                <a16:creationId xmlns:a16="http://schemas.microsoft.com/office/drawing/2014/main" id="{FC40F2E3-68FB-4AF1-9BE4-322BAC9ADCE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29A5CC1F-2D81-4DD3-BFB5-6911F52CAD2E}"/>
              </a:ext>
            </a:extLst>
          </p:cNvPr>
          <p:cNvSpPr>
            <a:spLocks noGrp="1"/>
          </p:cNvSpPr>
          <p:nvPr>
            <p:ph type="body" sz="quarter" idx="15"/>
          </p:nvPr>
        </p:nvSpPr>
        <p:spPr>
          <a:xfrm>
            <a:off x="3175537" y="438151"/>
            <a:ext cx="8435438" cy="1631280"/>
          </a:xfrm>
        </p:spPr>
        <p:txBody>
          <a:bodyPr>
            <a:normAutofit fontScale="77500" lnSpcReduction="20000"/>
          </a:bodyPr>
          <a:lstStyle/>
          <a:p>
            <a:r>
              <a:rPr lang="lt-LT" sz="2900" dirty="0"/>
              <a:t>Dėmesys gamtinėms teritorijoms</a:t>
            </a:r>
          </a:p>
          <a:p>
            <a:r>
              <a:rPr lang="lt-LT" sz="2900" dirty="0"/>
              <a:t>Atviros ir mažiau žmonių lankomos vietos</a:t>
            </a:r>
          </a:p>
          <a:p>
            <a:r>
              <a:rPr lang="lt-LT" sz="2900" dirty="0"/>
              <a:t>Skaitmeninių ir virtualių sprendimų diegimas</a:t>
            </a:r>
          </a:p>
          <a:p>
            <a:r>
              <a:rPr lang="lt-LT" sz="2900" dirty="0"/>
              <a:t>Užtikrinimas, kad mūsų kelionės tikslai būtų saugūs, švarūs ir tvarūs</a:t>
            </a:r>
            <a:endParaRPr lang="en-IE" dirty="0"/>
          </a:p>
        </p:txBody>
      </p:sp>
      <p:sp>
        <p:nvSpPr>
          <p:cNvPr id="5" name="TextBox 4">
            <a:extLst>
              <a:ext uri="{FF2B5EF4-FFF2-40B4-BE49-F238E27FC236}">
                <a16:creationId xmlns:a16="http://schemas.microsoft.com/office/drawing/2014/main" id="{0042785D-C43A-467A-9864-D8B7B52D3EA0}"/>
              </a:ext>
            </a:extLst>
          </p:cNvPr>
          <p:cNvSpPr txBox="1"/>
          <p:nvPr/>
        </p:nvSpPr>
        <p:spPr>
          <a:xfrm>
            <a:off x="76201" y="297128"/>
            <a:ext cx="2686050" cy="1200329"/>
          </a:xfrm>
          <a:prstGeom prst="rect">
            <a:avLst/>
          </a:prstGeom>
          <a:noFill/>
        </p:spPr>
        <p:txBody>
          <a:bodyPr wrap="square">
            <a:spAutoFit/>
          </a:bodyPr>
          <a:lstStyle/>
          <a:p>
            <a:r>
              <a:rPr lang="lt-LT" sz="2400" dirty="0"/>
              <a:t>Kad patenkintume būsimų turistų poreikius, turime...</a:t>
            </a:r>
            <a:endParaRPr lang="en-US" sz="2400" dirty="0"/>
          </a:p>
        </p:txBody>
      </p:sp>
    </p:spTree>
    <p:extLst>
      <p:ext uri="{BB962C8B-B14F-4D97-AF65-F5344CB8AC3E}">
        <p14:creationId xmlns:p14="http://schemas.microsoft.com/office/powerpoint/2010/main" val="3344712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A5CC1F-2D81-4DD3-BFB5-6911F52CAD2E}"/>
              </a:ext>
            </a:extLst>
          </p:cNvPr>
          <p:cNvSpPr>
            <a:spLocks noGrp="1"/>
          </p:cNvSpPr>
          <p:nvPr>
            <p:ph type="body" sz="quarter" idx="15"/>
          </p:nvPr>
        </p:nvSpPr>
        <p:spPr>
          <a:xfrm>
            <a:off x="3175536" y="561442"/>
            <a:ext cx="8435438" cy="1631280"/>
          </a:xfrm>
        </p:spPr>
        <p:txBody>
          <a:bodyPr>
            <a:normAutofit/>
          </a:bodyPr>
          <a:lstStyle/>
          <a:p>
            <a:r>
              <a:rPr lang="lt-LT" sz="2400" dirty="0"/>
              <a:t>Po </a:t>
            </a:r>
            <a:r>
              <a:rPr lang="lt-LT" sz="2400" dirty="0" err="1"/>
              <a:t>Covid</a:t>
            </a:r>
            <a:r>
              <a:rPr lang="lt-LT" sz="2400" dirty="0"/>
              <a:t> turizmas bus orientuotas į tai, kad nereikia sekti paskui minią ir laikytis pramintų takų. </a:t>
            </a:r>
          </a:p>
          <a:p>
            <a:r>
              <a:rPr lang="lt-LT" sz="2400" dirty="0"/>
              <a:t>Popkultūros turizmas gali būti pagrindinė varomoji jėga...</a:t>
            </a:r>
            <a:endParaRPr lang="en-IE" sz="2400" dirty="0"/>
          </a:p>
        </p:txBody>
      </p:sp>
      <p:pic>
        <p:nvPicPr>
          <p:cNvPr id="8" name="Picture Placeholder 7" descr="A picture containing text, outdoor, sky, grass&#10;&#10;Description automatically generated">
            <a:extLst>
              <a:ext uri="{FF2B5EF4-FFF2-40B4-BE49-F238E27FC236}">
                <a16:creationId xmlns:a16="http://schemas.microsoft.com/office/drawing/2014/main" id="{6615EFBB-2CFA-44BE-97CF-76A84189CCA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10" name="TextBox 9">
            <a:extLst>
              <a:ext uri="{FF2B5EF4-FFF2-40B4-BE49-F238E27FC236}">
                <a16:creationId xmlns:a16="http://schemas.microsoft.com/office/drawing/2014/main" id="{3825D685-92CC-4241-A692-7050005C2E22}"/>
              </a:ext>
            </a:extLst>
          </p:cNvPr>
          <p:cNvSpPr txBox="1"/>
          <p:nvPr/>
        </p:nvSpPr>
        <p:spPr>
          <a:xfrm>
            <a:off x="2486345" y="5917915"/>
            <a:ext cx="9124629" cy="707886"/>
          </a:xfrm>
          <a:prstGeom prst="rect">
            <a:avLst/>
          </a:prstGeom>
          <a:noFill/>
        </p:spPr>
        <p:txBody>
          <a:bodyPr wrap="square" rtlCol="0">
            <a:spAutoFit/>
          </a:bodyPr>
          <a:lstStyle/>
          <a:p>
            <a:r>
              <a:rPr lang="lt-LT" sz="2000" dirty="0">
                <a:solidFill>
                  <a:srgbClr val="003841"/>
                </a:solidFill>
              </a:rPr>
              <a:t>Šiaurės Airijoje esantis </a:t>
            </a:r>
            <a:r>
              <a:rPr lang="lt-LT" sz="2000" dirty="0" err="1">
                <a:solidFill>
                  <a:srgbClr val="003841"/>
                </a:solidFill>
              </a:rPr>
              <a:t>Ballintoy</a:t>
            </a:r>
            <a:r>
              <a:rPr lang="lt-LT" sz="2000" dirty="0">
                <a:solidFill>
                  <a:srgbClr val="003841"/>
                </a:solidFill>
              </a:rPr>
              <a:t> uostas yra viena iš daugybės turistinių vietų, kurias dabar lanko lankytojai ir serialo gerbėjai..</a:t>
            </a:r>
            <a:endParaRPr lang="en-IE" sz="2000" dirty="0">
              <a:solidFill>
                <a:srgbClr val="003841"/>
              </a:solidFill>
            </a:endParaRPr>
          </a:p>
        </p:txBody>
      </p:sp>
    </p:spTree>
    <p:extLst>
      <p:ext uri="{BB962C8B-B14F-4D97-AF65-F5344CB8AC3E}">
        <p14:creationId xmlns:p14="http://schemas.microsoft.com/office/powerpoint/2010/main" val="36786279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1505925-DE73-44FA-BA34-770E04A9D78A}">
  <we:reference id="wa104379997" version="2.0.0.0" store="en-001"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5190</TotalTime>
  <Words>3742</Words>
  <Application>Microsoft Macintosh PowerPoint</Application>
  <PresentationFormat>Widescreen</PresentationFormat>
  <Paragraphs>308</Paragraphs>
  <Slides>60</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Arial</vt:lpstr>
      <vt:lpstr>Calibri</vt:lpstr>
      <vt:lpstr>Calibri Light</vt:lpstr>
      <vt:lpstr>libre_franklinregular</vt:lpstr>
      <vt:lpstr>Merriweather</vt:lpstr>
      <vt:lpstr>Quattrocento Sans</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Pusiau įtraukiančių ekskursijų atveju klientai, ruošdamiesi ekskursijai, gauna fizinį daiktą. Pavyzdžiui, maistą, alų arba vyną. Po to kartu su gidu vyksta tiesioginė arba iš anksto įrašyta ekskursija.</vt:lpstr>
      <vt:lpstr>PowerPoint Presentation</vt:lpstr>
      <vt:lpstr>PowerPoint Presentation</vt:lpstr>
      <vt:lpstr>PowerPoint Presentation</vt:lpstr>
      <vt:lpstr>PowerPoint Presentation</vt:lpstr>
      <vt:lpstr>PowerPoint Presentation</vt:lpstr>
      <vt:lpstr>Islandijos muzikos festivalis „Iceland Airwaves“ vyksta kasmet lapkričio mėnesį Reikjavike. Festivalis kasmet pritraukia tūkstančius užsienio lankytojų į sostinę. 2020 m. dėl Covid-19 apribojimų festivalis buvo perkeltas į internetą pavadinimu „Live from Reykjavík“.</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Lina Pečiūrė</cp:lastModifiedBy>
  <cp:revision>125</cp:revision>
  <dcterms:created xsi:type="dcterms:W3CDTF">2019-11-20T14:08:21Z</dcterms:created>
  <dcterms:modified xsi:type="dcterms:W3CDTF">2021-09-20T11:32:57Z</dcterms:modified>
</cp:coreProperties>
</file>