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275" r:id="rId5"/>
    <p:sldId id="301" r:id="rId6"/>
    <p:sldId id="315" r:id="rId7"/>
    <p:sldId id="540" r:id="rId8"/>
    <p:sldId id="355" r:id="rId9"/>
    <p:sldId id="543" r:id="rId10"/>
    <p:sldId id="544" r:id="rId11"/>
    <p:sldId id="545" r:id="rId12"/>
    <p:sldId id="546" r:id="rId13"/>
    <p:sldId id="316" r:id="rId14"/>
    <p:sldId id="321" r:id="rId15"/>
    <p:sldId id="555" r:id="rId16"/>
    <p:sldId id="563" r:id="rId17"/>
    <p:sldId id="553" r:id="rId18"/>
    <p:sldId id="558" r:id="rId19"/>
    <p:sldId id="317" r:id="rId20"/>
    <p:sldId id="559" r:id="rId21"/>
    <p:sldId id="550" r:id="rId22"/>
    <p:sldId id="551" r:id="rId23"/>
    <p:sldId id="552" r:id="rId24"/>
    <p:sldId id="318" r:id="rId25"/>
    <p:sldId id="560" r:id="rId26"/>
    <p:sldId id="561" r:id="rId27"/>
    <p:sldId id="430" r:id="rId28"/>
    <p:sldId id="305" r:id="rId29"/>
    <p:sldId id="319" r:id="rId30"/>
    <p:sldId id="431" r:id="rId31"/>
    <p:sldId id="541" r:id="rId32"/>
    <p:sldId id="542" r:id="rId33"/>
    <p:sldId id="322" r:id="rId34"/>
    <p:sldId id="539" r:id="rId35"/>
    <p:sldId id="427" r:id="rId36"/>
    <p:sldId id="538" r:id="rId37"/>
    <p:sldId id="562" r:id="rId38"/>
    <p:sldId id="564" r:id="rId39"/>
    <p:sldId id="429" r:id="rId40"/>
    <p:sldId id="565" r:id="rId41"/>
    <p:sldId id="566" r:id="rId42"/>
    <p:sldId id="285" r:id="rId43"/>
    <p:sldId id="29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9647"/>
    <a:srgbClr val="E45E32"/>
    <a:srgbClr val="003841"/>
    <a:srgbClr val="F5B020"/>
    <a:srgbClr val="9A2E90"/>
    <a:srgbClr val="1198D1"/>
    <a:srgbClr val="000000"/>
    <a:srgbClr val="404040"/>
    <a:srgbClr val="91BE46"/>
    <a:srgbClr val="DD1B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6" autoAdjust="0"/>
    <p:restoredTop sz="94729"/>
  </p:normalViewPr>
  <p:slideViewPr>
    <p:cSldViewPr snapToGrid="0" snapToObjects="1">
      <p:cViewPr varScale="1">
        <p:scale>
          <a:sx n="99" d="100"/>
          <a:sy n="99" d="100"/>
        </p:scale>
        <p:origin x="792" y="176"/>
      </p:cViewPr>
      <p:guideLst/>
    </p:cSldViewPr>
  </p:slideViewPr>
  <p:notesTextViewPr>
    <p:cViewPr>
      <p:scale>
        <a:sx n="1" d="1"/>
        <a:sy n="1" d="1"/>
      </p:scale>
      <p:origin x="0" y="0"/>
    </p:cViewPr>
  </p:notesTextViewPr>
  <p:sorterViewPr>
    <p:cViewPr>
      <p:scale>
        <a:sx n="66" d="100"/>
        <a:sy n="66" d="100"/>
      </p:scale>
      <p:origin x="0" y="-18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with photo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id="{1353CFCD-2703-C64F-A780-92441DA7ACC2}"/>
              </a:ext>
            </a:extLst>
          </p:cNvPr>
          <p:cNvSpPr/>
          <p:nvPr userDrawn="1"/>
        </p:nvSpPr>
        <p:spPr>
          <a:xfrm>
            <a:off x="390978" y="4841874"/>
            <a:ext cx="1935844" cy="164465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Main Body Text</a:t>
            </a:r>
          </a:p>
        </p:txBody>
      </p:sp>
      <p:pic>
        <p:nvPicPr>
          <p:cNvPr id="17" name="Picture 16" descr="A close up of a sign&#10;&#10;Description automatically generated">
            <a:extLst>
              <a:ext uri="{FF2B5EF4-FFF2-40B4-BE49-F238E27FC236}">
                <a16:creationId xmlns:a16="http://schemas.microsoft.com/office/drawing/2014/main" id="{8C4AA226-2938-6F41-8288-DD9770C2C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extLst>
      <p:ext uri="{BB962C8B-B14F-4D97-AF65-F5344CB8AC3E}">
        <p14:creationId xmlns:p14="http://schemas.microsoft.com/office/powerpoint/2010/main" val="35097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with photo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26EA75-D55F-D04A-BF8D-0291E9DC5EFA}"/>
              </a:ext>
            </a:extLst>
          </p:cNvPr>
          <p:cNvSpPr/>
          <p:nvPr userDrawn="1"/>
        </p:nvSpPr>
        <p:spPr>
          <a:xfrm>
            <a:off x="2415442" y="297595"/>
            <a:ext cx="4439557" cy="99423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9D0881-36CB-7649-A7E8-5F14C25F4676}"/>
              </a:ext>
            </a:extLst>
          </p:cNvPr>
          <p:cNvSpPr/>
          <p:nvPr userDrawn="1"/>
        </p:nvSpPr>
        <p:spPr>
          <a:xfrm>
            <a:off x="3025255" y="4046615"/>
            <a:ext cx="1219201" cy="1244869"/>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00A0A225-0F55-F641-B8B5-2BE6B2129688}"/>
              </a:ext>
            </a:extLst>
          </p:cNvPr>
          <p:cNvSpPr>
            <a:spLocks noGrp="1"/>
          </p:cNvSpPr>
          <p:nvPr>
            <p:ph type="pic" sz="quarter" idx="10"/>
          </p:nvPr>
        </p:nvSpPr>
        <p:spPr>
          <a:xfrm>
            <a:off x="445569" y="523574"/>
            <a:ext cx="3798887" cy="4222750"/>
          </a:xfrm>
        </p:spPr>
        <p:txBody>
          <a:bodyPr/>
          <a:lstStyle>
            <a:lvl1pPr marL="0" indent="0" algn="ctr">
              <a:buNone/>
              <a:defRPr sz="2000"/>
            </a:lvl1pPr>
          </a:lstStyle>
          <a:p>
            <a:endParaRPr lang="en-US" dirty="0"/>
          </a:p>
          <a:p>
            <a:endParaRPr lang="en-US" dirty="0"/>
          </a:p>
          <a:p>
            <a:r>
              <a:rPr lang="en-US" dirty="0"/>
              <a:t>Click to add a photo</a:t>
            </a:r>
          </a:p>
        </p:txBody>
      </p:sp>
      <p:sp>
        <p:nvSpPr>
          <p:cNvPr id="20" name="Picture Placeholder 2">
            <a:extLst>
              <a:ext uri="{FF2B5EF4-FFF2-40B4-BE49-F238E27FC236}">
                <a16:creationId xmlns:a16="http://schemas.microsoft.com/office/drawing/2014/main" id="{DAA584C7-BD3C-8844-AD84-8513CEFC5002}"/>
              </a:ext>
            </a:extLst>
          </p:cNvPr>
          <p:cNvSpPr>
            <a:spLocks noGrp="1"/>
          </p:cNvSpPr>
          <p:nvPr>
            <p:ph type="pic" sz="quarter" idx="11"/>
          </p:nvPr>
        </p:nvSpPr>
        <p:spPr>
          <a:xfrm>
            <a:off x="4709884" y="3546595"/>
            <a:ext cx="2771571" cy="3013810"/>
          </a:xfrm>
        </p:spPr>
        <p:txBody>
          <a:bodyPr>
            <a:normAutofit/>
          </a:bodyPr>
          <a:lstStyle>
            <a:lvl1pPr marL="0" indent="0" algn="ctr">
              <a:buNone/>
              <a:defRPr sz="1800"/>
            </a:lvl1pPr>
          </a:lstStyle>
          <a:p>
            <a:endParaRPr lang="en-US" dirty="0"/>
          </a:p>
          <a:p>
            <a:r>
              <a:rPr lang="en-US" dirty="0"/>
              <a:t>Click to add a photo</a:t>
            </a:r>
          </a:p>
        </p:txBody>
      </p:sp>
      <p:sp>
        <p:nvSpPr>
          <p:cNvPr id="21" name="Text Placeholder 23">
            <a:extLst>
              <a:ext uri="{FF2B5EF4-FFF2-40B4-BE49-F238E27FC236}">
                <a16:creationId xmlns:a16="http://schemas.microsoft.com/office/drawing/2014/main" id="{6F20DF54-2E46-6F4D-86D8-14F6B589B636}"/>
              </a:ext>
            </a:extLst>
          </p:cNvPr>
          <p:cNvSpPr>
            <a:spLocks noGrp="1"/>
          </p:cNvSpPr>
          <p:nvPr>
            <p:ph type="body" sz="quarter" idx="13" hasCustomPrompt="1"/>
          </p:nvPr>
        </p:nvSpPr>
        <p:spPr>
          <a:xfrm>
            <a:off x="4635221" y="1508861"/>
            <a:ext cx="3999055" cy="1791502"/>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22" name="Text Placeholder 25">
            <a:extLst>
              <a:ext uri="{FF2B5EF4-FFF2-40B4-BE49-F238E27FC236}">
                <a16:creationId xmlns:a16="http://schemas.microsoft.com/office/drawing/2014/main" id="{474C6A3D-1373-F247-AC68-6AE232ADE7BB}"/>
              </a:ext>
            </a:extLst>
          </p:cNvPr>
          <p:cNvSpPr>
            <a:spLocks noGrp="1"/>
          </p:cNvSpPr>
          <p:nvPr>
            <p:ph type="body" sz="quarter" idx="14" hasCustomPrompt="1"/>
          </p:nvPr>
        </p:nvSpPr>
        <p:spPr>
          <a:xfrm>
            <a:off x="7814127" y="4046615"/>
            <a:ext cx="3932304" cy="2164180"/>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3" name="Picture 22" descr="A close up of a sign&#10;&#10;Description automatically generated">
            <a:extLst>
              <a:ext uri="{FF2B5EF4-FFF2-40B4-BE49-F238E27FC236}">
                <a16:creationId xmlns:a16="http://schemas.microsoft.com/office/drawing/2014/main" id="{BE2774BD-5BCF-704B-97DA-8BFC95F10F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with photo 5">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AFC46528-25B4-2F48-AA77-04A105677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
        <p:nvSpPr>
          <p:cNvPr id="6" name="Rectangle 5">
            <a:extLst>
              <a:ext uri="{FF2B5EF4-FFF2-40B4-BE49-F238E27FC236}">
                <a16:creationId xmlns:a16="http://schemas.microsoft.com/office/drawing/2014/main" id="{E44500FC-7EC6-DC4E-8C11-0020987E093C}"/>
              </a:ext>
            </a:extLst>
          </p:cNvPr>
          <p:cNvSpPr/>
          <p:nvPr userDrawn="1"/>
        </p:nvSpPr>
        <p:spPr>
          <a:xfrm>
            <a:off x="405433" y="370011"/>
            <a:ext cx="11381134" cy="5597232"/>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14">
            <a:extLst>
              <a:ext uri="{FF2B5EF4-FFF2-40B4-BE49-F238E27FC236}">
                <a16:creationId xmlns:a16="http://schemas.microsoft.com/office/drawing/2014/main" id="{D4A7241C-0A1C-8E47-AB22-CA50160A444E}"/>
              </a:ext>
            </a:extLst>
          </p:cNvPr>
          <p:cNvSpPr>
            <a:spLocks noGrp="1"/>
          </p:cNvSpPr>
          <p:nvPr>
            <p:ph type="pic" sz="quarter" idx="10" hasCustomPrompt="1"/>
          </p:nvPr>
        </p:nvSpPr>
        <p:spPr>
          <a:xfrm>
            <a:off x="5834298" y="0"/>
            <a:ext cx="5675313" cy="6858000"/>
          </a:xfrm>
          <a:custGeom>
            <a:avLst/>
            <a:gdLst>
              <a:gd name="connsiteX0" fmla="*/ 0 w 5675313"/>
              <a:gd name="connsiteY0" fmla="*/ 0 h 6858000"/>
              <a:gd name="connsiteX1" fmla="*/ 5675313 w 5675313"/>
              <a:gd name="connsiteY1" fmla="*/ 0 h 6858000"/>
              <a:gd name="connsiteX2" fmla="*/ 5675313 w 5675313"/>
              <a:gd name="connsiteY2" fmla="*/ 6858000 h 6858000"/>
              <a:gd name="connsiteX3" fmla="*/ 0 w 5675313"/>
              <a:gd name="connsiteY3" fmla="*/ 6858000 h 6858000"/>
              <a:gd name="connsiteX4" fmla="*/ 0 w 5675313"/>
              <a:gd name="connsiteY4" fmla="*/ 3082177 h 6858000"/>
              <a:gd name="connsiteX5" fmla="*/ 1808066 w 5675313"/>
              <a:gd name="connsiteY5" fmla="*/ 3082177 h 6858000"/>
              <a:gd name="connsiteX6" fmla="*/ 1808066 w 5675313"/>
              <a:gd name="connsiteY6" fmla="*/ 874591 h 6858000"/>
              <a:gd name="connsiteX7" fmla="*/ 0 w 5675313"/>
              <a:gd name="connsiteY7" fmla="*/ 8745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313" h="6858000">
                <a:moveTo>
                  <a:pt x="0" y="0"/>
                </a:moveTo>
                <a:lnTo>
                  <a:pt x="5675313" y="0"/>
                </a:lnTo>
                <a:lnTo>
                  <a:pt x="5675313" y="6858000"/>
                </a:lnTo>
                <a:lnTo>
                  <a:pt x="0" y="6858000"/>
                </a:lnTo>
                <a:lnTo>
                  <a:pt x="0" y="3082177"/>
                </a:lnTo>
                <a:lnTo>
                  <a:pt x="1808066" y="3082177"/>
                </a:lnTo>
                <a:lnTo>
                  <a:pt x="1808066" y="874591"/>
                </a:lnTo>
                <a:lnTo>
                  <a:pt x="0" y="874591"/>
                </a:lnTo>
                <a:close/>
              </a:path>
            </a:pathLst>
          </a:custGeom>
        </p:spPr>
        <p:txBody>
          <a:bodyPr wrap="square">
            <a:noAutofit/>
          </a:bodyPr>
          <a:lstStyle>
            <a:lvl1pPr marL="0" indent="0" algn="ctr">
              <a:buNone/>
              <a:defRPr/>
            </a:lvl1pPr>
          </a:lstStyle>
          <a:p>
            <a:r>
              <a:rPr lang="en-US" dirty="0"/>
              <a:t>Click to add photo</a:t>
            </a:r>
          </a:p>
        </p:txBody>
      </p:sp>
      <p:sp>
        <p:nvSpPr>
          <p:cNvPr id="18" name="Text Placeholder 23">
            <a:extLst>
              <a:ext uri="{FF2B5EF4-FFF2-40B4-BE49-F238E27FC236}">
                <a16:creationId xmlns:a16="http://schemas.microsoft.com/office/drawing/2014/main" id="{EA37CBD0-16C2-3C4E-BA65-C4A3C2754789}"/>
              </a:ext>
            </a:extLst>
          </p:cNvPr>
          <p:cNvSpPr>
            <a:spLocks noGrp="1"/>
          </p:cNvSpPr>
          <p:nvPr>
            <p:ph type="body" sz="quarter" idx="13" hasCustomPrompt="1"/>
          </p:nvPr>
        </p:nvSpPr>
        <p:spPr>
          <a:xfrm>
            <a:off x="1675006" y="1074656"/>
            <a:ext cx="5675313" cy="1690335"/>
          </a:xfrm>
        </p:spPr>
        <p:txBody>
          <a:bodyPr>
            <a:normAutofit/>
          </a:bodyPr>
          <a:lstStyle>
            <a:lvl1pPr marL="0" indent="0" algn="r">
              <a:buNone/>
              <a:defRPr sz="3600" b="1">
                <a:solidFill>
                  <a:schemeClr val="bg1"/>
                </a:solidFill>
                <a:latin typeface="+mn-lt"/>
              </a:defRPr>
            </a:lvl1pPr>
          </a:lstStyle>
          <a:p>
            <a:pPr lvl="0"/>
            <a:r>
              <a:rPr lang="en-US" dirty="0"/>
              <a:t>TITLE</a:t>
            </a:r>
          </a:p>
        </p:txBody>
      </p:sp>
      <p:sp>
        <p:nvSpPr>
          <p:cNvPr id="19" name="Text Placeholder 25">
            <a:extLst>
              <a:ext uri="{FF2B5EF4-FFF2-40B4-BE49-F238E27FC236}">
                <a16:creationId xmlns:a16="http://schemas.microsoft.com/office/drawing/2014/main" id="{659C82FC-7246-E14D-A9E5-1C151EBADF2A}"/>
              </a:ext>
            </a:extLst>
          </p:cNvPr>
          <p:cNvSpPr>
            <a:spLocks noGrp="1"/>
          </p:cNvSpPr>
          <p:nvPr>
            <p:ph type="body" sz="quarter" idx="14" hasCustomPrompt="1"/>
          </p:nvPr>
        </p:nvSpPr>
        <p:spPr>
          <a:xfrm>
            <a:off x="682390" y="3336966"/>
            <a:ext cx="5005892" cy="2090057"/>
          </a:xfrm>
        </p:spPr>
        <p:txBody>
          <a:bodyPr>
            <a:noAutofit/>
          </a:bodyPr>
          <a:lstStyle>
            <a:lvl1pPr marL="0" indent="0" algn="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 slide with photo 5">
    <p:spTree>
      <p:nvGrpSpPr>
        <p:cNvPr id="1" name=""/>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AFC46528-25B4-2F48-AA77-04A105677A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
        <p:nvSpPr>
          <p:cNvPr id="6" name="Rectangle 5">
            <a:extLst>
              <a:ext uri="{FF2B5EF4-FFF2-40B4-BE49-F238E27FC236}">
                <a16:creationId xmlns:a16="http://schemas.microsoft.com/office/drawing/2014/main" id="{E44500FC-7EC6-DC4E-8C11-0020987E093C}"/>
              </a:ext>
            </a:extLst>
          </p:cNvPr>
          <p:cNvSpPr/>
          <p:nvPr userDrawn="1"/>
        </p:nvSpPr>
        <p:spPr>
          <a:xfrm>
            <a:off x="405433" y="302893"/>
            <a:ext cx="11381134" cy="5597232"/>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a:extLst>
              <a:ext uri="{FF2B5EF4-FFF2-40B4-BE49-F238E27FC236}">
                <a16:creationId xmlns:a16="http://schemas.microsoft.com/office/drawing/2014/main" id="{EA37CBD0-16C2-3C4E-BA65-C4A3C2754789}"/>
              </a:ext>
            </a:extLst>
          </p:cNvPr>
          <p:cNvSpPr>
            <a:spLocks noGrp="1"/>
          </p:cNvSpPr>
          <p:nvPr>
            <p:ph type="body" sz="quarter" idx="13" hasCustomPrompt="1"/>
          </p:nvPr>
        </p:nvSpPr>
        <p:spPr>
          <a:xfrm>
            <a:off x="525833" y="465057"/>
            <a:ext cx="5675313" cy="754144"/>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19" name="Text Placeholder 25">
            <a:extLst>
              <a:ext uri="{FF2B5EF4-FFF2-40B4-BE49-F238E27FC236}">
                <a16:creationId xmlns:a16="http://schemas.microsoft.com/office/drawing/2014/main" id="{659C82FC-7246-E14D-A9E5-1C151EBADF2A}"/>
              </a:ext>
            </a:extLst>
          </p:cNvPr>
          <p:cNvSpPr>
            <a:spLocks noGrp="1"/>
          </p:cNvSpPr>
          <p:nvPr>
            <p:ph type="body" sz="quarter" idx="14" hasCustomPrompt="1"/>
          </p:nvPr>
        </p:nvSpPr>
        <p:spPr>
          <a:xfrm>
            <a:off x="525832" y="1517170"/>
            <a:ext cx="10999417" cy="4140680"/>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880147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photo slide with 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396E02-8FBF-A446-9643-E01AE0E11DF3}"/>
              </a:ext>
            </a:extLst>
          </p:cNvPr>
          <p:cNvSpPr/>
          <p:nvPr userDrawn="1"/>
        </p:nvSpPr>
        <p:spPr>
          <a:xfrm>
            <a:off x="0" y="0"/>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 Placeholder 23">
            <a:extLst>
              <a:ext uri="{FF2B5EF4-FFF2-40B4-BE49-F238E27FC236}">
                <a16:creationId xmlns:a16="http://schemas.microsoft.com/office/drawing/2014/main" id="{0ED9A6FB-AAFA-524E-9310-2891429DBDBB}"/>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8" name="Text Placeholder 25">
            <a:extLst>
              <a:ext uri="{FF2B5EF4-FFF2-40B4-BE49-F238E27FC236}">
                <a16:creationId xmlns:a16="http://schemas.microsoft.com/office/drawing/2014/main" id="{E50C6166-5703-B44C-9DAE-3A351D82DD01}"/>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57150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285775"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17" name="Picture 16" descr="A close up of a sign&#10;&#10;Description automatically generated">
            <a:extLst>
              <a:ext uri="{FF2B5EF4-FFF2-40B4-BE49-F238E27FC236}">
                <a16:creationId xmlns:a16="http://schemas.microsoft.com/office/drawing/2014/main" id="{9256D7B6-A0A6-7440-B736-77923A095C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464050" y="2666795"/>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107843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5A07560-3848-C44E-89C5-7B8AA02F539E}"/>
              </a:ext>
            </a:extLst>
          </p:cNvPr>
          <p:cNvSpPr>
            <a:spLocks noGrp="1"/>
          </p:cNvSpPr>
          <p:nvPr>
            <p:ph type="pic" sz="quarter" idx="10"/>
          </p:nvPr>
        </p:nvSpPr>
        <p:spPr>
          <a:xfrm>
            <a:off x="-6238" y="0"/>
            <a:ext cx="12198238"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txBody>
          <a:bodyPr wrap="square" anchor="t">
            <a:noAutofit/>
          </a:bodyPr>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5" name="Rectangle 4">
            <a:extLst>
              <a:ext uri="{FF2B5EF4-FFF2-40B4-BE49-F238E27FC236}">
                <a16:creationId xmlns:a16="http://schemas.microsoft.com/office/drawing/2014/main" id="{B33CFD9A-7D20-6341-9296-700BED885CC8}"/>
              </a:ext>
            </a:extLst>
          </p:cNvPr>
          <p:cNvSpPr/>
          <p:nvPr userDrawn="1"/>
        </p:nvSpPr>
        <p:spPr>
          <a:xfrm>
            <a:off x="-6239" y="2987040"/>
            <a:ext cx="5197998" cy="3132575"/>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3">
            <a:extLst>
              <a:ext uri="{FF2B5EF4-FFF2-40B4-BE49-F238E27FC236}">
                <a16:creationId xmlns:a16="http://schemas.microsoft.com/office/drawing/2014/main" id="{1E72DBEE-1A4C-3D40-8EE0-FA63872FE217}"/>
              </a:ext>
            </a:extLst>
          </p:cNvPr>
          <p:cNvSpPr>
            <a:spLocks noGrp="1"/>
          </p:cNvSpPr>
          <p:nvPr>
            <p:ph type="body" sz="quarter" idx="13" hasCustomPrompt="1"/>
          </p:nvPr>
        </p:nvSpPr>
        <p:spPr>
          <a:xfrm>
            <a:off x="388093" y="3428999"/>
            <a:ext cx="4338286" cy="2389910"/>
          </a:xfrm>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044807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bullet slide">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6D46ED09-CB54-A245-9876-42BFB2A98AF6}"/>
              </a:ext>
            </a:extLst>
          </p:cNvPr>
          <p:cNvSpPr/>
          <p:nvPr userDrawn="1"/>
        </p:nvSpPr>
        <p:spPr>
          <a:xfrm>
            <a:off x="820023" y="2319890"/>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945943-17E4-DB44-9E22-02692DE164EF}"/>
              </a:ext>
            </a:extLst>
          </p:cNvPr>
          <p:cNvSpPr/>
          <p:nvPr userDrawn="1"/>
        </p:nvSpPr>
        <p:spPr>
          <a:xfrm>
            <a:off x="1" y="0"/>
            <a:ext cx="12191999" cy="22636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E9A8ED48-74EB-6E4F-AE21-ACF6A681F971}"/>
              </a:ext>
            </a:extLst>
          </p:cNvPr>
          <p:cNvSpPr>
            <a:spLocks noGrp="1"/>
          </p:cNvSpPr>
          <p:nvPr>
            <p:ph type="body" sz="quarter" idx="13" hasCustomPrompt="1"/>
          </p:nvPr>
        </p:nvSpPr>
        <p:spPr>
          <a:xfrm>
            <a:off x="0" y="609472"/>
            <a:ext cx="12191999" cy="1358487"/>
          </a:xfrm>
          <a:noFill/>
        </p:spPr>
        <p:txBody>
          <a:bodyPr>
            <a:normAutofit/>
          </a:bodyPr>
          <a:lstStyle>
            <a:lvl1pPr marL="0" indent="0" algn="ctr">
              <a:buNone/>
              <a:defRPr sz="3600" b="1">
                <a:solidFill>
                  <a:srgbClr val="003841"/>
                </a:solidFill>
                <a:latin typeface="Calibri" panose="020F0502020204030204" pitchFamily="34" charset="0"/>
                <a:cs typeface="Calibri" panose="020F0502020204030204" pitchFamily="34" charset="0"/>
              </a:defRPr>
            </a:lvl1pPr>
          </a:lstStyle>
          <a:p>
            <a:pPr lvl="0"/>
            <a:r>
              <a:rPr lang="en-US" dirty="0"/>
              <a:t>TITLE</a:t>
            </a:r>
          </a:p>
        </p:txBody>
      </p:sp>
      <p:sp>
        <p:nvSpPr>
          <p:cNvPr id="27" name="Text Placeholder 23">
            <a:extLst>
              <a:ext uri="{FF2B5EF4-FFF2-40B4-BE49-F238E27FC236}">
                <a16:creationId xmlns:a16="http://schemas.microsoft.com/office/drawing/2014/main" id="{9FAFDBDA-8C47-E344-A385-E727A051BB86}"/>
              </a:ext>
            </a:extLst>
          </p:cNvPr>
          <p:cNvSpPr>
            <a:spLocks noGrp="1"/>
          </p:cNvSpPr>
          <p:nvPr>
            <p:ph type="body" sz="quarter" idx="14" hasCustomPrompt="1"/>
          </p:nvPr>
        </p:nvSpPr>
        <p:spPr>
          <a:xfrm>
            <a:off x="2275755" y="2349579"/>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28" name="Text Placeholder 23">
            <a:extLst>
              <a:ext uri="{FF2B5EF4-FFF2-40B4-BE49-F238E27FC236}">
                <a16:creationId xmlns:a16="http://schemas.microsoft.com/office/drawing/2014/main" id="{9949F2D9-52ED-654A-8561-47EBBFF5DFB9}"/>
              </a:ext>
            </a:extLst>
          </p:cNvPr>
          <p:cNvSpPr>
            <a:spLocks noGrp="1"/>
          </p:cNvSpPr>
          <p:nvPr>
            <p:ph type="body" sz="quarter" idx="15" hasCustomPrompt="1"/>
          </p:nvPr>
        </p:nvSpPr>
        <p:spPr>
          <a:xfrm>
            <a:off x="2275755" y="3036035"/>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1" name="Oval 30">
            <a:extLst>
              <a:ext uri="{FF2B5EF4-FFF2-40B4-BE49-F238E27FC236}">
                <a16:creationId xmlns:a16="http://schemas.microsoft.com/office/drawing/2014/main" id="{C334C265-B0F7-CC4B-BF91-E524F7704899}"/>
              </a:ext>
            </a:extLst>
          </p:cNvPr>
          <p:cNvSpPr/>
          <p:nvPr userDrawn="1"/>
        </p:nvSpPr>
        <p:spPr>
          <a:xfrm>
            <a:off x="6767581" y="2306582"/>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23">
            <a:extLst>
              <a:ext uri="{FF2B5EF4-FFF2-40B4-BE49-F238E27FC236}">
                <a16:creationId xmlns:a16="http://schemas.microsoft.com/office/drawing/2014/main" id="{2B89F862-F0A9-9C48-8ACD-0930BC972AE0}"/>
              </a:ext>
            </a:extLst>
          </p:cNvPr>
          <p:cNvSpPr>
            <a:spLocks noGrp="1"/>
          </p:cNvSpPr>
          <p:nvPr>
            <p:ph type="body" sz="quarter" idx="16" hasCustomPrompt="1"/>
          </p:nvPr>
        </p:nvSpPr>
        <p:spPr>
          <a:xfrm>
            <a:off x="8223313" y="2336271"/>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3" name="Text Placeholder 23">
            <a:extLst>
              <a:ext uri="{FF2B5EF4-FFF2-40B4-BE49-F238E27FC236}">
                <a16:creationId xmlns:a16="http://schemas.microsoft.com/office/drawing/2014/main" id="{1056BA68-E841-0749-A8C6-B0D2CC0CBB4C}"/>
              </a:ext>
            </a:extLst>
          </p:cNvPr>
          <p:cNvSpPr>
            <a:spLocks noGrp="1"/>
          </p:cNvSpPr>
          <p:nvPr>
            <p:ph type="body" sz="quarter" idx="17" hasCustomPrompt="1"/>
          </p:nvPr>
        </p:nvSpPr>
        <p:spPr>
          <a:xfrm>
            <a:off x="8223313" y="3022727"/>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4" name="Oval 33">
            <a:extLst>
              <a:ext uri="{FF2B5EF4-FFF2-40B4-BE49-F238E27FC236}">
                <a16:creationId xmlns:a16="http://schemas.microsoft.com/office/drawing/2014/main" id="{1A59965A-F117-7249-B7B6-86B0DFB6DBE1}"/>
              </a:ext>
            </a:extLst>
          </p:cNvPr>
          <p:cNvSpPr/>
          <p:nvPr userDrawn="1"/>
        </p:nvSpPr>
        <p:spPr>
          <a:xfrm>
            <a:off x="820023" y="4491095"/>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Placeholder 23">
            <a:extLst>
              <a:ext uri="{FF2B5EF4-FFF2-40B4-BE49-F238E27FC236}">
                <a16:creationId xmlns:a16="http://schemas.microsoft.com/office/drawing/2014/main" id="{D0F712A0-88EE-F248-B7F5-E303D82BF0BE}"/>
              </a:ext>
            </a:extLst>
          </p:cNvPr>
          <p:cNvSpPr>
            <a:spLocks noGrp="1"/>
          </p:cNvSpPr>
          <p:nvPr>
            <p:ph type="body" sz="quarter" idx="18" hasCustomPrompt="1"/>
          </p:nvPr>
        </p:nvSpPr>
        <p:spPr>
          <a:xfrm>
            <a:off x="2275755" y="4520784"/>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6" name="Text Placeholder 23">
            <a:extLst>
              <a:ext uri="{FF2B5EF4-FFF2-40B4-BE49-F238E27FC236}">
                <a16:creationId xmlns:a16="http://schemas.microsoft.com/office/drawing/2014/main" id="{91A53127-7A05-2046-86CB-4E7841931E92}"/>
              </a:ext>
            </a:extLst>
          </p:cNvPr>
          <p:cNvSpPr>
            <a:spLocks noGrp="1"/>
          </p:cNvSpPr>
          <p:nvPr>
            <p:ph type="body" sz="quarter" idx="19" hasCustomPrompt="1"/>
          </p:nvPr>
        </p:nvSpPr>
        <p:spPr>
          <a:xfrm>
            <a:off x="2275755" y="5207240"/>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
        <p:nvSpPr>
          <p:cNvPr id="37" name="Oval 36">
            <a:extLst>
              <a:ext uri="{FF2B5EF4-FFF2-40B4-BE49-F238E27FC236}">
                <a16:creationId xmlns:a16="http://schemas.microsoft.com/office/drawing/2014/main" id="{523918FE-0F30-B04D-8532-14CA4F825B34}"/>
              </a:ext>
            </a:extLst>
          </p:cNvPr>
          <p:cNvSpPr/>
          <p:nvPr userDrawn="1"/>
        </p:nvSpPr>
        <p:spPr>
          <a:xfrm>
            <a:off x="6767581" y="4477787"/>
            <a:ext cx="1248295" cy="1248295"/>
          </a:xfrm>
          <a:prstGeom prst="ellipse">
            <a:avLst/>
          </a:prstGeom>
          <a:solidFill>
            <a:srgbClr val="E45E3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11D2E5F6-37C2-6C46-839B-F8B0F3D2F503}"/>
              </a:ext>
            </a:extLst>
          </p:cNvPr>
          <p:cNvSpPr>
            <a:spLocks noGrp="1"/>
          </p:cNvSpPr>
          <p:nvPr>
            <p:ph type="body" sz="quarter" idx="20" hasCustomPrompt="1"/>
          </p:nvPr>
        </p:nvSpPr>
        <p:spPr>
          <a:xfrm>
            <a:off x="8223313" y="4507476"/>
            <a:ext cx="3182275" cy="616776"/>
          </a:xfrm>
          <a:noFill/>
        </p:spPr>
        <p:txBody>
          <a:bodyPr>
            <a:normAutofit/>
          </a:bodyPr>
          <a:lstStyle>
            <a:lvl1pPr marL="0" indent="0" algn="l">
              <a:buNone/>
              <a:defRPr sz="2200" b="1">
                <a:solidFill>
                  <a:srgbClr val="003841"/>
                </a:solidFill>
                <a:latin typeface="+mn-lt"/>
              </a:defRPr>
            </a:lvl1pPr>
          </a:lstStyle>
          <a:p>
            <a:pPr lvl="0"/>
            <a:r>
              <a:rPr lang="en-US" dirty="0"/>
              <a:t>Sub-Heading</a:t>
            </a:r>
          </a:p>
        </p:txBody>
      </p:sp>
      <p:sp>
        <p:nvSpPr>
          <p:cNvPr id="39" name="Text Placeholder 23">
            <a:extLst>
              <a:ext uri="{FF2B5EF4-FFF2-40B4-BE49-F238E27FC236}">
                <a16:creationId xmlns:a16="http://schemas.microsoft.com/office/drawing/2014/main" id="{22227995-303C-AF4A-8DC9-8E1BBC9E562F}"/>
              </a:ext>
            </a:extLst>
          </p:cNvPr>
          <p:cNvSpPr>
            <a:spLocks noGrp="1"/>
          </p:cNvSpPr>
          <p:nvPr>
            <p:ph type="body" sz="quarter" idx="21" hasCustomPrompt="1"/>
          </p:nvPr>
        </p:nvSpPr>
        <p:spPr>
          <a:xfrm>
            <a:off x="8223313" y="5193932"/>
            <a:ext cx="3182275" cy="731204"/>
          </a:xfrm>
          <a:noFill/>
        </p:spPr>
        <p:txBody>
          <a:bodyPr>
            <a:normAutofit/>
          </a:bodyPr>
          <a:lstStyle>
            <a:lvl1pPr marL="0" indent="0" algn="l">
              <a:buNone/>
              <a:defRPr sz="2200" b="0">
                <a:solidFill>
                  <a:srgbClr val="003841"/>
                </a:solidFill>
                <a:latin typeface="+mn-lt"/>
              </a:defRPr>
            </a:lvl1pPr>
          </a:lstStyle>
          <a:p>
            <a:pPr lvl="0"/>
            <a:r>
              <a:rPr lang="en-US" dirty="0"/>
              <a:t>Main Body Text</a:t>
            </a:r>
          </a:p>
        </p:txBody>
      </p:sp>
    </p:spTree>
    <p:extLst>
      <p:ext uri="{BB962C8B-B14F-4D97-AF65-F5344CB8AC3E}">
        <p14:creationId xmlns:p14="http://schemas.microsoft.com/office/powerpoint/2010/main" val="107386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66" t="-1339"/>
          <a:stretch/>
        </p:blipFill>
        <p:spPr>
          <a:xfrm>
            <a:off x="2449287" y="1355271"/>
            <a:ext cx="9742714" cy="5502729"/>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3" name="Text Placeholder 23">
            <a:extLst>
              <a:ext uri="{FF2B5EF4-FFF2-40B4-BE49-F238E27FC236}">
                <a16:creationId xmlns:a16="http://schemas.microsoft.com/office/drawing/2014/main" id="{215D66F8-C87E-3D47-8626-DA3321900A41}"/>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9" name="Rectangle 18">
            <a:extLst>
              <a:ext uri="{FF2B5EF4-FFF2-40B4-BE49-F238E27FC236}">
                <a16:creationId xmlns:a16="http://schemas.microsoft.com/office/drawing/2014/main" id="{A1C7DDB6-A55D-D045-BE6E-EF7342686E01}"/>
              </a:ext>
            </a:extLst>
          </p:cNvPr>
          <p:cNvSpPr/>
          <p:nvPr userDrawn="1"/>
        </p:nvSpPr>
        <p:spPr>
          <a:xfrm>
            <a:off x="4332514" y="6083"/>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B48BCD59-E666-1440-BF88-53DB9B763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4236862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1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B9AC9F-F7D4-2B48-A2A6-1220F98D1C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29500" y="740153"/>
            <a:ext cx="4762500" cy="5612853"/>
          </a:xfrm>
          <a:prstGeom prst="rect">
            <a:avLst/>
          </a:prstGeom>
        </p:spPr>
      </p:pic>
      <p:sp>
        <p:nvSpPr>
          <p:cNvPr id="11" name="Picture Placeholder 7">
            <a:extLst>
              <a:ext uri="{FF2B5EF4-FFF2-40B4-BE49-F238E27FC236}">
                <a16:creationId xmlns:a16="http://schemas.microsoft.com/office/drawing/2014/main" id="{A38EB24A-DF03-3741-890D-3264884BD43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12" name="Text Placeholder 23">
            <a:extLst>
              <a:ext uri="{FF2B5EF4-FFF2-40B4-BE49-F238E27FC236}">
                <a16:creationId xmlns:a16="http://schemas.microsoft.com/office/drawing/2014/main" id="{B1614870-2699-AC4B-9675-D56CF42F2F94}"/>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3" name="Text Placeholder 25">
            <a:extLst>
              <a:ext uri="{FF2B5EF4-FFF2-40B4-BE49-F238E27FC236}">
                <a16:creationId xmlns:a16="http://schemas.microsoft.com/office/drawing/2014/main" id="{4086C8BB-F443-6448-B205-A90D012DBB75}"/>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6" name="Rectangle 15">
            <a:extLst>
              <a:ext uri="{FF2B5EF4-FFF2-40B4-BE49-F238E27FC236}">
                <a16:creationId xmlns:a16="http://schemas.microsoft.com/office/drawing/2014/main" id="{C86F4CB9-C803-1348-8107-B17B255B771A}"/>
              </a:ext>
            </a:extLst>
          </p:cNvPr>
          <p:cNvSpPr/>
          <p:nvPr userDrawn="1"/>
        </p:nvSpPr>
        <p:spPr>
          <a:xfrm>
            <a:off x="0" y="0"/>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2" name="Picture 21" descr="A close up of a sign&#10;&#10;Description automatically generated">
            <a:extLst>
              <a:ext uri="{FF2B5EF4-FFF2-40B4-BE49-F238E27FC236}">
                <a16:creationId xmlns:a16="http://schemas.microsoft.com/office/drawing/2014/main" id="{1E398702-E431-DC4F-851A-087EB7044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extLst>
      <p:ext uri="{BB962C8B-B14F-4D97-AF65-F5344CB8AC3E}">
        <p14:creationId xmlns:p14="http://schemas.microsoft.com/office/powerpoint/2010/main" val="1662949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2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0190" y="1447737"/>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0" y="430522"/>
            <a:ext cx="12192000" cy="1358487"/>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16" name="Rectangle 15">
            <a:extLst>
              <a:ext uri="{FF2B5EF4-FFF2-40B4-BE49-F238E27FC236}">
                <a16:creationId xmlns:a16="http://schemas.microsoft.com/office/drawing/2014/main" id="{CADF9F0D-4EDB-2E4C-9739-03C50C8AE7D0}"/>
              </a:ext>
            </a:extLst>
          </p:cNvPr>
          <p:cNvSpPr/>
          <p:nvPr userDrawn="1"/>
        </p:nvSpPr>
        <p:spPr>
          <a:xfrm>
            <a:off x="4332514" y="-5792"/>
            <a:ext cx="3526971" cy="25537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7" name="Picture 16" descr="A close up of a sign&#10;&#10;Description automatically generated">
            <a:extLst>
              <a:ext uri="{FF2B5EF4-FFF2-40B4-BE49-F238E27FC236}">
                <a16:creationId xmlns:a16="http://schemas.microsoft.com/office/drawing/2014/main" id="{963678D3-0478-1B45-8655-4E66CE0878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26156" y="6118685"/>
            <a:ext cx="1539688" cy="375052"/>
          </a:xfrm>
          <a:prstGeom prst="rect">
            <a:avLst/>
          </a:prstGeom>
        </p:spPr>
      </p:pic>
    </p:spTree>
    <p:extLst>
      <p:ext uri="{BB962C8B-B14F-4D97-AF65-F5344CB8AC3E}">
        <p14:creationId xmlns:p14="http://schemas.microsoft.com/office/powerpoint/2010/main" val="180044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9A2E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OUTPACE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OUTPACE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0" name="Rectangle 9"/>
          <p:cNvSpPr/>
          <p:nvPr userDrawn="1"/>
        </p:nvSpPr>
        <p:spPr>
          <a:xfrm>
            <a:off x="7772399" y="0"/>
            <a:ext cx="4412886" cy="685800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715" y="504100"/>
            <a:ext cx="1421418" cy="1522949"/>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313676"/>
            <a:ext cx="3195486" cy="731140"/>
          </a:xfrm>
        </p:spPr>
        <p:txBody>
          <a:bodyPr anchor="ctr">
            <a:normAutofit/>
          </a:bodyPr>
          <a:lstStyle>
            <a:lvl1pPr marL="0" indent="0" algn="l">
              <a:buNone/>
              <a:defRPr sz="2800" baseline="0">
                <a:solidFill>
                  <a:srgbClr val="00384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504100"/>
            <a:ext cx="3195485" cy="837258"/>
          </a:xfrm>
        </p:spPr>
        <p:txBody>
          <a:bodyPr anchor="ctr">
            <a:normAutofit/>
          </a:bodyPr>
          <a:lstStyle>
            <a:lvl1pPr marL="0" indent="0" algn="l">
              <a:buNone/>
              <a:defRPr sz="5000" baseline="0">
                <a:solidFill>
                  <a:srgbClr val="003841"/>
                </a:solidFill>
                <a:latin typeface="+mn-lt"/>
              </a:defRPr>
            </a:lvl1pPr>
          </a:lstStyle>
          <a:p>
            <a:pPr lvl="0"/>
            <a:r>
              <a:rPr lang="en-US" dirty="0"/>
              <a:t>Thank You</a:t>
            </a:r>
          </a:p>
        </p:txBody>
      </p:sp>
      <p:pic>
        <p:nvPicPr>
          <p:cNvPr id="9" name="Picture 8" descr="A close up of a sign&#10;&#10;Description automatically generated">
            <a:extLst>
              <a:ext uri="{FF2B5EF4-FFF2-40B4-BE49-F238E27FC236}">
                <a16:creationId xmlns:a16="http://schemas.microsoft.com/office/drawing/2014/main" id="{A395B351-9006-234D-9A1B-79B5405C4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0111" y="4944200"/>
            <a:ext cx="5517971" cy="1409700"/>
          </a:xfrm>
          <a:prstGeom prst="rect">
            <a:avLst/>
          </a:prstGeom>
        </p:spPr>
      </p:pic>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8878502" y="796464"/>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2" name="Text Placeholder 2">
            <a:extLst>
              <a:ext uri="{FF2B5EF4-FFF2-40B4-BE49-F238E27FC236}">
                <a16:creationId xmlns:a16="http://schemas.microsoft.com/office/drawing/2014/main" id="{64A8B731-16EB-AE46-A71B-A1C8CAFF7E14}"/>
              </a:ext>
            </a:extLst>
          </p:cNvPr>
          <p:cNvSpPr>
            <a:spLocks noGrp="1"/>
          </p:cNvSpPr>
          <p:nvPr>
            <p:ph type="body" sz="quarter" idx="16" hasCustomPrompt="1"/>
          </p:nvPr>
        </p:nvSpPr>
        <p:spPr>
          <a:xfrm>
            <a:off x="8878502" y="146086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8878502" y="2160311"/>
            <a:ext cx="2812464" cy="323455"/>
          </a:xfrm>
        </p:spPr>
        <p:txBody>
          <a:bodyPr anchor="t">
            <a:normAutofit/>
          </a:bodyPr>
          <a:lstStyle>
            <a:lvl1pPr marL="0" indent="0">
              <a:buNone/>
              <a:defRPr sz="1600">
                <a:solidFill>
                  <a:schemeClr val="bg1"/>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9449292" y="5674555"/>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13256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hoto with 3 bullets">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333749" y="242444"/>
            <a:ext cx="4951120" cy="5981700"/>
          </a:xfrm>
          <a:prstGeom prst="rect">
            <a:avLst/>
          </a:pr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4301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67989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57452" y="5907308"/>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11" name="Text Placeholder 25">
            <a:extLst>
              <a:ext uri="{FF2B5EF4-FFF2-40B4-BE49-F238E27FC236}">
                <a16:creationId xmlns:a16="http://schemas.microsoft.com/office/drawing/2014/main" id="{CF130524-0B6F-4ABC-B60A-56D10CD5B7D2}"/>
              </a:ext>
            </a:extLst>
          </p:cNvPr>
          <p:cNvSpPr>
            <a:spLocks noGrp="1"/>
          </p:cNvSpPr>
          <p:nvPr>
            <p:ph type="body" sz="quarter" idx="20" hasCustomPrompt="1"/>
          </p:nvPr>
        </p:nvSpPr>
        <p:spPr>
          <a:xfrm>
            <a:off x="5837978" y="2134744"/>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2" name="Text Placeholder 25">
            <a:extLst>
              <a:ext uri="{FF2B5EF4-FFF2-40B4-BE49-F238E27FC236}">
                <a16:creationId xmlns:a16="http://schemas.microsoft.com/office/drawing/2014/main" id="{56144275-CBA6-4567-9D76-6868B01C311D}"/>
              </a:ext>
            </a:extLst>
          </p:cNvPr>
          <p:cNvSpPr>
            <a:spLocks noGrp="1"/>
          </p:cNvSpPr>
          <p:nvPr>
            <p:ph type="body" sz="quarter" idx="21" hasCustomPrompt="1"/>
          </p:nvPr>
        </p:nvSpPr>
        <p:spPr>
          <a:xfrm>
            <a:off x="5837978" y="906831"/>
            <a:ext cx="685799" cy="635000"/>
          </a:xfrm>
          <a:solidFill>
            <a:srgbClr val="1198D1"/>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13" name="Text Placeholder 25">
            <a:extLst>
              <a:ext uri="{FF2B5EF4-FFF2-40B4-BE49-F238E27FC236}">
                <a16:creationId xmlns:a16="http://schemas.microsoft.com/office/drawing/2014/main" id="{1383A843-1802-42B0-ACA6-EBA812612F47}"/>
              </a:ext>
            </a:extLst>
          </p:cNvPr>
          <p:cNvSpPr>
            <a:spLocks noGrp="1"/>
          </p:cNvSpPr>
          <p:nvPr>
            <p:ph type="body" sz="quarter" idx="22" hasCustomPrompt="1"/>
          </p:nvPr>
        </p:nvSpPr>
        <p:spPr>
          <a:xfrm>
            <a:off x="6793918" y="586221"/>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Text Placeholder 25">
            <a:extLst>
              <a:ext uri="{FF2B5EF4-FFF2-40B4-BE49-F238E27FC236}">
                <a16:creationId xmlns:a16="http://schemas.microsoft.com/office/drawing/2014/main" id="{E7A34E27-E4CC-4262-8634-1A5DB1D34556}"/>
              </a:ext>
            </a:extLst>
          </p:cNvPr>
          <p:cNvSpPr>
            <a:spLocks noGrp="1"/>
          </p:cNvSpPr>
          <p:nvPr>
            <p:ph type="body" sz="quarter" idx="23" hasCustomPrompt="1"/>
          </p:nvPr>
        </p:nvSpPr>
        <p:spPr>
          <a:xfrm>
            <a:off x="6843009" y="175803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46964" y="911924"/>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27" name="Rectangle 26">
            <a:extLst>
              <a:ext uri="{FF2B5EF4-FFF2-40B4-BE49-F238E27FC236}">
                <a16:creationId xmlns:a16="http://schemas.microsoft.com/office/drawing/2014/main" id="{7AEBD82E-F0BC-AB42-9736-66DF3CA36D1F}"/>
              </a:ext>
            </a:extLst>
          </p:cNvPr>
          <p:cNvSpPr/>
          <p:nvPr userDrawn="1"/>
        </p:nvSpPr>
        <p:spPr>
          <a:xfrm>
            <a:off x="126035" y="680118"/>
            <a:ext cx="5366548" cy="2089626"/>
          </a:xfrm>
          <a:prstGeom prst="rect">
            <a:avLst/>
          </a:prstGeom>
          <a:solidFill>
            <a:srgbClr val="119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82769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33" name="PlaceHolder 2"/>
          <p:cNvSpPr>
            <a:spLocks noGrp="1"/>
          </p:cNvSpPr>
          <p:nvPr>
            <p:ph type="subTitle"/>
          </p:nvPr>
        </p:nvSpPr>
        <p:spPr>
          <a:xfrm>
            <a:off x="419400" y="3128760"/>
            <a:ext cx="2822400" cy="1028880"/>
          </a:xfrm>
          <a:prstGeom prst="rect">
            <a:avLst/>
          </a:prstGeom>
        </p:spPr>
        <p:txBody>
          <a:bodyPr lIns="0" tIns="0" rIns="0" bIns="0" anchor="ctr">
            <a:noAutofit/>
          </a:bodyPr>
          <a:lstStyle/>
          <a:p>
            <a:pPr algn="ctr"/>
            <a:endParaRPr lang="pl-PL" sz="3200" b="0" strike="noStrike" spc="-1">
              <a:latin typeface="Arial"/>
            </a:endParaRPr>
          </a:p>
        </p:txBody>
      </p:sp>
    </p:spTree>
    <p:extLst>
      <p:ext uri="{BB962C8B-B14F-4D97-AF65-F5344CB8AC3E}">
        <p14:creationId xmlns:p14="http://schemas.microsoft.com/office/powerpoint/2010/main" val="1754684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OUTPACE</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 Large Photo">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9C78EDF-0002-D243-BE14-4DB2F759C0B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830784 h 6858000"/>
              <a:gd name="connsiteX3" fmla="*/ 9724425 w 12192000"/>
              <a:gd name="connsiteY3" fmla="*/ 5830784 h 6858000"/>
              <a:gd name="connsiteX4" fmla="*/ 9724425 w 12192000"/>
              <a:gd name="connsiteY4" fmla="*/ 6858000 h 6858000"/>
              <a:gd name="connsiteX5" fmla="*/ 0 w 12192000"/>
              <a:gd name="connsiteY5" fmla="*/ 6858000 h 6858000"/>
              <a:gd name="connsiteX6" fmla="*/ 0 w 12192000"/>
              <a:gd name="connsiteY6" fmla="*/ 6412675 h 6858000"/>
              <a:gd name="connsiteX7" fmla="*/ 2303813 w 12192000"/>
              <a:gd name="connsiteY7" fmla="*/ 6412675 h 6858000"/>
              <a:gd name="connsiteX8" fmla="*/ 2303813 w 12192000"/>
              <a:gd name="connsiteY8" fmla="*/ 5760582 h 6858000"/>
              <a:gd name="connsiteX9" fmla="*/ 0 w 12192000"/>
              <a:gd name="connsiteY9" fmla="*/ 57605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12192000" y="0"/>
                </a:lnTo>
                <a:lnTo>
                  <a:pt x="12192000" y="5830784"/>
                </a:lnTo>
                <a:lnTo>
                  <a:pt x="9724425" y="5830784"/>
                </a:lnTo>
                <a:lnTo>
                  <a:pt x="9724425" y="6858000"/>
                </a:lnTo>
                <a:lnTo>
                  <a:pt x="0" y="6858000"/>
                </a:lnTo>
                <a:lnTo>
                  <a:pt x="0" y="6412675"/>
                </a:lnTo>
                <a:lnTo>
                  <a:pt x="2303813" y="6412675"/>
                </a:lnTo>
                <a:lnTo>
                  <a:pt x="2303813" y="5760582"/>
                </a:lnTo>
                <a:lnTo>
                  <a:pt x="0" y="5760582"/>
                </a:lnTo>
                <a:close/>
              </a:path>
            </a:pathLst>
          </a:custGeom>
        </p:spPr>
        <p:txBody>
          <a:bodyPr wrap="square">
            <a:noAutofit/>
          </a:bodyPr>
          <a:lstStyle>
            <a:lvl1pPr marL="0" indent="0" algn="ctr">
              <a:buNone/>
              <a:defRPr/>
            </a:lvl1pPr>
          </a:lstStyle>
          <a:p>
            <a:endParaRPr lang="en-US" dirty="0"/>
          </a:p>
          <a:p>
            <a:endParaRPr lang="en-US" dirty="0"/>
          </a:p>
          <a:p>
            <a:r>
              <a:rPr lang="en-US" dirty="0"/>
              <a:t>Click to add photo</a:t>
            </a:r>
          </a:p>
        </p:txBody>
      </p:sp>
      <p:sp>
        <p:nvSpPr>
          <p:cNvPr id="14" name="Rectangle 13">
            <a:extLst>
              <a:ext uri="{FF2B5EF4-FFF2-40B4-BE49-F238E27FC236}">
                <a16:creationId xmlns:a16="http://schemas.microsoft.com/office/drawing/2014/main" id="{808FF2F0-510E-0C49-A3B3-E3FDE6A2905B}"/>
              </a:ext>
            </a:extLst>
          </p:cNvPr>
          <p:cNvSpPr/>
          <p:nvPr userDrawn="1"/>
        </p:nvSpPr>
        <p:spPr>
          <a:xfrm>
            <a:off x="9353576" y="5676405"/>
            <a:ext cx="2838424" cy="1181595"/>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EE368355-9CC1-B44C-83A8-360C611577C6}"/>
              </a:ext>
            </a:extLst>
          </p:cNvPr>
          <p:cNvSpPr>
            <a:spLocks noGrp="1"/>
          </p:cNvSpPr>
          <p:nvPr>
            <p:ph type="body" sz="quarter" idx="15" hasCustomPrompt="1"/>
          </p:nvPr>
        </p:nvSpPr>
        <p:spPr>
          <a:xfrm>
            <a:off x="0" y="3485497"/>
            <a:ext cx="12192000" cy="775681"/>
          </a:xfrm>
        </p:spPr>
        <p:txBody>
          <a:bodyPr>
            <a:noAutofit/>
          </a:bodyPr>
          <a:lstStyle>
            <a:lvl1pPr marL="0" indent="0" algn="ctr">
              <a:buNone/>
              <a:defRPr sz="5400" b="1" baseline="0">
                <a:solidFill>
                  <a:schemeClr val="bg1"/>
                </a:solidFill>
                <a:latin typeface="+mn-lt"/>
              </a:defRPr>
            </a:lvl1pPr>
          </a:lstStyle>
          <a:p>
            <a:pPr lvl="0"/>
            <a:r>
              <a:rPr lang="en-US" dirty="0"/>
              <a:t>HEADING</a:t>
            </a:r>
          </a:p>
        </p:txBody>
      </p:sp>
      <p:sp>
        <p:nvSpPr>
          <p:cNvPr id="18" name="Text Placeholder 23">
            <a:extLst>
              <a:ext uri="{FF2B5EF4-FFF2-40B4-BE49-F238E27FC236}">
                <a16:creationId xmlns:a16="http://schemas.microsoft.com/office/drawing/2014/main" id="{14AAB772-A3C1-D54B-A986-AC045470D107}"/>
              </a:ext>
            </a:extLst>
          </p:cNvPr>
          <p:cNvSpPr>
            <a:spLocks noGrp="1"/>
          </p:cNvSpPr>
          <p:nvPr>
            <p:ph type="body" sz="quarter" idx="16" hasCustomPrompt="1"/>
          </p:nvPr>
        </p:nvSpPr>
        <p:spPr>
          <a:xfrm>
            <a:off x="0" y="4191990"/>
            <a:ext cx="12192000" cy="775681"/>
          </a:xfrm>
        </p:spPr>
        <p:txBody>
          <a:bodyPr>
            <a:normAutofit/>
          </a:bodyPr>
          <a:lstStyle>
            <a:lvl1pPr marL="0" indent="0" algn="ctr">
              <a:buNone/>
              <a:defRPr sz="3600">
                <a:solidFill>
                  <a:schemeClr val="bg1"/>
                </a:solidFill>
                <a:latin typeface="+mn-lt"/>
              </a:defRPr>
            </a:lvl1pPr>
          </a:lstStyle>
          <a:p>
            <a:pPr lvl="0"/>
            <a:r>
              <a:rPr lang="en-US" dirty="0"/>
              <a:t>Sub-Heading</a:t>
            </a:r>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113312" y="5834567"/>
            <a:ext cx="2095500" cy="558800"/>
          </a:xfrm>
          <a:prstGeom prst="rect">
            <a:avLst/>
          </a:prstGeom>
        </p:spPr>
      </p:pic>
    </p:spTree>
    <p:extLst>
      <p:ext uri="{BB962C8B-B14F-4D97-AF65-F5344CB8AC3E}">
        <p14:creationId xmlns:p14="http://schemas.microsoft.com/office/powerpoint/2010/main" val="104152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3 bulle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EBD82E-F0BC-AB42-9736-66DF3CA36D1F}"/>
              </a:ext>
            </a:extLst>
          </p:cNvPr>
          <p:cNvSpPr/>
          <p:nvPr userDrawn="1"/>
        </p:nvSpPr>
        <p:spPr>
          <a:xfrm>
            <a:off x="4350658" y="748146"/>
            <a:ext cx="5366548" cy="2089626"/>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8" name="Picture Placeholder 37">
            <a:extLst>
              <a:ext uri="{FF2B5EF4-FFF2-40B4-BE49-F238E27FC236}">
                <a16:creationId xmlns:a16="http://schemas.microsoft.com/office/drawing/2014/main" id="{9664B8B6-B324-3D46-96E0-88D7AF282F56}"/>
              </a:ext>
            </a:extLst>
          </p:cNvPr>
          <p:cNvSpPr>
            <a:spLocks noGrp="1"/>
          </p:cNvSpPr>
          <p:nvPr>
            <p:ph type="pic" sz="quarter" idx="10"/>
          </p:nvPr>
        </p:nvSpPr>
        <p:spPr>
          <a:xfrm>
            <a:off x="446964" y="419100"/>
            <a:ext cx="4951120" cy="5981700"/>
          </a:xfrm>
          <a:custGeom>
            <a:avLst/>
            <a:gdLst>
              <a:gd name="connsiteX0" fmla="*/ 0 w 4951120"/>
              <a:gd name="connsiteY0" fmla="*/ 0 h 5981700"/>
              <a:gd name="connsiteX1" fmla="*/ 4940300 w 4951120"/>
              <a:gd name="connsiteY1" fmla="*/ 0 h 5981700"/>
              <a:gd name="connsiteX2" fmla="*/ 4951120 w 4951120"/>
              <a:gd name="connsiteY2" fmla="*/ 325784 h 5981700"/>
              <a:gd name="connsiteX3" fmla="*/ 3903694 w 4951120"/>
              <a:gd name="connsiteY3" fmla="*/ 325784 h 5981700"/>
              <a:gd name="connsiteX4" fmla="*/ 3903694 w 4951120"/>
              <a:gd name="connsiteY4" fmla="*/ 2415410 h 5981700"/>
              <a:gd name="connsiteX5" fmla="*/ 4940300 w 4951120"/>
              <a:gd name="connsiteY5" fmla="*/ 2415410 h 5981700"/>
              <a:gd name="connsiteX6" fmla="*/ 4940300 w 4951120"/>
              <a:gd name="connsiteY6" fmla="*/ 5981700 h 5981700"/>
              <a:gd name="connsiteX7" fmla="*/ 0 w 4951120"/>
              <a:gd name="connsiteY7" fmla="*/ 5981700 h 598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1120" h="5981700">
                <a:moveTo>
                  <a:pt x="0" y="0"/>
                </a:moveTo>
                <a:lnTo>
                  <a:pt x="4940300" y="0"/>
                </a:lnTo>
                <a:lnTo>
                  <a:pt x="4951120" y="325784"/>
                </a:lnTo>
                <a:lnTo>
                  <a:pt x="3903694" y="325784"/>
                </a:lnTo>
                <a:lnTo>
                  <a:pt x="3903694" y="2415410"/>
                </a:lnTo>
                <a:lnTo>
                  <a:pt x="4940300" y="2415410"/>
                </a:lnTo>
                <a:lnTo>
                  <a:pt x="4940300" y="5981700"/>
                </a:lnTo>
                <a:lnTo>
                  <a:pt x="0" y="5981700"/>
                </a:lnTo>
                <a:close/>
              </a:path>
            </a:pathLst>
          </a:custGeom>
        </p:spPr>
        <p:txBody>
          <a:bodyPr wrap="square">
            <a:noAutofit/>
          </a:bodyPr>
          <a:lstStyle>
            <a:lvl1pPr marL="0" indent="0" algn="ctr">
              <a:buNone/>
              <a:defRPr sz="2000"/>
            </a:lvl1pPr>
          </a:lstStyle>
          <a:p>
            <a:endParaRPr lang="en-US" dirty="0"/>
          </a:p>
          <a:p>
            <a:endParaRPr lang="en-US" dirty="0"/>
          </a:p>
          <a:p>
            <a:r>
              <a:rPr lang="en-US" dirty="0"/>
              <a:t>Click to add a photo</a:t>
            </a:r>
          </a:p>
        </p:txBody>
      </p:sp>
      <p:sp>
        <p:nvSpPr>
          <p:cNvPr id="30" name="Text Placeholder 25">
            <a:extLst>
              <a:ext uri="{FF2B5EF4-FFF2-40B4-BE49-F238E27FC236}">
                <a16:creationId xmlns:a16="http://schemas.microsoft.com/office/drawing/2014/main" id="{00264E86-7968-674A-99D3-31FAF4C0ECAE}"/>
              </a:ext>
            </a:extLst>
          </p:cNvPr>
          <p:cNvSpPr>
            <a:spLocks noGrp="1"/>
          </p:cNvSpPr>
          <p:nvPr>
            <p:ph type="body" sz="quarter" idx="14" hasCustomPrompt="1"/>
          </p:nvPr>
        </p:nvSpPr>
        <p:spPr>
          <a:xfrm>
            <a:off x="6843009" y="3101553"/>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1" name="Text Placeholder 25">
            <a:extLst>
              <a:ext uri="{FF2B5EF4-FFF2-40B4-BE49-F238E27FC236}">
                <a16:creationId xmlns:a16="http://schemas.microsoft.com/office/drawing/2014/main" id="{0C931F30-B6FE-9943-B951-E2DED9B0D238}"/>
              </a:ext>
            </a:extLst>
          </p:cNvPr>
          <p:cNvSpPr>
            <a:spLocks noGrp="1"/>
          </p:cNvSpPr>
          <p:nvPr>
            <p:ph type="body" sz="quarter" idx="15" hasCustomPrompt="1"/>
          </p:nvPr>
        </p:nvSpPr>
        <p:spPr>
          <a:xfrm>
            <a:off x="5848098" y="3268219"/>
            <a:ext cx="685799" cy="635000"/>
          </a:xfrm>
          <a:solidFill>
            <a:srgbClr val="E45E32"/>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32" name="Text Placeholder 25">
            <a:extLst>
              <a:ext uri="{FF2B5EF4-FFF2-40B4-BE49-F238E27FC236}">
                <a16:creationId xmlns:a16="http://schemas.microsoft.com/office/drawing/2014/main" id="{08038425-9264-1F4E-88D1-3EBC1D8EC002}"/>
              </a:ext>
            </a:extLst>
          </p:cNvPr>
          <p:cNvSpPr>
            <a:spLocks noGrp="1"/>
          </p:cNvSpPr>
          <p:nvPr>
            <p:ph type="body" sz="quarter" idx="16" hasCustomPrompt="1"/>
          </p:nvPr>
        </p:nvSpPr>
        <p:spPr>
          <a:xfrm>
            <a:off x="6843009" y="435130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45893CFC-8396-4D40-901D-100173AF1E57}"/>
              </a:ext>
            </a:extLst>
          </p:cNvPr>
          <p:cNvSpPr>
            <a:spLocks noGrp="1"/>
          </p:cNvSpPr>
          <p:nvPr>
            <p:ph type="body" sz="quarter" idx="17" hasCustomPrompt="1"/>
          </p:nvPr>
        </p:nvSpPr>
        <p:spPr>
          <a:xfrm>
            <a:off x="5848098" y="4517973"/>
            <a:ext cx="685799" cy="635000"/>
          </a:xfrm>
          <a:solidFill>
            <a:srgbClr val="E45E32"/>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34" name="Text Placeholder 25">
            <a:extLst>
              <a:ext uri="{FF2B5EF4-FFF2-40B4-BE49-F238E27FC236}">
                <a16:creationId xmlns:a16="http://schemas.microsoft.com/office/drawing/2014/main" id="{4D7757DD-E2E7-9040-BCA6-26552F8FD55A}"/>
              </a:ext>
            </a:extLst>
          </p:cNvPr>
          <p:cNvSpPr>
            <a:spLocks noGrp="1"/>
          </p:cNvSpPr>
          <p:nvPr>
            <p:ph type="body" sz="quarter" idx="18" hasCustomPrompt="1"/>
          </p:nvPr>
        </p:nvSpPr>
        <p:spPr>
          <a:xfrm>
            <a:off x="6804738" y="5559667"/>
            <a:ext cx="4902027" cy="968329"/>
          </a:xfrm>
        </p:spPr>
        <p:txBody>
          <a:bodyPr anchor="ct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a:extLst>
              <a:ext uri="{FF2B5EF4-FFF2-40B4-BE49-F238E27FC236}">
                <a16:creationId xmlns:a16="http://schemas.microsoft.com/office/drawing/2014/main" id="{684551EA-8CF7-824A-988E-9EBE2A6FFE43}"/>
              </a:ext>
            </a:extLst>
          </p:cNvPr>
          <p:cNvSpPr>
            <a:spLocks noGrp="1"/>
          </p:cNvSpPr>
          <p:nvPr>
            <p:ph type="body" sz="quarter" idx="19" hasCustomPrompt="1"/>
          </p:nvPr>
        </p:nvSpPr>
        <p:spPr>
          <a:xfrm>
            <a:off x="5809827" y="5726333"/>
            <a:ext cx="685799" cy="635000"/>
          </a:xfrm>
          <a:solidFill>
            <a:srgbClr val="E45E32"/>
          </a:solidFill>
        </p:spPr>
        <p:txBody>
          <a:bodyPr anchor="ctr">
            <a:noAutofit/>
          </a:bodyPr>
          <a:lstStyle>
            <a:lvl1pPr marL="0" indent="0" algn="ctr">
              <a:buNone/>
              <a:defRPr sz="2800" b="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40" name="Text Placeholder 23">
            <a:extLst>
              <a:ext uri="{FF2B5EF4-FFF2-40B4-BE49-F238E27FC236}">
                <a16:creationId xmlns:a16="http://schemas.microsoft.com/office/drawing/2014/main" id="{1D95DCFA-7244-DC46-94F1-472953A5C4BC}"/>
              </a:ext>
            </a:extLst>
          </p:cNvPr>
          <p:cNvSpPr>
            <a:spLocks noGrp="1"/>
          </p:cNvSpPr>
          <p:nvPr>
            <p:ph type="body" sz="quarter" idx="13" hasCustomPrompt="1"/>
          </p:nvPr>
        </p:nvSpPr>
        <p:spPr>
          <a:xfrm>
            <a:off x="4738255" y="987873"/>
            <a:ext cx="4563524" cy="1540320"/>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47066" y="2335033"/>
            <a:ext cx="2659582" cy="3331335"/>
          </a:xfrm>
          <a:prstGeom prst="rect">
            <a:avLst/>
          </a:prstGeom>
          <a:noFill/>
          <a:ln w="19050">
            <a:solidFill>
              <a:srgbClr val="E45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306311" y="2335033"/>
            <a:ext cx="2659582" cy="3331335"/>
          </a:xfrm>
          <a:prstGeom prst="rect">
            <a:avLst/>
          </a:prstGeom>
          <a:noFill/>
          <a:ln w="19050">
            <a:solidFill>
              <a:srgbClr val="119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65555" y="2335033"/>
            <a:ext cx="2659582" cy="3331335"/>
          </a:xfrm>
          <a:prstGeom prst="rect">
            <a:avLst/>
          </a:prstGeom>
          <a:noFill/>
          <a:ln w="19050">
            <a:solidFill>
              <a:srgbClr val="9A2E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24798" y="2335033"/>
            <a:ext cx="2659582" cy="3331335"/>
          </a:xfrm>
          <a:prstGeom prst="rect">
            <a:avLst/>
          </a:prstGeom>
          <a:noFill/>
          <a:ln w="19050">
            <a:solidFill>
              <a:srgbClr val="F5B0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92881" y="5378747"/>
            <a:ext cx="1811454" cy="432170"/>
          </a:xfrm>
          <a:prstGeom prst="roundRect">
            <a:avLst/>
          </a:prstGeom>
          <a:solidFill>
            <a:srgbClr val="E45E3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a:noFill/>
        </p:spPr>
        <p:txBody>
          <a:bodyPr>
            <a:normAutofit/>
          </a:bodyPr>
          <a:lstStyle>
            <a:lvl1pPr marL="0" indent="0" algn="ctr">
              <a:buNone/>
              <a:defRPr sz="3600" b="1">
                <a:solidFill>
                  <a:srgbClr val="003841"/>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a:noFill/>
        </p:spPr>
        <p:txBody>
          <a:bodyPr>
            <a:noAutofit/>
          </a:bodyPr>
          <a:lstStyle>
            <a:lvl1pPr marL="0" indent="0" algn="ctr">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6176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6176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33731" y="5378747"/>
            <a:ext cx="1811454" cy="432170"/>
          </a:xfrm>
          <a:prstGeom prst="roundRect">
            <a:avLst/>
          </a:prstGeom>
          <a:solidFill>
            <a:srgbClr val="1198D1"/>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302615"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302615"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30703" y="5378747"/>
            <a:ext cx="1811454" cy="432170"/>
          </a:xfrm>
          <a:prstGeom prst="roundRect">
            <a:avLst/>
          </a:prstGeom>
          <a:solidFill>
            <a:srgbClr val="9A2E9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99587"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99587"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67167" y="5378747"/>
            <a:ext cx="1811454" cy="432170"/>
          </a:xfrm>
          <a:prstGeom prst="roundRect">
            <a:avLst/>
          </a:prstGeom>
          <a:solidFill>
            <a:srgbClr val="F5B020"/>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36051" y="5387782"/>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36051" y="2877120"/>
            <a:ext cx="2659582" cy="716489"/>
          </a:xfrm>
          <a:noFill/>
        </p:spPr>
        <p:txBody>
          <a:bodyPr>
            <a:noAutofit/>
          </a:bodyPr>
          <a:lstStyle>
            <a:lvl1pPr marL="0" indent="0" algn="ctr">
              <a:buNone/>
              <a:defRPr sz="18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pic>
        <p:nvPicPr>
          <p:cNvPr id="29" name="Picture 28" descr="A close up of a sign&#10;&#10;Description automatically generated">
            <a:extLst>
              <a:ext uri="{FF2B5EF4-FFF2-40B4-BE49-F238E27FC236}">
                <a16:creationId xmlns:a16="http://schemas.microsoft.com/office/drawing/2014/main" id="{1DD5BB67-19D4-464E-A704-5598375375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8529" y="6271931"/>
            <a:ext cx="1539688" cy="3750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b="1">
                <a:solidFill>
                  <a:srgbClr val="003841"/>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8" name="Picture 7" descr="A close up of a sign&#10;&#10;Description automatically generated">
            <a:extLst>
              <a:ext uri="{FF2B5EF4-FFF2-40B4-BE49-F238E27FC236}">
                <a16:creationId xmlns:a16="http://schemas.microsoft.com/office/drawing/2014/main" id="{7B04A69D-E8D7-C346-9FB0-BC70B601A3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6479" y="6149728"/>
            <a:ext cx="1539688" cy="3750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with photo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1" y="573972"/>
            <a:ext cx="3657600" cy="3966192"/>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7" name="Rectangle 6">
            <a:extLst>
              <a:ext uri="{FF2B5EF4-FFF2-40B4-BE49-F238E27FC236}">
                <a16:creationId xmlns:a16="http://schemas.microsoft.com/office/drawing/2014/main" id="{77E5691C-2052-114E-856B-680D845C8C20}"/>
              </a:ext>
            </a:extLst>
          </p:cNvPr>
          <p:cNvSpPr/>
          <p:nvPr userDrawn="1"/>
        </p:nvSpPr>
        <p:spPr>
          <a:xfrm>
            <a:off x="10798629" y="4540164"/>
            <a:ext cx="1393371" cy="814718"/>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dirty="0"/>
              <a:t>TITLE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00384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pic>
        <p:nvPicPr>
          <p:cNvPr id="21" name="Picture 20" descr="A close up of a sign&#10;&#10;Description automatically generated">
            <a:extLst>
              <a:ext uri="{FF2B5EF4-FFF2-40B4-BE49-F238E27FC236}">
                <a16:creationId xmlns:a16="http://schemas.microsoft.com/office/drawing/2014/main" id="{50641B7D-7439-6543-A65A-E49D8626EA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97954" y="6337254"/>
            <a:ext cx="1539688" cy="3750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with photo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687804"/>
          </a:xfrm>
          <a:prstGeom prst="rect">
            <a:avLst/>
          </a:prstGeom>
          <a:solidFill>
            <a:srgbClr val="E45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3">
            <a:extLst>
              <a:ext uri="{FF2B5EF4-FFF2-40B4-BE49-F238E27FC236}">
                <a16:creationId xmlns:a16="http://schemas.microsoft.com/office/drawing/2014/main" id="{4C2E4610-81E2-D244-8987-5FA2ACDEDDB5}"/>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5" name="Text Placeholder 23">
            <a:extLst>
              <a:ext uri="{FF2B5EF4-FFF2-40B4-BE49-F238E27FC236}">
                <a16:creationId xmlns:a16="http://schemas.microsoft.com/office/drawing/2014/main" id="{706C063A-7C23-4A43-9162-4E447707604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26" name="Text Placeholder 23">
            <a:extLst>
              <a:ext uri="{FF2B5EF4-FFF2-40B4-BE49-F238E27FC236}">
                <a16:creationId xmlns:a16="http://schemas.microsoft.com/office/drawing/2014/main" id="{4DC726BF-C822-2542-BFBC-F344ABCACEF1}"/>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32" name="Picture 31" descr="A close up of a sign&#10;&#10;Description automatically generated">
            <a:extLst>
              <a:ext uri="{FF2B5EF4-FFF2-40B4-BE49-F238E27FC236}">
                <a16:creationId xmlns:a16="http://schemas.microsoft.com/office/drawing/2014/main" id="{7EF35BAF-552E-1041-B6E8-F766989E80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5833" y="6185353"/>
            <a:ext cx="1539688" cy="3750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72" r:id="rId4"/>
    <p:sldLayoutId id="2147483665" r:id="rId5"/>
    <p:sldLayoutId id="2147483666" r:id="rId6"/>
    <p:sldLayoutId id="2147483662" r:id="rId7"/>
    <p:sldLayoutId id="2147483661" r:id="rId8"/>
    <p:sldLayoutId id="2147483667" r:id="rId9"/>
    <p:sldLayoutId id="2147483679" r:id="rId10"/>
    <p:sldLayoutId id="2147483660" r:id="rId11"/>
    <p:sldLayoutId id="2147483651" r:id="rId12"/>
    <p:sldLayoutId id="2147483684" r:id="rId13"/>
    <p:sldLayoutId id="2147483652" r:id="rId14"/>
    <p:sldLayoutId id="2147483673" r:id="rId15"/>
    <p:sldLayoutId id="2147483678" r:id="rId16"/>
    <p:sldLayoutId id="2147483677" r:id="rId17"/>
    <p:sldLayoutId id="2147483670" r:id="rId18"/>
    <p:sldLayoutId id="2147483676" r:id="rId19"/>
    <p:sldLayoutId id="2147483669" r:id="rId20"/>
    <p:sldLayoutId id="2147483656" r:id="rId21"/>
    <p:sldLayoutId id="2147483657" r:id="rId22"/>
    <p:sldLayoutId id="2147483658" r:id="rId23"/>
    <p:sldLayoutId id="2147483680" r:id="rId24"/>
    <p:sldLayoutId id="2147483685"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popculturetourism.eu/" TargetMode="External"/><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matcha-jp.com/en/greatertokyo/10264" TargetMode="External"/><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liverpoolnoise.com/peaky-blinders-bar-baltic-triangle-liverpool-loves-theatrics-good-themed-venue/" TargetMode="External"/><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www.pinterest.com/pin/275634439670765734/" TargetMode="External"/><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5.xml"/><Relationship Id="rId1" Type="http://schemas.openxmlformats.org/officeDocument/2006/relationships/video" Target="https://www.youtube.com/embed/u_3UYncNwz4?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urcommunitynow.com/things-to-do/10-geek-conventions-all-nerds-must-attend-in-2019" TargetMode="External"/><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1.xml"/><Relationship Id="rId4" Type="http://schemas.openxmlformats.org/officeDocument/2006/relationships/hyperlink" Target="https://www.belfastlive.co.uk/whats-on/family-kids-news/gallery/17-snaps-invasion-ni-star-1262768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llowthevikings.com/events/jorvik-fire-festival" TargetMode="External"/><Relationship Id="rId2" Type="http://schemas.openxmlformats.org/officeDocument/2006/relationships/image" Target="../media/image32.jpeg"/><Relationship Id="rId1" Type="http://schemas.openxmlformats.org/officeDocument/2006/relationships/slideLayout" Target="../slideLayouts/slideLayout11.xml"/><Relationship Id="rId6" Type="http://schemas.openxmlformats.org/officeDocument/2006/relationships/hyperlink" Target="http://www.facebook.com/JorvikVikingFestival" TargetMode="External"/><Relationship Id="rId5" Type="http://schemas.openxmlformats.org/officeDocument/2006/relationships/hyperlink" Target="http://news.cision.com/jorvik-viking-festival/i/viking2536,c1438249" TargetMode="Externa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www.pexels.com/photo/person-holding-black-android-smartphone-861126/" TargetMode="External"/><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sabguthrie.info/category/influencer-marketing/" TargetMode="External"/><Relationship Id="rId2" Type="http://schemas.openxmlformats.org/officeDocument/2006/relationships/image" Target="../media/image39.jpeg"/><Relationship Id="rId1" Type="http://schemas.openxmlformats.org/officeDocument/2006/relationships/slideLayout" Target="../slideLayouts/slideLayout15.xml"/><Relationship Id="rId4" Type="http://schemas.openxmlformats.org/officeDocument/2006/relationships/hyperlink" Target="https://creativecommons.org/licenses/by/3.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ekhdecoded.com/social-media-marketing-trends-to-watch-out-for-in-2020/" TargetMode="External"/><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hyperlink" Target="https://creativecommons.org/licenses/by-nc-sa/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quelapaseslindo.com.ar/2016/06/29/las-mejores-cuentas-snapchat-de-viajes/" TargetMode="External"/><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25.xml"/><Relationship Id="rId1" Type="http://schemas.openxmlformats.org/officeDocument/2006/relationships/video" Target="https://www.youtube.com/embed/6jdKKtnZ0W0?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londoncitycalling.com/2020/06/05/sherlock-holmes-in-london/" TargetMode="External"/><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www.groundreport.com/new-age-guerilla-marketing-good-bad-ugly/" TargetMode="External"/><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NNJKWVmK-GM" TargetMode="External"/><Relationship Id="rId2" Type="http://schemas.openxmlformats.org/officeDocument/2006/relationships/slideLayout" Target="../slideLayouts/slideLayout19.xml"/><Relationship Id="rId1" Type="http://schemas.openxmlformats.org/officeDocument/2006/relationships/video" Target="https://www.youtube.com/embed/NNJKWVmK-GM?feature=oembed" TargetMode="Externa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1.xml"/><Relationship Id="rId4" Type="http://schemas.openxmlformats.org/officeDocument/2006/relationships/hyperlink" Target="https://www.lokusdesign.com/blog/5-examples-of-brands-that-did-guerilla-marketing-right/"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video" Target="https://www.youtube.com/embed/hGF-oRLbmdQ?feature=oembed"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kboo.com/media/72247-pop-culture-roundtable" TargetMode="External"/><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hyperlink" Target="https://www.slideshare.net/jenniferbarbee/pop-culture-marketing-in-tourism-29767713"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spongebobfanon.fandom.com/wiki/Fandom" TargetMode="External"/><Relationship Id="rId2" Type="http://schemas.openxmlformats.org/officeDocument/2006/relationships/hyperlink" Target="https://ebrary.net/114330/sociology/motivations_sport_fans" TargetMode="External"/><Relationship Id="rId1" Type="http://schemas.openxmlformats.org/officeDocument/2006/relationships/slideLayout" Target="../slideLayouts/slideLayout20.xml"/><Relationship Id="rId5" Type="http://schemas.openxmlformats.org/officeDocument/2006/relationships/hyperlink" Target="http://belovedbyall.com/about/" TargetMode="Externa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hyperlink" Target="https://cdn.hotelmanagement.com.au/wp-content/uploads/2013/05/31131210/Surfers-at-Surfers-Paradise-Gold-Coast-EDITED.jpg" TargetMode="External"/><Relationship Id="rId2" Type="http://schemas.openxmlformats.org/officeDocument/2006/relationships/hyperlink" Target="https://www.routledge.com/The-Routledge-Handbook-of-Popular-Culture-and-Tourism/Lundberg-Ziakas/p/book/9781138678354" TargetMode="External"/><Relationship Id="rId1" Type="http://schemas.openxmlformats.org/officeDocument/2006/relationships/slideLayout" Target="../slideLayouts/slideLayout18.xml"/><Relationship Id="rId5" Type="http://schemas.openxmlformats.org/officeDocument/2006/relationships/hyperlink" Target="https://i.redd.it/m9xgpjt9z7n51.jpg" TargetMode="Externa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ns-businesshub.com/transport/what-is-tiktok/" TargetMode="External"/><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hyperlink" Target="https://theestablishment.co/your-fandom-is-racist-and-so-are-you-638c5200b15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6A4A1FAF-96EF-4749-9F25-456FB129F89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0"/>
            <a:ext cx="12192000" cy="6858000"/>
          </a:xfrm>
        </p:spPr>
      </p:pic>
      <p:sp>
        <p:nvSpPr>
          <p:cNvPr id="2" name="Text Placeholder 1">
            <a:extLst>
              <a:ext uri="{FF2B5EF4-FFF2-40B4-BE49-F238E27FC236}">
                <a16:creationId xmlns:a16="http://schemas.microsoft.com/office/drawing/2014/main" id="{B629D804-B772-004C-8CEE-AE54F567FE99}"/>
              </a:ext>
            </a:extLst>
          </p:cNvPr>
          <p:cNvSpPr>
            <a:spLocks noGrp="1"/>
          </p:cNvSpPr>
          <p:nvPr>
            <p:ph type="body" sz="quarter" idx="15"/>
          </p:nvPr>
        </p:nvSpPr>
        <p:spPr>
          <a:xfrm>
            <a:off x="1" y="3641395"/>
            <a:ext cx="12192000" cy="1511629"/>
          </a:xfrm>
          <a:solidFill>
            <a:srgbClr val="E45E32"/>
          </a:solidFill>
        </p:spPr>
        <p:txBody>
          <a:bodyPr/>
          <a:lstStyle/>
          <a:p>
            <a:r>
              <a:rPr lang="en-IE" dirty="0" err="1"/>
              <a:t>Popkultūros</a:t>
            </a:r>
            <a:r>
              <a:rPr lang="en-IE" dirty="0"/>
              <a:t> </a:t>
            </a:r>
            <a:r>
              <a:rPr lang="en-IE" dirty="0" err="1"/>
              <a:t>turizmo</a:t>
            </a:r>
            <a:r>
              <a:rPr lang="en-IE" dirty="0"/>
              <a:t> </a:t>
            </a:r>
            <a:r>
              <a:rPr lang="en-IE" dirty="0" err="1"/>
              <a:t>produktu</a:t>
            </a:r>
            <a:r>
              <a:rPr lang="en-IE" dirty="0"/>
              <a:t>̨ </a:t>
            </a:r>
            <a:r>
              <a:rPr lang="en-IE" dirty="0" err="1"/>
              <a:t>ir</a:t>
            </a:r>
            <a:r>
              <a:rPr lang="en-IE" dirty="0"/>
              <a:t> </a:t>
            </a:r>
            <a:r>
              <a:rPr lang="en-IE" dirty="0" err="1"/>
              <a:t>patirčiu</a:t>
            </a:r>
            <a:r>
              <a:rPr lang="en-IE" dirty="0"/>
              <a:t>̨ </a:t>
            </a:r>
            <a:r>
              <a:rPr lang="en-IE" dirty="0" err="1"/>
              <a:t>marketingas</a:t>
            </a:r>
            <a:endParaRPr lang="en-US" dirty="0"/>
          </a:p>
        </p:txBody>
      </p:sp>
      <p:pic>
        <p:nvPicPr>
          <p:cNvPr id="12" name="Picture 11" descr="A close up of a sign&#10;&#10;Description automatically generated">
            <a:extLst>
              <a:ext uri="{FF2B5EF4-FFF2-40B4-BE49-F238E27FC236}">
                <a16:creationId xmlns:a16="http://schemas.microsoft.com/office/drawing/2014/main" id="{49C8601D-6F68-5448-8C96-03634009EA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750" y="255046"/>
            <a:ext cx="3529342" cy="901657"/>
          </a:xfrm>
          <a:prstGeom prst="rect">
            <a:avLst/>
          </a:prstGeom>
        </p:spPr>
      </p:pic>
      <p:sp>
        <p:nvSpPr>
          <p:cNvPr id="16" name="Freeform 15">
            <a:extLst>
              <a:ext uri="{FF2B5EF4-FFF2-40B4-BE49-F238E27FC236}">
                <a16:creationId xmlns:a16="http://schemas.microsoft.com/office/drawing/2014/main" id="{D164E637-29E0-DA45-8C1B-1B859734A216}"/>
              </a:ext>
            </a:extLst>
          </p:cNvPr>
          <p:cNvSpPr txBox="1">
            <a:spLocks/>
          </p:cNvSpPr>
          <p:nvPr/>
        </p:nvSpPr>
        <p:spPr>
          <a:xfrm>
            <a:off x="-6237" y="0"/>
            <a:ext cx="12198238" cy="6858000"/>
          </a:xfrm>
          <a:custGeom>
            <a:avLst/>
            <a:gdLst>
              <a:gd name="connsiteX0" fmla="*/ 0 w 12198238"/>
              <a:gd name="connsiteY0" fmla="*/ 0 h 6858000"/>
              <a:gd name="connsiteX1" fmla="*/ 10775837 w 12198238"/>
              <a:gd name="connsiteY1" fmla="*/ 0 h 6858000"/>
              <a:gd name="connsiteX2" fmla="*/ 10775837 w 12198238"/>
              <a:gd name="connsiteY2" fmla="*/ 4545105 h 6858000"/>
              <a:gd name="connsiteX3" fmla="*/ 12198237 w 12198238"/>
              <a:gd name="connsiteY3" fmla="*/ 4545105 h 6858000"/>
              <a:gd name="connsiteX4" fmla="*/ 12198237 w 12198238"/>
              <a:gd name="connsiteY4" fmla="*/ 0 h 6858000"/>
              <a:gd name="connsiteX5" fmla="*/ 12198238 w 12198238"/>
              <a:gd name="connsiteY5" fmla="*/ 0 h 6858000"/>
              <a:gd name="connsiteX6" fmla="*/ 12198238 w 12198238"/>
              <a:gd name="connsiteY6" fmla="*/ 6858000 h 6858000"/>
              <a:gd name="connsiteX7" fmla="*/ 1422400 w 12198238"/>
              <a:gd name="connsiteY7" fmla="*/ 6858000 h 6858000"/>
              <a:gd name="connsiteX8" fmla="*/ 1422400 w 12198238"/>
              <a:gd name="connsiteY8" fmla="*/ 3337560 h 6858000"/>
              <a:gd name="connsiteX9" fmla="*/ 0 w 12198238"/>
              <a:gd name="connsiteY9" fmla="*/ 3337560 h 6858000"/>
              <a:gd name="connsiteX10" fmla="*/ 0 w 12198238"/>
              <a:gd name="connsiteY10" fmla="*/ 2787085 h 6858000"/>
              <a:gd name="connsiteX11" fmla="*/ 1422400 w 12198238"/>
              <a:gd name="connsiteY11" fmla="*/ 2787085 h 6858000"/>
              <a:gd name="connsiteX12" fmla="*/ 1422400 w 12198238"/>
              <a:gd name="connsiteY12" fmla="*/ 1263084 h 6858000"/>
              <a:gd name="connsiteX13" fmla="*/ 0 w 12198238"/>
              <a:gd name="connsiteY13" fmla="*/ 12630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8238" h="6858000">
                <a:moveTo>
                  <a:pt x="0" y="0"/>
                </a:moveTo>
                <a:lnTo>
                  <a:pt x="10775837" y="0"/>
                </a:lnTo>
                <a:lnTo>
                  <a:pt x="10775837" y="4545105"/>
                </a:lnTo>
                <a:lnTo>
                  <a:pt x="12198237" y="4545105"/>
                </a:lnTo>
                <a:lnTo>
                  <a:pt x="12198237" y="0"/>
                </a:lnTo>
                <a:lnTo>
                  <a:pt x="12198238" y="0"/>
                </a:lnTo>
                <a:lnTo>
                  <a:pt x="12198238" y="6858000"/>
                </a:lnTo>
                <a:lnTo>
                  <a:pt x="1422400" y="6858000"/>
                </a:lnTo>
                <a:lnTo>
                  <a:pt x="1422400" y="3337560"/>
                </a:lnTo>
                <a:lnTo>
                  <a:pt x="0" y="3337560"/>
                </a:lnTo>
                <a:lnTo>
                  <a:pt x="0" y="2787085"/>
                </a:lnTo>
                <a:lnTo>
                  <a:pt x="1422400" y="2787085"/>
                </a:lnTo>
                <a:lnTo>
                  <a:pt x="1422400" y="1263084"/>
                </a:lnTo>
                <a:lnTo>
                  <a:pt x="0" y="1263084"/>
                </a:lnTo>
                <a:close/>
              </a:path>
            </a:pathLst>
          </a:custGeom>
          <a:ln>
            <a:noFill/>
          </a:ln>
        </p:spPr>
        <p:txBody>
          <a:bodyPr vert="horz" wrap="square" lIns="91440" tIns="45720" rIns="91440" bIns="45720" rtlCol="0" anchor="t">
            <a:noAutofit/>
          </a:bodyPr>
          <a:lstStyle>
            <a:defPPr>
              <a:defRPr lang="en-US"/>
            </a:defPPr>
            <a:lvl1pPr marL="0" indent="0" algn="ctr" defTabSz="914400" rtl="0" eaLnBrk="1" latinLnBrk="0" hangingPunct="1">
              <a:buNone/>
              <a:defRPr sz="1800" i="1" kern="1200" baseline="0">
                <a:solidFill>
                  <a:srgbClr val="142D5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80FD9AD1-374D-4063-B713-A369117FD44B}"/>
              </a:ext>
            </a:extLst>
          </p:cNvPr>
          <p:cNvSpPr txBox="1"/>
          <p:nvPr/>
        </p:nvSpPr>
        <p:spPr>
          <a:xfrm>
            <a:off x="9820275" y="5981700"/>
            <a:ext cx="2162175" cy="646331"/>
          </a:xfrm>
          <a:prstGeom prst="rect">
            <a:avLst/>
          </a:prstGeom>
          <a:noFill/>
        </p:spPr>
        <p:txBody>
          <a:bodyPr wrap="square" rtlCol="0">
            <a:spAutoFit/>
          </a:bodyPr>
          <a:lstStyle/>
          <a:p>
            <a:pPr algn="r"/>
            <a:r>
              <a:rPr lang="en-IE" sz="3600" b="1" dirty="0">
                <a:solidFill>
                  <a:schemeClr val="bg1"/>
                </a:solidFill>
              </a:rPr>
              <a:t>4 </a:t>
            </a:r>
            <a:r>
              <a:rPr lang="en-IE" sz="3600" b="1" dirty="0" err="1">
                <a:solidFill>
                  <a:schemeClr val="bg1"/>
                </a:solidFill>
              </a:rPr>
              <a:t>modulis</a:t>
            </a:r>
            <a:endParaRPr lang="en-IE" sz="3600" b="1" dirty="0">
              <a:solidFill>
                <a:schemeClr val="bg1"/>
              </a:solidFill>
            </a:endParaRPr>
          </a:p>
        </p:txBody>
      </p:sp>
    </p:spTree>
    <p:extLst>
      <p:ext uri="{BB962C8B-B14F-4D97-AF65-F5344CB8AC3E}">
        <p14:creationId xmlns:p14="http://schemas.microsoft.com/office/powerpoint/2010/main" val="118323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a:bodyPr>
          <a:lstStyle/>
          <a:p>
            <a:r>
              <a:rPr lang="en-IE" dirty="0"/>
              <a:t>2 SKYRIUS</a:t>
            </a:r>
          </a:p>
          <a:p>
            <a:r>
              <a:rPr lang="en-IE" dirty="0"/>
              <a:t>POPKULTŪROS TURIZMO PREKĖS ŽENKLO KŪRIMAS</a:t>
            </a:r>
          </a:p>
        </p:txBody>
      </p:sp>
      <p:pic>
        <p:nvPicPr>
          <p:cNvPr id="7" name="Picture Placeholder 6" descr="A picture containing outdoor, sky, city, silhouette&#10;&#10;Description automatically generated">
            <a:extLst>
              <a:ext uri="{FF2B5EF4-FFF2-40B4-BE49-F238E27FC236}">
                <a16:creationId xmlns:a16="http://schemas.microsoft.com/office/drawing/2014/main" id="{B320C699-74FF-4FCD-AE32-42D401EF1A7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04195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877506-6453-4001-9FC0-E66DF5B4160D}"/>
              </a:ext>
            </a:extLst>
          </p:cNvPr>
          <p:cNvSpPr>
            <a:spLocks noGrp="1"/>
          </p:cNvSpPr>
          <p:nvPr>
            <p:ph type="body" sz="quarter" idx="13"/>
          </p:nvPr>
        </p:nvSpPr>
        <p:spPr/>
        <p:txBody>
          <a:bodyPr/>
          <a:lstStyle/>
          <a:p>
            <a:r>
              <a:rPr lang="en-IE" dirty="0"/>
              <a:t>POPKULTŪROS TURIZMO PREKĖS ŽENKLO KŪRIMAS</a:t>
            </a:r>
          </a:p>
        </p:txBody>
      </p:sp>
      <p:sp>
        <p:nvSpPr>
          <p:cNvPr id="3" name="Text Placeholder 2">
            <a:extLst>
              <a:ext uri="{FF2B5EF4-FFF2-40B4-BE49-F238E27FC236}">
                <a16:creationId xmlns:a16="http://schemas.microsoft.com/office/drawing/2014/main" id="{409C3105-7B19-47D3-AD96-4EEB693D0E23}"/>
              </a:ext>
            </a:extLst>
          </p:cNvPr>
          <p:cNvSpPr>
            <a:spLocks noGrp="1"/>
          </p:cNvSpPr>
          <p:nvPr>
            <p:ph type="body" sz="quarter" idx="14"/>
          </p:nvPr>
        </p:nvSpPr>
        <p:spPr>
          <a:xfrm>
            <a:off x="388093" y="4661301"/>
            <a:ext cx="10343407" cy="651665"/>
          </a:xfrm>
        </p:spPr>
        <p:txBody>
          <a:bodyPr/>
          <a:lstStyle/>
          <a:p>
            <a:r>
              <a:rPr lang="lt-LT" dirty="0"/>
              <a:t>Stiprus popkultūros turizmo prekės ženklas turi turėti galingą identitetą, skatinti vartotojų elgseną, daryti įtaką tikrovės suvokimui, įkvėpti lankytojų jaudulį ir paskatinti juos kurti naudotojų sukurtą turinį. Popkultūros turizmas, kaip sužinojome, dažnai yra susijęs su stipriais vietos ryšiais. Stiprus popkultūros turizmo prekės ženklas turi gerbėjams suteikti išskirtinę, įtikinamą, įsimintiną ir naudingą patirtį. Pažvelkime į kai kurias..</a:t>
            </a:r>
            <a:endParaRPr lang="en-IE" dirty="0"/>
          </a:p>
        </p:txBody>
      </p:sp>
      <p:pic>
        <p:nvPicPr>
          <p:cNvPr id="6" name="Picture Placeholder 5" descr="A picture containing tree, purple, outdoor, pink&#10;&#10;Description automatically generated">
            <a:extLst>
              <a:ext uri="{FF2B5EF4-FFF2-40B4-BE49-F238E27FC236}">
                <a16:creationId xmlns:a16="http://schemas.microsoft.com/office/drawing/2014/main" id="{47BCE21B-C779-4597-AEC9-E5308B83856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89159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text, indoor, ceiling, person&#10;&#10;Description automatically generated">
            <a:extLst>
              <a:ext uri="{FF2B5EF4-FFF2-40B4-BE49-F238E27FC236}">
                <a16:creationId xmlns:a16="http://schemas.microsoft.com/office/drawing/2014/main" id="{ECDE254F-0807-449B-B3EE-124D07EF51F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F6DF12DB-E685-4CA0-89C9-37039B87161F}"/>
              </a:ext>
            </a:extLst>
          </p:cNvPr>
          <p:cNvSpPr>
            <a:spLocks noGrp="1"/>
          </p:cNvSpPr>
          <p:nvPr>
            <p:ph type="body" sz="quarter" idx="13"/>
          </p:nvPr>
        </p:nvSpPr>
        <p:spPr>
          <a:xfrm>
            <a:off x="222992" y="3314698"/>
            <a:ext cx="4717307" cy="2540001"/>
          </a:xfrm>
        </p:spPr>
        <p:txBody>
          <a:bodyPr>
            <a:normAutofit fontScale="77500" lnSpcReduction="20000"/>
          </a:bodyPr>
          <a:lstStyle/>
          <a:p>
            <a:r>
              <a:rPr lang="lt-LT" dirty="0"/>
              <a:t>Popkultūros turizmas - tai puikūs vaizdai, kraštovaizdžiai ir vietovės. Liverpulis visapusiškai išnaudojo „</a:t>
            </a:r>
            <a:r>
              <a:rPr lang="lt-LT" dirty="0" err="1"/>
              <a:t>Peaky</a:t>
            </a:r>
            <a:r>
              <a:rPr lang="lt-LT" dirty="0"/>
              <a:t> </a:t>
            </a:r>
            <a:r>
              <a:rPr lang="lt-LT" dirty="0" err="1"/>
              <a:t>Blinders</a:t>
            </a:r>
            <a:r>
              <a:rPr lang="lt-LT" dirty="0"/>
              <a:t>“ ryšį - vienas iš pavyzdžių yra „</a:t>
            </a:r>
            <a:r>
              <a:rPr lang="lt-LT" dirty="0" err="1"/>
              <a:t>Peaky</a:t>
            </a:r>
            <a:r>
              <a:rPr lang="lt-LT" dirty="0"/>
              <a:t> </a:t>
            </a:r>
            <a:r>
              <a:rPr lang="lt-LT" dirty="0" err="1"/>
              <a:t>Blinders</a:t>
            </a:r>
            <a:r>
              <a:rPr lang="lt-LT" dirty="0"/>
              <a:t>“ baras, kuris atrodo kaip scena iš filmo!</a:t>
            </a:r>
            <a:endParaRPr lang="en-IE" dirty="0"/>
          </a:p>
        </p:txBody>
      </p:sp>
      <p:pic>
        <p:nvPicPr>
          <p:cNvPr id="10" name="Picture 9">
            <a:extLst>
              <a:ext uri="{FF2B5EF4-FFF2-40B4-BE49-F238E27FC236}">
                <a16:creationId xmlns:a16="http://schemas.microsoft.com/office/drawing/2014/main" id="{006A819A-11D4-40F4-AAB2-9B3A2B5BB2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37819" y="214828"/>
            <a:ext cx="6564312" cy="1575872"/>
          </a:xfrm>
          <a:prstGeom prst="rect">
            <a:avLst/>
          </a:prstGeom>
        </p:spPr>
      </p:pic>
    </p:spTree>
    <p:extLst>
      <p:ext uri="{BB962C8B-B14F-4D97-AF65-F5344CB8AC3E}">
        <p14:creationId xmlns:p14="http://schemas.microsoft.com/office/powerpoint/2010/main" val="260558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 mountain, sky, grass&#10;&#10;Description automatically generated">
            <a:extLst>
              <a:ext uri="{FF2B5EF4-FFF2-40B4-BE49-F238E27FC236}">
                <a16:creationId xmlns:a16="http://schemas.microsoft.com/office/drawing/2014/main" id="{23EB08CD-7206-454D-8DFB-890E81C3AA7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689BD0B5-B685-4762-AF70-97811A561AE1}"/>
              </a:ext>
            </a:extLst>
          </p:cNvPr>
          <p:cNvSpPr>
            <a:spLocks noGrp="1"/>
          </p:cNvSpPr>
          <p:nvPr>
            <p:ph type="body" sz="quarter" idx="13"/>
          </p:nvPr>
        </p:nvSpPr>
        <p:spPr>
          <a:xfrm>
            <a:off x="123825" y="3209924"/>
            <a:ext cx="5010150" cy="2809875"/>
          </a:xfrm>
        </p:spPr>
        <p:txBody>
          <a:bodyPr>
            <a:normAutofit fontScale="77500" lnSpcReduction="20000"/>
          </a:bodyPr>
          <a:lstStyle/>
          <a:p>
            <a:r>
              <a:rPr lang="lt-LT" b="0" dirty="0"/>
              <a:t>Popkultūros turizmo rinkodaroje svarbų vaidmenį atlieka vaizdinė medžiaga. Vaizdiniai yra galingi. Ar žinojote? 40 % žmonių geriau reaguoja į vaizdinę informaciją nei į paprastą tekstą, 85 % dažniau įsigyja prekę, pažiūrėję produkto vaizdo įrašą.</a:t>
            </a:r>
            <a:endParaRPr lang="en-IE" b="0" dirty="0"/>
          </a:p>
        </p:txBody>
      </p:sp>
    </p:spTree>
    <p:extLst>
      <p:ext uri="{BB962C8B-B14F-4D97-AF65-F5344CB8AC3E}">
        <p14:creationId xmlns:p14="http://schemas.microsoft.com/office/powerpoint/2010/main" val="260695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B87E3E-6A8B-45A9-BAFE-928DE9E6BD0B}"/>
              </a:ext>
            </a:extLst>
          </p:cNvPr>
          <p:cNvSpPr>
            <a:spLocks noGrp="1"/>
          </p:cNvSpPr>
          <p:nvPr>
            <p:ph type="pic" sz="quarter" idx="10"/>
          </p:nvPr>
        </p:nvSpPr>
        <p:spPr/>
      </p:sp>
      <p:sp>
        <p:nvSpPr>
          <p:cNvPr id="4" name="Text Placeholder 3">
            <a:extLst>
              <a:ext uri="{FF2B5EF4-FFF2-40B4-BE49-F238E27FC236}">
                <a16:creationId xmlns:a16="http://schemas.microsoft.com/office/drawing/2014/main" id="{9395C5CC-8BC4-4105-8124-3432F0C3D65E}"/>
              </a:ext>
            </a:extLst>
          </p:cNvPr>
          <p:cNvSpPr>
            <a:spLocks noGrp="1"/>
          </p:cNvSpPr>
          <p:nvPr>
            <p:ph type="body" sz="quarter" idx="13"/>
          </p:nvPr>
        </p:nvSpPr>
        <p:spPr>
          <a:xfrm>
            <a:off x="4635221" y="1596958"/>
            <a:ext cx="7264679" cy="2162295"/>
          </a:xfrm>
        </p:spPr>
        <p:txBody>
          <a:bodyPr>
            <a:normAutofit/>
          </a:bodyPr>
          <a:lstStyle/>
          <a:p>
            <a:r>
              <a:rPr lang="lt-LT" sz="2400" dirty="0"/>
              <a:t>Nors iki tikrojo </a:t>
            </a:r>
            <a:r>
              <a:rPr lang="lt-LT" sz="2400" dirty="0" err="1"/>
              <a:t>Hogvartso</a:t>
            </a:r>
            <a:r>
              <a:rPr lang="lt-LT" sz="2400" dirty="0"/>
              <a:t> (</a:t>
            </a:r>
            <a:r>
              <a:rPr lang="lt-LT" sz="2400" dirty="0" err="1"/>
              <a:t>Alnviko</a:t>
            </a:r>
            <a:r>
              <a:rPr lang="lt-LT" sz="2400" dirty="0"/>
              <a:t> pilies </a:t>
            </a:r>
            <a:r>
              <a:rPr lang="lt-LT" sz="2400" dirty="0" err="1"/>
              <a:t>Nortumberlande</a:t>
            </a:r>
            <a:r>
              <a:rPr lang="lt-LT" sz="2400" dirty="0"/>
              <a:t>) toli, tačiau Airijoje esantis </a:t>
            </a:r>
            <a:r>
              <a:rPr lang="lt-LT" sz="2400" dirty="0" err="1"/>
              <a:t>Roskommonas</a:t>
            </a:r>
            <a:r>
              <a:rPr lang="lt-LT" sz="2400" dirty="0"/>
              <a:t> siūlo savo stebuklingą patirtį - </a:t>
            </a:r>
            <a:r>
              <a:rPr lang="lt-LT" sz="2400" dirty="0" err="1"/>
              <a:t>Draiocht</a:t>
            </a:r>
            <a:r>
              <a:rPr lang="lt-LT" sz="2400" dirty="0"/>
              <a:t> </a:t>
            </a:r>
            <a:r>
              <a:rPr lang="lt-LT" sz="2400" dirty="0" err="1"/>
              <a:t>House</a:t>
            </a:r>
            <a:r>
              <a:rPr lang="lt-LT" sz="2400" dirty="0"/>
              <a:t>. </a:t>
            </a:r>
            <a:r>
              <a:rPr lang="lt-LT" sz="2400" dirty="0" err="1"/>
              <a:t>Draiocht</a:t>
            </a:r>
            <a:r>
              <a:rPr lang="lt-LT" sz="2400" dirty="0"/>
              <a:t> (gėlų kalba - MAGIJA) - tai, ką iš tiesų gausite šioje apgyvendinimo įstaigoje. </a:t>
            </a:r>
            <a:endParaRPr lang="en-US" sz="2400" dirty="0"/>
          </a:p>
        </p:txBody>
      </p:sp>
      <p:sp>
        <p:nvSpPr>
          <p:cNvPr id="5" name="Text Placeholder 4">
            <a:extLst>
              <a:ext uri="{FF2B5EF4-FFF2-40B4-BE49-F238E27FC236}">
                <a16:creationId xmlns:a16="http://schemas.microsoft.com/office/drawing/2014/main" id="{9D68F17A-A380-4A06-9078-E743026D529E}"/>
              </a:ext>
            </a:extLst>
          </p:cNvPr>
          <p:cNvSpPr>
            <a:spLocks noGrp="1"/>
          </p:cNvSpPr>
          <p:nvPr>
            <p:ph type="body" sz="quarter" idx="14"/>
          </p:nvPr>
        </p:nvSpPr>
        <p:spPr/>
        <p:txBody>
          <a:bodyPr/>
          <a:lstStyle/>
          <a:p>
            <a:r>
              <a:rPr lang="lt-LT" dirty="0"/>
              <a:t>Prisiliečiant prie Hario Poterio pasaulio, kiekvienas miegamasis turi savo temą, o visame name lankytojai randa kūrybinių genijų ir paruoštų prisiminimų.</a:t>
            </a:r>
            <a:endParaRPr lang="en-IE" dirty="0"/>
          </a:p>
        </p:txBody>
      </p:sp>
      <p:pic>
        <p:nvPicPr>
          <p:cNvPr id="10" name="Picture 6" descr="See the source image">
            <a:extLst>
              <a:ext uri="{FF2B5EF4-FFF2-40B4-BE49-F238E27FC236}">
                <a16:creationId xmlns:a16="http://schemas.microsoft.com/office/drawing/2014/main" id="{AB3477AF-ACF8-4AC1-A46B-8F91A78F6B2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83669" y="523574"/>
            <a:ext cx="3878674" cy="422275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isting image 17">
            <a:extLst>
              <a:ext uri="{FF2B5EF4-FFF2-40B4-BE49-F238E27FC236}">
                <a16:creationId xmlns:a16="http://schemas.microsoft.com/office/drawing/2014/main" id="{0E25B3FB-ED6F-4B0F-A904-E05F51FA68EC}"/>
              </a:ext>
            </a:extLst>
          </p:cNvPr>
          <p:cNvPicPr>
            <a:picLocks noGrp="1" noChangeAspect="1" noChangeArrowheads="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a:extLst>
              <a:ext uri="{FF2B5EF4-FFF2-40B4-BE49-F238E27FC236}">
                <a16:creationId xmlns:a16="http://schemas.microsoft.com/office/drawing/2014/main" id="{8111BD6D-D3ED-4B06-B859-88C7FF781739}"/>
              </a:ext>
            </a:extLst>
          </p:cNvPr>
          <p:cNvSpPr txBox="1">
            <a:spLocks/>
          </p:cNvSpPr>
          <p:nvPr/>
        </p:nvSpPr>
        <p:spPr>
          <a:xfrm>
            <a:off x="6878974" y="295055"/>
            <a:ext cx="5313026" cy="25400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b="1" kern="1200">
                <a:solidFill>
                  <a:srgbClr val="00384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lt-LT" dirty="0">
                <a:solidFill>
                  <a:srgbClr val="E45E32"/>
                </a:solidFill>
              </a:rPr>
              <a:t>„</a:t>
            </a:r>
            <a:r>
              <a:rPr lang="lt-LT" dirty="0" err="1">
                <a:solidFill>
                  <a:srgbClr val="E45E32"/>
                </a:solidFill>
              </a:rPr>
              <a:t>Air</a:t>
            </a:r>
            <a:r>
              <a:rPr lang="lt-LT" dirty="0">
                <a:solidFill>
                  <a:srgbClr val="E45E32"/>
                </a:solidFill>
              </a:rPr>
              <a:t> BNB“ Airijoje - stebuklingos viešnagės..</a:t>
            </a:r>
            <a:endParaRPr lang="en-IE" dirty="0">
              <a:solidFill>
                <a:srgbClr val="E45E32"/>
              </a:solidFill>
            </a:endParaRPr>
          </a:p>
        </p:txBody>
      </p:sp>
      <p:sp>
        <p:nvSpPr>
          <p:cNvPr id="8" name="TextBox 7">
            <a:extLst>
              <a:ext uri="{FF2B5EF4-FFF2-40B4-BE49-F238E27FC236}">
                <a16:creationId xmlns:a16="http://schemas.microsoft.com/office/drawing/2014/main" id="{B06B04BD-2A18-438D-A289-2D1A249F8ACC}"/>
              </a:ext>
            </a:extLst>
          </p:cNvPr>
          <p:cNvSpPr txBox="1"/>
          <p:nvPr/>
        </p:nvSpPr>
        <p:spPr>
          <a:xfrm>
            <a:off x="74089" y="4770235"/>
            <a:ext cx="4635795" cy="1938992"/>
          </a:xfrm>
          <a:prstGeom prst="rect">
            <a:avLst/>
          </a:prstGeom>
          <a:solidFill>
            <a:srgbClr val="E45E32"/>
          </a:solidFill>
        </p:spPr>
        <p:txBody>
          <a:bodyPr wrap="square" rtlCol="0">
            <a:spAutoFit/>
          </a:bodyPr>
          <a:lstStyle/>
          <a:p>
            <a:r>
              <a:rPr lang="en-IE" sz="2400" dirty="0">
                <a:solidFill>
                  <a:schemeClr val="bg1"/>
                </a:solidFill>
              </a:rPr>
              <a:t>Roscommon </a:t>
            </a:r>
            <a:r>
              <a:rPr lang="en-IE" sz="2400" dirty="0" err="1">
                <a:solidFill>
                  <a:schemeClr val="bg1"/>
                </a:solidFill>
              </a:rPr>
              <a:t>neturi</a:t>
            </a:r>
            <a:r>
              <a:rPr lang="en-IE" sz="2400" dirty="0">
                <a:solidFill>
                  <a:schemeClr val="bg1"/>
                </a:solidFill>
              </a:rPr>
              <a:t> </a:t>
            </a:r>
            <a:r>
              <a:rPr lang="en-IE" sz="2400" dirty="0" err="1">
                <a:solidFill>
                  <a:schemeClr val="bg1"/>
                </a:solidFill>
              </a:rPr>
              <a:t>jokio</a:t>
            </a:r>
            <a:r>
              <a:rPr lang="en-IE" sz="2400" dirty="0">
                <a:solidFill>
                  <a:schemeClr val="bg1"/>
                </a:solidFill>
              </a:rPr>
              <a:t> </a:t>
            </a:r>
            <a:r>
              <a:rPr lang="en-IE" sz="2400" dirty="0" err="1">
                <a:solidFill>
                  <a:schemeClr val="bg1"/>
                </a:solidFill>
              </a:rPr>
              <a:t>ryšio</a:t>
            </a:r>
            <a:r>
              <a:rPr lang="en-IE" sz="2400" dirty="0">
                <a:solidFill>
                  <a:schemeClr val="bg1"/>
                </a:solidFill>
              </a:rPr>
              <a:t> </a:t>
            </a:r>
            <a:r>
              <a:rPr lang="en-IE" sz="2400" dirty="0" err="1">
                <a:solidFill>
                  <a:schemeClr val="bg1"/>
                </a:solidFill>
              </a:rPr>
              <a:t>su</a:t>
            </a:r>
            <a:r>
              <a:rPr lang="en-IE" sz="2400" dirty="0">
                <a:solidFill>
                  <a:schemeClr val="bg1"/>
                </a:solidFill>
              </a:rPr>
              <a:t> </a:t>
            </a:r>
            <a:r>
              <a:rPr lang="en-IE" sz="2400" dirty="0" err="1">
                <a:solidFill>
                  <a:schemeClr val="bg1"/>
                </a:solidFill>
              </a:rPr>
              <a:t>Hario</a:t>
            </a:r>
            <a:r>
              <a:rPr lang="en-IE" sz="2400" dirty="0">
                <a:solidFill>
                  <a:schemeClr val="bg1"/>
                </a:solidFill>
              </a:rPr>
              <a:t> </a:t>
            </a:r>
            <a:r>
              <a:rPr lang="en-IE" sz="2400" dirty="0" err="1">
                <a:solidFill>
                  <a:schemeClr val="bg1"/>
                </a:solidFill>
              </a:rPr>
              <a:t>Poterio</a:t>
            </a:r>
            <a:r>
              <a:rPr lang="en-IE" sz="2400" dirty="0">
                <a:solidFill>
                  <a:schemeClr val="bg1"/>
                </a:solidFill>
              </a:rPr>
              <a:t> </a:t>
            </a:r>
            <a:r>
              <a:rPr lang="en-IE" sz="2400" dirty="0" err="1">
                <a:solidFill>
                  <a:schemeClr val="bg1"/>
                </a:solidFill>
              </a:rPr>
              <a:t>pasauliu</a:t>
            </a:r>
            <a:r>
              <a:rPr lang="en-IE" sz="2400" dirty="0">
                <a:solidFill>
                  <a:schemeClr val="bg1"/>
                </a:solidFill>
              </a:rPr>
              <a:t>, </a:t>
            </a:r>
            <a:r>
              <a:rPr lang="en-IE" sz="2400" dirty="0" err="1">
                <a:solidFill>
                  <a:schemeClr val="bg1"/>
                </a:solidFill>
              </a:rPr>
              <a:t>puikūs</a:t>
            </a:r>
            <a:r>
              <a:rPr lang="en-IE" sz="2400" dirty="0">
                <a:solidFill>
                  <a:schemeClr val="bg1"/>
                </a:solidFill>
              </a:rPr>
              <a:t> </a:t>
            </a:r>
            <a:r>
              <a:rPr lang="en-IE" sz="2400" dirty="0" err="1">
                <a:solidFill>
                  <a:schemeClr val="bg1"/>
                </a:solidFill>
              </a:rPr>
              <a:t>vaizdai</a:t>
            </a:r>
            <a:r>
              <a:rPr lang="en-IE" sz="2400" dirty="0">
                <a:solidFill>
                  <a:schemeClr val="bg1"/>
                </a:solidFill>
              </a:rPr>
              <a:t>, </a:t>
            </a:r>
            <a:r>
              <a:rPr lang="en-IE" sz="2400" dirty="0" err="1">
                <a:solidFill>
                  <a:schemeClr val="bg1"/>
                </a:solidFill>
              </a:rPr>
              <a:t>vizija</a:t>
            </a:r>
            <a:r>
              <a:rPr lang="en-IE" sz="2400" dirty="0">
                <a:solidFill>
                  <a:schemeClr val="bg1"/>
                </a:solidFill>
              </a:rPr>
              <a:t> </a:t>
            </a:r>
            <a:r>
              <a:rPr lang="en-IE" sz="2400" dirty="0" err="1">
                <a:solidFill>
                  <a:schemeClr val="bg1"/>
                </a:solidFill>
              </a:rPr>
              <a:t>ir</a:t>
            </a:r>
            <a:r>
              <a:rPr lang="en-IE" sz="2400" dirty="0">
                <a:solidFill>
                  <a:schemeClr val="bg1"/>
                </a:solidFill>
              </a:rPr>
              <a:t> </a:t>
            </a:r>
            <a:r>
              <a:rPr lang="en-IE" sz="2400" dirty="0" err="1">
                <a:solidFill>
                  <a:schemeClr val="bg1"/>
                </a:solidFill>
              </a:rPr>
              <a:t>interjero</a:t>
            </a:r>
            <a:r>
              <a:rPr lang="en-IE" sz="2400" dirty="0">
                <a:solidFill>
                  <a:schemeClr val="bg1"/>
                </a:solidFill>
              </a:rPr>
              <a:t> </a:t>
            </a:r>
            <a:r>
              <a:rPr lang="en-IE" sz="2400" dirty="0" err="1">
                <a:solidFill>
                  <a:schemeClr val="bg1"/>
                </a:solidFill>
              </a:rPr>
              <a:t>dizainas</a:t>
            </a:r>
            <a:r>
              <a:rPr lang="en-IE" sz="2400" dirty="0">
                <a:solidFill>
                  <a:schemeClr val="bg1"/>
                </a:solidFill>
              </a:rPr>
              <a:t> </a:t>
            </a:r>
            <a:r>
              <a:rPr lang="en-IE" sz="2400" dirty="0" err="1">
                <a:solidFill>
                  <a:schemeClr val="bg1"/>
                </a:solidFill>
              </a:rPr>
              <a:t>yra</a:t>
            </a:r>
            <a:r>
              <a:rPr lang="en-IE" sz="2400" dirty="0">
                <a:solidFill>
                  <a:schemeClr val="bg1"/>
                </a:solidFill>
              </a:rPr>
              <a:t> tai, kas </a:t>
            </a:r>
            <a:r>
              <a:rPr lang="en-IE" sz="2400" dirty="0" err="1">
                <a:solidFill>
                  <a:schemeClr val="bg1"/>
                </a:solidFill>
              </a:rPr>
              <a:t>daro</a:t>
            </a:r>
            <a:r>
              <a:rPr lang="en-IE" sz="2400" dirty="0">
                <a:solidFill>
                  <a:schemeClr val="bg1"/>
                </a:solidFill>
              </a:rPr>
              <a:t> tai </a:t>
            </a:r>
            <a:r>
              <a:rPr lang="en-IE" sz="2400" dirty="0" err="1">
                <a:solidFill>
                  <a:schemeClr val="bg1"/>
                </a:solidFill>
              </a:rPr>
              <a:t>ypatinga</a:t>
            </a:r>
            <a:r>
              <a:rPr lang="en-IE" sz="2400" dirty="0">
                <a:solidFill>
                  <a:schemeClr val="bg1"/>
                </a:solidFill>
              </a:rPr>
              <a:t>..</a:t>
            </a:r>
          </a:p>
          <a:p>
            <a:endParaRPr lang="en-IE" sz="2400" dirty="0">
              <a:solidFill>
                <a:schemeClr val="bg1"/>
              </a:solidFill>
            </a:endParaRPr>
          </a:p>
        </p:txBody>
      </p:sp>
    </p:spTree>
    <p:extLst>
      <p:ext uri="{BB962C8B-B14F-4D97-AF65-F5344CB8AC3E}">
        <p14:creationId xmlns:p14="http://schemas.microsoft.com/office/powerpoint/2010/main" val="4019110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6BEA85-5134-4C9A-9F91-779938A0F0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9050"/>
            <a:ext cx="12192000" cy="4462939"/>
          </a:xfrm>
          <a:prstGeom prst="rect">
            <a:avLst/>
          </a:prstGeom>
        </p:spPr>
      </p:pic>
      <p:pic>
        <p:nvPicPr>
          <p:cNvPr id="11" name="Picture 10">
            <a:extLst>
              <a:ext uri="{FF2B5EF4-FFF2-40B4-BE49-F238E27FC236}">
                <a16:creationId xmlns:a16="http://schemas.microsoft.com/office/drawing/2014/main" id="{775BA38A-5D12-41D6-8DDE-BBD1848ACF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11280"/>
            <a:ext cx="11753850" cy="2546720"/>
          </a:xfrm>
          <a:prstGeom prst="rect">
            <a:avLst/>
          </a:prstGeom>
        </p:spPr>
      </p:pic>
      <p:sp>
        <p:nvSpPr>
          <p:cNvPr id="12" name="TextBox 11">
            <a:extLst>
              <a:ext uri="{FF2B5EF4-FFF2-40B4-BE49-F238E27FC236}">
                <a16:creationId xmlns:a16="http://schemas.microsoft.com/office/drawing/2014/main" id="{E078935E-BC3B-4EC9-849A-F456B0E7C9E2}"/>
              </a:ext>
            </a:extLst>
          </p:cNvPr>
          <p:cNvSpPr txBox="1"/>
          <p:nvPr/>
        </p:nvSpPr>
        <p:spPr>
          <a:xfrm>
            <a:off x="76199" y="2055459"/>
            <a:ext cx="4635795" cy="1938992"/>
          </a:xfrm>
          <a:prstGeom prst="rect">
            <a:avLst/>
          </a:prstGeom>
          <a:solidFill>
            <a:srgbClr val="E45E32"/>
          </a:solidFill>
        </p:spPr>
        <p:txBody>
          <a:bodyPr wrap="square" rtlCol="0">
            <a:spAutoFit/>
          </a:bodyPr>
          <a:lstStyle/>
          <a:p>
            <a:r>
              <a:rPr lang="lt-LT" sz="2400" dirty="0">
                <a:solidFill>
                  <a:schemeClr val="bg1"/>
                </a:solidFill>
              </a:rPr>
              <a:t>Apžvalgos leidžia suprasti ne tik tai, kokie stebuklingi yra namai, bet ir tai, kokią stebuklingą patirtį ir prisiminimus jie suteikia Hario Poterio gerbėjams.</a:t>
            </a:r>
            <a:endParaRPr lang="en-IE" sz="2400" dirty="0">
              <a:solidFill>
                <a:schemeClr val="bg1"/>
              </a:solidFill>
            </a:endParaRPr>
          </a:p>
        </p:txBody>
      </p:sp>
    </p:spTree>
    <p:extLst>
      <p:ext uri="{BB962C8B-B14F-4D97-AF65-F5344CB8AC3E}">
        <p14:creationId xmlns:p14="http://schemas.microsoft.com/office/powerpoint/2010/main" val="346322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wearing a uniform&#10;&#10;Description automatically generated">
            <a:extLst>
              <a:ext uri="{FF2B5EF4-FFF2-40B4-BE49-F238E27FC236}">
                <a16:creationId xmlns:a16="http://schemas.microsoft.com/office/drawing/2014/main" id="{6B12603C-8116-48E0-AEF8-0CAC9277641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a:bodyPr>
          <a:lstStyle/>
          <a:p>
            <a:r>
              <a:rPr lang="en-IE" dirty="0"/>
              <a:t>3 SKYRIUS</a:t>
            </a:r>
          </a:p>
          <a:p>
            <a:r>
              <a:rPr lang="en-IE" dirty="0"/>
              <a:t>POPKULTŪROS GERBĖJŲ GALIOS PANAUDOJIMAS</a:t>
            </a:r>
          </a:p>
        </p:txBody>
      </p:sp>
    </p:spTree>
    <p:extLst>
      <p:ext uri="{BB962C8B-B14F-4D97-AF65-F5344CB8AC3E}">
        <p14:creationId xmlns:p14="http://schemas.microsoft.com/office/powerpoint/2010/main" val="844777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Why Pop Culture?: Alexandre O. Philippe at TEDxMileHigh">
            <a:hlinkClick r:id="" action="ppaction://media"/>
            <a:extLst>
              <a:ext uri="{FF2B5EF4-FFF2-40B4-BE49-F238E27FC236}">
                <a16:creationId xmlns:a16="http://schemas.microsoft.com/office/drawing/2014/main" id="{2D5F9B7B-C792-4F14-B8A0-CCFD80E367D9}"/>
              </a:ext>
            </a:extLst>
          </p:cNvPr>
          <p:cNvPicPr>
            <a:picLocks noRot="1" noChangeAspect="1"/>
          </p:cNvPicPr>
          <p:nvPr>
            <a:videoFile r:link="rId1"/>
          </p:nvPr>
        </p:nvPicPr>
        <p:blipFill>
          <a:blip r:embed="rId3"/>
          <a:stretch>
            <a:fillRect/>
          </a:stretch>
        </p:blipFill>
        <p:spPr>
          <a:xfrm>
            <a:off x="918209" y="161406"/>
            <a:ext cx="10908032" cy="6163038"/>
          </a:xfrm>
          <a:prstGeom prst="rect">
            <a:avLst/>
          </a:prstGeom>
        </p:spPr>
      </p:pic>
      <p:sp>
        <p:nvSpPr>
          <p:cNvPr id="5" name="TextBox 4">
            <a:extLst>
              <a:ext uri="{FF2B5EF4-FFF2-40B4-BE49-F238E27FC236}">
                <a16:creationId xmlns:a16="http://schemas.microsoft.com/office/drawing/2014/main" id="{CE172642-5692-470E-8592-99DB4001078B}"/>
              </a:ext>
            </a:extLst>
          </p:cNvPr>
          <p:cNvSpPr txBox="1"/>
          <p:nvPr/>
        </p:nvSpPr>
        <p:spPr>
          <a:xfrm>
            <a:off x="365759" y="5555003"/>
            <a:ext cx="11675445" cy="769441"/>
          </a:xfrm>
          <a:prstGeom prst="rect">
            <a:avLst/>
          </a:prstGeom>
          <a:solidFill>
            <a:schemeClr val="accent2"/>
          </a:solidFill>
        </p:spPr>
        <p:txBody>
          <a:bodyPr wrap="square" rtlCol="0">
            <a:spAutoFit/>
          </a:bodyPr>
          <a:lstStyle/>
          <a:p>
            <a:pPr algn="ctr"/>
            <a:r>
              <a:rPr lang="lt-LT" sz="2200" dirty="0">
                <a:solidFill>
                  <a:schemeClr val="bg1"/>
                </a:solidFill>
              </a:rPr>
              <a:t>Šiame vaizdo įraše </a:t>
            </a:r>
            <a:r>
              <a:rPr lang="lt-LT" sz="2200" dirty="0" err="1">
                <a:solidFill>
                  <a:schemeClr val="bg1"/>
                </a:solidFill>
              </a:rPr>
              <a:t>Alexandre'as</a:t>
            </a:r>
            <a:r>
              <a:rPr lang="lt-LT" sz="2200" dirty="0">
                <a:solidFill>
                  <a:schemeClr val="bg1"/>
                </a:solidFill>
              </a:rPr>
              <a:t> O. </a:t>
            </a:r>
            <a:r>
              <a:rPr lang="lt-LT" sz="2200" dirty="0" err="1">
                <a:solidFill>
                  <a:schemeClr val="bg1"/>
                </a:solidFill>
              </a:rPr>
              <a:t>Philippe'as</a:t>
            </a:r>
            <a:r>
              <a:rPr lang="lt-LT" sz="2200" dirty="0">
                <a:solidFill>
                  <a:schemeClr val="bg1"/>
                </a:solidFill>
              </a:rPr>
              <a:t>, prisipažįstantis popkultūros maniakas, puikiai supažindina su popkultūra, popkultūros gerbėjais, paaiškina, kodėl visa tai svarbu ir kaip tai mus sieja.</a:t>
            </a:r>
            <a:endParaRPr lang="en-IE" sz="2200" dirty="0">
              <a:solidFill>
                <a:schemeClr val="bg1"/>
              </a:solidFill>
            </a:endParaRPr>
          </a:p>
        </p:txBody>
      </p:sp>
    </p:spTree>
    <p:extLst>
      <p:ext uri="{BB962C8B-B14F-4D97-AF65-F5344CB8AC3E}">
        <p14:creationId xmlns:p14="http://schemas.microsoft.com/office/powerpoint/2010/main" val="336874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DE21FA-DC49-4D87-85A3-682837F440D8}"/>
              </a:ext>
            </a:extLst>
          </p:cNvPr>
          <p:cNvSpPr>
            <a:spLocks noGrp="1"/>
          </p:cNvSpPr>
          <p:nvPr>
            <p:ph type="body" sz="quarter" idx="13"/>
          </p:nvPr>
        </p:nvSpPr>
        <p:spPr/>
        <p:txBody>
          <a:bodyPr/>
          <a:lstStyle/>
          <a:p>
            <a:r>
              <a:rPr lang="en-IE" dirty="0" err="1"/>
              <a:t>Popkultūros</a:t>
            </a:r>
            <a:r>
              <a:rPr lang="en-IE" dirty="0"/>
              <a:t> </a:t>
            </a:r>
            <a:r>
              <a:rPr lang="en-IE" dirty="0" err="1"/>
              <a:t>konvencijos</a:t>
            </a:r>
            <a:r>
              <a:rPr lang="en-IE" dirty="0"/>
              <a:t> </a:t>
            </a:r>
            <a:r>
              <a:rPr lang="en-IE" dirty="0" err="1"/>
              <a:t>ir</a:t>
            </a:r>
            <a:r>
              <a:rPr lang="en-IE" dirty="0"/>
              <a:t> </a:t>
            </a:r>
            <a:r>
              <a:rPr lang="en-IE" dirty="0" err="1"/>
              <a:t>festivaliai</a:t>
            </a:r>
            <a:endParaRPr lang="en-IE" dirty="0"/>
          </a:p>
        </p:txBody>
      </p:sp>
      <p:sp>
        <p:nvSpPr>
          <p:cNvPr id="3" name="Text Placeholder 2">
            <a:extLst>
              <a:ext uri="{FF2B5EF4-FFF2-40B4-BE49-F238E27FC236}">
                <a16:creationId xmlns:a16="http://schemas.microsoft.com/office/drawing/2014/main" id="{63F66857-0306-42F5-BE37-E12F0D0EF72D}"/>
              </a:ext>
            </a:extLst>
          </p:cNvPr>
          <p:cNvSpPr>
            <a:spLocks noGrp="1"/>
          </p:cNvSpPr>
          <p:nvPr>
            <p:ph type="body" sz="quarter" idx="14"/>
          </p:nvPr>
        </p:nvSpPr>
        <p:spPr>
          <a:xfrm>
            <a:off x="497155" y="4879542"/>
            <a:ext cx="10069245" cy="1483157"/>
          </a:xfrm>
        </p:spPr>
        <p:txBody>
          <a:bodyPr/>
          <a:lstStyle/>
          <a:p>
            <a:r>
              <a:rPr lang="lt-LT" dirty="0">
                <a:latin typeface="Helvetica Neue"/>
              </a:rPr>
              <a:t>Popkultūros suvažiavimai skirti fanams, kurie domisi filmais, komiksais, </a:t>
            </a:r>
            <a:r>
              <a:rPr lang="lt-LT" dirty="0" err="1">
                <a:latin typeface="Helvetica Neue"/>
              </a:rPr>
              <a:t>anime</a:t>
            </a:r>
            <a:r>
              <a:rPr lang="lt-LT" dirty="0">
                <a:latin typeface="Helvetica Neue"/>
              </a:rPr>
              <a:t>, televizijos laidomis, </a:t>
            </a:r>
            <a:r>
              <a:rPr lang="lt-LT" dirty="0" err="1">
                <a:latin typeface="Helvetica Neue"/>
              </a:rPr>
              <a:t>cosplay</a:t>
            </a:r>
            <a:r>
              <a:rPr lang="lt-LT" dirty="0">
                <a:latin typeface="Helvetica Neue"/>
              </a:rPr>
              <a:t>. Jie suteikia gerbėjams galimybę pirkti ir parduoti su jais susijusias prekes. </a:t>
            </a:r>
            <a:endParaRPr lang="en-IE" dirty="0"/>
          </a:p>
        </p:txBody>
      </p:sp>
      <p:pic>
        <p:nvPicPr>
          <p:cNvPr id="6" name="Picture Placeholder 5" descr="A group of people in clothing&#10;&#10;Description automatically generated">
            <a:extLst>
              <a:ext uri="{FF2B5EF4-FFF2-40B4-BE49-F238E27FC236}">
                <a16:creationId xmlns:a16="http://schemas.microsoft.com/office/drawing/2014/main" id="{B8917278-C9F1-4658-9D24-68DEE037E17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08296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7C6F56-9BB2-478E-A055-182750B6788F}"/>
              </a:ext>
            </a:extLst>
          </p:cNvPr>
          <p:cNvSpPr>
            <a:spLocks noGrp="1"/>
          </p:cNvSpPr>
          <p:nvPr>
            <p:ph type="body" sz="quarter" idx="13"/>
          </p:nvPr>
        </p:nvSpPr>
        <p:spPr>
          <a:xfrm>
            <a:off x="4635221" y="1458061"/>
            <a:ext cx="7442479" cy="2164180"/>
          </a:xfrm>
        </p:spPr>
        <p:txBody>
          <a:bodyPr>
            <a:normAutofit fontScale="70000" lnSpcReduction="20000"/>
          </a:bodyPr>
          <a:lstStyle/>
          <a:p>
            <a:r>
              <a:rPr lang="lt-LT" dirty="0"/>
              <a:t>Smaragdo salos </a:t>
            </a:r>
            <a:r>
              <a:rPr lang="lt-LT" dirty="0" err="1"/>
              <a:t>garnizonas</a:t>
            </a:r>
            <a:r>
              <a:rPr lang="lt-LT" dirty="0"/>
              <a:t> atveža „</a:t>
            </a:r>
            <a:r>
              <a:rPr lang="lt-LT" dirty="0" err="1"/>
              <a:t>Invasion</a:t>
            </a:r>
            <a:r>
              <a:rPr lang="lt-LT" dirty="0"/>
              <a:t> NI </a:t>
            </a:r>
            <a:r>
              <a:rPr lang="lt-LT" dirty="0" err="1"/>
              <a:t>Star</a:t>
            </a:r>
            <a:r>
              <a:rPr lang="lt-LT" dirty="0"/>
              <a:t> </a:t>
            </a:r>
            <a:r>
              <a:rPr lang="lt-LT" dirty="0" err="1"/>
              <a:t>Wars</a:t>
            </a:r>
            <a:r>
              <a:rPr lang="lt-LT" dirty="0"/>
              <a:t>“ konvenciją į „</a:t>
            </a:r>
            <a:r>
              <a:rPr lang="lt-LT" dirty="0" err="1"/>
              <a:t>Eikon</a:t>
            </a:r>
            <a:r>
              <a:rPr lang="lt-LT" dirty="0"/>
              <a:t>“ parodų centrą „</a:t>
            </a:r>
            <a:r>
              <a:rPr lang="lt-LT" dirty="0" err="1"/>
              <a:t>Maze</a:t>
            </a:r>
            <a:r>
              <a:rPr lang="lt-LT" dirty="0"/>
              <a:t>“, esantį už </a:t>
            </a:r>
            <a:r>
              <a:rPr lang="lt-LT" dirty="0" err="1"/>
              <a:t>Lisburno</a:t>
            </a:r>
            <a:r>
              <a:rPr lang="lt-LT" dirty="0"/>
              <a:t> (</a:t>
            </a:r>
            <a:r>
              <a:rPr lang="lt-LT" dirty="0" err="1"/>
              <a:t>Lisburn</a:t>
            </a:r>
            <a:r>
              <a:rPr lang="lt-LT" dirty="0"/>
              <a:t>, </a:t>
            </a:r>
            <a:r>
              <a:rPr lang="lt-LT" dirty="0" err="1"/>
              <a:t>Co</a:t>
            </a:r>
            <a:r>
              <a:rPr lang="lt-LT" dirty="0"/>
              <a:t> </a:t>
            </a:r>
            <a:r>
              <a:rPr lang="lt-LT" dirty="0" err="1"/>
              <a:t>Antrim</a:t>
            </a:r>
            <a:r>
              <a:rPr lang="lt-LT" dirty="0"/>
              <a:t>). Gerbėjai galėjo apžiūrėti natūralaus dydžio rekvizitų kopijas, taip pat dekoracijas ir kultinius personažus - tokius kaip </a:t>
            </a:r>
            <a:r>
              <a:rPr lang="lt-LT" dirty="0" err="1"/>
              <a:t>šturmoopieriai</a:t>
            </a:r>
            <a:r>
              <a:rPr lang="lt-LT" dirty="0"/>
              <a:t> ir </a:t>
            </a:r>
            <a:r>
              <a:rPr lang="lt-LT" dirty="0" err="1"/>
              <a:t>Darthas</a:t>
            </a:r>
            <a:r>
              <a:rPr lang="lt-LT" dirty="0"/>
              <a:t> </a:t>
            </a:r>
            <a:r>
              <a:rPr lang="lt-LT" dirty="0" err="1"/>
              <a:t>Vaderis</a:t>
            </a:r>
            <a:r>
              <a:rPr lang="lt-LT" dirty="0"/>
              <a:t> filmavimo aikštelėje.</a:t>
            </a:r>
            <a:endParaRPr lang="en-US" dirty="0"/>
          </a:p>
        </p:txBody>
      </p:sp>
      <p:sp>
        <p:nvSpPr>
          <p:cNvPr id="5" name="Text Placeholder 4">
            <a:extLst>
              <a:ext uri="{FF2B5EF4-FFF2-40B4-BE49-F238E27FC236}">
                <a16:creationId xmlns:a16="http://schemas.microsoft.com/office/drawing/2014/main" id="{14A46021-4202-4714-B78A-AB75E22B5202}"/>
              </a:ext>
            </a:extLst>
          </p:cNvPr>
          <p:cNvSpPr>
            <a:spLocks noGrp="1"/>
          </p:cNvSpPr>
          <p:nvPr>
            <p:ph type="body" sz="quarter" idx="14"/>
          </p:nvPr>
        </p:nvSpPr>
        <p:spPr>
          <a:xfrm>
            <a:off x="7814127" y="3664234"/>
            <a:ext cx="3932304" cy="2164180"/>
          </a:xfrm>
        </p:spPr>
        <p:txBody>
          <a:bodyPr/>
          <a:lstStyle/>
          <a:p>
            <a:r>
              <a:rPr lang="lt-LT" dirty="0"/>
              <a:t>Taip pat dalyvavo keletas įžymybių: admirolas Pietas (</a:t>
            </a:r>
            <a:r>
              <a:rPr lang="lt-LT" dirty="0" err="1"/>
              <a:t>Kenneth</a:t>
            </a:r>
            <a:r>
              <a:rPr lang="lt-LT" dirty="0"/>
              <a:t> </a:t>
            </a:r>
            <a:r>
              <a:rPr lang="lt-LT" dirty="0" err="1"/>
              <a:t>Colley</a:t>
            </a:r>
            <a:r>
              <a:rPr lang="lt-LT" dirty="0"/>
              <a:t>) ir </a:t>
            </a:r>
            <a:r>
              <a:rPr lang="lt-LT" dirty="0" err="1"/>
              <a:t>Logray</a:t>
            </a:r>
            <a:r>
              <a:rPr lang="lt-LT" dirty="0"/>
              <a:t> </a:t>
            </a:r>
            <a:r>
              <a:rPr lang="lt-LT" dirty="0" err="1"/>
              <a:t>the</a:t>
            </a:r>
            <a:r>
              <a:rPr lang="lt-LT" dirty="0"/>
              <a:t> </a:t>
            </a:r>
            <a:r>
              <a:rPr lang="lt-LT" dirty="0" err="1"/>
              <a:t>Ewok</a:t>
            </a:r>
            <a:r>
              <a:rPr lang="lt-LT" dirty="0"/>
              <a:t> (Mike </a:t>
            </a:r>
            <a:r>
              <a:rPr lang="lt-LT" dirty="0" err="1"/>
              <a:t>Edmonds</a:t>
            </a:r>
            <a:r>
              <a:rPr lang="lt-LT" dirty="0"/>
              <a:t>).</a:t>
            </a:r>
          </a:p>
          <a:p>
            <a:r>
              <a:rPr lang="lt-LT" dirty="0"/>
              <a:t>Per savaitgalį suvažiavime apsilankė tūkstančiai gerbėjų.</a:t>
            </a:r>
            <a:endParaRPr lang="en-IE" dirty="0"/>
          </a:p>
        </p:txBody>
      </p:sp>
      <p:pic>
        <p:nvPicPr>
          <p:cNvPr id="3074" name="Picture 2">
            <a:extLst>
              <a:ext uri="{FF2B5EF4-FFF2-40B4-BE49-F238E27FC236}">
                <a16:creationId xmlns:a16="http://schemas.microsoft.com/office/drawing/2014/main" id="{C4421EDA-B614-40A7-8E33-9A2238AE7D70}"/>
              </a:ext>
            </a:extLst>
          </p:cNvPr>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586D6EB-9CBE-4E98-B79A-39EC69C80DBC}"/>
              </a:ext>
            </a:extLst>
          </p:cNvPr>
          <p:cNvPicPr>
            <a:picLocks noGrp="1" noChangeAspect="1" noChangeArrowheads="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4"/>
            <a:extLst>
              <a:ext uri="{FF2B5EF4-FFF2-40B4-BE49-F238E27FC236}">
                <a16:creationId xmlns:a16="http://schemas.microsoft.com/office/drawing/2014/main" id="{829E3A47-C34D-481B-9EDD-3527F1DE2960}"/>
              </a:ext>
            </a:extLst>
          </p:cNvPr>
          <p:cNvSpPr txBox="1"/>
          <p:nvPr/>
        </p:nvSpPr>
        <p:spPr>
          <a:xfrm>
            <a:off x="1397000" y="4746324"/>
            <a:ext cx="1384300" cy="369332"/>
          </a:xfrm>
          <a:prstGeom prst="rect">
            <a:avLst/>
          </a:prstGeom>
          <a:noFill/>
        </p:spPr>
        <p:txBody>
          <a:bodyPr wrap="square" rtlCol="0">
            <a:spAutoFit/>
          </a:bodyPr>
          <a:lstStyle/>
          <a:p>
            <a:pPr algn="r"/>
            <a:r>
              <a:rPr lang="en-IE" dirty="0">
                <a:hlinkClick r:id="rId4"/>
              </a:rPr>
              <a:t>Šaltinis</a:t>
            </a:r>
            <a:endParaRPr lang="en-IE" dirty="0"/>
          </a:p>
        </p:txBody>
      </p:sp>
    </p:spTree>
    <p:extLst>
      <p:ext uri="{BB962C8B-B14F-4D97-AF65-F5344CB8AC3E}">
        <p14:creationId xmlns:p14="http://schemas.microsoft.com/office/powerpoint/2010/main" val="230618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A41445-4ACE-4424-BFFE-305FB79B27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4404" y="316041"/>
            <a:ext cx="5394462" cy="5856159"/>
          </a:xfrm>
          <a:prstGeom prst="rect">
            <a:avLst/>
          </a:prstGeom>
        </p:spPr>
      </p:pic>
      <p:sp>
        <p:nvSpPr>
          <p:cNvPr id="3" name="Text Placeholder 2">
            <a:extLst>
              <a:ext uri="{FF2B5EF4-FFF2-40B4-BE49-F238E27FC236}">
                <a16:creationId xmlns:a16="http://schemas.microsoft.com/office/drawing/2014/main" id="{035783F7-4F0B-474E-9452-AB0B59CEA517}"/>
              </a:ext>
            </a:extLst>
          </p:cNvPr>
          <p:cNvSpPr>
            <a:spLocks noGrp="1"/>
          </p:cNvSpPr>
          <p:nvPr>
            <p:ph type="body" sz="quarter" idx="14"/>
          </p:nvPr>
        </p:nvSpPr>
        <p:spPr>
          <a:xfrm>
            <a:off x="6793918" y="3209365"/>
            <a:ext cx="4902027" cy="968329"/>
          </a:xfrm>
        </p:spPr>
        <p:txBody>
          <a:bodyPr/>
          <a:lstStyle/>
          <a:p>
            <a:r>
              <a:rPr lang="en-IE" dirty="0"/>
              <a:t>POPKULTŪROS GERBĖJŲ GALIOS PANAUDOJIMAS</a:t>
            </a:r>
          </a:p>
        </p:txBody>
      </p:sp>
      <p:sp>
        <p:nvSpPr>
          <p:cNvPr id="4" name="Text Placeholder 3">
            <a:extLst>
              <a:ext uri="{FF2B5EF4-FFF2-40B4-BE49-F238E27FC236}">
                <a16:creationId xmlns:a16="http://schemas.microsoft.com/office/drawing/2014/main" id="{306F49EF-F1AB-4833-9A9D-B9935B2A0EB8}"/>
              </a:ext>
            </a:extLst>
          </p:cNvPr>
          <p:cNvSpPr>
            <a:spLocks noGrp="1"/>
          </p:cNvSpPr>
          <p:nvPr>
            <p:ph type="body" sz="quarter" idx="15"/>
          </p:nvPr>
        </p:nvSpPr>
        <p:spPr>
          <a:solidFill>
            <a:srgbClr val="1198D1"/>
          </a:solidFill>
        </p:spPr>
        <p:txBody>
          <a:bodyPr/>
          <a:lstStyle/>
          <a:p>
            <a:r>
              <a:rPr lang="en-IE" dirty="0"/>
              <a:t>3</a:t>
            </a:r>
          </a:p>
        </p:txBody>
      </p:sp>
      <p:sp>
        <p:nvSpPr>
          <p:cNvPr id="5" name="Text Placeholder 4">
            <a:extLst>
              <a:ext uri="{FF2B5EF4-FFF2-40B4-BE49-F238E27FC236}">
                <a16:creationId xmlns:a16="http://schemas.microsoft.com/office/drawing/2014/main" id="{31D0A785-DE70-43EB-BAEE-5FE889806743}"/>
              </a:ext>
            </a:extLst>
          </p:cNvPr>
          <p:cNvSpPr>
            <a:spLocks noGrp="1"/>
          </p:cNvSpPr>
          <p:nvPr>
            <p:ph type="body" sz="quarter" idx="16"/>
          </p:nvPr>
        </p:nvSpPr>
        <p:spPr>
          <a:xfrm>
            <a:off x="6843009" y="4541943"/>
            <a:ext cx="4902027" cy="968329"/>
          </a:xfrm>
        </p:spPr>
        <p:txBody>
          <a:bodyPr/>
          <a:lstStyle/>
          <a:p>
            <a:r>
              <a:rPr lang="en-IE" dirty="0"/>
              <a:t>DĖMESYS VARTOTOJŲ SUKURTAM TURINIUI</a:t>
            </a:r>
          </a:p>
        </p:txBody>
      </p:sp>
      <p:sp>
        <p:nvSpPr>
          <p:cNvPr id="6" name="Text Placeholder 5">
            <a:extLst>
              <a:ext uri="{FF2B5EF4-FFF2-40B4-BE49-F238E27FC236}">
                <a16:creationId xmlns:a16="http://schemas.microsoft.com/office/drawing/2014/main" id="{F9CC331F-DCE0-43EC-BED4-BD6FCE48B188}"/>
              </a:ext>
            </a:extLst>
          </p:cNvPr>
          <p:cNvSpPr>
            <a:spLocks noGrp="1"/>
          </p:cNvSpPr>
          <p:nvPr>
            <p:ph type="body" sz="quarter" idx="17"/>
          </p:nvPr>
        </p:nvSpPr>
        <p:spPr>
          <a:solidFill>
            <a:srgbClr val="F5B020"/>
          </a:solidFill>
        </p:spPr>
        <p:txBody>
          <a:bodyPr/>
          <a:lstStyle/>
          <a:p>
            <a:r>
              <a:rPr lang="en-IE" dirty="0"/>
              <a:t>4</a:t>
            </a:r>
          </a:p>
        </p:txBody>
      </p:sp>
      <p:sp>
        <p:nvSpPr>
          <p:cNvPr id="7" name="Text Placeholder 6">
            <a:extLst>
              <a:ext uri="{FF2B5EF4-FFF2-40B4-BE49-F238E27FC236}">
                <a16:creationId xmlns:a16="http://schemas.microsoft.com/office/drawing/2014/main" id="{9211FD49-601F-482F-8ABE-16EAFC4D3CD5}"/>
              </a:ext>
            </a:extLst>
          </p:cNvPr>
          <p:cNvSpPr>
            <a:spLocks noGrp="1"/>
          </p:cNvSpPr>
          <p:nvPr>
            <p:ph type="body" sz="quarter" idx="18"/>
          </p:nvPr>
        </p:nvSpPr>
        <p:spPr>
          <a:xfrm>
            <a:off x="6815095" y="5740643"/>
            <a:ext cx="4902027" cy="968329"/>
          </a:xfrm>
        </p:spPr>
        <p:txBody>
          <a:bodyPr/>
          <a:lstStyle/>
          <a:p>
            <a:r>
              <a:rPr lang="en-IE" dirty="0"/>
              <a:t>ĮŽYMYBIŲ IR ĮTAKINGŲJŲ RINKODARA</a:t>
            </a:r>
          </a:p>
        </p:txBody>
      </p:sp>
      <p:sp>
        <p:nvSpPr>
          <p:cNvPr id="8" name="Text Placeholder 7">
            <a:extLst>
              <a:ext uri="{FF2B5EF4-FFF2-40B4-BE49-F238E27FC236}">
                <a16:creationId xmlns:a16="http://schemas.microsoft.com/office/drawing/2014/main" id="{ED1293A3-DD98-4A91-8793-5610CCC43F20}"/>
              </a:ext>
            </a:extLst>
          </p:cNvPr>
          <p:cNvSpPr>
            <a:spLocks noGrp="1"/>
          </p:cNvSpPr>
          <p:nvPr>
            <p:ph type="body" sz="quarter" idx="19"/>
          </p:nvPr>
        </p:nvSpPr>
        <p:spPr>
          <a:solidFill>
            <a:srgbClr val="DD1B50"/>
          </a:solidFill>
        </p:spPr>
        <p:txBody>
          <a:bodyPr/>
          <a:lstStyle/>
          <a:p>
            <a:r>
              <a:rPr lang="en-IE" dirty="0"/>
              <a:t>5</a:t>
            </a:r>
          </a:p>
        </p:txBody>
      </p:sp>
      <p:sp>
        <p:nvSpPr>
          <p:cNvPr id="9" name="Text Placeholder 8">
            <a:extLst>
              <a:ext uri="{FF2B5EF4-FFF2-40B4-BE49-F238E27FC236}">
                <a16:creationId xmlns:a16="http://schemas.microsoft.com/office/drawing/2014/main" id="{48D2091F-8325-453B-9688-9A200775695F}"/>
              </a:ext>
            </a:extLst>
          </p:cNvPr>
          <p:cNvSpPr>
            <a:spLocks noGrp="1"/>
          </p:cNvSpPr>
          <p:nvPr>
            <p:ph type="body" sz="quarter" idx="13"/>
          </p:nvPr>
        </p:nvSpPr>
        <p:spPr>
          <a:xfrm>
            <a:off x="114301" y="666750"/>
            <a:ext cx="5404446" cy="2102994"/>
          </a:xfrm>
          <a:solidFill>
            <a:srgbClr val="E45E32"/>
          </a:solidFill>
        </p:spPr>
        <p:txBody>
          <a:bodyPr>
            <a:normAutofit/>
          </a:bodyPr>
          <a:lstStyle/>
          <a:p>
            <a:pPr algn="ctr"/>
            <a:endParaRPr lang="en-IE" dirty="0"/>
          </a:p>
          <a:p>
            <a:pPr algn="ctr"/>
            <a:r>
              <a:rPr lang="en-IE" dirty="0"/>
              <a:t>4 MODULIO TURINYS</a:t>
            </a:r>
          </a:p>
        </p:txBody>
      </p:sp>
      <p:sp>
        <p:nvSpPr>
          <p:cNvPr id="10" name="Text Placeholder 9">
            <a:extLst>
              <a:ext uri="{FF2B5EF4-FFF2-40B4-BE49-F238E27FC236}">
                <a16:creationId xmlns:a16="http://schemas.microsoft.com/office/drawing/2014/main" id="{63B1B6F9-E9F5-4C3D-8083-407FB5B0362D}"/>
              </a:ext>
            </a:extLst>
          </p:cNvPr>
          <p:cNvSpPr>
            <a:spLocks noGrp="1"/>
          </p:cNvSpPr>
          <p:nvPr>
            <p:ph type="body" sz="quarter" idx="20"/>
          </p:nvPr>
        </p:nvSpPr>
        <p:spPr>
          <a:xfrm>
            <a:off x="5837978" y="2096644"/>
            <a:ext cx="685799" cy="635000"/>
          </a:xfrm>
          <a:solidFill>
            <a:srgbClr val="91BE46"/>
          </a:solidFill>
        </p:spPr>
        <p:txBody>
          <a:bodyPr/>
          <a:lstStyle/>
          <a:p>
            <a:r>
              <a:rPr lang="en-IE" dirty="0"/>
              <a:t>2</a:t>
            </a:r>
          </a:p>
        </p:txBody>
      </p:sp>
      <p:sp>
        <p:nvSpPr>
          <p:cNvPr id="11" name="Text Placeholder 10">
            <a:extLst>
              <a:ext uri="{FF2B5EF4-FFF2-40B4-BE49-F238E27FC236}">
                <a16:creationId xmlns:a16="http://schemas.microsoft.com/office/drawing/2014/main" id="{1A0D5563-DFEE-4E92-A484-A9AE49B1A2DB}"/>
              </a:ext>
            </a:extLst>
          </p:cNvPr>
          <p:cNvSpPr>
            <a:spLocks noGrp="1"/>
          </p:cNvSpPr>
          <p:nvPr>
            <p:ph type="body" sz="quarter" idx="21"/>
          </p:nvPr>
        </p:nvSpPr>
        <p:spPr>
          <a:solidFill>
            <a:srgbClr val="9A2E90"/>
          </a:solidFill>
        </p:spPr>
        <p:txBody>
          <a:bodyPr/>
          <a:lstStyle/>
          <a:p>
            <a:r>
              <a:rPr lang="en-IE" dirty="0"/>
              <a:t>1</a:t>
            </a:r>
          </a:p>
        </p:txBody>
      </p:sp>
      <p:sp>
        <p:nvSpPr>
          <p:cNvPr id="12" name="Text Placeholder 11">
            <a:extLst>
              <a:ext uri="{FF2B5EF4-FFF2-40B4-BE49-F238E27FC236}">
                <a16:creationId xmlns:a16="http://schemas.microsoft.com/office/drawing/2014/main" id="{A0B62811-2390-4DA8-B1CF-474D80A3C3F9}"/>
              </a:ext>
            </a:extLst>
          </p:cNvPr>
          <p:cNvSpPr>
            <a:spLocks noGrp="1"/>
          </p:cNvSpPr>
          <p:nvPr>
            <p:ph type="body" sz="quarter" idx="22"/>
          </p:nvPr>
        </p:nvSpPr>
        <p:spPr/>
        <p:txBody>
          <a:bodyPr/>
          <a:lstStyle/>
          <a:p>
            <a:r>
              <a:rPr lang="en-IE" dirty="0"/>
              <a:t>INTRO: KODĖL POPKULTŪROS TURIZMUI REIKIA SPECIALIOS RINKODAROS</a:t>
            </a:r>
          </a:p>
        </p:txBody>
      </p:sp>
      <p:sp>
        <p:nvSpPr>
          <p:cNvPr id="13" name="Text Placeholder 12">
            <a:extLst>
              <a:ext uri="{FF2B5EF4-FFF2-40B4-BE49-F238E27FC236}">
                <a16:creationId xmlns:a16="http://schemas.microsoft.com/office/drawing/2014/main" id="{3C4C16BC-29DF-473A-9283-0DEE1C3E35A1}"/>
              </a:ext>
            </a:extLst>
          </p:cNvPr>
          <p:cNvSpPr>
            <a:spLocks noGrp="1"/>
          </p:cNvSpPr>
          <p:nvPr>
            <p:ph type="body" sz="quarter" idx="23"/>
          </p:nvPr>
        </p:nvSpPr>
        <p:spPr>
          <a:xfrm>
            <a:off x="6843008" y="1876787"/>
            <a:ext cx="4902027" cy="968329"/>
          </a:xfrm>
        </p:spPr>
        <p:txBody>
          <a:bodyPr/>
          <a:lstStyle/>
          <a:p>
            <a:r>
              <a:rPr lang="en-IE" dirty="0"/>
              <a:t>POPKULTŪROS TURIZMO PREKĖS ŽENKLO KŪRIMAS</a:t>
            </a:r>
          </a:p>
        </p:txBody>
      </p:sp>
      <p:sp>
        <p:nvSpPr>
          <p:cNvPr id="14" name="TextBox 13">
            <a:extLst>
              <a:ext uri="{FF2B5EF4-FFF2-40B4-BE49-F238E27FC236}">
                <a16:creationId xmlns:a16="http://schemas.microsoft.com/office/drawing/2014/main" id="{93C94022-3C7F-48E2-9642-20F0513F6AF1}"/>
              </a:ext>
            </a:extLst>
          </p:cNvPr>
          <p:cNvSpPr txBox="1"/>
          <p:nvPr/>
        </p:nvSpPr>
        <p:spPr>
          <a:xfrm>
            <a:off x="437437" y="6311243"/>
            <a:ext cx="4970941" cy="338554"/>
          </a:xfrm>
          <a:prstGeom prst="rect">
            <a:avLst/>
          </a:prstGeom>
          <a:noFill/>
        </p:spPr>
        <p:txBody>
          <a:bodyPr wrap="square">
            <a:spAutoFit/>
          </a:bodyPr>
          <a:lstStyle/>
          <a:p>
            <a:r>
              <a:rPr lang="lt-LT" sz="800" dirty="0">
                <a:solidFill>
                  <a:srgbClr val="323338"/>
                </a:solidFill>
              </a:rPr>
              <a:t>Šį projektą finansavo Europos Komisija. Šis leidinys atspindi tik autoriaus (-</a:t>
            </a:r>
            <a:r>
              <a:rPr lang="lt-LT" sz="800" dirty="0" err="1">
                <a:solidFill>
                  <a:srgbClr val="323338"/>
                </a:solidFill>
              </a:rPr>
              <a:t>ių</a:t>
            </a:r>
            <a:r>
              <a:rPr lang="lt-LT" sz="800">
                <a:solidFill>
                  <a:srgbClr val="323338"/>
                </a:solidFill>
              </a:rPr>
              <a:t>) požiūrį, o Komisija negali būti laikoma atsakinga už bet kokį jame pateiktos informacijos panaudojimą. </a:t>
            </a:r>
            <a:endParaRPr lang="en-IE" sz="800" dirty="0"/>
          </a:p>
        </p:txBody>
      </p:sp>
    </p:spTree>
    <p:extLst>
      <p:ext uri="{BB962C8B-B14F-4D97-AF65-F5344CB8AC3E}">
        <p14:creationId xmlns:p14="http://schemas.microsoft.com/office/powerpoint/2010/main" val="1271810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ass, outdoor, sky, person&#10;&#10;Description automatically generated">
            <a:extLst>
              <a:ext uri="{FF2B5EF4-FFF2-40B4-BE49-F238E27FC236}">
                <a16:creationId xmlns:a16="http://schemas.microsoft.com/office/drawing/2014/main" id="{0F458150-298B-4ED0-B50B-566EB90C20A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pic>
        <p:nvPicPr>
          <p:cNvPr id="10" name="Picture Placeholder 9" descr="A group of people in clothing walking down a street&#10;&#10;Description automatically generated with low confidence">
            <a:extLst>
              <a:ext uri="{FF2B5EF4-FFF2-40B4-BE49-F238E27FC236}">
                <a16:creationId xmlns:a16="http://schemas.microsoft.com/office/drawing/2014/main" id="{354C65F7-EDD3-41BB-8DCD-014590649996}"/>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a:fillRect/>
          </a:stretch>
        </p:blipFill>
        <p:spPr/>
      </p:pic>
      <p:sp>
        <p:nvSpPr>
          <p:cNvPr id="4" name="Text Placeholder 3">
            <a:extLst>
              <a:ext uri="{FF2B5EF4-FFF2-40B4-BE49-F238E27FC236}">
                <a16:creationId xmlns:a16="http://schemas.microsoft.com/office/drawing/2014/main" id="{6C42E581-9F3C-4BC8-8C67-36F308BBE230}"/>
              </a:ext>
            </a:extLst>
          </p:cNvPr>
          <p:cNvSpPr>
            <a:spLocks noGrp="1"/>
          </p:cNvSpPr>
          <p:nvPr>
            <p:ph type="body" sz="quarter" idx="13"/>
          </p:nvPr>
        </p:nvSpPr>
        <p:spPr>
          <a:xfrm>
            <a:off x="4635221" y="1381861"/>
            <a:ext cx="7366279" cy="1791502"/>
          </a:xfrm>
        </p:spPr>
        <p:txBody>
          <a:bodyPr>
            <a:noAutofit/>
          </a:bodyPr>
          <a:lstStyle/>
          <a:p>
            <a:r>
              <a:rPr lang="lt-LT" b="0" dirty="0">
                <a:solidFill>
                  <a:srgbClr val="050505"/>
                </a:solidFill>
              </a:rPr>
              <a:t>Kasmetinis JORVIK Vikingų festivalis, pripažintas didžiausiu vikingų festivaliu Europoje, yra visame mieste vykstanti Jorko vikingų paveldo šventė.</a:t>
            </a:r>
            <a:endParaRPr lang="en-IE" dirty="0"/>
          </a:p>
        </p:txBody>
      </p:sp>
      <p:sp>
        <p:nvSpPr>
          <p:cNvPr id="5" name="Text Placeholder 4">
            <a:extLst>
              <a:ext uri="{FF2B5EF4-FFF2-40B4-BE49-F238E27FC236}">
                <a16:creationId xmlns:a16="http://schemas.microsoft.com/office/drawing/2014/main" id="{70691C78-7415-47BA-93E5-E207FB310C8A}"/>
              </a:ext>
            </a:extLst>
          </p:cNvPr>
          <p:cNvSpPr>
            <a:spLocks noGrp="1"/>
          </p:cNvSpPr>
          <p:nvPr>
            <p:ph type="body" sz="quarter" idx="14"/>
          </p:nvPr>
        </p:nvSpPr>
        <p:spPr>
          <a:xfrm>
            <a:off x="7814127" y="3570338"/>
            <a:ext cx="3932304" cy="2164180"/>
          </a:xfrm>
        </p:spPr>
        <p:txBody>
          <a:bodyPr/>
          <a:lstStyle/>
          <a:p>
            <a:r>
              <a:rPr lang="lt-LT" dirty="0">
                <a:solidFill>
                  <a:srgbClr val="050505"/>
                </a:solidFill>
                <a:latin typeface="inherit"/>
              </a:rPr>
              <a:t>Festivalio renginių, paskaitų, pasivaikščiojimų su gidu ir mūšio inscenizacijų programa kasmet pritraukia daugiau nei 50 000 lankytojų iš viso pasaulio, o daugelis jų kasmet sugrįžta dalyvauti ir pasimėgauti festivalio atmosfera.</a:t>
            </a:r>
            <a:endParaRPr lang="en-IE" dirty="0"/>
          </a:p>
        </p:txBody>
      </p:sp>
      <p:sp>
        <p:nvSpPr>
          <p:cNvPr id="6" name="TextBox 5">
            <a:extLst>
              <a:ext uri="{FF2B5EF4-FFF2-40B4-BE49-F238E27FC236}">
                <a16:creationId xmlns:a16="http://schemas.microsoft.com/office/drawing/2014/main" id="{301F60B4-EBF8-4351-8983-ECA8C24C4C93}"/>
              </a:ext>
            </a:extLst>
          </p:cNvPr>
          <p:cNvSpPr txBox="1"/>
          <p:nvPr/>
        </p:nvSpPr>
        <p:spPr>
          <a:xfrm>
            <a:off x="1473200" y="4889500"/>
            <a:ext cx="1346200" cy="369332"/>
          </a:xfrm>
          <a:prstGeom prst="rect">
            <a:avLst/>
          </a:prstGeom>
          <a:noFill/>
        </p:spPr>
        <p:txBody>
          <a:bodyPr wrap="square" rtlCol="0">
            <a:spAutoFit/>
          </a:bodyPr>
          <a:lstStyle/>
          <a:p>
            <a:pPr algn="r"/>
            <a:r>
              <a:rPr lang="en-IE" dirty="0">
                <a:hlinkClick r:id="rId6"/>
              </a:rPr>
              <a:t>Šaltinis</a:t>
            </a:r>
            <a:endParaRPr lang="en-IE" dirty="0"/>
          </a:p>
        </p:txBody>
      </p:sp>
    </p:spTree>
    <p:extLst>
      <p:ext uri="{BB962C8B-B14F-4D97-AF65-F5344CB8AC3E}">
        <p14:creationId xmlns:p14="http://schemas.microsoft.com/office/powerpoint/2010/main" val="2742726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wearing a uniform&#10;&#10;Description automatically generated">
            <a:extLst>
              <a:ext uri="{FF2B5EF4-FFF2-40B4-BE49-F238E27FC236}">
                <a16:creationId xmlns:a16="http://schemas.microsoft.com/office/drawing/2014/main" id="{6B12603C-8116-48E0-AEF8-0CAC92776415}"/>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a:bodyPr>
          <a:lstStyle/>
          <a:p>
            <a:r>
              <a:rPr lang="en-IE" dirty="0"/>
              <a:t>4 SKYRIUS</a:t>
            </a:r>
          </a:p>
          <a:p>
            <a:r>
              <a:rPr lang="en-IE" dirty="0"/>
              <a:t>DĖMESYS VARTOTOJŲ SUKURTAM TURINIUI</a:t>
            </a:r>
          </a:p>
        </p:txBody>
      </p:sp>
    </p:spTree>
    <p:extLst>
      <p:ext uri="{BB962C8B-B14F-4D97-AF65-F5344CB8AC3E}">
        <p14:creationId xmlns:p14="http://schemas.microsoft.com/office/powerpoint/2010/main" val="63650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B36D9-D2C3-4339-AA70-C8A797F7877D}"/>
              </a:ext>
            </a:extLst>
          </p:cNvPr>
          <p:cNvSpPr>
            <a:spLocks noGrp="1"/>
          </p:cNvSpPr>
          <p:nvPr>
            <p:ph type="body" sz="quarter" idx="13"/>
          </p:nvPr>
        </p:nvSpPr>
        <p:spPr/>
        <p:txBody>
          <a:bodyPr/>
          <a:lstStyle/>
          <a:p>
            <a:r>
              <a:rPr lang="en-IE" dirty="0"/>
              <a:t>Kas </a:t>
            </a:r>
            <a:r>
              <a:rPr lang="en-IE" dirty="0" err="1"/>
              <a:t>yra</a:t>
            </a:r>
            <a:r>
              <a:rPr lang="en-IE" dirty="0"/>
              <a:t> </a:t>
            </a:r>
            <a:r>
              <a:rPr lang="en-IE" dirty="0" err="1"/>
              <a:t>vartotojo</a:t>
            </a:r>
            <a:r>
              <a:rPr lang="en-IE" dirty="0"/>
              <a:t> </a:t>
            </a:r>
            <a:r>
              <a:rPr lang="en-IE" dirty="0" err="1"/>
              <a:t>kuriamas</a:t>
            </a:r>
            <a:r>
              <a:rPr lang="en-IE" dirty="0"/>
              <a:t> </a:t>
            </a:r>
            <a:r>
              <a:rPr lang="en-IE" dirty="0" err="1"/>
              <a:t>turinys</a:t>
            </a:r>
            <a:r>
              <a:rPr lang="en-IE" dirty="0"/>
              <a:t>?</a:t>
            </a:r>
          </a:p>
        </p:txBody>
      </p:sp>
      <p:sp>
        <p:nvSpPr>
          <p:cNvPr id="3" name="Text Placeholder 2">
            <a:extLst>
              <a:ext uri="{FF2B5EF4-FFF2-40B4-BE49-F238E27FC236}">
                <a16:creationId xmlns:a16="http://schemas.microsoft.com/office/drawing/2014/main" id="{C9CDBA9E-51ED-4C87-AFAC-2F32D3356379}"/>
              </a:ext>
            </a:extLst>
          </p:cNvPr>
          <p:cNvSpPr>
            <a:spLocks noGrp="1"/>
          </p:cNvSpPr>
          <p:nvPr>
            <p:ph type="body" sz="quarter" idx="14"/>
          </p:nvPr>
        </p:nvSpPr>
        <p:spPr>
          <a:xfrm>
            <a:off x="497155" y="4729886"/>
            <a:ext cx="10135403" cy="469184"/>
          </a:xfrm>
        </p:spPr>
        <p:txBody>
          <a:bodyPr/>
          <a:lstStyle/>
          <a:p>
            <a:r>
              <a:rPr lang="lt-LT" dirty="0"/>
              <a:t>Vartotojų sukurtas turinys (UGC) - tai bet kokios formos turinys, pavyzdžiui, vaizdai, vaizdo įrašai, tekstas ir garso įrašai, kuriuos naudotojai paskelbė interneto platformose, pavyzdžiui, apžvalgose, socialinėje žiniasklaidoje ir </a:t>
            </a:r>
            <a:r>
              <a:rPr lang="lt-LT" dirty="0" err="1"/>
              <a:t>vikipedijose</a:t>
            </a:r>
            <a:r>
              <a:rPr lang="lt-LT" dirty="0"/>
              <a:t>. Tai tai, ką vartotojai sukuria, kad internete skleistų informaciją apie produktus ar paslaugas. Popkultūros turizmas labai priklauso nuo </a:t>
            </a:r>
            <a:r>
              <a:rPr lang="lt-LT" dirty="0" err="1"/>
              <a:t>fandomų</a:t>
            </a:r>
            <a:r>
              <a:rPr lang="lt-LT" dirty="0"/>
              <a:t>, o tai reiškia, kad UGC yra itin svarbi rinkodaros priemonė...</a:t>
            </a:r>
            <a:endParaRPr lang="en-IE" dirty="0"/>
          </a:p>
        </p:txBody>
      </p:sp>
      <p:pic>
        <p:nvPicPr>
          <p:cNvPr id="6" name="Picture Placeholder 5" descr="Three teenagers taking a selfie on their mobile phone">
            <a:extLst>
              <a:ext uri="{FF2B5EF4-FFF2-40B4-BE49-F238E27FC236}">
                <a16:creationId xmlns:a16="http://schemas.microsoft.com/office/drawing/2014/main" id="{8DF514F2-C08F-4EAD-BFF1-FA95F9DC34D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3565525" y="-10886"/>
            <a:ext cx="8626475" cy="4540251"/>
          </a:xfrm>
        </p:spPr>
      </p:pic>
    </p:spTree>
    <p:extLst>
      <p:ext uri="{BB962C8B-B14F-4D97-AF65-F5344CB8AC3E}">
        <p14:creationId xmlns:p14="http://schemas.microsoft.com/office/powerpoint/2010/main" val="2865546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E26CB1-EE25-40D5-A807-7290C30BCDE1}"/>
              </a:ext>
            </a:extLst>
          </p:cNvPr>
          <p:cNvSpPr>
            <a:spLocks noGrp="1"/>
          </p:cNvSpPr>
          <p:nvPr>
            <p:ph type="body" sz="quarter" idx="13"/>
          </p:nvPr>
        </p:nvSpPr>
        <p:spPr>
          <a:xfrm>
            <a:off x="255181" y="3115340"/>
            <a:ext cx="4901610" cy="2945218"/>
          </a:xfrm>
        </p:spPr>
        <p:txBody>
          <a:bodyPr>
            <a:normAutofit fontScale="92500" lnSpcReduction="10000"/>
          </a:bodyPr>
          <a:lstStyle/>
          <a:p>
            <a:r>
              <a:rPr lang="lt-LT" sz="2800" dirty="0"/>
              <a:t>85 proc. vartotojų mano, kad vaizdinis vartotojų sukurtas turinys (UGC) yra </a:t>
            </a:r>
            <a:r>
              <a:rPr lang="lt-LT" sz="2800" dirty="0" err="1"/>
              <a:t>įtikinamesnis</a:t>
            </a:r>
            <a:r>
              <a:rPr lang="lt-LT" sz="2800" dirty="0"/>
              <a:t> nei prekės ženklo nuotraukos ar vaizdo įrašai.</a:t>
            </a:r>
          </a:p>
          <a:p>
            <a:r>
              <a:rPr lang="lt-LT" sz="2800" dirty="0"/>
              <a:t>Štai kodėl vartotojų sukurtas turinys laikomas turinio rinkodaros auksu.</a:t>
            </a:r>
            <a:endParaRPr lang="en-IE" sz="2400" dirty="0"/>
          </a:p>
        </p:txBody>
      </p:sp>
      <p:pic>
        <p:nvPicPr>
          <p:cNvPr id="10" name="Picture Placeholder 9" descr="A person holding a phone&#10;&#10;Description automatically generated with low confidence">
            <a:extLst>
              <a:ext uri="{FF2B5EF4-FFF2-40B4-BE49-F238E27FC236}">
                <a16:creationId xmlns:a16="http://schemas.microsoft.com/office/drawing/2014/main" id="{C14DB9BD-320B-4411-A005-8EC0077E034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3780655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FEDF33-987C-4663-9A69-E8550A229835}"/>
              </a:ext>
            </a:extLst>
          </p:cNvPr>
          <p:cNvSpPr>
            <a:spLocks noGrp="1"/>
          </p:cNvSpPr>
          <p:nvPr>
            <p:ph type="body" sz="quarter" idx="13"/>
          </p:nvPr>
        </p:nvSpPr>
        <p:spPr>
          <a:xfrm>
            <a:off x="6799995" y="336679"/>
            <a:ext cx="5556529" cy="1791502"/>
          </a:xfrm>
        </p:spPr>
        <p:txBody>
          <a:bodyPr>
            <a:normAutofit/>
          </a:bodyPr>
          <a:lstStyle/>
          <a:p>
            <a:r>
              <a:rPr lang="lt-LT" sz="2800" dirty="0">
                <a:solidFill>
                  <a:srgbClr val="E45E32"/>
                </a:solidFill>
              </a:rPr>
              <a:t>Kai derinama partizaninė (</a:t>
            </a:r>
            <a:r>
              <a:rPr lang="lt-LT" sz="2800" dirty="0" err="1">
                <a:solidFill>
                  <a:srgbClr val="E45E32"/>
                </a:solidFill>
              </a:rPr>
              <a:t>Guerilla</a:t>
            </a:r>
            <a:r>
              <a:rPr lang="lt-LT" sz="2800" dirty="0">
                <a:solidFill>
                  <a:srgbClr val="E45E32"/>
                </a:solidFill>
              </a:rPr>
              <a:t>) rinkodara ir naudotojų kuriamas turinys..</a:t>
            </a:r>
            <a:endParaRPr lang="en-IE" sz="2800" dirty="0">
              <a:solidFill>
                <a:srgbClr val="E45E32"/>
              </a:solidFill>
            </a:endParaRPr>
          </a:p>
        </p:txBody>
      </p:sp>
      <p:sp>
        <p:nvSpPr>
          <p:cNvPr id="5" name="Text Placeholder 4">
            <a:extLst>
              <a:ext uri="{FF2B5EF4-FFF2-40B4-BE49-F238E27FC236}">
                <a16:creationId xmlns:a16="http://schemas.microsoft.com/office/drawing/2014/main" id="{C1B34D1F-B779-4AA2-AD9E-FE0675F011F1}"/>
              </a:ext>
            </a:extLst>
          </p:cNvPr>
          <p:cNvSpPr>
            <a:spLocks noGrp="1"/>
          </p:cNvSpPr>
          <p:nvPr>
            <p:ph type="body" sz="quarter" idx="14"/>
          </p:nvPr>
        </p:nvSpPr>
        <p:spPr>
          <a:xfrm>
            <a:off x="4838501" y="1775690"/>
            <a:ext cx="7016801" cy="1535835"/>
          </a:xfrm>
        </p:spPr>
        <p:txBody>
          <a:bodyPr/>
          <a:lstStyle/>
          <a:p>
            <a:r>
              <a:rPr lang="lt-LT" dirty="0"/>
              <a:t>Pirmadienio rytą, prieš Sidnėjuje išleidžiant filmą „IT“, miesto kanalizacijoje pasirodė šie baisūs raudoni balionai ir šūkiai... žmonėms tai patiko ir jie kreipėsi į socialinę žiniasklaidą...</a:t>
            </a:r>
            <a:endParaRPr lang="en-IE" dirty="0"/>
          </a:p>
        </p:txBody>
      </p:sp>
      <p:pic>
        <p:nvPicPr>
          <p:cNvPr id="1030" name="Picture 6" descr="See the source image">
            <a:extLst>
              <a:ext uri="{FF2B5EF4-FFF2-40B4-BE49-F238E27FC236}">
                <a16:creationId xmlns:a16="http://schemas.microsoft.com/office/drawing/2014/main" id="{21D9D03A-BD36-434F-B8AB-B2D7A5545FE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3542" y="504524"/>
            <a:ext cx="2910914" cy="4501414"/>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a:extLst>
              <a:ext uri="{FF2B5EF4-FFF2-40B4-BE49-F238E27FC236}">
                <a16:creationId xmlns:a16="http://schemas.microsoft.com/office/drawing/2014/main" id="{BAF87F4C-0BC1-4069-A439-1E1E697BED98}"/>
              </a:ext>
            </a:extLst>
          </p:cNvPr>
          <p:cNvSpPr txBox="1">
            <a:spLocks/>
          </p:cNvSpPr>
          <p:nvPr/>
        </p:nvSpPr>
        <p:spPr>
          <a:xfrm>
            <a:off x="7512648" y="3546475"/>
            <a:ext cx="4593265" cy="269483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buNone/>
            </a:pPr>
            <a:r>
              <a:rPr lang="lt-LT" sz="2200" dirty="0">
                <a:solidFill>
                  <a:srgbClr val="003841"/>
                </a:solidFill>
              </a:rPr>
              <a:t>Trys taktikos, kurių galime pasimokyti iš šio pavyzdžio ir kurios padės sukurti įspūdį apie jūsų prekės ženklą socialinėje žiniasklaidoje: </a:t>
            </a:r>
          </a:p>
          <a:p>
            <a:pPr marL="0" indent="0">
              <a:spcBef>
                <a:spcPts val="0"/>
              </a:spcBef>
              <a:buNone/>
            </a:pPr>
            <a:r>
              <a:rPr lang="lt-LT" sz="2200" dirty="0">
                <a:solidFill>
                  <a:srgbClr val="003841"/>
                </a:solidFill>
              </a:rPr>
              <a:t>1. Naudokite kūrybišką rinkodaros kabliuką </a:t>
            </a:r>
          </a:p>
          <a:p>
            <a:pPr marL="0" indent="0">
              <a:spcBef>
                <a:spcPts val="0"/>
              </a:spcBef>
              <a:buNone/>
            </a:pPr>
            <a:r>
              <a:rPr lang="lt-LT" sz="2200" dirty="0">
                <a:solidFill>
                  <a:srgbClr val="003841"/>
                </a:solidFill>
              </a:rPr>
              <a:t>2. Pasinaudokite užuominomis, užuominomis ir užuominomis...</a:t>
            </a:r>
          </a:p>
          <a:p>
            <a:pPr marL="0" indent="0">
              <a:spcBef>
                <a:spcPts val="0"/>
              </a:spcBef>
              <a:buNone/>
            </a:pPr>
            <a:r>
              <a:rPr lang="lt-LT" sz="2200" dirty="0">
                <a:solidFill>
                  <a:srgbClr val="003841"/>
                </a:solidFill>
              </a:rPr>
              <a:t>3. Žaiskite žmonių emocijomis</a:t>
            </a:r>
            <a:endParaRPr lang="en-IE" sz="2200" dirty="0">
              <a:solidFill>
                <a:srgbClr val="003841"/>
              </a:solidFill>
            </a:endParaRPr>
          </a:p>
        </p:txBody>
      </p:sp>
      <p:pic>
        <p:nvPicPr>
          <p:cNvPr id="9" name="Picture Placeholder 8">
            <a:extLst>
              <a:ext uri="{FF2B5EF4-FFF2-40B4-BE49-F238E27FC236}">
                <a16:creationId xmlns:a16="http://schemas.microsoft.com/office/drawing/2014/main" id="{A1271F9B-41D5-4CA5-BC04-88E5F27A280A}"/>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a:xfrm>
            <a:off x="4710113" y="3546475"/>
            <a:ext cx="2771775" cy="3014663"/>
          </a:xfrm>
          <a:prstGeom prst="rect">
            <a:avLst/>
          </a:prstGeom>
        </p:spPr>
      </p:pic>
    </p:spTree>
    <p:extLst>
      <p:ext uri="{BB962C8B-B14F-4D97-AF65-F5344CB8AC3E}">
        <p14:creationId xmlns:p14="http://schemas.microsoft.com/office/powerpoint/2010/main" val="268471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1B7415-55C4-4BF6-B2E4-8A1D654E089A}"/>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7D9F6B1-AA4A-4584-954F-4B47F12DCA9B}"/>
              </a:ext>
            </a:extLst>
          </p:cNvPr>
          <p:cNvSpPr txBox="1"/>
          <p:nvPr/>
        </p:nvSpPr>
        <p:spPr>
          <a:xfrm>
            <a:off x="0" y="5366309"/>
            <a:ext cx="11100391" cy="830997"/>
          </a:xfrm>
          <a:prstGeom prst="rect">
            <a:avLst/>
          </a:prstGeom>
          <a:solidFill>
            <a:srgbClr val="E45E32"/>
          </a:solidFill>
        </p:spPr>
        <p:txBody>
          <a:bodyPr wrap="square" rtlCol="0">
            <a:spAutoFit/>
          </a:bodyPr>
          <a:lstStyle/>
          <a:p>
            <a:r>
              <a:rPr lang="lt-LT" sz="2400" dirty="0">
                <a:solidFill>
                  <a:schemeClr val="bg1"/>
                </a:solidFill>
              </a:rPr>
              <a:t>Popkultūros turizmo patirtis yra „</a:t>
            </a:r>
            <a:r>
              <a:rPr lang="lt-LT" sz="2400" dirty="0" err="1">
                <a:solidFill>
                  <a:schemeClr val="bg1"/>
                </a:solidFill>
              </a:rPr>
              <a:t>instagraminė</a:t>
            </a:r>
            <a:r>
              <a:rPr lang="lt-LT" sz="2400" dirty="0">
                <a:solidFill>
                  <a:schemeClr val="bg1"/>
                </a:solidFill>
              </a:rPr>
              <a:t>“ nuotrauka ir naudotojų generuojamas turinys! PATARIMAS: į savo patirtį įtraukite nuotraukų galimybes!</a:t>
            </a:r>
            <a:endParaRPr lang="en-IE" sz="2400" dirty="0">
              <a:solidFill>
                <a:schemeClr val="bg1"/>
              </a:solidFill>
            </a:endParaRPr>
          </a:p>
        </p:txBody>
      </p:sp>
    </p:spTree>
    <p:extLst>
      <p:ext uri="{BB962C8B-B14F-4D97-AF65-F5344CB8AC3E}">
        <p14:creationId xmlns:p14="http://schemas.microsoft.com/office/powerpoint/2010/main" val="2835040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a:xfrm>
            <a:off x="142240" y="3429000"/>
            <a:ext cx="4856479" cy="2389910"/>
          </a:xfrm>
        </p:spPr>
        <p:txBody>
          <a:bodyPr>
            <a:normAutofit/>
          </a:bodyPr>
          <a:lstStyle/>
          <a:p>
            <a:r>
              <a:rPr lang="en-IE" sz="3200" dirty="0"/>
              <a:t>5 SKYRIUS</a:t>
            </a:r>
          </a:p>
          <a:p>
            <a:r>
              <a:rPr lang="en-IE" sz="3200" dirty="0"/>
              <a:t>ĮŽYMYBIŲ/NUOMONĖS FORMUOTOJŲ, VIRAL RINKODARA</a:t>
            </a:r>
          </a:p>
        </p:txBody>
      </p:sp>
      <p:pic>
        <p:nvPicPr>
          <p:cNvPr id="15" name="Picture Placeholder 14" descr="A picture containing person, glasses, person, glass&#10;&#10;Description automatically generated">
            <a:extLst>
              <a:ext uri="{FF2B5EF4-FFF2-40B4-BE49-F238E27FC236}">
                <a16:creationId xmlns:a16="http://schemas.microsoft.com/office/drawing/2014/main" id="{48E6769D-CC58-450E-88C1-5F1DB56056C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a:xfrm>
            <a:off x="-6350" y="-64045"/>
            <a:ext cx="12198350" cy="6858001"/>
          </a:xfrm>
        </p:spPr>
      </p:pic>
      <p:sp>
        <p:nvSpPr>
          <p:cNvPr id="16" name="TextBox 15">
            <a:extLst>
              <a:ext uri="{FF2B5EF4-FFF2-40B4-BE49-F238E27FC236}">
                <a16:creationId xmlns:a16="http://schemas.microsoft.com/office/drawing/2014/main" id="{FC09B617-E3BF-44CC-90D9-5EAF326A5CFD}"/>
              </a:ext>
            </a:extLst>
          </p:cNvPr>
          <p:cNvSpPr txBox="1"/>
          <p:nvPr/>
        </p:nvSpPr>
        <p:spPr>
          <a:xfrm>
            <a:off x="-6350" y="6793956"/>
            <a:ext cx="12198350" cy="230832"/>
          </a:xfrm>
          <a:prstGeom prst="rect">
            <a:avLst/>
          </a:prstGeom>
          <a:noFill/>
        </p:spPr>
        <p:txBody>
          <a:bodyPr wrap="square" rtlCol="0">
            <a:spAutoFit/>
          </a:bodyPr>
          <a:lstStyle/>
          <a:p>
            <a:r>
              <a:rPr lang="en-IE" sz="900">
                <a:hlinkClick r:id="rId3" tooltip="https://sabguthrie.info/category/influencer-marketing/"/>
              </a:rPr>
              <a:t>This Photo</a:t>
            </a:r>
            <a:r>
              <a:rPr lang="en-IE" sz="900"/>
              <a:t> by Unknown Author is licensed under </a:t>
            </a:r>
            <a:r>
              <a:rPr lang="en-IE" sz="900">
                <a:hlinkClick r:id="rId4" tooltip="https://creativecommons.org/licenses/by/3.0/"/>
              </a:rPr>
              <a:t>CC BY</a:t>
            </a:r>
            <a:endParaRPr lang="en-IE" sz="900"/>
          </a:p>
        </p:txBody>
      </p:sp>
    </p:spTree>
    <p:extLst>
      <p:ext uri="{BB962C8B-B14F-4D97-AF65-F5344CB8AC3E}">
        <p14:creationId xmlns:p14="http://schemas.microsoft.com/office/powerpoint/2010/main" val="4073124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820213-C39A-4F64-B8E4-4BA29E0B249C}"/>
              </a:ext>
            </a:extLst>
          </p:cNvPr>
          <p:cNvSpPr>
            <a:spLocks noGrp="1"/>
          </p:cNvSpPr>
          <p:nvPr>
            <p:ph type="body" sz="quarter" idx="13"/>
          </p:nvPr>
        </p:nvSpPr>
        <p:spPr/>
        <p:txBody>
          <a:bodyPr/>
          <a:lstStyle/>
          <a:p>
            <a:r>
              <a:rPr lang="en-IE" dirty="0"/>
              <a:t>Kas </a:t>
            </a:r>
            <a:r>
              <a:rPr lang="en-IE" dirty="0" err="1"/>
              <a:t>yra</a:t>
            </a:r>
            <a:r>
              <a:rPr lang="en-IE" dirty="0"/>
              <a:t> </a:t>
            </a:r>
            <a:r>
              <a:rPr lang="en-IE" dirty="0" err="1"/>
              <a:t>nuomonės</a:t>
            </a:r>
            <a:r>
              <a:rPr lang="en-IE" dirty="0"/>
              <a:t> </a:t>
            </a:r>
            <a:r>
              <a:rPr lang="en-IE" dirty="0" err="1"/>
              <a:t>formuotojai</a:t>
            </a:r>
            <a:r>
              <a:rPr lang="en-IE" dirty="0"/>
              <a:t>?</a:t>
            </a:r>
          </a:p>
        </p:txBody>
      </p:sp>
      <p:sp>
        <p:nvSpPr>
          <p:cNvPr id="3" name="Text Placeholder 2">
            <a:extLst>
              <a:ext uri="{FF2B5EF4-FFF2-40B4-BE49-F238E27FC236}">
                <a16:creationId xmlns:a16="http://schemas.microsoft.com/office/drawing/2014/main" id="{4AFCF7FE-2B56-4B66-8174-75CC459CDA8F}"/>
              </a:ext>
            </a:extLst>
          </p:cNvPr>
          <p:cNvSpPr>
            <a:spLocks noGrp="1"/>
          </p:cNvSpPr>
          <p:nvPr>
            <p:ph type="body" sz="quarter" idx="14"/>
          </p:nvPr>
        </p:nvSpPr>
        <p:spPr>
          <a:xfrm>
            <a:off x="0" y="4682234"/>
            <a:ext cx="10668000" cy="2047749"/>
          </a:xfrm>
        </p:spPr>
        <p:txBody>
          <a:bodyPr/>
          <a:lstStyle/>
          <a:p>
            <a:pPr marL="342900" lvl="0" indent="-342900"/>
            <a:r>
              <a:rPr lang="lt-LT" dirty="0"/>
              <a:t>	Nuomonės formuotojai paprastai yra tūkstančius sekėjų turintys socialinės žiniasklaidos vartotojai, kurių turinys yra aukštos kokybės. Bendradarbiaudami su jūsų tikslinei auditorijai aktualiais nuomonė formuotojais galite gerokai padidinti savo pasiekiamumą. Trūkumas tas, kad tai paprastai būna palyginti brangu, tačiau gali būti verta, ypač ankstyvuoju etapu, kad padėtų suderinti jūsų patirtį su jūsų popkultūros turizmo galimybėmis.</a:t>
            </a:r>
            <a:endParaRPr lang="en-IE" dirty="0"/>
          </a:p>
        </p:txBody>
      </p:sp>
      <p:pic>
        <p:nvPicPr>
          <p:cNvPr id="11" name="Picture Placeholder 10" descr="Graphical user interface, application&#10;&#10;Description automatically generated">
            <a:extLst>
              <a:ext uri="{FF2B5EF4-FFF2-40B4-BE49-F238E27FC236}">
                <a16:creationId xmlns:a16="http://schemas.microsoft.com/office/drawing/2014/main" id="{2EA51271-0AB7-4106-9E84-5A0484232B2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10546" b="10546"/>
          <a:stretch>
            <a:fillRect/>
          </a:stretch>
        </p:blipFill>
        <p:spPr/>
      </p:pic>
      <p:sp>
        <p:nvSpPr>
          <p:cNvPr id="12" name="TextBox 11">
            <a:extLst>
              <a:ext uri="{FF2B5EF4-FFF2-40B4-BE49-F238E27FC236}">
                <a16:creationId xmlns:a16="http://schemas.microsoft.com/office/drawing/2014/main" id="{33843B31-9E5F-454A-9AFF-1CFF7D3ED563}"/>
              </a:ext>
            </a:extLst>
          </p:cNvPr>
          <p:cNvSpPr txBox="1"/>
          <p:nvPr/>
        </p:nvSpPr>
        <p:spPr>
          <a:xfrm>
            <a:off x="3564835" y="4540150"/>
            <a:ext cx="8627164" cy="230832"/>
          </a:xfrm>
          <a:prstGeom prst="rect">
            <a:avLst/>
          </a:prstGeom>
          <a:noFill/>
        </p:spPr>
        <p:txBody>
          <a:bodyPr wrap="square" rtlCol="0">
            <a:spAutoFit/>
          </a:bodyPr>
          <a:lstStyle/>
          <a:p>
            <a:r>
              <a:rPr lang="en-IE" sz="900">
                <a:hlinkClick r:id="rId3" tooltip="https://tekhdecoded.com/social-media-marketing-trends-to-watch-out-for-in-2020/"/>
              </a:rPr>
              <a:t>This Photo</a:t>
            </a:r>
            <a:r>
              <a:rPr lang="en-IE" sz="900"/>
              <a:t> by Unknown Author is licensed under </a:t>
            </a:r>
            <a:r>
              <a:rPr lang="en-IE" sz="900">
                <a:hlinkClick r:id="rId4" tooltip="https://creativecommons.org/licenses/by-nc-sa/3.0/"/>
              </a:rPr>
              <a:t>CC BY-SA-NC</a:t>
            </a:r>
            <a:endParaRPr lang="en-IE" sz="900"/>
          </a:p>
        </p:txBody>
      </p:sp>
    </p:spTree>
    <p:extLst>
      <p:ext uri="{BB962C8B-B14F-4D97-AF65-F5344CB8AC3E}">
        <p14:creationId xmlns:p14="http://schemas.microsoft.com/office/powerpoint/2010/main" val="259578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 sky, person, person&#10;&#10;Description automatically generated">
            <a:extLst>
              <a:ext uri="{FF2B5EF4-FFF2-40B4-BE49-F238E27FC236}">
                <a16:creationId xmlns:a16="http://schemas.microsoft.com/office/drawing/2014/main" id="{1BEB1AB4-FFFA-41BC-BADD-08336B4E68B0}"/>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018029" y="0"/>
            <a:ext cx="6081823" cy="6858000"/>
          </a:xfrm>
          <a:prstGeom prst="rect">
            <a:avLst/>
          </a:prstGeom>
        </p:spPr>
      </p:pic>
      <p:sp>
        <p:nvSpPr>
          <p:cNvPr id="3" name="Text Placeholder 2">
            <a:extLst>
              <a:ext uri="{FF2B5EF4-FFF2-40B4-BE49-F238E27FC236}">
                <a16:creationId xmlns:a16="http://schemas.microsoft.com/office/drawing/2014/main" id="{B2104B49-3423-465B-9DD3-CCAD5896E670}"/>
              </a:ext>
            </a:extLst>
          </p:cNvPr>
          <p:cNvSpPr>
            <a:spLocks noGrp="1"/>
          </p:cNvSpPr>
          <p:nvPr>
            <p:ph type="body" sz="quarter" idx="13"/>
          </p:nvPr>
        </p:nvSpPr>
        <p:spPr>
          <a:xfrm>
            <a:off x="762000" y="606820"/>
            <a:ext cx="6255488" cy="1144669"/>
          </a:xfrm>
          <a:solidFill>
            <a:srgbClr val="E45E32"/>
          </a:solidFill>
        </p:spPr>
        <p:txBody>
          <a:bodyPr>
            <a:normAutofit/>
          </a:bodyPr>
          <a:lstStyle/>
          <a:p>
            <a:pPr algn="l"/>
            <a:r>
              <a:rPr lang="lt-LT" dirty="0"/>
              <a:t>Dėmesio centre - susipažinkite su broliais </a:t>
            </a:r>
            <a:r>
              <a:rPr lang="lt-LT" dirty="0" err="1"/>
              <a:t>Vagabrothers</a:t>
            </a:r>
            <a:r>
              <a:rPr lang="lt-LT" dirty="0"/>
              <a:t>!</a:t>
            </a:r>
            <a:endParaRPr lang="en-IE" dirty="0"/>
          </a:p>
        </p:txBody>
      </p:sp>
      <p:sp>
        <p:nvSpPr>
          <p:cNvPr id="4" name="Text Placeholder 3">
            <a:extLst>
              <a:ext uri="{FF2B5EF4-FFF2-40B4-BE49-F238E27FC236}">
                <a16:creationId xmlns:a16="http://schemas.microsoft.com/office/drawing/2014/main" id="{8F172DFE-3C02-423D-8283-1541EFA0DF64}"/>
              </a:ext>
            </a:extLst>
          </p:cNvPr>
          <p:cNvSpPr>
            <a:spLocks noGrp="1"/>
          </p:cNvSpPr>
          <p:nvPr>
            <p:ph type="body" sz="quarter" idx="14"/>
          </p:nvPr>
        </p:nvSpPr>
        <p:spPr>
          <a:xfrm>
            <a:off x="828406" y="1865365"/>
            <a:ext cx="5005892" cy="2775263"/>
          </a:xfrm>
        </p:spPr>
        <p:txBody>
          <a:bodyPr/>
          <a:lstStyle/>
          <a:p>
            <a:pPr algn="l"/>
            <a:r>
              <a:rPr lang="lt-LT" spc="-1" dirty="0">
                <a:solidFill>
                  <a:srgbClr val="FFFFFF"/>
                </a:solidFill>
                <a:ea typeface="Muli;Times New Roman"/>
              </a:rPr>
              <a:t>„</a:t>
            </a:r>
            <a:r>
              <a:rPr lang="lt-LT" spc="-1" dirty="0" err="1">
                <a:solidFill>
                  <a:srgbClr val="FFFFFF"/>
                </a:solidFill>
                <a:ea typeface="Muli;Times New Roman"/>
              </a:rPr>
              <a:t>Vagabrothers</a:t>
            </a:r>
            <a:r>
              <a:rPr lang="lt-LT" spc="-1" dirty="0">
                <a:solidFill>
                  <a:srgbClr val="FFFFFF"/>
                </a:solidFill>
                <a:ea typeface="Muli;Times New Roman"/>
              </a:rPr>
              <a:t>“ yra „</a:t>
            </a:r>
            <a:r>
              <a:rPr lang="lt-LT" spc="-1" dirty="0" err="1">
                <a:solidFill>
                  <a:srgbClr val="FFFFFF"/>
                </a:solidFill>
                <a:ea typeface="Muli;Times New Roman"/>
              </a:rPr>
              <a:t>YouTube</a:t>
            </a:r>
            <a:r>
              <a:rPr lang="lt-LT" spc="-1" dirty="0">
                <a:solidFill>
                  <a:srgbClr val="FFFFFF"/>
                </a:solidFill>
                <a:ea typeface="Muli;Times New Roman"/>
              </a:rPr>
              <a:t>“ kanalas, kurį valdo du broliai Marko ir </a:t>
            </a:r>
            <a:r>
              <a:rPr lang="lt-LT" spc="-1" dirty="0" err="1">
                <a:solidFill>
                  <a:srgbClr val="FFFFFF"/>
                </a:solidFill>
                <a:ea typeface="Muli;Times New Roman"/>
              </a:rPr>
              <a:t>Alexas</a:t>
            </a:r>
            <a:r>
              <a:rPr lang="lt-LT" spc="-1" dirty="0">
                <a:solidFill>
                  <a:srgbClr val="FFFFFF"/>
                </a:solidFill>
                <a:ea typeface="Muli;Times New Roman"/>
              </a:rPr>
              <a:t> </a:t>
            </a:r>
            <a:r>
              <a:rPr lang="lt-LT" spc="-1" dirty="0" err="1">
                <a:solidFill>
                  <a:srgbClr val="FFFFFF"/>
                </a:solidFill>
                <a:ea typeface="Muli;Times New Roman"/>
              </a:rPr>
              <a:t>Aylingai</a:t>
            </a:r>
            <a:r>
              <a:rPr lang="lt-LT" spc="-1" dirty="0">
                <a:solidFill>
                  <a:srgbClr val="FFFFFF"/>
                </a:solidFill>
                <a:ea typeface="Muli;Times New Roman"/>
              </a:rPr>
              <a:t>. Jų misija - tyrinėti planetą bendraujant su kitais jaunais žmonėmis ir įkvėpti žiūrovus daryti tą patį. Tai darydami jie bendradarbiauja su kelionių pramonės partneriais, turinčiais pažangiausias reklamos ir turinio kūrimo galimybes, skirtas jauniems, tarptautiniams keliautojams. </a:t>
            </a:r>
            <a:endParaRPr lang="en-IE" dirty="0"/>
          </a:p>
        </p:txBody>
      </p:sp>
      <p:sp>
        <p:nvSpPr>
          <p:cNvPr id="5" name="Text Placeholder 2">
            <a:extLst>
              <a:ext uri="{FF2B5EF4-FFF2-40B4-BE49-F238E27FC236}">
                <a16:creationId xmlns:a16="http://schemas.microsoft.com/office/drawing/2014/main" id="{EE2A1629-5408-4333-9A3E-69B8D010BC4A}"/>
              </a:ext>
            </a:extLst>
          </p:cNvPr>
          <p:cNvSpPr txBox="1">
            <a:spLocks/>
          </p:cNvSpPr>
          <p:nvPr/>
        </p:nvSpPr>
        <p:spPr>
          <a:xfrm>
            <a:off x="2558901" y="5901841"/>
            <a:ext cx="9633099" cy="786040"/>
          </a:xfrm>
          <a:prstGeom prst="rect">
            <a:avLst/>
          </a:prstGeom>
          <a:solidFill>
            <a:srgbClr val="9A2E90"/>
          </a:solidFill>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a:buNone/>
              <a:defRPr sz="3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0" dirty="0" err="1"/>
              <a:t>Tokie</a:t>
            </a:r>
            <a:r>
              <a:rPr lang="en-US" sz="2400" b="0" dirty="0"/>
              <a:t> </a:t>
            </a:r>
            <a:r>
              <a:rPr lang="en-US" sz="2400" b="0" dirty="0" err="1"/>
              <a:t>nuomonės</a:t>
            </a:r>
            <a:r>
              <a:rPr lang="en-US" sz="2400" b="0" dirty="0"/>
              <a:t> </a:t>
            </a:r>
            <a:r>
              <a:rPr lang="en-US" sz="2400" b="0" dirty="0" err="1"/>
              <a:t>formuotojai</a:t>
            </a:r>
            <a:r>
              <a:rPr lang="en-US" sz="2400" b="0" dirty="0"/>
              <a:t> </a:t>
            </a:r>
            <a:r>
              <a:rPr lang="en-US" sz="2400" b="0" dirty="0" err="1"/>
              <a:t>kaip</a:t>
            </a:r>
            <a:r>
              <a:rPr lang="en-US" sz="2400" b="0" dirty="0"/>
              <a:t> “</a:t>
            </a:r>
            <a:r>
              <a:rPr lang="en-US" sz="2400" b="0" dirty="0" err="1"/>
              <a:t>Vagabrothers</a:t>
            </a:r>
            <a:r>
              <a:rPr lang="en-US" sz="2400" b="0" dirty="0"/>
              <a:t>” </a:t>
            </a:r>
            <a:r>
              <a:rPr lang="en-US" sz="2400" b="0" dirty="0" err="1"/>
              <a:t>paprastai</a:t>
            </a:r>
            <a:r>
              <a:rPr lang="en-US" sz="2400" b="0" dirty="0"/>
              <a:t> </a:t>
            </a:r>
            <a:r>
              <a:rPr lang="en-US" sz="2400" b="0" dirty="0" err="1"/>
              <a:t>kuria</a:t>
            </a:r>
            <a:r>
              <a:rPr lang="en-US" sz="2400" b="0" dirty="0"/>
              <a:t> </a:t>
            </a:r>
            <a:r>
              <a:rPr lang="en-US" sz="2400" b="0" dirty="0" err="1"/>
              <a:t>vartotojo</a:t>
            </a:r>
            <a:r>
              <a:rPr lang="en-US" sz="2400" b="0" dirty="0"/>
              <a:t> </a:t>
            </a:r>
            <a:r>
              <a:rPr lang="en-US" sz="2400" b="0" dirty="0" err="1"/>
              <a:t>kuriamą</a:t>
            </a:r>
            <a:r>
              <a:rPr lang="en-US" sz="2400" b="0" dirty="0"/>
              <a:t> </a:t>
            </a:r>
            <a:r>
              <a:rPr lang="en-US" sz="2400" b="0" dirty="0" err="1"/>
              <a:t>turinį</a:t>
            </a:r>
            <a:r>
              <a:rPr lang="en-US" sz="2400" b="0" dirty="0"/>
              <a:t> - </a:t>
            </a:r>
            <a:r>
              <a:rPr lang="en-US" sz="2400" b="0" dirty="0" err="1"/>
              <a:t>šie</a:t>
            </a:r>
            <a:r>
              <a:rPr lang="en-US" sz="2400" b="0" dirty="0"/>
              <a:t> du </a:t>
            </a:r>
            <a:r>
              <a:rPr lang="en-US" sz="2400" b="0" dirty="0" err="1"/>
              <a:t>metodai</a:t>
            </a:r>
            <a:r>
              <a:rPr lang="en-US" sz="2400" b="0" dirty="0"/>
              <a:t> </a:t>
            </a:r>
            <a:r>
              <a:rPr lang="en-US" sz="2400" b="0" dirty="0" err="1"/>
              <a:t>kartu</a:t>
            </a:r>
            <a:r>
              <a:rPr lang="en-US" sz="2400" b="0" dirty="0"/>
              <a:t> </a:t>
            </a:r>
            <a:r>
              <a:rPr lang="en-US" sz="2400" b="0" dirty="0" err="1"/>
              <a:t>yra</a:t>
            </a:r>
            <a:r>
              <a:rPr lang="en-US" sz="2400" b="0" dirty="0"/>
              <a:t> </a:t>
            </a:r>
            <a:r>
              <a:rPr lang="en-US" sz="2400" b="0" dirty="0" err="1"/>
              <a:t>gana</a:t>
            </a:r>
            <a:r>
              <a:rPr lang="en-US" sz="2400" b="0" dirty="0"/>
              <a:t> </a:t>
            </a:r>
            <a:r>
              <a:rPr lang="en-US" sz="2400" b="0" dirty="0" err="1"/>
              <a:t>galingi</a:t>
            </a:r>
            <a:r>
              <a:rPr lang="en-US" sz="2400" b="0" dirty="0"/>
              <a:t>... </a:t>
            </a:r>
            <a:r>
              <a:rPr lang="en-US" sz="2400" b="0" dirty="0" err="1"/>
              <a:t>pažvelkime</a:t>
            </a:r>
            <a:r>
              <a:rPr lang="en-US" sz="2400" b="0" dirty="0"/>
              <a:t>...</a:t>
            </a:r>
            <a:endParaRPr lang="en-IE" sz="2400" b="0" dirty="0"/>
          </a:p>
        </p:txBody>
      </p:sp>
    </p:spTree>
    <p:extLst>
      <p:ext uri="{BB962C8B-B14F-4D97-AF65-F5344CB8AC3E}">
        <p14:creationId xmlns:p14="http://schemas.microsoft.com/office/powerpoint/2010/main" val="1513987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YORK VIKING FESTIVAL!!! | ENGLAND TRAVEL VLOG #3">
            <a:hlinkClick r:id="" action="ppaction://media"/>
            <a:extLst>
              <a:ext uri="{FF2B5EF4-FFF2-40B4-BE49-F238E27FC236}">
                <a16:creationId xmlns:a16="http://schemas.microsoft.com/office/drawing/2014/main" id="{5B141C0F-127D-48EC-9DDC-511E23AE9E91}"/>
              </a:ext>
            </a:extLst>
          </p:cNvPr>
          <p:cNvPicPr>
            <a:picLocks noRot="1" noChangeAspect="1"/>
          </p:cNvPicPr>
          <p:nvPr>
            <a:videoFile r:link="rId1"/>
          </p:nvPr>
        </p:nvPicPr>
        <p:blipFill>
          <a:blip r:embed="rId3"/>
          <a:stretch>
            <a:fillRect/>
          </a:stretch>
        </p:blipFill>
        <p:spPr>
          <a:xfrm>
            <a:off x="476531" y="254000"/>
            <a:ext cx="11197309" cy="6326480"/>
          </a:xfrm>
          <a:prstGeom prst="rect">
            <a:avLst/>
          </a:prstGeom>
        </p:spPr>
      </p:pic>
      <p:sp>
        <p:nvSpPr>
          <p:cNvPr id="5" name="TextBox 4">
            <a:extLst>
              <a:ext uri="{FF2B5EF4-FFF2-40B4-BE49-F238E27FC236}">
                <a16:creationId xmlns:a16="http://schemas.microsoft.com/office/drawing/2014/main" id="{CE172642-5692-470E-8592-99DB4001078B}"/>
              </a:ext>
            </a:extLst>
          </p:cNvPr>
          <p:cNvSpPr txBox="1"/>
          <p:nvPr/>
        </p:nvSpPr>
        <p:spPr>
          <a:xfrm>
            <a:off x="365759" y="5493447"/>
            <a:ext cx="11675445" cy="1200329"/>
          </a:xfrm>
          <a:prstGeom prst="rect">
            <a:avLst/>
          </a:prstGeom>
          <a:solidFill>
            <a:schemeClr val="accent2"/>
          </a:solidFill>
        </p:spPr>
        <p:txBody>
          <a:bodyPr wrap="square" rtlCol="0">
            <a:spAutoFit/>
          </a:bodyPr>
          <a:lstStyle/>
          <a:p>
            <a:pPr algn="ctr"/>
            <a:r>
              <a:rPr lang="lt-LT" sz="2400" dirty="0">
                <a:solidFill>
                  <a:schemeClr val="bg1"/>
                </a:solidFill>
              </a:rPr>
              <a:t>Šiame vaizdo įraše matome, kaip „</a:t>
            </a:r>
            <a:r>
              <a:rPr lang="lt-LT" sz="2400" dirty="0" err="1">
                <a:solidFill>
                  <a:schemeClr val="bg1"/>
                </a:solidFill>
              </a:rPr>
              <a:t>Vagabrothers</a:t>
            </a:r>
            <a:r>
              <a:rPr lang="lt-LT" sz="2400" dirty="0">
                <a:solidFill>
                  <a:schemeClr val="bg1"/>
                </a:solidFill>
              </a:rPr>
              <a:t>“ keliauja į </a:t>
            </a:r>
            <a:r>
              <a:rPr lang="lt-LT" sz="2400" dirty="0" err="1">
                <a:solidFill>
                  <a:schemeClr val="bg1"/>
                </a:solidFill>
              </a:rPr>
              <a:t>Jorviko</a:t>
            </a:r>
            <a:r>
              <a:rPr lang="lt-LT" sz="2400" dirty="0">
                <a:solidFill>
                  <a:schemeClr val="bg1"/>
                </a:solidFill>
              </a:rPr>
              <a:t> vikingų festivalį Anglijoje. Žiūrėkite, kaip jie apsirengia šarvais ir dalyvauja vikingų ir saksų karių mūšyje! Ar gali būti geresnė reklama?</a:t>
            </a:r>
            <a:endParaRPr lang="en-IE" sz="2400" dirty="0">
              <a:solidFill>
                <a:schemeClr val="bg1"/>
              </a:solidFill>
            </a:endParaRPr>
          </a:p>
        </p:txBody>
      </p:sp>
    </p:spTree>
    <p:extLst>
      <p:ext uri="{BB962C8B-B14F-4D97-AF65-F5344CB8AC3E}">
        <p14:creationId xmlns:p14="http://schemas.microsoft.com/office/powerpoint/2010/main" val="19923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75C11-2047-475F-9A97-CD34B2E31A2D}"/>
              </a:ext>
            </a:extLst>
          </p:cNvPr>
          <p:cNvSpPr>
            <a:spLocks noGrp="1"/>
          </p:cNvSpPr>
          <p:nvPr>
            <p:ph type="body" sz="quarter" idx="13"/>
          </p:nvPr>
        </p:nvSpPr>
        <p:spPr/>
        <p:txBody>
          <a:bodyPr>
            <a:normAutofit fontScale="92500" lnSpcReduction="20000"/>
          </a:bodyPr>
          <a:lstStyle/>
          <a:p>
            <a:r>
              <a:rPr lang="en-IE" dirty="0"/>
              <a:t>1 SKYRIUS</a:t>
            </a:r>
          </a:p>
          <a:p>
            <a:r>
              <a:rPr lang="en-IE" dirty="0"/>
              <a:t>INTRO: KODĖL POPKULTŪROS TURIZMUI REIKIA SPECIALIOS RINKODAROS</a:t>
            </a:r>
          </a:p>
        </p:txBody>
      </p:sp>
      <p:pic>
        <p:nvPicPr>
          <p:cNvPr id="12" name="Picture Placeholder 11" descr="People sitting outside a building&#10;&#10;Description automatically generated with low confidence">
            <a:extLst>
              <a:ext uri="{FF2B5EF4-FFF2-40B4-BE49-F238E27FC236}">
                <a16:creationId xmlns:a16="http://schemas.microsoft.com/office/drawing/2014/main" id="{C079A2DC-9865-487F-9237-DD939AA611C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228288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642926-A056-4C15-AC54-61406FB76E7B}"/>
              </a:ext>
            </a:extLst>
          </p:cNvPr>
          <p:cNvSpPr>
            <a:spLocks noGrp="1"/>
          </p:cNvSpPr>
          <p:nvPr>
            <p:ph type="body" sz="quarter" idx="13"/>
          </p:nvPr>
        </p:nvSpPr>
        <p:spPr/>
        <p:txBody>
          <a:bodyPr/>
          <a:lstStyle/>
          <a:p>
            <a:r>
              <a:rPr lang="en-IE" dirty="0"/>
              <a:t>GUERILLA RINKODARA</a:t>
            </a:r>
          </a:p>
        </p:txBody>
      </p:sp>
      <p:sp>
        <p:nvSpPr>
          <p:cNvPr id="3" name="Text Placeholder 2">
            <a:extLst>
              <a:ext uri="{FF2B5EF4-FFF2-40B4-BE49-F238E27FC236}">
                <a16:creationId xmlns:a16="http://schemas.microsoft.com/office/drawing/2014/main" id="{621FD2B9-EB01-4D36-A766-21476E0B9608}"/>
              </a:ext>
            </a:extLst>
          </p:cNvPr>
          <p:cNvSpPr>
            <a:spLocks noGrp="1"/>
          </p:cNvSpPr>
          <p:nvPr>
            <p:ph type="body" sz="quarter" idx="14"/>
          </p:nvPr>
        </p:nvSpPr>
        <p:spPr>
          <a:xfrm>
            <a:off x="497155" y="4663974"/>
            <a:ext cx="10104170" cy="1858745"/>
          </a:xfrm>
        </p:spPr>
        <p:txBody>
          <a:bodyPr/>
          <a:lstStyle/>
          <a:p>
            <a:pPr lvl="0" algn="just">
              <a:spcBef>
                <a:spcPts val="0"/>
              </a:spcBef>
              <a:buClr>
                <a:srgbClr val="EA1D76"/>
              </a:buClr>
              <a:buSzPts val="2400"/>
            </a:pPr>
            <a:r>
              <a:rPr lang="lt-LT" dirty="0"/>
              <a:t>Norint išsiskirti iš daugybės prekių ženklų ir produktų, kartais reikia imtis drastiškų priemonių. Viena iš jų - </a:t>
            </a:r>
            <a:r>
              <a:rPr lang="lt-LT" dirty="0" err="1"/>
              <a:t>Guerilla</a:t>
            </a:r>
            <a:r>
              <a:rPr lang="lt-LT" dirty="0"/>
              <a:t> rinkodara. Ji susijusi su didele rizika, tačiau sėkmės atveju taip pat ir su dideliu pelnu. </a:t>
            </a:r>
            <a:r>
              <a:rPr lang="lt-LT" dirty="0" err="1"/>
              <a:t>Guerrilla</a:t>
            </a:r>
            <a:r>
              <a:rPr lang="lt-LT" dirty="0"/>
              <a:t> kampanijoms paprastai būdinga netradicinė taktika ir netikėtumo elementas, taip pat didelis kūrybiškumas.</a:t>
            </a:r>
            <a:endParaRPr lang="en-IE" dirty="0"/>
          </a:p>
        </p:txBody>
      </p:sp>
      <p:pic>
        <p:nvPicPr>
          <p:cNvPr id="6" name="Picture Placeholder 5" descr="A picture containing person, person, indoor&#10;&#10;Description automatically generated">
            <a:extLst>
              <a:ext uri="{FF2B5EF4-FFF2-40B4-BE49-F238E27FC236}">
                <a16:creationId xmlns:a16="http://schemas.microsoft.com/office/drawing/2014/main" id="{88A48A56-DEF4-4D6F-86CC-C7576A43E16E}"/>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907137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EF13CE-05B7-4C37-B5D5-13ED9AF3CBAF}"/>
              </a:ext>
            </a:extLst>
          </p:cNvPr>
          <p:cNvSpPr>
            <a:spLocks noGrp="1"/>
          </p:cNvSpPr>
          <p:nvPr>
            <p:ph type="body" sz="quarter" idx="13"/>
          </p:nvPr>
        </p:nvSpPr>
        <p:spPr/>
        <p:txBody>
          <a:bodyPr/>
          <a:lstStyle/>
          <a:p>
            <a:r>
              <a:rPr lang="lt-LT" dirty="0" err="1"/>
              <a:t>Guerilla</a:t>
            </a:r>
            <a:r>
              <a:rPr lang="lt-LT" dirty="0"/>
              <a:t> rinkodaros </a:t>
            </a:r>
            <a:r>
              <a:rPr lang="lt-LT" dirty="0" err="1"/>
              <a:t>privalumai</a:t>
            </a:r>
            <a:endParaRPr lang="en-IE" dirty="0"/>
          </a:p>
        </p:txBody>
      </p:sp>
      <p:sp>
        <p:nvSpPr>
          <p:cNvPr id="3" name="Text Placeholder 2">
            <a:extLst>
              <a:ext uri="{FF2B5EF4-FFF2-40B4-BE49-F238E27FC236}">
                <a16:creationId xmlns:a16="http://schemas.microsoft.com/office/drawing/2014/main" id="{F37C21AD-A8E7-46D9-A71D-D787B2DF18FB}"/>
              </a:ext>
            </a:extLst>
          </p:cNvPr>
          <p:cNvSpPr>
            <a:spLocks noGrp="1"/>
          </p:cNvSpPr>
          <p:nvPr>
            <p:ph type="body" sz="quarter" idx="14"/>
          </p:nvPr>
        </p:nvSpPr>
        <p:spPr/>
        <p:txBody>
          <a:bodyPr/>
          <a:lstStyle/>
          <a:p>
            <a:pPr marL="342900" indent="-342900">
              <a:buFont typeface="Arial" panose="020B0604020202020204" pitchFamily="34" charset="0"/>
              <a:buChar char="•"/>
            </a:pPr>
            <a:r>
              <a:rPr lang="lt-LT" dirty="0"/>
              <a:t>Greitas poveikis</a:t>
            </a:r>
          </a:p>
          <a:p>
            <a:pPr marL="342900" indent="-342900">
              <a:buFont typeface="Arial" panose="020B0604020202020204" pitchFamily="34" charset="0"/>
              <a:buChar char="•"/>
            </a:pPr>
            <a:r>
              <a:rPr lang="lt-LT" dirty="0"/>
              <a:t>Priverčia pasukti galvą</a:t>
            </a:r>
          </a:p>
          <a:p>
            <a:pPr marL="342900" indent="-342900">
              <a:buFont typeface="Arial" panose="020B0604020202020204" pitchFamily="34" charset="0"/>
              <a:buChar char="•"/>
            </a:pPr>
            <a:r>
              <a:rPr lang="lt-LT" dirty="0"/>
              <a:t>Nebūtinai reikia išleisti daug lėšų</a:t>
            </a:r>
          </a:p>
          <a:p>
            <a:pPr marL="342900" indent="-342900">
              <a:buFont typeface="Arial" panose="020B0604020202020204" pitchFamily="34" charset="0"/>
              <a:buChar char="•"/>
            </a:pPr>
            <a:r>
              <a:rPr lang="lt-LT" dirty="0"/>
              <a:t>Kūrybingi protai gali pasiūlyti strategiją</a:t>
            </a:r>
          </a:p>
          <a:p>
            <a:pPr marL="342900" indent="-342900">
              <a:buFont typeface="Arial" panose="020B0604020202020204" pitchFamily="34" charset="0"/>
              <a:buChar char="•"/>
            </a:pPr>
            <a:r>
              <a:rPr lang="lt-LT" dirty="0"/>
              <a:t>Išradingai pateikia prekės ženklo vertės pasiūlymą</a:t>
            </a:r>
            <a:endParaRPr lang="en-IE" dirty="0"/>
          </a:p>
        </p:txBody>
      </p:sp>
    </p:spTree>
    <p:extLst>
      <p:ext uri="{BB962C8B-B14F-4D97-AF65-F5344CB8AC3E}">
        <p14:creationId xmlns:p14="http://schemas.microsoft.com/office/powerpoint/2010/main" val="338491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337F267-80CE-4ED2-901E-D17115E68656}"/>
              </a:ext>
            </a:extLst>
          </p:cNvPr>
          <p:cNvSpPr>
            <a:spLocks noGrp="1"/>
          </p:cNvSpPr>
          <p:nvPr>
            <p:ph type="pic" sz="quarter" idx="15"/>
          </p:nvPr>
        </p:nvSpPr>
        <p:spPr/>
      </p:sp>
      <p:sp>
        <p:nvSpPr>
          <p:cNvPr id="3" name="Text Placeholder 2">
            <a:extLst>
              <a:ext uri="{FF2B5EF4-FFF2-40B4-BE49-F238E27FC236}">
                <a16:creationId xmlns:a16="http://schemas.microsoft.com/office/drawing/2014/main" id="{1B68E610-BD2F-4C27-B6DC-DBA91979AC7D}"/>
              </a:ext>
            </a:extLst>
          </p:cNvPr>
          <p:cNvSpPr>
            <a:spLocks noGrp="1"/>
          </p:cNvSpPr>
          <p:nvPr>
            <p:ph type="body" sz="quarter" idx="13"/>
          </p:nvPr>
        </p:nvSpPr>
        <p:spPr>
          <a:xfrm>
            <a:off x="469605" y="370436"/>
            <a:ext cx="11094720" cy="1358487"/>
          </a:xfrm>
        </p:spPr>
        <p:txBody>
          <a:bodyPr>
            <a:normAutofit/>
          </a:bodyPr>
          <a:lstStyle/>
          <a:p>
            <a:r>
              <a:rPr lang="lt-LT" sz="3200" b="0" dirty="0"/>
              <a:t>2018 m. Australijos turizmo taryba sukūrė suklastotą filmo anonsą, kuris pasirodė esąs Australijos turizmo reklama...</a:t>
            </a:r>
            <a:endParaRPr lang="en-IE" sz="3200" b="0" dirty="0"/>
          </a:p>
        </p:txBody>
      </p:sp>
      <p:sp>
        <p:nvSpPr>
          <p:cNvPr id="4" name="Rectangle 3">
            <a:extLst>
              <a:ext uri="{FF2B5EF4-FFF2-40B4-BE49-F238E27FC236}">
                <a16:creationId xmlns:a16="http://schemas.microsoft.com/office/drawing/2014/main" id="{D15AD48D-022C-4E48-92D6-A1EEBB960354}"/>
              </a:ext>
            </a:extLst>
          </p:cNvPr>
          <p:cNvSpPr/>
          <p:nvPr/>
        </p:nvSpPr>
        <p:spPr>
          <a:xfrm>
            <a:off x="1736748" y="5965813"/>
            <a:ext cx="5251902" cy="461665"/>
          </a:xfrm>
          <a:prstGeom prst="rect">
            <a:avLst/>
          </a:prstGeom>
        </p:spPr>
        <p:txBody>
          <a:bodyPr wrap="square">
            <a:spAutoFit/>
          </a:bodyPr>
          <a:lstStyle/>
          <a:p>
            <a:r>
              <a:rPr lang="en-CA" sz="2400" dirty="0">
                <a:latin typeface="Calibri" panose="020F0502020204030204" pitchFamily="34" charset="0"/>
                <a:cs typeface="Calibri" panose="020F0502020204030204" pitchFamily="34" charset="0"/>
                <a:hlinkClick r:id="rId3"/>
              </a:rPr>
              <a:t>Video nuoroda</a:t>
            </a:r>
            <a:endParaRPr lang="en-CA" sz="2400" dirty="0">
              <a:latin typeface="Calibri" panose="020F0502020204030204" pitchFamily="34" charset="0"/>
              <a:cs typeface="Calibri" panose="020F0502020204030204" pitchFamily="34" charset="0"/>
            </a:endParaRPr>
          </a:p>
        </p:txBody>
      </p:sp>
      <p:pic>
        <p:nvPicPr>
          <p:cNvPr id="5" name="Online Media 4" title="Tourism Australia Dundee Super Bowl Ad 2018 w/ Chris Hemsworth and Danny McBride (Extended)">
            <a:hlinkClick r:id="" action="ppaction://media"/>
            <a:extLst>
              <a:ext uri="{FF2B5EF4-FFF2-40B4-BE49-F238E27FC236}">
                <a16:creationId xmlns:a16="http://schemas.microsoft.com/office/drawing/2014/main" id="{E6C7D6AA-2216-435B-9A69-632841583CD4}"/>
              </a:ext>
            </a:extLst>
          </p:cNvPr>
          <p:cNvPicPr>
            <a:picLocks noRot="1" noChangeAspect="1"/>
          </p:cNvPicPr>
          <p:nvPr>
            <a:videoFile r:link="rId1"/>
          </p:nvPr>
        </p:nvPicPr>
        <p:blipFill>
          <a:blip r:embed="rId4"/>
          <a:stretch>
            <a:fillRect/>
          </a:stretch>
        </p:blipFill>
        <p:spPr>
          <a:xfrm>
            <a:off x="3184071" y="1783760"/>
            <a:ext cx="5693566" cy="3587886"/>
          </a:xfrm>
          <a:prstGeom prst="rect">
            <a:avLst/>
          </a:prstGeom>
        </p:spPr>
      </p:pic>
      <p:sp>
        <p:nvSpPr>
          <p:cNvPr id="7" name="TextBox 6">
            <a:extLst>
              <a:ext uri="{FF2B5EF4-FFF2-40B4-BE49-F238E27FC236}">
                <a16:creationId xmlns:a16="http://schemas.microsoft.com/office/drawing/2014/main" id="{770B401B-2110-4DA0-BDBF-0ECBAFB5DA7A}"/>
              </a:ext>
            </a:extLst>
          </p:cNvPr>
          <p:cNvSpPr txBox="1"/>
          <p:nvPr/>
        </p:nvSpPr>
        <p:spPr>
          <a:xfrm>
            <a:off x="7267575" y="5931228"/>
            <a:ext cx="4819649" cy="840230"/>
          </a:xfrm>
          <a:prstGeom prst="rect">
            <a:avLst/>
          </a:prstGeom>
          <a:noFill/>
        </p:spPr>
        <p:txBody>
          <a:bodyPr wrap="square">
            <a:spAutoFit/>
          </a:bodyPr>
          <a:lstStyle/>
          <a:p>
            <a:pPr lvl="0">
              <a:lnSpc>
                <a:spcPct val="90000"/>
              </a:lnSpc>
              <a:spcBef>
                <a:spcPts val="1000"/>
              </a:spcBef>
              <a:buSzPts val="2400"/>
            </a:pPr>
            <a:r>
              <a:rPr lang="lt-LT" dirty="0"/>
              <a:t>Per „</a:t>
            </a:r>
            <a:r>
              <a:rPr lang="lt-LT" dirty="0" err="1"/>
              <a:t>Super</a:t>
            </a:r>
            <a:r>
              <a:rPr lang="lt-LT" dirty="0"/>
              <a:t> </a:t>
            </a:r>
            <a:r>
              <a:rPr lang="lt-LT" dirty="0" err="1"/>
              <a:t>Bowl</a:t>
            </a:r>
            <a:r>
              <a:rPr lang="lt-LT" dirty="0"/>
              <a:t>“ varžybas JAV parodytas filmas paskatino 11,5 proc. daugiau prašymų išduoti Australijos vizą...</a:t>
            </a:r>
            <a:endParaRPr lang="en-US" dirty="0"/>
          </a:p>
        </p:txBody>
      </p:sp>
    </p:spTree>
    <p:extLst>
      <p:ext uri="{BB962C8B-B14F-4D97-AF65-F5344CB8AC3E}">
        <p14:creationId xmlns:p14="http://schemas.microsoft.com/office/powerpoint/2010/main" val="73576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EF4B5E5-1669-48A2-8F40-B9D24DDE35B0}"/>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446088" y="493713"/>
            <a:ext cx="3798887" cy="4222750"/>
          </a:xfrm>
        </p:spPr>
      </p:pic>
      <p:sp>
        <p:nvSpPr>
          <p:cNvPr id="4" name="Text Placeholder 3">
            <a:extLst>
              <a:ext uri="{FF2B5EF4-FFF2-40B4-BE49-F238E27FC236}">
                <a16:creationId xmlns:a16="http://schemas.microsoft.com/office/drawing/2014/main" id="{3F2DD503-85D2-4BA7-9E3F-ED6D464F5089}"/>
              </a:ext>
            </a:extLst>
          </p:cNvPr>
          <p:cNvSpPr>
            <a:spLocks noGrp="1"/>
          </p:cNvSpPr>
          <p:nvPr>
            <p:ph type="body" sz="quarter" idx="13"/>
          </p:nvPr>
        </p:nvSpPr>
        <p:spPr>
          <a:xfrm>
            <a:off x="4635221" y="1334642"/>
            <a:ext cx="7465339" cy="2134998"/>
          </a:xfrm>
        </p:spPr>
        <p:txBody>
          <a:bodyPr>
            <a:normAutofit/>
          </a:bodyPr>
          <a:lstStyle/>
          <a:p>
            <a:r>
              <a:rPr lang="lt-LT" sz="2200" dirty="0"/>
              <a:t>HBO serialas „Sostų karai“ garsėjo savo </a:t>
            </a:r>
            <a:r>
              <a:rPr lang="lt-LT" sz="2200" dirty="0" err="1"/>
              <a:t>Guerilla</a:t>
            </a:r>
            <a:r>
              <a:rPr lang="lt-LT" sz="2200" dirty="0"/>
              <a:t> rinkodaros triukais. Nuo drakono įdėjimo į laikraštį iki personažų parado mieste - kanalas padarė labai daug, kad sukeltų ažiotažą dėl būsimų serialo sezonų. </a:t>
            </a:r>
          </a:p>
          <a:p>
            <a:r>
              <a:rPr lang="lt-LT" sz="2200" dirty="0"/>
              <a:t>Vienas ryškiausių atvejų buvo kampanija #</a:t>
            </a:r>
            <a:r>
              <a:rPr lang="lt-LT" sz="2200" dirty="0" err="1"/>
              <a:t>Bringdowntheking</a:t>
            </a:r>
            <a:r>
              <a:rPr lang="lt-LT" sz="2200" dirty="0"/>
              <a:t>, kuri buvo labai populiari „</a:t>
            </a:r>
            <a:r>
              <a:rPr lang="lt-LT" sz="2200" dirty="0" err="1"/>
              <a:t>Twitter</a:t>
            </a:r>
            <a:r>
              <a:rPr lang="lt-LT" sz="2200" dirty="0"/>
              <a:t>“ tinkle. </a:t>
            </a:r>
            <a:endParaRPr lang="en-IE" sz="2200" dirty="0"/>
          </a:p>
        </p:txBody>
      </p:sp>
      <p:sp>
        <p:nvSpPr>
          <p:cNvPr id="5" name="Text Placeholder 4">
            <a:extLst>
              <a:ext uri="{FF2B5EF4-FFF2-40B4-BE49-F238E27FC236}">
                <a16:creationId xmlns:a16="http://schemas.microsoft.com/office/drawing/2014/main" id="{D634425B-BC11-45F4-8B85-C8837D424A64}"/>
              </a:ext>
            </a:extLst>
          </p:cNvPr>
          <p:cNvSpPr>
            <a:spLocks noGrp="1"/>
          </p:cNvSpPr>
          <p:nvPr>
            <p:ph type="body" sz="quarter" idx="14"/>
          </p:nvPr>
        </p:nvSpPr>
        <p:spPr>
          <a:xfrm>
            <a:off x="7713478" y="3740403"/>
            <a:ext cx="4286433" cy="2820001"/>
          </a:xfrm>
        </p:spPr>
        <p:txBody>
          <a:bodyPr/>
          <a:lstStyle/>
          <a:p>
            <a:r>
              <a:rPr lang="lt-LT" sz="2000" dirty="0"/>
              <a:t>NZ jie pastatė 7 m aukščio karaliaus </a:t>
            </a:r>
            <a:r>
              <a:rPr lang="lt-LT" sz="2000" dirty="0" err="1"/>
              <a:t>Joffrey</a:t>
            </a:r>
            <a:r>
              <a:rPr lang="lt-LT" sz="2000" dirty="0"/>
              <a:t> statulą ir kiekvieną kartą, kai gerbėjai naudojo </a:t>
            </a:r>
            <a:r>
              <a:rPr lang="lt-LT" sz="2000" dirty="0" err="1"/>
              <a:t>hashtagą</a:t>
            </a:r>
            <a:r>
              <a:rPr lang="lt-LT" sz="2000" dirty="0"/>
              <a:t>, buvo imamasi veiksmų karaliui nuversti. Šis triukas padarė stebuklus, o kelios akcijos nuotraukos ir vaizdo įrašai išplito kaip virusas. Per 5 dienas statula pasiekė nuvertimo tašką ir gerbėjai susirinko asmeniškai pamatyti, kaip tai įvyko.</a:t>
            </a:r>
            <a:endParaRPr lang="en-IE" sz="2000" dirty="0"/>
          </a:p>
        </p:txBody>
      </p:sp>
      <p:pic>
        <p:nvPicPr>
          <p:cNvPr id="2050" name="Picture 2" descr="Image result for game of thrones bringdowntheking">
            <a:extLst>
              <a:ext uri="{FF2B5EF4-FFF2-40B4-BE49-F238E27FC236}">
                <a16:creationId xmlns:a16="http://schemas.microsoft.com/office/drawing/2014/main" id="{B130CD49-0CB9-48C1-8677-6AEAD2228807}"/>
              </a:ext>
            </a:extLst>
          </p:cNvPr>
          <p:cNvPicPr>
            <a:picLocks noGrp="1" noChangeAspect="1" noChangeArrowheads="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FA88E8-0511-408B-9BD5-731123477419}"/>
              </a:ext>
            </a:extLst>
          </p:cNvPr>
          <p:cNvSpPr txBox="1"/>
          <p:nvPr/>
        </p:nvSpPr>
        <p:spPr>
          <a:xfrm>
            <a:off x="11497389" y="6447156"/>
            <a:ext cx="1389221" cy="307777"/>
          </a:xfrm>
          <a:prstGeom prst="rect">
            <a:avLst/>
          </a:prstGeom>
          <a:noFill/>
        </p:spPr>
        <p:txBody>
          <a:bodyPr wrap="square" rtlCol="0">
            <a:spAutoFit/>
          </a:bodyPr>
          <a:lstStyle/>
          <a:p>
            <a:r>
              <a:rPr lang="en-IE" sz="1400" dirty="0">
                <a:hlinkClick r:id="rId4"/>
              </a:rPr>
              <a:t>Šaltinis</a:t>
            </a:r>
            <a:endParaRPr lang="en-IE" sz="1400" dirty="0"/>
          </a:p>
        </p:txBody>
      </p:sp>
    </p:spTree>
    <p:extLst>
      <p:ext uri="{BB962C8B-B14F-4D97-AF65-F5344CB8AC3E}">
        <p14:creationId xmlns:p14="http://schemas.microsoft.com/office/powerpoint/2010/main" val="4108765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ringdowntheking final moments">
            <a:hlinkClick r:id="" action="ppaction://media"/>
            <a:extLst>
              <a:ext uri="{FF2B5EF4-FFF2-40B4-BE49-F238E27FC236}">
                <a16:creationId xmlns:a16="http://schemas.microsoft.com/office/drawing/2014/main" id="{E7F2A2A1-629A-4316-9E75-0069A260E351}"/>
              </a:ext>
            </a:extLst>
          </p:cNvPr>
          <p:cNvPicPr>
            <a:picLocks noRot="1" noChangeAspect="1"/>
          </p:cNvPicPr>
          <p:nvPr>
            <a:videoFile r:link="rId1"/>
          </p:nvPr>
        </p:nvPicPr>
        <p:blipFill>
          <a:blip r:embed="rId3"/>
          <a:stretch>
            <a:fillRect/>
          </a:stretch>
        </p:blipFill>
        <p:spPr>
          <a:xfrm>
            <a:off x="467833" y="249086"/>
            <a:ext cx="11019721" cy="6226142"/>
          </a:xfrm>
          <a:prstGeom prst="rect">
            <a:avLst/>
          </a:prstGeom>
        </p:spPr>
      </p:pic>
      <p:sp>
        <p:nvSpPr>
          <p:cNvPr id="5" name="TextBox 4">
            <a:extLst>
              <a:ext uri="{FF2B5EF4-FFF2-40B4-BE49-F238E27FC236}">
                <a16:creationId xmlns:a16="http://schemas.microsoft.com/office/drawing/2014/main" id="{98546E20-0CE5-48BB-8FA5-CD60B8C731F9}"/>
              </a:ext>
            </a:extLst>
          </p:cNvPr>
          <p:cNvSpPr txBox="1"/>
          <p:nvPr/>
        </p:nvSpPr>
        <p:spPr>
          <a:xfrm>
            <a:off x="216195" y="5530261"/>
            <a:ext cx="11759609" cy="1200329"/>
          </a:xfrm>
          <a:prstGeom prst="rect">
            <a:avLst/>
          </a:prstGeom>
          <a:solidFill>
            <a:srgbClr val="E45E32"/>
          </a:solidFill>
        </p:spPr>
        <p:txBody>
          <a:bodyPr wrap="square">
            <a:spAutoFit/>
          </a:bodyPr>
          <a:lstStyle/>
          <a:p>
            <a:pPr algn="ctr"/>
            <a:r>
              <a:rPr lang="lt-LT" sz="2400" dirty="0">
                <a:solidFill>
                  <a:schemeClr val="bg1"/>
                </a:solidFill>
              </a:rPr>
              <a:t>„</a:t>
            </a:r>
            <a:r>
              <a:rPr lang="lt-LT" sz="2400" dirty="0" err="1">
                <a:solidFill>
                  <a:schemeClr val="bg1"/>
                </a:solidFill>
              </a:rPr>
              <a:t>Marketing</a:t>
            </a:r>
            <a:r>
              <a:rPr lang="lt-LT" sz="2400" dirty="0">
                <a:solidFill>
                  <a:schemeClr val="bg1"/>
                </a:solidFill>
              </a:rPr>
              <a:t> </a:t>
            </a:r>
            <a:r>
              <a:rPr lang="lt-LT" sz="2400" dirty="0" err="1">
                <a:solidFill>
                  <a:schemeClr val="bg1"/>
                </a:solidFill>
              </a:rPr>
              <a:t>Insight</a:t>
            </a:r>
            <a:r>
              <a:rPr lang="lt-LT" sz="2400" dirty="0">
                <a:solidFill>
                  <a:schemeClr val="bg1"/>
                </a:solidFill>
              </a:rPr>
              <a:t>“ - tai puikus strategiškai panaudotos </a:t>
            </a:r>
            <a:r>
              <a:rPr lang="lt-LT" sz="2400" i="1" dirty="0" err="1">
                <a:solidFill>
                  <a:schemeClr val="bg1"/>
                </a:solidFill>
              </a:rPr>
              <a:t>Hashtag</a:t>
            </a:r>
            <a:r>
              <a:rPr lang="lt-LT" sz="2400" dirty="0">
                <a:solidFill>
                  <a:schemeClr val="bg1"/>
                </a:solidFill>
              </a:rPr>
              <a:t> žymos pavyzdys. Norint nuversti karalių (#</a:t>
            </a:r>
            <a:r>
              <a:rPr lang="lt-LT" sz="2400" dirty="0" err="1">
                <a:solidFill>
                  <a:schemeClr val="bg1"/>
                </a:solidFill>
              </a:rPr>
              <a:t>Bringdowntheking</a:t>
            </a:r>
            <a:r>
              <a:rPr lang="lt-LT" sz="2400" dirty="0">
                <a:solidFill>
                  <a:schemeClr val="bg1"/>
                </a:solidFill>
              </a:rPr>
              <a:t>), reikėjo 1 mln. žymų </a:t>
            </a:r>
            <a:r>
              <a:rPr lang="lt-LT" sz="2400" dirty="0" err="1">
                <a:solidFill>
                  <a:schemeClr val="bg1"/>
                </a:solidFill>
              </a:rPr>
              <a:t>tviteryje</a:t>
            </a:r>
            <a:r>
              <a:rPr lang="lt-LT" sz="2400" dirty="0">
                <a:solidFill>
                  <a:schemeClr val="bg1"/>
                </a:solidFill>
              </a:rPr>
              <a:t> - tikslas buvo pasiektas per 5 dienas, ir karalius buvo nuverstas, kaip tik tuo metu, kai buvo rodomas 4 sezonas...</a:t>
            </a:r>
            <a:endParaRPr lang="en-IE" sz="2400" dirty="0">
              <a:solidFill>
                <a:schemeClr val="bg1"/>
              </a:solidFill>
            </a:endParaRPr>
          </a:p>
        </p:txBody>
      </p:sp>
    </p:spTree>
    <p:extLst>
      <p:ext uri="{BB962C8B-B14F-4D97-AF65-F5344CB8AC3E}">
        <p14:creationId xmlns:p14="http://schemas.microsoft.com/office/powerpoint/2010/main" val="341534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D9D0-F7D6-456C-B38F-087706DD2574}"/>
              </a:ext>
            </a:extLst>
          </p:cNvPr>
          <p:cNvSpPr>
            <a:spLocks noGrp="1"/>
          </p:cNvSpPr>
          <p:nvPr>
            <p:ph type="body" sz="quarter" idx="13"/>
          </p:nvPr>
        </p:nvSpPr>
        <p:spPr/>
        <p:txBody>
          <a:bodyPr>
            <a:normAutofit lnSpcReduction="10000"/>
          </a:bodyPr>
          <a:lstStyle/>
          <a:p>
            <a:r>
              <a:rPr lang="en-IE" dirty="0"/>
              <a:t>4 MODULIO 1 UŽDUOTIS: </a:t>
            </a:r>
          </a:p>
          <a:p>
            <a:r>
              <a:rPr lang="en-IE" dirty="0"/>
              <a:t>SOCIALINĖS ŽINIASKLAIDOS APŽVALGOS VEIKLA</a:t>
            </a:r>
          </a:p>
        </p:txBody>
      </p:sp>
      <p:sp>
        <p:nvSpPr>
          <p:cNvPr id="4" name="Text Placeholder 3">
            <a:extLst>
              <a:ext uri="{FF2B5EF4-FFF2-40B4-BE49-F238E27FC236}">
                <a16:creationId xmlns:a16="http://schemas.microsoft.com/office/drawing/2014/main" id="{4BDA086B-8045-4DB5-AB48-EAADD08C2986}"/>
              </a:ext>
            </a:extLst>
          </p:cNvPr>
          <p:cNvSpPr>
            <a:spLocks noGrp="1"/>
          </p:cNvSpPr>
          <p:nvPr>
            <p:ph type="body" sz="quarter" idx="14"/>
          </p:nvPr>
        </p:nvSpPr>
        <p:spPr/>
        <p:txBody>
          <a:bodyPr/>
          <a:lstStyle/>
          <a:p>
            <a:r>
              <a:rPr lang="lt-LT" dirty="0">
                <a:latin typeface="Calibri" panose="020F0502020204030204" pitchFamily="34" charset="0"/>
                <a:ea typeface="Calibri" panose="020F0502020204030204" pitchFamily="34" charset="0"/>
                <a:cs typeface="Times New Roman" panose="02020603050405020304" pitchFamily="18" charset="0"/>
              </a:rPr>
              <a:t>Pasirinkite gerai žinomą popkultūros turizmo (PKT) vietovę ir atlikite socialinės žiniasklaidos apžvalgą, kad išsiaiškintumėte, kaip ši vietovė reprezentuojama ir pristatoma.</a:t>
            </a:r>
            <a:endParaRPr lang="en-IE" dirty="0"/>
          </a:p>
        </p:txBody>
      </p:sp>
      <p:pic>
        <p:nvPicPr>
          <p:cNvPr id="8" name="Picture Placeholder 7">
            <a:extLst>
              <a:ext uri="{FF2B5EF4-FFF2-40B4-BE49-F238E27FC236}">
                <a16:creationId xmlns:a16="http://schemas.microsoft.com/office/drawing/2014/main" id="{17A866E9-096E-4557-BF9A-1B18525C6CB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57378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262AC2-CDD3-438F-96CC-9DE1505907D1}"/>
              </a:ext>
            </a:extLst>
          </p:cNvPr>
          <p:cNvSpPr>
            <a:spLocks noGrp="1"/>
          </p:cNvSpPr>
          <p:nvPr>
            <p:ph type="body" sz="quarter" idx="14"/>
          </p:nvPr>
        </p:nvSpPr>
        <p:spPr>
          <a:xfrm>
            <a:off x="525833" y="255535"/>
            <a:ext cx="10999417" cy="4140680"/>
          </a:xfrm>
        </p:spPr>
        <p:txBody>
          <a:bodyPr/>
          <a:lstStyle/>
          <a:p>
            <a:pPr>
              <a:lnSpc>
                <a:spcPct val="107000"/>
              </a:lnSpc>
              <a:spcAft>
                <a:spcPts val="800"/>
              </a:spcAft>
            </a:pPr>
            <a:r>
              <a:rPr lang="lt-LT" sz="1800" dirty="0">
                <a:latin typeface="Calibri" panose="020F0502020204030204" pitchFamily="34" charset="0"/>
                <a:ea typeface="Calibri" panose="020F0502020204030204" pitchFamily="34" charset="0"/>
                <a:cs typeface="Times New Roman" panose="02020603050405020304" pitchFamily="18" charset="0"/>
              </a:rPr>
              <a:t>Apsvarstykite daugybę skirtingų platformų ir užpildykite šią lentelę:</a:t>
            </a:r>
            <a:endParaRPr lang="en-IE" dirty="0"/>
          </a:p>
        </p:txBody>
      </p:sp>
      <p:graphicFrame>
        <p:nvGraphicFramePr>
          <p:cNvPr id="4" name="Table 3">
            <a:extLst>
              <a:ext uri="{FF2B5EF4-FFF2-40B4-BE49-F238E27FC236}">
                <a16:creationId xmlns:a16="http://schemas.microsoft.com/office/drawing/2014/main" id="{F7D83DD1-C0CC-45EC-AE02-2BCE6F5B91E2}"/>
              </a:ext>
            </a:extLst>
          </p:cNvPr>
          <p:cNvGraphicFramePr>
            <a:graphicFrameLocks noGrp="1"/>
          </p:cNvGraphicFramePr>
          <p:nvPr>
            <p:extLst>
              <p:ext uri="{D42A27DB-BD31-4B8C-83A1-F6EECF244321}">
                <p14:modId xmlns:p14="http://schemas.microsoft.com/office/powerpoint/2010/main" val="3791776245"/>
              </p:ext>
            </p:extLst>
          </p:nvPr>
        </p:nvGraphicFramePr>
        <p:xfrm>
          <a:off x="517895" y="945766"/>
          <a:ext cx="11111020" cy="4685412"/>
        </p:xfrm>
        <a:graphic>
          <a:graphicData uri="http://schemas.openxmlformats.org/drawingml/2006/table">
            <a:tbl>
              <a:tblPr firstRow="1" firstCol="1" bandRow="1">
                <a:tableStyleId>{F5AB1C69-6EDB-4FF4-983F-18BD219EF322}</a:tableStyleId>
              </a:tblPr>
              <a:tblGrid>
                <a:gridCol w="1586385">
                  <a:extLst>
                    <a:ext uri="{9D8B030D-6E8A-4147-A177-3AD203B41FA5}">
                      <a16:colId xmlns:a16="http://schemas.microsoft.com/office/drawing/2014/main" val="141228016"/>
                    </a:ext>
                  </a:extLst>
                </a:gridCol>
                <a:gridCol w="1586385">
                  <a:extLst>
                    <a:ext uri="{9D8B030D-6E8A-4147-A177-3AD203B41FA5}">
                      <a16:colId xmlns:a16="http://schemas.microsoft.com/office/drawing/2014/main" val="3568816171"/>
                    </a:ext>
                  </a:extLst>
                </a:gridCol>
                <a:gridCol w="1587650">
                  <a:extLst>
                    <a:ext uri="{9D8B030D-6E8A-4147-A177-3AD203B41FA5}">
                      <a16:colId xmlns:a16="http://schemas.microsoft.com/office/drawing/2014/main" val="1829324761"/>
                    </a:ext>
                  </a:extLst>
                </a:gridCol>
                <a:gridCol w="1587650">
                  <a:extLst>
                    <a:ext uri="{9D8B030D-6E8A-4147-A177-3AD203B41FA5}">
                      <a16:colId xmlns:a16="http://schemas.microsoft.com/office/drawing/2014/main" val="2543119429"/>
                    </a:ext>
                  </a:extLst>
                </a:gridCol>
                <a:gridCol w="1587650">
                  <a:extLst>
                    <a:ext uri="{9D8B030D-6E8A-4147-A177-3AD203B41FA5}">
                      <a16:colId xmlns:a16="http://schemas.microsoft.com/office/drawing/2014/main" val="2393701925"/>
                    </a:ext>
                  </a:extLst>
                </a:gridCol>
                <a:gridCol w="1587650">
                  <a:extLst>
                    <a:ext uri="{9D8B030D-6E8A-4147-A177-3AD203B41FA5}">
                      <a16:colId xmlns:a16="http://schemas.microsoft.com/office/drawing/2014/main" val="430777385"/>
                    </a:ext>
                  </a:extLst>
                </a:gridCol>
                <a:gridCol w="1587650">
                  <a:extLst>
                    <a:ext uri="{9D8B030D-6E8A-4147-A177-3AD203B41FA5}">
                      <a16:colId xmlns:a16="http://schemas.microsoft.com/office/drawing/2014/main" val="4286948945"/>
                    </a:ext>
                  </a:extLst>
                </a:gridCol>
              </a:tblGrid>
              <a:tr h="2213222">
                <a:tc>
                  <a:txBody>
                    <a:bodyPr/>
                    <a:lstStyle/>
                    <a:p>
                      <a:pPr>
                        <a:lnSpc>
                          <a:spcPct val="107000"/>
                        </a:lnSpc>
                        <a:spcAft>
                          <a:spcPts val="800"/>
                        </a:spcAft>
                      </a:pPr>
                      <a:r>
                        <a:rPr lang="lt-LT" sz="1400" dirty="0">
                          <a:effectLst/>
                        </a:rPr>
                        <a:t>Socialinės žiniasklaidos platforma, pvz., „Facebook“, „</a:t>
                      </a:r>
                      <a:r>
                        <a:rPr lang="lt-LT" sz="1400" dirty="0" err="1">
                          <a:effectLst/>
                        </a:rPr>
                        <a:t>Instagram</a:t>
                      </a:r>
                      <a:r>
                        <a:rPr lang="lt-LT" sz="1400" dirty="0">
                          <a:effectLst/>
                        </a:rPr>
                        <a:t>“, „</a:t>
                      </a:r>
                      <a:r>
                        <a:rPr lang="lt-LT" sz="1400" dirty="0" err="1">
                          <a:effectLst/>
                        </a:rPr>
                        <a:t>Twitter</a:t>
                      </a:r>
                      <a:r>
                        <a:rPr lang="lt-LT" sz="1400" dirty="0">
                          <a:effectLst/>
                        </a:rPr>
                        <a:t>“ ir kt.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lt-LT" sz="1400" dirty="0">
                          <a:effectLst/>
                        </a:rPr>
                        <a:t>Tikėtinas tipinių naudotojų profilis, pvz., amžius, profesija ir kiti svarbūs demografiniai požymiai</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lt-LT" sz="1400" dirty="0">
                          <a:effectLst/>
                        </a:rPr>
                        <a:t>Šios platformos </a:t>
                      </a:r>
                      <a:r>
                        <a:rPr lang="lt-LT" sz="1400" dirty="0" err="1">
                          <a:effectLst/>
                        </a:rPr>
                        <a:t>privalumai</a:t>
                      </a:r>
                      <a:r>
                        <a:rPr lang="lt-LT" sz="1400" dirty="0">
                          <a:effectLst/>
                        </a:rPr>
                        <a:t> iš Jūsų perspektyvos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lt-LT" sz="1400" dirty="0">
                          <a:effectLst/>
                        </a:rPr>
                        <a:t>Šios platformos trūkumai iš Jūsų perspektyvos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lt-LT" sz="1400" dirty="0">
                          <a:effectLst/>
                        </a:rPr>
                        <a:t>Ar renginys dažniausiai minimas reklamoje, klientų atsiliepimuose, naujienose ir einamuosiuose įvykiuose, ar kokiu nors kitu būdu?</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lt-LT" sz="1400" dirty="0">
                          <a:effectLst/>
                        </a:rPr>
                        <a:t>Kokių paminėjimų apie Jūsų PKT renginį radote?</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lt-LT" sz="1400" dirty="0">
                          <a:effectLst/>
                        </a:rPr>
                        <a:t>Ar yra kokių nors tinkamų alternatyvų, kurias norėtumėte naudoti?</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552168548"/>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1337387011"/>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600308418"/>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1693416179"/>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1341447309"/>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3692555617"/>
                  </a:ext>
                </a:extLst>
              </a:tr>
              <a:tr h="353170">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350811370"/>
                  </a:ext>
                </a:extLst>
              </a:tr>
              <a:tr h="353170">
                <a:tc>
                  <a:txBody>
                    <a:bodyPr/>
                    <a:lstStyle/>
                    <a:p>
                      <a:pPr>
                        <a:lnSpc>
                          <a:spcPct val="107000"/>
                        </a:lnSpc>
                        <a:spcAft>
                          <a:spcPts val="800"/>
                        </a:spcAft>
                      </a:pPr>
                      <a:r>
                        <a:rPr lang="en-GB" sz="11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a:effectLst/>
                        </a:rPr>
                        <a:t> </a:t>
                      </a:r>
                      <a:endParaRPr lang="en-I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tc>
                  <a:txBody>
                    <a:bodyPr/>
                    <a:lstStyle/>
                    <a:p>
                      <a:pPr>
                        <a:lnSpc>
                          <a:spcPct val="107000"/>
                        </a:lnSpc>
                        <a:spcAft>
                          <a:spcPts val="800"/>
                        </a:spcAft>
                      </a:pPr>
                      <a:r>
                        <a:rPr lang="en-GB" sz="1100" dirty="0">
                          <a:effectLst/>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A2E90"/>
                    </a:solidFill>
                  </a:tcPr>
                </a:tc>
                <a:extLst>
                  <a:ext uri="{0D108BD9-81ED-4DB2-BD59-A6C34878D82A}">
                    <a16:rowId xmlns:a16="http://schemas.microsoft.com/office/drawing/2014/main" val="2434010442"/>
                  </a:ext>
                </a:extLst>
              </a:tr>
            </a:tbl>
          </a:graphicData>
        </a:graphic>
      </p:graphicFrame>
    </p:spTree>
    <p:extLst>
      <p:ext uri="{BB962C8B-B14F-4D97-AF65-F5344CB8AC3E}">
        <p14:creationId xmlns:p14="http://schemas.microsoft.com/office/powerpoint/2010/main" val="1502732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BD80559-289A-4803-9E33-5028CF64B39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5834063" y="-34925"/>
            <a:ext cx="5675312" cy="6858000"/>
          </a:xfrm>
        </p:spPr>
      </p:pic>
      <p:sp>
        <p:nvSpPr>
          <p:cNvPr id="3" name="Text Placeholder 2">
            <a:extLst>
              <a:ext uri="{FF2B5EF4-FFF2-40B4-BE49-F238E27FC236}">
                <a16:creationId xmlns:a16="http://schemas.microsoft.com/office/drawing/2014/main" id="{57333489-B1F4-440F-A061-33638306611C}"/>
              </a:ext>
            </a:extLst>
          </p:cNvPr>
          <p:cNvSpPr>
            <a:spLocks noGrp="1"/>
          </p:cNvSpPr>
          <p:nvPr>
            <p:ph type="body" sz="quarter" idx="13"/>
          </p:nvPr>
        </p:nvSpPr>
        <p:spPr/>
        <p:txBody>
          <a:bodyPr/>
          <a:lstStyle/>
          <a:p>
            <a:r>
              <a:rPr lang="en-IE" dirty="0"/>
              <a:t>4 MODULIO 2 UŽDUOTIS: GUERILLA RINKODAROS MOKYMOSI VEIKLA</a:t>
            </a:r>
          </a:p>
        </p:txBody>
      </p:sp>
      <p:sp>
        <p:nvSpPr>
          <p:cNvPr id="4" name="Text Placeholder 3">
            <a:extLst>
              <a:ext uri="{FF2B5EF4-FFF2-40B4-BE49-F238E27FC236}">
                <a16:creationId xmlns:a16="http://schemas.microsoft.com/office/drawing/2014/main" id="{1E5CC009-7066-4303-A7BE-DCF92ECA0F80}"/>
              </a:ext>
            </a:extLst>
          </p:cNvPr>
          <p:cNvSpPr>
            <a:spLocks noGrp="1"/>
          </p:cNvSpPr>
          <p:nvPr>
            <p:ph type="body" sz="quarter" idx="14"/>
          </p:nvPr>
        </p:nvSpPr>
        <p:spPr>
          <a:xfrm>
            <a:off x="682390" y="2914056"/>
            <a:ext cx="5005892" cy="2090057"/>
          </a:xfrm>
        </p:spPr>
        <p:txBody>
          <a:bodyPr/>
          <a:lstStyle/>
          <a:p>
            <a:pPr lvl="0">
              <a:spcBef>
                <a:spcPts val="600"/>
              </a:spcBef>
              <a:buClr>
                <a:srgbClr val="FDB613"/>
              </a:buClr>
            </a:pPr>
            <a:r>
              <a:rPr lang="lt-LT" dirty="0"/>
              <a:t>Internete ieškokite </a:t>
            </a:r>
            <a:r>
              <a:rPr lang="lt-LT" dirty="0" err="1"/>
              <a:t>Guerilla</a:t>
            </a:r>
            <a:r>
              <a:rPr lang="lt-LT" dirty="0"/>
              <a:t> kampanijų ir pasirinkite vieną iš jų. Suskirstykite kampanijos elementus ir jos veiksmingumą.</a:t>
            </a:r>
            <a:endParaRPr lang="en-IE" dirty="0">
              <a:solidFill>
                <a:schemeClr val="bg1"/>
              </a:solidFill>
            </a:endParaRPr>
          </a:p>
          <a:p>
            <a:pPr marL="800100" lvl="1" indent="-342900" algn="l">
              <a:spcBef>
                <a:spcPts val="600"/>
              </a:spcBef>
              <a:buClr>
                <a:srgbClr val="FDB613"/>
              </a:buClr>
              <a:buFontTx/>
              <a:buChar char="-"/>
            </a:pPr>
            <a:r>
              <a:rPr lang="lt-LT" dirty="0">
                <a:solidFill>
                  <a:schemeClr val="bg1"/>
                </a:solidFill>
              </a:rPr>
              <a:t>Kuo ji netradicinė?</a:t>
            </a:r>
          </a:p>
          <a:p>
            <a:pPr marL="800100" lvl="1" indent="-342900" algn="l">
              <a:spcBef>
                <a:spcPts val="600"/>
              </a:spcBef>
              <a:buClr>
                <a:srgbClr val="FDB613"/>
              </a:buClr>
              <a:buFontTx/>
              <a:buChar char="-"/>
            </a:pPr>
            <a:r>
              <a:rPr lang="lt-LT" dirty="0">
                <a:solidFill>
                  <a:schemeClr val="bg1"/>
                </a:solidFill>
              </a:rPr>
              <a:t>Kuo ji aktuali auditorijai?</a:t>
            </a:r>
          </a:p>
          <a:p>
            <a:pPr marL="800100" lvl="1" indent="-342900" algn="l">
              <a:spcBef>
                <a:spcPts val="600"/>
              </a:spcBef>
              <a:buClr>
                <a:srgbClr val="FDB613"/>
              </a:buClr>
              <a:buFontTx/>
              <a:buChar char="-"/>
            </a:pPr>
            <a:r>
              <a:rPr lang="lt-LT" dirty="0">
                <a:solidFill>
                  <a:schemeClr val="bg1"/>
                </a:solidFill>
              </a:rPr>
              <a:t>Kokia buvo rizika? </a:t>
            </a:r>
            <a:endParaRPr lang="en-IE" dirty="0"/>
          </a:p>
        </p:txBody>
      </p:sp>
    </p:spTree>
    <p:extLst>
      <p:ext uri="{BB962C8B-B14F-4D97-AF65-F5344CB8AC3E}">
        <p14:creationId xmlns:p14="http://schemas.microsoft.com/office/powerpoint/2010/main" val="4052378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EE2AAFE-647C-4064-96D4-847A4C8E2433}"/>
              </a:ext>
            </a:extLst>
          </p:cNvPr>
          <p:cNvSpPr>
            <a:spLocks noGrp="1"/>
          </p:cNvSpPr>
          <p:nvPr>
            <p:ph type="pic" sz="quarter" idx="10"/>
          </p:nvPr>
        </p:nvSpPr>
        <p:spPr/>
      </p:sp>
      <p:sp>
        <p:nvSpPr>
          <p:cNvPr id="3" name="Text Placeholder 2">
            <a:extLst>
              <a:ext uri="{FF2B5EF4-FFF2-40B4-BE49-F238E27FC236}">
                <a16:creationId xmlns:a16="http://schemas.microsoft.com/office/drawing/2014/main" id="{57333489-B1F4-440F-A061-33638306611C}"/>
              </a:ext>
            </a:extLst>
          </p:cNvPr>
          <p:cNvSpPr>
            <a:spLocks noGrp="1"/>
          </p:cNvSpPr>
          <p:nvPr>
            <p:ph type="body" sz="quarter" idx="13"/>
          </p:nvPr>
        </p:nvSpPr>
        <p:spPr/>
        <p:txBody>
          <a:bodyPr/>
          <a:lstStyle/>
          <a:p>
            <a:r>
              <a:rPr lang="en-IE" dirty="0"/>
              <a:t>4 MODULIO 2 UŽDUOTIS: GUERILLA RINKODAROS MOKYMOSI VEIKLA</a:t>
            </a:r>
          </a:p>
        </p:txBody>
      </p:sp>
      <p:sp>
        <p:nvSpPr>
          <p:cNvPr id="4" name="Text Placeholder 3">
            <a:extLst>
              <a:ext uri="{FF2B5EF4-FFF2-40B4-BE49-F238E27FC236}">
                <a16:creationId xmlns:a16="http://schemas.microsoft.com/office/drawing/2014/main" id="{1E5CC009-7066-4303-A7BE-DCF92ECA0F80}"/>
              </a:ext>
            </a:extLst>
          </p:cNvPr>
          <p:cNvSpPr>
            <a:spLocks noGrp="1"/>
          </p:cNvSpPr>
          <p:nvPr>
            <p:ph type="body" sz="quarter" idx="14"/>
          </p:nvPr>
        </p:nvSpPr>
        <p:spPr>
          <a:xfrm>
            <a:off x="22494" y="2703975"/>
            <a:ext cx="5675313" cy="2090057"/>
          </a:xfrm>
        </p:spPr>
        <p:txBody>
          <a:bodyPr/>
          <a:lstStyle/>
          <a:p>
            <a:pPr marL="800100" lvl="1" indent="-342900" algn="l">
              <a:spcBef>
                <a:spcPts val="600"/>
              </a:spcBef>
              <a:buClr>
                <a:srgbClr val="FDB613"/>
              </a:buClr>
              <a:buFontTx/>
              <a:buChar char="-"/>
            </a:pPr>
            <a:r>
              <a:rPr lang="lt-LT" dirty="0">
                <a:solidFill>
                  <a:schemeClr val="bg1"/>
                </a:solidFill>
              </a:rPr>
              <a:t>Ar prekės ženklas gavo naudos?</a:t>
            </a:r>
          </a:p>
          <a:p>
            <a:pPr marL="800100" lvl="1" indent="-342900" algn="l">
              <a:spcBef>
                <a:spcPts val="600"/>
              </a:spcBef>
              <a:buClr>
                <a:srgbClr val="FDB613"/>
              </a:buClr>
              <a:buFontTx/>
              <a:buChar char="-"/>
            </a:pPr>
            <a:r>
              <a:rPr lang="lt-LT" dirty="0">
                <a:solidFill>
                  <a:schemeClr val="bg1"/>
                </a:solidFill>
              </a:rPr>
              <a:t>Kaip galėtumėte panaudoti kažką panašaus, kad reklamuotumėte savo popkultūros turizmo verslą ir (arba) būsimas galimybes?</a:t>
            </a:r>
          </a:p>
          <a:p>
            <a:pPr marL="800100" lvl="1" indent="-342900" algn="l">
              <a:spcBef>
                <a:spcPts val="600"/>
              </a:spcBef>
              <a:buClr>
                <a:srgbClr val="FDB613"/>
              </a:buClr>
              <a:buFontTx/>
              <a:buChar char="-"/>
            </a:pPr>
            <a:r>
              <a:rPr lang="lt-LT" dirty="0">
                <a:solidFill>
                  <a:schemeClr val="bg1"/>
                </a:solidFill>
              </a:rPr>
              <a:t>Kokius renginius ar kampaniją galėtumėte surengti, kad populiarintumėte savo popkultūros turizmo patirtį, vietovę ar regioną?</a:t>
            </a:r>
            <a:endParaRPr lang="en-IE" dirty="0"/>
          </a:p>
        </p:txBody>
      </p:sp>
      <p:pic>
        <p:nvPicPr>
          <p:cNvPr id="5" name="Picture Placeholder 4">
            <a:extLst>
              <a:ext uri="{FF2B5EF4-FFF2-40B4-BE49-F238E27FC236}">
                <a16:creationId xmlns:a16="http://schemas.microsoft.com/office/drawing/2014/main" id="{721B4A21-51F8-4AB3-9BFE-6A2BE81EA96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834063" y="-34925"/>
            <a:ext cx="5675312" cy="6858000"/>
          </a:xfrm>
          <a:custGeom>
            <a:avLst/>
            <a:gdLst>
              <a:gd name="connsiteX0" fmla="*/ 0 w 5675313"/>
              <a:gd name="connsiteY0" fmla="*/ 0 h 6858000"/>
              <a:gd name="connsiteX1" fmla="*/ 5675313 w 5675313"/>
              <a:gd name="connsiteY1" fmla="*/ 0 h 6858000"/>
              <a:gd name="connsiteX2" fmla="*/ 5675313 w 5675313"/>
              <a:gd name="connsiteY2" fmla="*/ 6858000 h 6858000"/>
              <a:gd name="connsiteX3" fmla="*/ 0 w 5675313"/>
              <a:gd name="connsiteY3" fmla="*/ 6858000 h 6858000"/>
              <a:gd name="connsiteX4" fmla="*/ 0 w 5675313"/>
              <a:gd name="connsiteY4" fmla="*/ 3082177 h 6858000"/>
              <a:gd name="connsiteX5" fmla="*/ 1808066 w 5675313"/>
              <a:gd name="connsiteY5" fmla="*/ 3082177 h 6858000"/>
              <a:gd name="connsiteX6" fmla="*/ 1808066 w 5675313"/>
              <a:gd name="connsiteY6" fmla="*/ 874591 h 6858000"/>
              <a:gd name="connsiteX7" fmla="*/ 0 w 5675313"/>
              <a:gd name="connsiteY7" fmla="*/ 8745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5313" h="6858000">
                <a:moveTo>
                  <a:pt x="0" y="0"/>
                </a:moveTo>
                <a:lnTo>
                  <a:pt x="5675313" y="0"/>
                </a:lnTo>
                <a:lnTo>
                  <a:pt x="5675313" y="6858000"/>
                </a:lnTo>
                <a:lnTo>
                  <a:pt x="0" y="6858000"/>
                </a:lnTo>
                <a:lnTo>
                  <a:pt x="0" y="3082177"/>
                </a:lnTo>
                <a:lnTo>
                  <a:pt x="1808066" y="3082177"/>
                </a:lnTo>
                <a:lnTo>
                  <a:pt x="1808066" y="874591"/>
                </a:lnTo>
                <a:lnTo>
                  <a:pt x="0" y="874591"/>
                </a:lnTo>
                <a:close/>
              </a:path>
            </a:pathLst>
          </a:custGeom>
        </p:spPr>
      </p:pic>
    </p:spTree>
    <p:extLst>
      <p:ext uri="{BB962C8B-B14F-4D97-AF65-F5344CB8AC3E}">
        <p14:creationId xmlns:p14="http://schemas.microsoft.com/office/powerpoint/2010/main" val="3410018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0DD96D-6BF6-D54B-A106-3305D0491497}"/>
              </a:ext>
            </a:extLst>
          </p:cNvPr>
          <p:cNvSpPr>
            <a:spLocks noGrp="1"/>
          </p:cNvSpPr>
          <p:nvPr>
            <p:ph type="body" sz="quarter" idx="13"/>
          </p:nvPr>
        </p:nvSpPr>
        <p:spPr>
          <a:xfrm>
            <a:off x="388092" y="3200400"/>
            <a:ext cx="4556047" cy="2849526"/>
          </a:xfrm>
        </p:spPr>
        <p:txBody>
          <a:bodyPr>
            <a:normAutofit fontScale="92500" lnSpcReduction="10000"/>
          </a:bodyPr>
          <a:lstStyle/>
          <a:p>
            <a:pPr algn="ctr"/>
            <a:r>
              <a:rPr lang="en-US" dirty="0"/>
              <a:t>TOLIAU: 5 </a:t>
            </a:r>
            <a:r>
              <a:rPr lang="en-US" dirty="0" err="1"/>
              <a:t>modulis</a:t>
            </a:r>
            <a:r>
              <a:rPr lang="en-US" dirty="0"/>
              <a:t> </a:t>
            </a:r>
            <a:r>
              <a:rPr lang="en-US" dirty="0" err="1"/>
              <a:t>Sprendžiant</a:t>
            </a:r>
            <a:r>
              <a:rPr lang="en-US" dirty="0"/>
              <a:t> kai </a:t>
            </a:r>
            <a:r>
              <a:rPr lang="en-US" dirty="0" err="1"/>
              <a:t>kuriuos</a:t>
            </a:r>
            <a:r>
              <a:rPr lang="en-US" dirty="0"/>
              <a:t> </a:t>
            </a:r>
            <a:r>
              <a:rPr lang="en-US" dirty="0" err="1"/>
              <a:t>iššūkius</a:t>
            </a:r>
            <a:endParaRPr lang="en-US" dirty="0"/>
          </a:p>
          <a:p>
            <a:endParaRPr lang="en-US" sz="2300" dirty="0"/>
          </a:p>
          <a:p>
            <a:pPr algn="r"/>
            <a:r>
              <a:rPr lang="lt-LT" sz="2300" dirty="0"/>
              <a:t>(kaip sužinojome, </a:t>
            </a:r>
            <a:r>
              <a:rPr lang="lt-LT" sz="2300" dirty="0" err="1"/>
              <a:t>popkultūrinis</a:t>
            </a:r>
            <a:r>
              <a:rPr lang="lt-LT" sz="2300" dirty="0"/>
              <a:t> turizmas suteikia daug galimybių, tačiau yra ir iššūkių. Prisijunkite prie mūsų 5 modulyje ir sužinokite, kokių)</a:t>
            </a:r>
            <a:endParaRPr lang="en-US" sz="2300" dirty="0"/>
          </a:p>
        </p:txBody>
      </p:sp>
      <p:sp>
        <p:nvSpPr>
          <p:cNvPr id="4" name="Picture Placeholder 3">
            <a:extLst>
              <a:ext uri="{FF2B5EF4-FFF2-40B4-BE49-F238E27FC236}">
                <a16:creationId xmlns:a16="http://schemas.microsoft.com/office/drawing/2014/main" id="{02E59309-254A-4DFE-A18E-3D68EE602109}"/>
              </a:ext>
            </a:extLst>
          </p:cNvPr>
          <p:cNvSpPr>
            <a:spLocks noGrp="1"/>
          </p:cNvSpPr>
          <p:nvPr>
            <p:ph type="pic" sz="quarter" idx="10"/>
          </p:nvPr>
        </p:nvSpPr>
        <p:spPr/>
      </p:sp>
      <p:pic>
        <p:nvPicPr>
          <p:cNvPr id="6" name="Picture Placeholder 21" descr="A group of people standing next to a waterfall&#10;&#10;Description automatically generated with medium confidence">
            <a:extLst>
              <a:ext uri="{FF2B5EF4-FFF2-40B4-BE49-F238E27FC236}">
                <a16:creationId xmlns:a16="http://schemas.microsoft.com/office/drawing/2014/main" id="{2EA76A42-38E9-44E6-81BE-5A085F3F9C8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37" y="5323"/>
            <a:ext cx="12192000" cy="6858000"/>
          </a:xfrm>
          <a:custGeom>
            <a:avLst/>
            <a:gdLst>
              <a:gd name="connsiteX0" fmla="*/ 0 w 12198238"/>
              <a:gd name="connsiteY0" fmla="*/ 0 h 6858000"/>
              <a:gd name="connsiteX1" fmla="*/ 12198238 w 12198238"/>
              <a:gd name="connsiteY1" fmla="*/ 0 h 6858000"/>
              <a:gd name="connsiteX2" fmla="*/ 12198238 w 12198238"/>
              <a:gd name="connsiteY2" fmla="*/ 6858000 h 6858000"/>
              <a:gd name="connsiteX3" fmla="*/ 0 w 12198238"/>
              <a:gd name="connsiteY3" fmla="*/ 6858000 h 6858000"/>
              <a:gd name="connsiteX4" fmla="*/ 0 w 12198238"/>
              <a:gd name="connsiteY4" fmla="*/ 6078975 h 6858000"/>
              <a:gd name="connsiteX5" fmla="*/ 5197998 w 12198238"/>
              <a:gd name="connsiteY5" fmla="*/ 6078975 h 6858000"/>
              <a:gd name="connsiteX6" fmla="*/ 5197998 w 12198238"/>
              <a:gd name="connsiteY6" fmla="*/ 3048000 h 6858000"/>
              <a:gd name="connsiteX7" fmla="*/ 0 w 12198238"/>
              <a:gd name="connsiteY7" fmla="*/ 304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238" h="6858000">
                <a:moveTo>
                  <a:pt x="0" y="0"/>
                </a:moveTo>
                <a:lnTo>
                  <a:pt x="12198238" y="0"/>
                </a:lnTo>
                <a:lnTo>
                  <a:pt x="12198238" y="6858000"/>
                </a:lnTo>
                <a:lnTo>
                  <a:pt x="0" y="6858000"/>
                </a:lnTo>
                <a:lnTo>
                  <a:pt x="0" y="6078975"/>
                </a:lnTo>
                <a:lnTo>
                  <a:pt x="5197998" y="6078975"/>
                </a:lnTo>
                <a:lnTo>
                  <a:pt x="5197998" y="3048000"/>
                </a:lnTo>
                <a:lnTo>
                  <a:pt x="0" y="3048000"/>
                </a:lnTo>
                <a:close/>
              </a:path>
            </a:pathLst>
          </a:custGeom>
          <a:ln>
            <a:noFill/>
          </a:ln>
        </p:spPr>
      </p:pic>
    </p:spTree>
    <p:extLst>
      <p:ext uri="{BB962C8B-B14F-4D97-AF65-F5344CB8AC3E}">
        <p14:creationId xmlns:p14="http://schemas.microsoft.com/office/powerpoint/2010/main" val="201631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F07B4B-04F5-4B11-B68E-23659C5D2F8E}"/>
              </a:ext>
            </a:extLst>
          </p:cNvPr>
          <p:cNvSpPr>
            <a:spLocks noGrp="1"/>
          </p:cNvSpPr>
          <p:nvPr>
            <p:ph type="body" sz="quarter" idx="13"/>
          </p:nvPr>
        </p:nvSpPr>
        <p:spPr/>
        <p:txBody>
          <a:bodyPr/>
          <a:lstStyle/>
          <a:p>
            <a:r>
              <a:rPr lang="en-IE" dirty="0" err="1"/>
              <a:t>Popkultūros</a:t>
            </a:r>
            <a:r>
              <a:rPr lang="en-IE" dirty="0"/>
              <a:t> </a:t>
            </a:r>
            <a:r>
              <a:rPr lang="en-IE" dirty="0" err="1"/>
              <a:t>turizmui</a:t>
            </a:r>
            <a:r>
              <a:rPr lang="en-IE" dirty="0"/>
              <a:t> </a:t>
            </a:r>
            <a:r>
              <a:rPr lang="en-IE" dirty="0" err="1"/>
              <a:t>reikia</a:t>
            </a:r>
            <a:r>
              <a:rPr lang="en-IE" dirty="0"/>
              <a:t> </a:t>
            </a:r>
            <a:r>
              <a:rPr lang="en-IE" dirty="0" err="1"/>
              <a:t>specialaus</a:t>
            </a:r>
            <a:r>
              <a:rPr lang="en-IE" dirty="0"/>
              <a:t> </a:t>
            </a:r>
            <a:r>
              <a:rPr lang="en-IE" dirty="0" err="1"/>
              <a:t>rinkodaros</a:t>
            </a:r>
            <a:r>
              <a:rPr lang="en-IE" dirty="0"/>
              <a:t> </a:t>
            </a:r>
            <a:r>
              <a:rPr lang="en-IE" dirty="0" err="1"/>
              <a:t>rinkinio</a:t>
            </a:r>
            <a:endParaRPr lang="en-IE" dirty="0"/>
          </a:p>
        </p:txBody>
      </p:sp>
      <p:sp>
        <p:nvSpPr>
          <p:cNvPr id="3" name="Text Placeholder 2">
            <a:extLst>
              <a:ext uri="{FF2B5EF4-FFF2-40B4-BE49-F238E27FC236}">
                <a16:creationId xmlns:a16="http://schemas.microsoft.com/office/drawing/2014/main" id="{7AFECD65-5A61-4F21-8B73-7395AEA547B7}"/>
              </a:ext>
            </a:extLst>
          </p:cNvPr>
          <p:cNvSpPr>
            <a:spLocks noGrp="1"/>
          </p:cNvSpPr>
          <p:nvPr>
            <p:ph type="body" sz="quarter" idx="14"/>
          </p:nvPr>
        </p:nvSpPr>
        <p:spPr>
          <a:xfrm>
            <a:off x="247651" y="4606825"/>
            <a:ext cx="10401300" cy="469184"/>
          </a:xfrm>
        </p:spPr>
        <p:txBody>
          <a:bodyPr/>
          <a:lstStyle/>
          <a:p>
            <a:r>
              <a:rPr lang="lt-LT" dirty="0"/>
              <a:t>Atsiradus socialinei žiniasklaidai, popkultūros tendencijos plinta greičiau nei bet kada anksčiau ir akimirksniu įkvepia vartotojų elgesį bei dideles išlaidas. Tačiau popkultūra ir rinkodara nėra naujas reiškinys. Dešimtmečius gera reklama darė įtaką visuomenei ir atvirkščiai. Nuo Sostų karų žaidimo įkvėptų ekskursijų, Hario Poterio suvenyrų ir Didžiojo </a:t>
            </a:r>
            <a:r>
              <a:rPr lang="lt-LT" dirty="0" err="1"/>
              <a:t>Getsbio</a:t>
            </a:r>
            <a:r>
              <a:rPr lang="lt-LT" dirty="0"/>
              <a:t> vakarėlių - verslo ir rinkodaros galimybės yra pribrendusios.</a:t>
            </a:r>
            <a:endParaRPr lang="en-IE" dirty="0"/>
          </a:p>
        </p:txBody>
      </p:sp>
      <p:pic>
        <p:nvPicPr>
          <p:cNvPr id="7" name="Picture Placeholder 6" descr="A picture containing text, clipart&#10;&#10;Description automatically generated">
            <a:extLst>
              <a:ext uri="{FF2B5EF4-FFF2-40B4-BE49-F238E27FC236}">
                <a16:creationId xmlns:a16="http://schemas.microsoft.com/office/drawing/2014/main" id="{183ECD51-5DCC-4D34-968E-224445D5AF2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5" name="TextBox 4">
            <a:extLst>
              <a:ext uri="{FF2B5EF4-FFF2-40B4-BE49-F238E27FC236}">
                <a16:creationId xmlns:a16="http://schemas.microsoft.com/office/drawing/2014/main" id="{3C11BBB9-8825-4065-AA62-1487FAECE06F}"/>
              </a:ext>
            </a:extLst>
          </p:cNvPr>
          <p:cNvSpPr txBox="1"/>
          <p:nvPr/>
        </p:nvSpPr>
        <p:spPr>
          <a:xfrm>
            <a:off x="10934700" y="5381625"/>
            <a:ext cx="1257299" cy="276999"/>
          </a:xfrm>
          <a:prstGeom prst="rect">
            <a:avLst/>
          </a:prstGeom>
          <a:noFill/>
        </p:spPr>
        <p:txBody>
          <a:bodyPr wrap="square" rtlCol="0">
            <a:spAutoFit/>
          </a:bodyPr>
          <a:lstStyle/>
          <a:p>
            <a:pPr algn="r"/>
            <a:r>
              <a:rPr lang="en-IE" sz="1200" dirty="0" err="1">
                <a:hlinkClick r:id="rId4"/>
              </a:rPr>
              <a:t>Š</a:t>
            </a:r>
            <a:r>
              <a:rPr lang="en-IE" sz="1200" dirty="0" err="1"/>
              <a:t>altinis</a:t>
            </a:r>
            <a:endParaRPr lang="en-IE" sz="1200" dirty="0"/>
          </a:p>
        </p:txBody>
      </p:sp>
    </p:spTree>
    <p:extLst>
      <p:ext uri="{BB962C8B-B14F-4D97-AF65-F5344CB8AC3E}">
        <p14:creationId xmlns:p14="http://schemas.microsoft.com/office/powerpoint/2010/main" val="2555141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4AB3F7-16C9-E341-B808-9BD5E5F70285}"/>
              </a:ext>
            </a:extLst>
          </p:cNvPr>
          <p:cNvSpPr>
            <a:spLocks noGrp="1"/>
          </p:cNvSpPr>
          <p:nvPr>
            <p:ph type="body" sz="quarter" idx="19"/>
          </p:nvPr>
        </p:nvSpPr>
        <p:spPr>
          <a:xfrm>
            <a:off x="501033" y="2336309"/>
            <a:ext cx="6537941" cy="835515"/>
          </a:xfrm>
        </p:spPr>
        <p:txBody>
          <a:bodyPr>
            <a:normAutofit fontScale="62500" lnSpcReduction="20000"/>
          </a:bodyPr>
          <a:lstStyle/>
          <a:p>
            <a:r>
              <a:rPr lang="en-US" dirty="0">
                <a:hlinkClick r:id="rId2"/>
              </a:rPr>
              <a:t>Motivations of Sport Fans - Fans and Fan Cultures: Tourism, Consumerism and Social Media (ebrary.net)</a:t>
            </a:r>
            <a:endParaRPr lang="en-US" dirty="0"/>
          </a:p>
          <a:p>
            <a:r>
              <a:rPr lang="en-IE" dirty="0">
                <a:hlinkClick r:id="rId3"/>
              </a:rPr>
              <a:t>Fandom | </a:t>
            </a:r>
            <a:r>
              <a:rPr lang="en-IE" dirty="0" err="1">
                <a:hlinkClick r:id="rId3"/>
              </a:rPr>
              <a:t>Fanonia</a:t>
            </a:r>
            <a:r>
              <a:rPr lang="en-IE" dirty="0">
                <a:hlinkClick r:id="rId3"/>
              </a:rPr>
              <a:t> </a:t>
            </a:r>
            <a:r>
              <a:rPr lang="en-IE" dirty="0" err="1">
                <a:hlinkClick r:id="rId3"/>
              </a:rPr>
              <a:t>SpongeBobia</a:t>
            </a:r>
            <a:r>
              <a:rPr lang="en-IE" dirty="0">
                <a:hlinkClick r:id="rId3"/>
              </a:rPr>
              <a:t> | Fandom</a:t>
            </a:r>
            <a:r>
              <a:rPr lang="en-US" dirty="0"/>
              <a:t> </a:t>
            </a:r>
          </a:p>
        </p:txBody>
      </p:sp>
      <p:sp>
        <p:nvSpPr>
          <p:cNvPr id="8" name="Text Placeholder 7">
            <a:extLst>
              <a:ext uri="{FF2B5EF4-FFF2-40B4-BE49-F238E27FC236}">
                <a16:creationId xmlns:a16="http://schemas.microsoft.com/office/drawing/2014/main" id="{E787E5F1-8DD3-B240-B447-4A4E2AAA1F6E}"/>
              </a:ext>
            </a:extLst>
          </p:cNvPr>
          <p:cNvSpPr>
            <a:spLocks noGrp="1"/>
          </p:cNvSpPr>
          <p:nvPr>
            <p:ph type="body" sz="quarter" idx="20"/>
          </p:nvPr>
        </p:nvSpPr>
        <p:spPr>
          <a:xfrm>
            <a:off x="1620627" y="649791"/>
            <a:ext cx="5807672" cy="1312072"/>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3200" b="0" i="0" u="none" strike="noStrike" kern="1200" cap="none" spc="0" normalizeH="0" baseline="0" noProof="0" dirty="0" err="1">
                <a:ln>
                  <a:noFill/>
                </a:ln>
                <a:solidFill>
                  <a:srgbClr val="003841"/>
                </a:solidFill>
                <a:effectLst/>
                <a:uLnTx/>
                <a:uFillTx/>
                <a:latin typeface="Calibri" panose="020F0502020204030204"/>
                <a:ea typeface="+mn-ea"/>
                <a:cs typeface="+mn-cs"/>
              </a:rPr>
              <a:t>Pagrindiniai</a:t>
            </a:r>
            <a:r>
              <a:rPr kumimoji="0" lang="en-US" sz="3200" b="0" i="0" u="none" strike="noStrike" kern="1200" cap="none" spc="0" normalizeH="0" baseline="0" noProof="0" dirty="0">
                <a:ln>
                  <a:noFill/>
                </a:ln>
                <a:solidFill>
                  <a:srgbClr val="003841"/>
                </a:solidFill>
                <a:effectLst/>
                <a:uLnTx/>
                <a:uFillTx/>
                <a:latin typeface="Calibri" panose="020F0502020204030204"/>
                <a:ea typeface="+mn-ea"/>
                <a:cs typeface="+mn-cs"/>
              </a:rPr>
              <a:t> 4 </a:t>
            </a:r>
            <a:r>
              <a:rPr kumimoji="0" lang="en-US" sz="3200" b="0" i="0" u="none" strike="noStrike" kern="1200" cap="none" spc="0" normalizeH="0" baseline="0" noProof="0" dirty="0" err="1">
                <a:ln>
                  <a:noFill/>
                </a:ln>
                <a:solidFill>
                  <a:srgbClr val="003841"/>
                </a:solidFill>
                <a:effectLst/>
                <a:uLnTx/>
                <a:uFillTx/>
                <a:latin typeface="Calibri" panose="020F0502020204030204"/>
                <a:ea typeface="+mn-ea"/>
                <a:cs typeface="+mn-cs"/>
              </a:rPr>
              <a:t>modulio</a:t>
            </a:r>
            <a:r>
              <a:rPr kumimoji="0" lang="en-US" sz="3200" b="0" i="0" u="none" strike="noStrike" kern="1200" cap="none" spc="0" normalizeH="0" baseline="0" noProof="0" dirty="0">
                <a:ln>
                  <a:noFill/>
                </a:ln>
                <a:solidFill>
                  <a:srgbClr val="003841"/>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3841"/>
                </a:solidFill>
                <a:effectLst/>
                <a:uLnTx/>
                <a:uFillTx/>
                <a:latin typeface="Calibri" panose="020F0502020204030204"/>
                <a:ea typeface="+mn-ea"/>
                <a:cs typeface="+mn-cs"/>
              </a:rPr>
              <a:t>informacijos</a:t>
            </a:r>
            <a:r>
              <a:rPr kumimoji="0" lang="en-US" sz="3200" b="0" i="0" u="none" strike="noStrike" kern="1200" cap="none" spc="0" normalizeH="0" baseline="0" noProof="0" dirty="0">
                <a:ln>
                  <a:noFill/>
                </a:ln>
                <a:solidFill>
                  <a:srgbClr val="003841"/>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srgbClr val="003841"/>
                </a:solidFill>
                <a:effectLst/>
                <a:uLnTx/>
                <a:uFillTx/>
                <a:latin typeface="Calibri" panose="020F0502020204030204"/>
                <a:ea typeface="+mn-ea"/>
                <a:cs typeface="+mn-cs"/>
              </a:rPr>
              <a:t>šaltiniai</a:t>
            </a:r>
            <a:endParaRPr lang="en-US" dirty="0"/>
          </a:p>
        </p:txBody>
      </p:sp>
      <p:grpSp>
        <p:nvGrpSpPr>
          <p:cNvPr id="10" name="Google Shape;664;p39">
            <a:extLst>
              <a:ext uri="{FF2B5EF4-FFF2-40B4-BE49-F238E27FC236}">
                <a16:creationId xmlns:a16="http://schemas.microsoft.com/office/drawing/2014/main" id="{AF26583B-99B9-CC41-92BC-F97A3ED80C3D}"/>
              </a:ext>
            </a:extLst>
          </p:cNvPr>
          <p:cNvGrpSpPr/>
          <p:nvPr/>
        </p:nvGrpSpPr>
        <p:grpSpPr>
          <a:xfrm>
            <a:off x="8252108" y="2190883"/>
            <a:ext cx="301041" cy="301041"/>
            <a:chOff x="5941025" y="3634400"/>
            <a:chExt cx="467650" cy="467650"/>
          </a:xfrm>
          <a:solidFill>
            <a:srgbClr val="F5B020"/>
          </a:solidFill>
        </p:grpSpPr>
        <p:sp>
          <p:nvSpPr>
            <p:cNvPr id="11" name="Google Shape;665;p39">
              <a:extLst>
                <a:ext uri="{FF2B5EF4-FFF2-40B4-BE49-F238E27FC236}">
                  <a16:creationId xmlns:a16="http://schemas.microsoft.com/office/drawing/2014/main" id="{026E682D-EF64-6B45-B7F8-F8870E8D52B7}"/>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6;p39">
              <a:extLst>
                <a:ext uri="{FF2B5EF4-FFF2-40B4-BE49-F238E27FC236}">
                  <a16:creationId xmlns:a16="http://schemas.microsoft.com/office/drawing/2014/main" id="{27938B3A-E147-BB47-A796-BBFBA73AF9A4}"/>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a:extLst>
                <a:ext uri="{FF2B5EF4-FFF2-40B4-BE49-F238E27FC236}">
                  <a16:creationId xmlns:a16="http://schemas.microsoft.com/office/drawing/2014/main" id="{7DC0D342-29F6-4545-B7CF-6474696A116B}"/>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a:extLst>
                <a:ext uri="{FF2B5EF4-FFF2-40B4-BE49-F238E27FC236}">
                  <a16:creationId xmlns:a16="http://schemas.microsoft.com/office/drawing/2014/main" id="{0DD2D850-5F8A-9845-A6E5-FA6976218443}"/>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a:extLst>
                <a:ext uri="{FF2B5EF4-FFF2-40B4-BE49-F238E27FC236}">
                  <a16:creationId xmlns:a16="http://schemas.microsoft.com/office/drawing/2014/main" id="{8DB18CCE-3750-A64A-9C8B-DD82C4CB114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a:extLst>
                <a:ext uri="{FF2B5EF4-FFF2-40B4-BE49-F238E27FC236}">
                  <a16:creationId xmlns:a16="http://schemas.microsoft.com/office/drawing/2014/main" id="{4DE210A0-C3D6-0F43-BF7C-C89DDCD5EA50}"/>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 Placeholder 1">
            <a:extLst>
              <a:ext uri="{FF2B5EF4-FFF2-40B4-BE49-F238E27FC236}">
                <a16:creationId xmlns:a16="http://schemas.microsoft.com/office/drawing/2014/main" id="{02589ABD-3D7F-4042-9722-77CCCDD4168C}"/>
              </a:ext>
            </a:extLst>
          </p:cNvPr>
          <p:cNvSpPr>
            <a:spLocks noGrp="1"/>
          </p:cNvSpPr>
          <p:nvPr>
            <p:ph type="body" sz="quarter" idx="16"/>
          </p:nvPr>
        </p:nvSpPr>
        <p:spPr>
          <a:xfrm>
            <a:off x="8878888" y="1460500"/>
            <a:ext cx="2811462" cy="323850"/>
          </a:xfrm>
        </p:spPr>
        <p:txBody>
          <a:bodyPr/>
          <a:lstStyle/>
          <a:p>
            <a:r>
              <a:rPr lang="en-US" dirty="0"/>
              <a:t>www.facebook.com/outpaceeu</a:t>
            </a:r>
          </a:p>
        </p:txBody>
      </p:sp>
      <p:pic>
        <p:nvPicPr>
          <p:cNvPr id="22" name="Picture 21" descr="A picture containing drawing&#10;&#10;Description automatically generated">
            <a:extLst>
              <a:ext uri="{FF2B5EF4-FFF2-40B4-BE49-F238E27FC236}">
                <a16:creationId xmlns:a16="http://schemas.microsoft.com/office/drawing/2014/main" id="{927DDB19-0983-4CD5-8E6F-39494502A851}"/>
              </a:ext>
            </a:extLst>
          </p:cNvPr>
          <p:cNvPicPr>
            <a:picLocks noChangeAspect="1"/>
          </p:cNvPicPr>
          <p:nvPr/>
        </p:nvPicPr>
        <p:blipFill>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173436" y="1460500"/>
            <a:ext cx="415861" cy="415861"/>
          </a:xfrm>
          <a:prstGeom prst="rect">
            <a:avLst/>
          </a:prstGeom>
        </p:spPr>
      </p:pic>
      <p:sp>
        <p:nvSpPr>
          <p:cNvPr id="23" name="Text Placeholder 3">
            <a:extLst>
              <a:ext uri="{FF2B5EF4-FFF2-40B4-BE49-F238E27FC236}">
                <a16:creationId xmlns:a16="http://schemas.microsoft.com/office/drawing/2014/main" id="{18F1EF36-1063-473B-AF33-0A36691D1BF5}"/>
              </a:ext>
            </a:extLst>
          </p:cNvPr>
          <p:cNvSpPr txBox="1">
            <a:spLocks/>
          </p:cNvSpPr>
          <p:nvPr/>
        </p:nvSpPr>
        <p:spPr>
          <a:xfrm>
            <a:off x="8878502" y="2160311"/>
            <a:ext cx="2812464" cy="3234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www.popculturetourism.eu</a:t>
            </a:r>
            <a:endParaRPr lang="en-US" dirty="0"/>
          </a:p>
        </p:txBody>
      </p:sp>
    </p:spTree>
    <p:extLst>
      <p:ext uri="{BB962C8B-B14F-4D97-AF65-F5344CB8AC3E}">
        <p14:creationId xmlns:p14="http://schemas.microsoft.com/office/powerpoint/2010/main" val="1108207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462273-BE4C-4D79-A9EE-D3A550FDDF6A}"/>
              </a:ext>
            </a:extLst>
          </p:cNvPr>
          <p:cNvSpPr>
            <a:spLocks noGrp="1"/>
          </p:cNvSpPr>
          <p:nvPr>
            <p:ph type="body" sz="quarter" idx="16"/>
          </p:nvPr>
        </p:nvSpPr>
        <p:spPr>
          <a:xfrm>
            <a:off x="558162" y="520708"/>
            <a:ext cx="8429894" cy="883473"/>
          </a:xfrm>
        </p:spPr>
        <p:txBody>
          <a:bodyPr>
            <a:normAutofit fontScale="77500" lnSpcReduction="20000"/>
          </a:bodyPr>
          <a:lstStyle/>
          <a:p>
            <a:r>
              <a:rPr lang="lt-LT" dirty="0">
                <a:solidFill>
                  <a:srgbClr val="9A2E90"/>
                </a:solidFill>
              </a:rPr>
              <a:t>Kaip sužinojome 2 modulyje...</a:t>
            </a:r>
          </a:p>
          <a:p>
            <a:r>
              <a:rPr lang="lt-LT" dirty="0">
                <a:solidFill>
                  <a:srgbClr val="9A2E90"/>
                </a:solidFill>
              </a:rPr>
              <a:t>Turistai - fanai</a:t>
            </a:r>
            <a:endParaRPr lang="en-IE" dirty="0">
              <a:solidFill>
                <a:srgbClr val="9A2E90"/>
              </a:solidFill>
            </a:endParaRPr>
          </a:p>
        </p:txBody>
      </p:sp>
      <p:sp>
        <p:nvSpPr>
          <p:cNvPr id="4" name="Text Placeholder 3">
            <a:extLst>
              <a:ext uri="{FF2B5EF4-FFF2-40B4-BE49-F238E27FC236}">
                <a16:creationId xmlns:a16="http://schemas.microsoft.com/office/drawing/2014/main" id="{E6B3E674-209C-4698-A4EC-27E653C7B8FC}"/>
              </a:ext>
            </a:extLst>
          </p:cNvPr>
          <p:cNvSpPr>
            <a:spLocks noGrp="1"/>
          </p:cNvSpPr>
          <p:nvPr>
            <p:ph type="body" sz="quarter" idx="17"/>
          </p:nvPr>
        </p:nvSpPr>
        <p:spPr>
          <a:xfrm>
            <a:off x="315433" y="1595169"/>
            <a:ext cx="7697972" cy="4975087"/>
          </a:xfrm>
        </p:spPr>
        <p:txBody>
          <a:bodyPr/>
          <a:lstStyle/>
          <a:p>
            <a:pPr marL="342900" indent="-342900" algn="just">
              <a:buFont typeface="Arial" panose="020B0604020202020204" pitchFamily="34" charset="0"/>
              <a:buChar char="•"/>
            </a:pPr>
            <a:r>
              <a:rPr lang="lt-LT" sz="2400" dirty="0"/>
              <a:t>Popkultūros turistus traukia įvairūs vietovės aspektai, kurie gali išpildyti jų norus ir priartinti juos prie mėgstamų populiariosios kultūros pramogų. Tačiau fanus taip pat skatina </a:t>
            </a:r>
            <a:r>
              <a:rPr lang="lt-LT" sz="2400" b="1" dirty="0"/>
              <a:t>psichologiniai ir sociokultūriniai motyvai</a:t>
            </a:r>
            <a:r>
              <a:rPr lang="lt-LT" sz="2400" dirty="0"/>
              <a:t>, kurie yra labiau emociškai įkrauti, ieškant estetinio malonumo, dramos, sąveikos su ikonomis ir simboliais, bendravimo grupėje, kuri dalijasi rutina, ritualais ir bendra gerbėjų kalba.</a:t>
            </a:r>
            <a:endParaRPr lang="en-US" sz="2400" dirty="0"/>
          </a:p>
          <a:p>
            <a:pPr marL="342900" indent="-342900" algn="just">
              <a:buFont typeface="Arial" panose="020B0604020202020204" pitchFamily="34" charset="0"/>
              <a:buChar char="•"/>
            </a:pPr>
            <a:r>
              <a:rPr lang="lt-LT" sz="2400" dirty="0"/>
              <a:t>Fanų grupės viena kitai sukuria bendras prasmes; žiniasklaidos tinklai, tiek internetiniai, tiek neinternetiniai, leidžia jiems keistis patirtimi ir </a:t>
            </a:r>
            <a:r>
              <a:rPr lang="lt-LT" sz="2400" dirty="0" err="1"/>
              <a:t>pasakojimais</a:t>
            </a:r>
            <a:r>
              <a:rPr lang="lt-LT" sz="2400" dirty="0"/>
              <a:t> prieš apsilankymą turistinėse vietose, jo metu ir po jo</a:t>
            </a:r>
            <a:r>
              <a:rPr lang="en-US" sz="2400" dirty="0"/>
              <a:t>.</a:t>
            </a:r>
          </a:p>
        </p:txBody>
      </p:sp>
      <p:sp>
        <p:nvSpPr>
          <p:cNvPr id="11" name="TextBox 10">
            <a:extLst>
              <a:ext uri="{FF2B5EF4-FFF2-40B4-BE49-F238E27FC236}">
                <a16:creationId xmlns:a16="http://schemas.microsoft.com/office/drawing/2014/main" id="{226E76C9-ACB2-F848-8C91-6E1449167C91}"/>
              </a:ext>
            </a:extLst>
          </p:cNvPr>
          <p:cNvSpPr txBox="1"/>
          <p:nvPr/>
        </p:nvSpPr>
        <p:spPr>
          <a:xfrm>
            <a:off x="11284215" y="6016731"/>
            <a:ext cx="824265" cy="369332"/>
          </a:xfrm>
          <a:prstGeom prst="rect">
            <a:avLst/>
          </a:prstGeom>
          <a:noFill/>
        </p:spPr>
        <p:txBody>
          <a:bodyPr wrap="none" rtlCol="0">
            <a:spAutoFit/>
          </a:bodyPr>
          <a:lstStyle/>
          <a:p>
            <a:r>
              <a:rPr lang="en-LT" dirty="0">
                <a:hlinkClick r:id="rId2"/>
              </a:rPr>
              <a:t>Source</a:t>
            </a:r>
            <a:endParaRPr lang="en-LT" dirty="0"/>
          </a:p>
        </p:txBody>
      </p:sp>
      <p:sp>
        <p:nvSpPr>
          <p:cNvPr id="9" name="TextBox 8">
            <a:extLst>
              <a:ext uri="{FF2B5EF4-FFF2-40B4-BE49-F238E27FC236}">
                <a16:creationId xmlns:a16="http://schemas.microsoft.com/office/drawing/2014/main" id="{16128A74-DFFA-C441-B2BD-FA8AA7329BFC}"/>
              </a:ext>
            </a:extLst>
          </p:cNvPr>
          <p:cNvSpPr txBox="1"/>
          <p:nvPr/>
        </p:nvSpPr>
        <p:spPr>
          <a:xfrm>
            <a:off x="11284215" y="4888015"/>
            <a:ext cx="824072" cy="369332"/>
          </a:xfrm>
          <a:prstGeom prst="rect">
            <a:avLst/>
          </a:prstGeom>
          <a:noFill/>
        </p:spPr>
        <p:txBody>
          <a:bodyPr wrap="none" rtlCol="0">
            <a:spAutoFit/>
          </a:bodyPr>
          <a:lstStyle/>
          <a:p>
            <a:r>
              <a:rPr lang="en-LT" dirty="0">
                <a:hlinkClick r:id="rId3"/>
              </a:rPr>
              <a:t>Source</a:t>
            </a:r>
            <a:endParaRPr lang="en-LT" dirty="0"/>
          </a:p>
        </p:txBody>
      </p:sp>
      <p:pic>
        <p:nvPicPr>
          <p:cNvPr id="14" name="Picture Placeholder 13" descr="A picture containing outdoor, light, lit&#10;&#10;Description automatically generated">
            <a:extLst>
              <a:ext uri="{FF2B5EF4-FFF2-40B4-BE49-F238E27FC236}">
                <a16:creationId xmlns:a16="http://schemas.microsoft.com/office/drawing/2014/main" id="{BEA81B95-8085-954D-BE22-C751AEB347B1}"/>
              </a:ext>
            </a:extLst>
          </p:cNvPr>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77D73C8C-C2DD-6141-8077-C4D95302F436}"/>
              </a:ext>
            </a:extLst>
          </p:cNvPr>
          <p:cNvSpPr txBox="1"/>
          <p:nvPr/>
        </p:nvSpPr>
        <p:spPr>
          <a:xfrm>
            <a:off x="11200502" y="4885978"/>
            <a:ext cx="824072" cy="369332"/>
          </a:xfrm>
          <a:prstGeom prst="rect">
            <a:avLst/>
          </a:prstGeom>
          <a:noFill/>
        </p:spPr>
        <p:txBody>
          <a:bodyPr wrap="none" rtlCol="0">
            <a:spAutoFit/>
          </a:bodyPr>
          <a:lstStyle/>
          <a:p>
            <a:r>
              <a:rPr lang="en-LT" dirty="0">
                <a:hlinkClick r:id="rId5"/>
              </a:rPr>
              <a:t>Source</a:t>
            </a:r>
            <a:endParaRPr lang="en-LT" dirty="0"/>
          </a:p>
        </p:txBody>
      </p:sp>
    </p:spTree>
    <p:extLst>
      <p:ext uri="{BB962C8B-B14F-4D97-AF65-F5344CB8AC3E}">
        <p14:creationId xmlns:p14="http://schemas.microsoft.com/office/powerpoint/2010/main" val="172011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44C2AC4-824A-49D7-8618-3695562BE539}"/>
              </a:ext>
            </a:extLst>
          </p:cNvPr>
          <p:cNvSpPr>
            <a:spLocks noGrp="1"/>
          </p:cNvSpPr>
          <p:nvPr>
            <p:ph type="pic" sz="quarter" idx="15"/>
          </p:nvPr>
        </p:nvSpPr>
        <p:spPr/>
      </p:sp>
      <p:sp>
        <p:nvSpPr>
          <p:cNvPr id="3" name="Text Placeholder 2">
            <a:extLst>
              <a:ext uri="{FF2B5EF4-FFF2-40B4-BE49-F238E27FC236}">
                <a16:creationId xmlns:a16="http://schemas.microsoft.com/office/drawing/2014/main" id="{C5B0BD63-FABE-405E-B1A5-C07C8421C445}"/>
              </a:ext>
            </a:extLst>
          </p:cNvPr>
          <p:cNvSpPr>
            <a:spLocks noGrp="1"/>
          </p:cNvSpPr>
          <p:nvPr>
            <p:ph type="body" sz="quarter" idx="16"/>
          </p:nvPr>
        </p:nvSpPr>
        <p:spPr/>
        <p:txBody>
          <a:bodyPr/>
          <a:lstStyle/>
          <a:p>
            <a:r>
              <a:rPr lang="lt-LT" dirty="0"/>
              <a:t>Popkultūros bendruomenės</a:t>
            </a:r>
            <a:endParaRPr lang="en-IE" dirty="0"/>
          </a:p>
        </p:txBody>
      </p:sp>
      <p:sp>
        <p:nvSpPr>
          <p:cNvPr id="4" name="Text Placeholder 3">
            <a:extLst>
              <a:ext uri="{FF2B5EF4-FFF2-40B4-BE49-F238E27FC236}">
                <a16:creationId xmlns:a16="http://schemas.microsoft.com/office/drawing/2014/main" id="{CFBC63A4-9F9D-4F28-8B85-8C0E10B374CC}"/>
              </a:ext>
            </a:extLst>
          </p:cNvPr>
          <p:cNvSpPr>
            <a:spLocks noGrp="1"/>
          </p:cNvSpPr>
          <p:nvPr>
            <p:ph type="body" sz="quarter" idx="17"/>
          </p:nvPr>
        </p:nvSpPr>
        <p:spPr>
          <a:xfrm>
            <a:off x="643223" y="1863441"/>
            <a:ext cx="6872002" cy="3642009"/>
          </a:xfrm>
        </p:spPr>
        <p:txBody>
          <a:bodyPr/>
          <a:lstStyle/>
          <a:p>
            <a:r>
              <a:rPr lang="lt-LT" sz="2400" spc="-1" dirty="0">
                <a:solidFill>
                  <a:srgbClr val="4D4D4C"/>
                </a:solidFill>
                <a:latin typeface="Calibri" panose="020F0502020204030204" pitchFamily="34" charset="0"/>
                <a:ea typeface="Calibri"/>
                <a:cs typeface="Calibri" panose="020F0502020204030204" pitchFamily="34" charset="0"/>
              </a:rPr>
              <a:t>Socialinės žiniasklaidos platformose telkiasi bendraminčiai fanai ir popkultūros bendruomenės, besidominčios įvairiais interesais, pavyzdžiui, muzikos tendencijomis, dabartine mada, naujausiais kultiniais filmais ir dėžutėmis.</a:t>
            </a:r>
          </a:p>
          <a:p>
            <a:r>
              <a:rPr lang="lt-LT" sz="2400" spc="-1" dirty="0">
                <a:solidFill>
                  <a:srgbClr val="4D4D4C"/>
                </a:solidFill>
                <a:latin typeface="Calibri" panose="020F0502020204030204" pitchFamily="34" charset="0"/>
                <a:ea typeface="Calibri"/>
                <a:cs typeface="Calibri" panose="020F0502020204030204" pitchFamily="34" charset="0"/>
              </a:rPr>
              <a:t>Šios bendruomenės vartoja įvairų turinį ir produktus.</a:t>
            </a:r>
          </a:p>
          <a:p>
            <a:r>
              <a:rPr lang="lt-LT" sz="2400" spc="-1" dirty="0">
                <a:solidFill>
                  <a:srgbClr val="4D4D4C"/>
                </a:solidFill>
                <a:latin typeface="Calibri" panose="020F0502020204030204" pitchFamily="34" charset="0"/>
                <a:ea typeface="Calibri"/>
                <a:cs typeface="Calibri" panose="020F0502020204030204" pitchFamily="34" charset="0"/>
              </a:rPr>
              <a:t>Visiškai naujas požiūris į rinkodarą ir verslo plėtrą šias bendruomenes traktuoja kaip verslininkų </a:t>
            </a:r>
            <a:r>
              <a:rPr lang="lt-LT" sz="2400" spc="-1" dirty="0" err="1">
                <a:solidFill>
                  <a:srgbClr val="4D4D4C"/>
                </a:solidFill>
                <a:latin typeface="Calibri" panose="020F0502020204030204" pitchFamily="34" charset="0"/>
                <a:ea typeface="Calibri"/>
                <a:cs typeface="Calibri" panose="020F0502020204030204" pitchFamily="34" charset="0"/>
              </a:rPr>
              <a:t>bendrakūrėjus</a:t>
            </a:r>
            <a:r>
              <a:rPr lang="lt-LT" sz="2400" spc="-1" dirty="0">
                <a:solidFill>
                  <a:srgbClr val="4D4D4C"/>
                </a:solidFill>
                <a:latin typeface="Calibri" panose="020F0502020204030204" pitchFamily="34" charset="0"/>
                <a:ea typeface="Calibri"/>
                <a:cs typeface="Calibri" panose="020F0502020204030204" pitchFamily="34" charset="0"/>
              </a:rPr>
              <a:t>.</a:t>
            </a:r>
            <a:endParaRPr lang="en-IE" sz="2400" dirty="0"/>
          </a:p>
        </p:txBody>
      </p:sp>
      <p:pic>
        <p:nvPicPr>
          <p:cNvPr id="5" name="Picture 4" descr="A screenshot of a cell phone&#10;&#10;Description automatically generated">
            <a:extLst>
              <a:ext uri="{FF2B5EF4-FFF2-40B4-BE49-F238E27FC236}">
                <a16:creationId xmlns:a16="http://schemas.microsoft.com/office/drawing/2014/main" id="{DA7F2906-0FF1-4C68-9E66-0F467DC065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02435" y="1223694"/>
            <a:ext cx="3389565" cy="4281756"/>
          </a:xfrm>
          <a:prstGeom prst="rect">
            <a:avLst/>
          </a:prstGeom>
        </p:spPr>
      </p:pic>
      <p:grpSp>
        <p:nvGrpSpPr>
          <p:cNvPr id="6" name="Google Shape;664;p39">
            <a:extLst>
              <a:ext uri="{FF2B5EF4-FFF2-40B4-BE49-F238E27FC236}">
                <a16:creationId xmlns:a16="http://schemas.microsoft.com/office/drawing/2014/main" id="{B032D867-22E0-452B-8771-95EF89FFAB10}"/>
              </a:ext>
            </a:extLst>
          </p:cNvPr>
          <p:cNvGrpSpPr/>
          <p:nvPr/>
        </p:nvGrpSpPr>
        <p:grpSpPr>
          <a:xfrm>
            <a:off x="8971593" y="5969957"/>
            <a:ext cx="393060" cy="393060"/>
            <a:chOff x="5941025" y="3634400"/>
            <a:chExt cx="467650" cy="467650"/>
          </a:xfrm>
        </p:grpSpPr>
        <p:sp>
          <p:nvSpPr>
            <p:cNvPr id="7" name="Google Shape;665;p39">
              <a:extLst>
                <a:ext uri="{FF2B5EF4-FFF2-40B4-BE49-F238E27FC236}">
                  <a16:creationId xmlns:a16="http://schemas.microsoft.com/office/drawing/2014/main" id="{248B1BA7-9807-4087-A483-59F62D1ECFDB}"/>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E0C47ECA-78A5-4851-848B-45148E00CFEB}"/>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33949FB0-295D-459B-B402-44A71FEFA795}"/>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B7F2B822-4232-4FAF-9F65-A400B0EFEAE1}"/>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9DEE4EDC-6216-47AE-8AB0-3777ECF0DEA8}"/>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6DCA410F-2BC8-433A-9587-C222CF80936E}"/>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DA212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Rectangle 12">
            <a:extLst>
              <a:ext uri="{FF2B5EF4-FFF2-40B4-BE49-F238E27FC236}">
                <a16:creationId xmlns:a16="http://schemas.microsoft.com/office/drawing/2014/main" id="{F969B843-A00D-47F1-8BCC-46493528FAB0}"/>
              </a:ext>
            </a:extLst>
          </p:cNvPr>
          <p:cNvSpPr/>
          <p:nvPr/>
        </p:nvSpPr>
        <p:spPr>
          <a:xfrm>
            <a:off x="9493761" y="6035891"/>
            <a:ext cx="2698239" cy="369332"/>
          </a:xfrm>
          <a:prstGeom prst="rect">
            <a:avLst/>
          </a:prstGeom>
        </p:spPr>
        <p:txBody>
          <a:bodyPr wrap="none">
            <a:spAutoFit/>
          </a:bodyPr>
          <a:lstStyle/>
          <a:p>
            <a:r>
              <a:rPr lang="en-US" i="1" dirty="0">
                <a:solidFill>
                  <a:srgbClr val="1268B3"/>
                </a:solidFill>
              </a:rPr>
              <a:t>https://</a:t>
            </a:r>
            <a:r>
              <a:rPr lang="en-US" i="1" dirty="0" err="1">
                <a:solidFill>
                  <a:srgbClr val="1268B3"/>
                </a:solidFill>
              </a:rPr>
              <a:t>www.fandom.com</a:t>
            </a:r>
            <a:endParaRPr lang="en-US" i="1" dirty="0">
              <a:solidFill>
                <a:srgbClr val="1268B3"/>
              </a:solidFill>
            </a:endParaRPr>
          </a:p>
        </p:txBody>
      </p:sp>
      <p:sp>
        <p:nvSpPr>
          <p:cNvPr id="15" name="TextBox 14">
            <a:extLst>
              <a:ext uri="{FF2B5EF4-FFF2-40B4-BE49-F238E27FC236}">
                <a16:creationId xmlns:a16="http://schemas.microsoft.com/office/drawing/2014/main" id="{03597DC6-5E80-46A1-A5FA-2E2F17BB1396}"/>
              </a:ext>
            </a:extLst>
          </p:cNvPr>
          <p:cNvSpPr txBox="1"/>
          <p:nvPr/>
        </p:nvSpPr>
        <p:spPr>
          <a:xfrm>
            <a:off x="0" y="291584"/>
            <a:ext cx="6100762" cy="338554"/>
          </a:xfrm>
          <a:prstGeom prst="rect">
            <a:avLst/>
          </a:prstGeom>
          <a:noFill/>
        </p:spPr>
        <p:txBody>
          <a:bodyPr wrap="square">
            <a:spAutoFit/>
          </a:bodyPr>
          <a:lstStyle/>
          <a:p>
            <a:r>
              <a:rPr lang="en-IE" sz="1600" dirty="0"/>
              <a:t>KODĖL POPKULTŪROS TURIZMUI REIKIA SPECIALIOS RINKODAROS</a:t>
            </a:r>
          </a:p>
        </p:txBody>
      </p:sp>
    </p:spTree>
    <p:extLst>
      <p:ext uri="{BB962C8B-B14F-4D97-AF65-F5344CB8AC3E}">
        <p14:creationId xmlns:p14="http://schemas.microsoft.com/office/powerpoint/2010/main" val="378398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BEF2CD-9BFF-4D1A-825B-C77870598C49}"/>
              </a:ext>
            </a:extLst>
          </p:cNvPr>
          <p:cNvSpPr>
            <a:spLocks noGrp="1"/>
          </p:cNvSpPr>
          <p:nvPr>
            <p:ph type="body" sz="quarter" idx="15"/>
          </p:nvPr>
        </p:nvSpPr>
        <p:spPr>
          <a:xfrm>
            <a:off x="3175537" y="541752"/>
            <a:ext cx="8435438" cy="1346703"/>
          </a:xfrm>
        </p:spPr>
        <p:txBody>
          <a:bodyPr>
            <a:noAutofit/>
          </a:bodyPr>
          <a:lstStyle/>
          <a:p>
            <a:pPr>
              <a:spcBef>
                <a:spcPts val="1001"/>
              </a:spcBef>
            </a:pPr>
            <a:r>
              <a:rPr lang="lt-LT" sz="2000" spc="-1" dirty="0">
                <a:solidFill>
                  <a:srgbClr val="FFFFFF"/>
                </a:solidFill>
              </a:rPr>
              <a:t>Populiariajai kultūrai didelę įtaką daro žiniasklaida, todėl ji sparčiai keičiasi, ypač technologijų pasaulyje, kuriame kultūros gali vystytis ir plisti internetu bei būti vartojamos visame pasaulyje. Pastaruoju metu matome spartų „Tik Tok“ iškilimą ir įvairių rūšių interneto atlikėjų galimybes.</a:t>
            </a:r>
            <a:endParaRPr lang="en-IE" sz="2000" dirty="0"/>
          </a:p>
        </p:txBody>
      </p:sp>
      <p:pic>
        <p:nvPicPr>
          <p:cNvPr id="12" name="Picture Placeholder 11" descr="A picture containing graphical user interface&#10;&#10;Description automatically generated">
            <a:extLst>
              <a:ext uri="{FF2B5EF4-FFF2-40B4-BE49-F238E27FC236}">
                <a16:creationId xmlns:a16="http://schemas.microsoft.com/office/drawing/2014/main" id="{EA12497E-7A0B-4230-BC27-EA48DBFA594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12276" b="12276"/>
          <a:stretch>
            <a:fillRect/>
          </a:stretch>
        </p:blipFill>
        <p:spPr/>
      </p:pic>
    </p:spTree>
    <p:extLst>
      <p:ext uri="{BB962C8B-B14F-4D97-AF65-F5344CB8AC3E}">
        <p14:creationId xmlns:p14="http://schemas.microsoft.com/office/powerpoint/2010/main" val="2901521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4A0389-2A82-4D59-ACAF-A8AC6221E16C}"/>
              </a:ext>
            </a:extLst>
          </p:cNvPr>
          <p:cNvPicPr>
            <a:picLocks noChangeAspect="1"/>
          </p:cNvPicPr>
          <p:nvPr/>
        </p:nvPicPr>
        <p:blipFill>
          <a:blip r:embed="rId2"/>
          <a:stretch>
            <a:fillRect/>
          </a:stretch>
        </p:blipFill>
        <p:spPr>
          <a:xfrm>
            <a:off x="0" y="0"/>
            <a:ext cx="12192000" cy="6452892"/>
          </a:xfrm>
          <a:prstGeom prst="rect">
            <a:avLst/>
          </a:prstGeom>
        </p:spPr>
      </p:pic>
      <p:sp>
        <p:nvSpPr>
          <p:cNvPr id="5" name="TextBox 4">
            <a:extLst>
              <a:ext uri="{FF2B5EF4-FFF2-40B4-BE49-F238E27FC236}">
                <a16:creationId xmlns:a16="http://schemas.microsoft.com/office/drawing/2014/main" id="{CE172642-5692-470E-8592-99DB4001078B}"/>
              </a:ext>
            </a:extLst>
          </p:cNvPr>
          <p:cNvSpPr txBox="1"/>
          <p:nvPr/>
        </p:nvSpPr>
        <p:spPr>
          <a:xfrm>
            <a:off x="516555" y="5523324"/>
            <a:ext cx="11675445" cy="1200329"/>
          </a:xfrm>
          <a:prstGeom prst="rect">
            <a:avLst/>
          </a:prstGeom>
          <a:solidFill>
            <a:schemeClr val="accent2"/>
          </a:solidFill>
        </p:spPr>
        <p:txBody>
          <a:bodyPr wrap="square" rtlCol="0">
            <a:spAutoFit/>
          </a:bodyPr>
          <a:lstStyle/>
          <a:p>
            <a:pPr algn="ctr"/>
            <a:r>
              <a:rPr lang="lt-LT" sz="2400" dirty="0" err="1">
                <a:solidFill>
                  <a:schemeClr val="bg1"/>
                </a:solidFill>
              </a:rPr>
              <a:t>Thetravelergene</a:t>
            </a:r>
            <a:r>
              <a:rPr lang="lt-LT" sz="2400" dirty="0">
                <a:solidFill>
                  <a:schemeClr val="bg1"/>
                </a:solidFill>
              </a:rPr>
              <a:t> naudoja „Tik Tok“, kad padėtų savo 429 tūkst. sekėjų pasiklysti pasakoje, o daugelis tų pasakų yra susijusios su popkultūros turizmu... </a:t>
            </a:r>
            <a:r>
              <a:rPr lang="lt-LT" sz="2400" dirty="0" err="1">
                <a:solidFill>
                  <a:schemeClr val="bg1"/>
                </a:solidFill>
              </a:rPr>
              <a:t>www.tiktok.com</a:t>
            </a:r>
            <a:r>
              <a:rPr lang="lt-LT" sz="2400" dirty="0">
                <a:solidFill>
                  <a:schemeClr val="bg1"/>
                </a:solidFill>
              </a:rPr>
              <a:t>/@</a:t>
            </a:r>
            <a:r>
              <a:rPr lang="lt-LT" sz="2400" dirty="0" err="1">
                <a:solidFill>
                  <a:schemeClr val="bg1"/>
                </a:solidFill>
              </a:rPr>
              <a:t>thetravelergene</a:t>
            </a:r>
            <a:endParaRPr lang="en-IE" sz="2400" dirty="0">
              <a:solidFill>
                <a:schemeClr val="bg1"/>
              </a:solidFill>
            </a:endParaRPr>
          </a:p>
        </p:txBody>
      </p:sp>
    </p:spTree>
    <p:extLst>
      <p:ext uri="{BB962C8B-B14F-4D97-AF65-F5344CB8AC3E}">
        <p14:creationId xmlns:p14="http://schemas.microsoft.com/office/powerpoint/2010/main" val="378710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B2A78-50CE-486C-A36A-3E6AC1B6B12A}"/>
              </a:ext>
            </a:extLst>
          </p:cNvPr>
          <p:cNvSpPr>
            <a:spLocks noGrp="1"/>
          </p:cNvSpPr>
          <p:nvPr>
            <p:ph type="body" sz="quarter" idx="13"/>
          </p:nvPr>
        </p:nvSpPr>
        <p:spPr/>
        <p:txBody>
          <a:bodyPr>
            <a:normAutofit fontScale="92500" lnSpcReduction="20000"/>
          </a:bodyPr>
          <a:lstStyle/>
          <a:p>
            <a:r>
              <a:rPr lang="lt-LT" dirty="0" err="1"/>
              <a:t>Fandomiškumas</a:t>
            </a:r>
            <a:r>
              <a:rPr lang="lt-LT" dirty="0"/>
              <a:t> ir fanų lojalumas - svarbus popkultūros turizmo rinkodaros veiksnys</a:t>
            </a:r>
            <a:endParaRPr lang="en-IE" dirty="0"/>
          </a:p>
        </p:txBody>
      </p:sp>
      <p:sp>
        <p:nvSpPr>
          <p:cNvPr id="3" name="Text Placeholder 2">
            <a:extLst>
              <a:ext uri="{FF2B5EF4-FFF2-40B4-BE49-F238E27FC236}">
                <a16:creationId xmlns:a16="http://schemas.microsoft.com/office/drawing/2014/main" id="{B11A68BA-2A3B-4967-B352-FEA02533E969}"/>
              </a:ext>
            </a:extLst>
          </p:cNvPr>
          <p:cNvSpPr>
            <a:spLocks noGrp="1"/>
          </p:cNvSpPr>
          <p:nvPr>
            <p:ph type="body" sz="quarter" idx="14"/>
          </p:nvPr>
        </p:nvSpPr>
        <p:spPr>
          <a:xfrm>
            <a:off x="388093" y="4644950"/>
            <a:ext cx="10394207" cy="2479749"/>
          </a:xfrm>
        </p:spPr>
        <p:txBody>
          <a:bodyPr/>
          <a:lstStyle/>
          <a:p>
            <a:r>
              <a:rPr lang="lt-LT" dirty="0"/>
              <a:t>Fanai domisi smulkiomis detalėmis ir savo pomėgiui skiria didelę laiko ir energijos dalį, dažnai būdami tam tikros praktikos socialinio tinklo (</a:t>
            </a:r>
            <a:r>
              <a:rPr lang="lt-LT" dirty="0" err="1"/>
              <a:t>fandomo</a:t>
            </a:r>
            <a:r>
              <a:rPr lang="lt-LT" dirty="0"/>
              <a:t>) dalimi. </a:t>
            </a:r>
          </a:p>
          <a:p>
            <a:r>
              <a:rPr lang="lt-LT" dirty="0"/>
              <a:t>Fanų lojalumas gali būti labai stiprus - jis gali juos motyvuoti lankytis realiose ar išgalvotose vietose, susijusiose su jų mėgstamomis popkultūros apraiškomis. </a:t>
            </a:r>
            <a:endParaRPr lang="en-IE" dirty="0"/>
          </a:p>
        </p:txBody>
      </p:sp>
      <p:pic>
        <p:nvPicPr>
          <p:cNvPr id="6" name="Picture Placeholder 5" descr="A group of people in clothing&#10;&#10;Description automatically generated with medium confidence">
            <a:extLst>
              <a:ext uri="{FF2B5EF4-FFF2-40B4-BE49-F238E27FC236}">
                <a16:creationId xmlns:a16="http://schemas.microsoft.com/office/drawing/2014/main" id="{614646A1-C335-4C64-A620-C2759BA72D2C}"/>
              </a:ext>
            </a:extLst>
          </p:cNvPr>
          <p:cNvPicPr>
            <a:picLocks noGrp="1" noChangeAspect="1"/>
          </p:cNvPicPr>
          <p:nvPr>
            <p:ph type="pic" sz="quarter" idx="19"/>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564835" y="0"/>
            <a:ext cx="8627164" cy="4178642"/>
          </a:xfrm>
        </p:spPr>
      </p:pic>
      <p:sp>
        <p:nvSpPr>
          <p:cNvPr id="7" name="TextBox 6">
            <a:extLst>
              <a:ext uri="{FF2B5EF4-FFF2-40B4-BE49-F238E27FC236}">
                <a16:creationId xmlns:a16="http://schemas.microsoft.com/office/drawing/2014/main" id="{3DDC8828-8D30-4C8B-B8A7-769BE5BC0A98}"/>
              </a:ext>
            </a:extLst>
          </p:cNvPr>
          <p:cNvSpPr txBox="1"/>
          <p:nvPr/>
        </p:nvSpPr>
        <p:spPr>
          <a:xfrm>
            <a:off x="6634716" y="4138158"/>
            <a:ext cx="6100762" cy="338554"/>
          </a:xfrm>
          <a:prstGeom prst="rect">
            <a:avLst/>
          </a:prstGeom>
          <a:noFill/>
        </p:spPr>
        <p:txBody>
          <a:bodyPr wrap="square">
            <a:spAutoFit/>
          </a:bodyPr>
          <a:lstStyle/>
          <a:p>
            <a:r>
              <a:rPr lang="en-IE" sz="1600" dirty="0">
                <a:solidFill>
                  <a:srgbClr val="E45E32"/>
                </a:solidFill>
              </a:rPr>
              <a:t>KODĖL POPKULTŪROS TURIZMUI REIKIA SPECIALIOS RINKODAROS</a:t>
            </a:r>
          </a:p>
        </p:txBody>
      </p:sp>
    </p:spTree>
    <p:extLst>
      <p:ext uri="{BB962C8B-B14F-4D97-AF65-F5344CB8AC3E}">
        <p14:creationId xmlns:p14="http://schemas.microsoft.com/office/powerpoint/2010/main" val="1757739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8084903-20A2-4A13-8DE2-6BA5FC6451B8}">
  <we:reference id="wa104379997" version="2.0.0.0" store="en-001" storeType="OMEX"/>
  <we:alternateReferences>
    <we:reference id="WA104379997" version="2.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23AD3D3BDD5141A742D12FBEA8ABB9" ma:contentTypeVersion="13" ma:contentTypeDescription="Create a new document." ma:contentTypeScope="" ma:versionID="2940f4f5963040f3fdec3ef121dfff3d">
  <xsd:schema xmlns:xsd="http://www.w3.org/2001/XMLSchema" xmlns:xs="http://www.w3.org/2001/XMLSchema" xmlns:p="http://schemas.microsoft.com/office/2006/metadata/properties" xmlns:ns3="f71b00c0-2269-4ecd-a545-42573fd35c0e" xmlns:ns4="f16b6496-9ab0-49e0-a2be-43de03ec7b1c" targetNamespace="http://schemas.microsoft.com/office/2006/metadata/properties" ma:root="true" ma:fieldsID="f9849689b90051d1916c53eb493d0f6b" ns3:_="" ns4:_="">
    <xsd:import namespace="f71b00c0-2269-4ecd-a545-42573fd35c0e"/>
    <xsd:import namespace="f16b6496-9ab0-49e0-a2be-43de03ec7b1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b00c0-2269-4ecd-a545-42573fd35c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6b6496-9ab0-49e0-a2be-43de03ec7b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32F991-4990-4ED0-9E6E-2CE158AC6216}">
  <ds:schemaRefs>
    <ds:schemaRef ds:uri="http://schemas.microsoft.com/sharepoint/v3/contenttype/forms"/>
  </ds:schemaRefs>
</ds:datastoreItem>
</file>

<file path=customXml/itemProps2.xml><?xml version="1.0" encoding="utf-8"?>
<ds:datastoreItem xmlns:ds="http://schemas.openxmlformats.org/officeDocument/2006/customXml" ds:itemID="{C2F9993F-6733-4BE4-8D96-75C0355D99BA}">
  <ds:schemaRefs>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f16b6496-9ab0-49e0-a2be-43de03ec7b1c"/>
    <ds:schemaRef ds:uri="f71b00c0-2269-4ecd-a545-42573fd35c0e"/>
  </ds:schemaRefs>
</ds:datastoreItem>
</file>

<file path=customXml/itemProps3.xml><?xml version="1.0" encoding="utf-8"?>
<ds:datastoreItem xmlns:ds="http://schemas.openxmlformats.org/officeDocument/2006/customXml" ds:itemID="{1FA43EA6-4CB4-4B21-B4D1-BA3FF0D1E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1b00c0-2269-4ecd-a545-42573fd35c0e"/>
    <ds:schemaRef ds:uri="f16b6496-9ab0-49e0-a2be-43de03ec7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4803</TotalTime>
  <Words>2034</Words>
  <Application>Microsoft Macintosh PowerPoint</Application>
  <PresentationFormat>Widescreen</PresentationFormat>
  <Paragraphs>182</Paragraphs>
  <Slides>40</Slides>
  <Notes>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Helvetica Neue</vt:lpstr>
      <vt:lpstr>inherit</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Lina Pečiūrė</cp:lastModifiedBy>
  <cp:revision>132</cp:revision>
  <dcterms:created xsi:type="dcterms:W3CDTF">2019-11-20T14:08:21Z</dcterms:created>
  <dcterms:modified xsi:type="dcterms:W3CDTF">2021-09-20T07:22:02Z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0x0101005A23AD3D3BDD5141A742D12FBEA8ABB9</vt:lpwstr>
  </property>
</Properties>
</file>