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94" r:id="rId2"/>
    <p:sldId id="295" r:id="rId3"/>
    <p:sldId id="315" r:id="rId4"/>
    <p:sldId id="279" r:id="rId5"/>
    <p:sldId id="320" r:id="rId6"/>
    <p:sldId id="291" r:id="rId7"/>
    <p:sldId id="299" r:id="rId8"/>
    <p:sldId id="297" r:id="rId9"/>
    <p:sldId id="314" r:id="rId10"/>
    <p:sldId id="309" r:id="rId11"/>
    <p:sldId id="307" r:id="rId12"/>
    <p:sldId id="311" r:id="rId13"/>
    <p:sldId id="308" r:id="rId14"/>
    <p:sldId id="313" r:id="rId15"/>
    <p:sldId id="305" r:id="rId16"/>
    <p:sldId id="310" r:id="rId17"/>
    <p:sldId id="312" r:id="rId18"/>
    <p:sldId id="316" r:id="rId19"/>
    <p:sldId id="296" r:id="rId20"/>
    <p:sldId id="304" r:id="rId21"/>
    <p:sldId id="329" r:id="rId22"/>
    <p:sldId id="331" r:id="rId23"/>
    <p:sldId id="330" r:id="rId24"/>
    <p:sldId id="317" r:id="rId25"/>
    <p:sldId id="300" r:id="rId26"/>
    <p:sldId id="306" r:id="rId27"/>
    <p:sldId id="332" r:id="rId28"/>
    <p:sldId id="318" r:id="rId29"/>
    <p:sldId id="302" r:id="rId30"/>
    <p:sldId id="322" r:id="rId31"/>
    <p:sldId id="321" r:id="rId32"/>
    <p:sldId id="319" r:id="rId33"/>
    <p:sldId id="301" r:id="rId34"/>
    <p:sldId id="323" r:id="rId35"/>
    <p:sldId id="324" r:id="rId36"/>
    <p:sldId id="327" r:id="rId37"/>
    <p:sldId id="326" r:id="rId38"/>
    <p:sldId id="325" r:id="rId39"/>
    <p:sldId id="333" r:id="rId40"/>
    <p:sldId id="334" r:id="rId41"/>
    <p:sldId id="335" r:id="rId42"/>
    <p:sldId id="285" r:id="rId43"/>
    <p:sldId id="29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020"/>
    <a:srgbClr val="003841"/>
    <a:srgbClr val="9A2E90"/>
    <a:srgbClr val="DD1B50"/>
    <a:srgbClr val="1198D1"/>
    <a:srgbClr val="91BE46"/>
    <a:srgbClr val="1D9647"/>
    <a:srgbClr val="E45E32"/>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45EEC-40FC-4339-A06B-4AD914D39982}" v="161" dt="2021-11-13T10:47:50.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721" autoAdjust="0"/>
    <p:restoredTop sz="94729"/>
  </p:normalViewPr>
  <p:slideViewPr>
    <p:cSldViewPr snapToGrid="0" snapToObjects="1">
      <p:cViewPr varScale="1">
        <p:scale>
          <a:sx n="110" d="100"/>
          <a:sy n="110" d="100"/>
        </p:scale>
        <p:origin x="216" y="568"/>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 Lundin" userId="ed324d1d-f09c-4c30-aae2-8221e21d09cc" providerId="ADAL" clId="{1CC30711-F328-4FE8-974A-09D3E683D0A6}"/>
    <pc:docChg chg="modSld">
      <pc:chgData name="Carl Lundin" userId="ed324d1d-f09c-4c30-aae2-8221e21d09cc" providerId="ADAL" clId="{1CC30711-F328-4FE8-974A-09D3E683D0A6}" dt="2021-11-13T11:54:42.971" v="7" actId="20577"/>
      <pc:docMkLst>
        <pc:docMk/>
      </pc:docMkLst>
      <pc:sldChg chg="modSp mod">
        <pc:chgData name="Carl Lundin" userId="ed324d1d-f09c-4c30-aae2-8221e21d09cc" providerId="ADAL" clId="{1CC30711-F328-4FE8-974A-09D3E683D0A6}" dt="2021-11-13T11:54:42.971" v="7" actId="20577"/>
        <pc:sldMkLst>
          <pc:docMk/>
          <pc:sldMk cId="3625239387" sldId="309"/>
        </pc:sldMkLst>
        <pc:spChg chg="mod">
          <ac:chgData name="Carl Lundin" userId="ed324d1d-f09c-4c30-aae2-8221e21d09cc" providerId="ADAL" clId="{1CC30711-F328-4FE8-974A-09D3E683D0A6}" dt="2021-11-13T11:54:42.971" v="7" actId="20577"/>
          <ac:spMkLst>
            <pc:docMk/>
            <pc:sldMk cId="3625239387" sldId="309"/>
            <ac:spMk id="4" creationId="{8067C552-432C-44CF-A2FA-3702C6092DB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en-US" sz="2000" b="0" i="0" dirty="0"/>
            <a:t>+ </a:t>
          </a:r>
          <a:r>
            <a:rPr lang="en-US" sz="2000" b="0" i="0" dirty="0" err="1"/>
            <a:t>popkulturproduktion</a:t>
          </a:r>
          <a:r>
            <a:rPr lang="en-US" sz="2000" b="0" i="0" dirty="0"/>
            <a:t>/</a:t>
          </a:r>
          <a:r>
            <a:rPr lang="en-US" sz="2000" b="0" i="0" dirty="0" err="1"/>
            <a:t>konsumtion</a:t>
          </a:r>
          <a:endParaRPr lang="en-US" sz="2000" b="0" i="0" dirty="0"/>
        </a:p>
        <a:p>
          <a:pPr algn="ctr"/>
          <a:r>
            <a:rPr lang="en-US" sz="2000" b="0" i="0" dirty="0"/>
            <a:t>+ </a:t>
          </a:r>
          <a:r>
            <a:rPr lang="en-US" sz="2000" b="0" i="0" dirty="0" err="1"/>
            <a:t>digitalisering</a:t>
          </a:r>
          <a:r>
            <a:rPr lang="en-US" sz="2000" b="0" i="0" dirty="0"/>
            <a:t>, </a:t>
          </a:r>
          <a:r>
            <a:rPr lang="en-US" sz="2000" b="0" i="0" dirty="0" err="1"/>
            <a:t>internetanvändning</a:t>
          </a:r>
          <a:r>
            <a:rPr lang="en-US" sz="2000" b="0" i="0" dirty="0"/>
            <a:t> </a:t>
          </a:r>
          <a:r>
            <a:rPr lang="en-US" sz="2000" b="0" i="0" dirty="0" err="1"/>
            <a:t>och</a:t>
          </a:r>
          <a:r>
            <a:rPr lang="en-US" sz="2000" b="0" i="0" dirty="0"/>
            <a:t> social media</a:t>
          </a:r>
        </a:p>
        <a:p>
          <a:pPr algn="ctr"/>
          <a:r>
            <a:rPr lang="en-US" sz="2000" b="0" i="0" dirty="0"/>
            <a:t>+ </a:t>
          </a:r>
          <a:r>
            <a:rPr lang="en-US" sz="2000" b="0" i="0" dirty="0" err="1"/>
            <a:t>billiga</a:t>
          </a:r>
          <a:r>
            <a:rPr lang="en-US" sz="2000" b="0" i="0" dirty="0"/>
            <a:t> </a:t>
          </a:r>
          <a:r>
            <a:rPr lang="en-US" sz="2000" b="0" i="0" dirty="0" err="1"/>
            <a:t>flyg</a:t>
          </a:r>
          <a:r>
            <a:rPr lang="en-US" sz="2000" b="0" i="0" dirty="0"/>
            <a:t> </a:t>
          </a:r>
          <a:r>
            <a:rPr lang="en-US" sz="2000" b="0" i="0" dirty="0" err="1"/>
            <a:t>och</a:t>
          </a:r>
          <a:r>
            <a:rPr lang="en-US" sz="2000" b="0" i="0" dirty="0"/>
            <a:t> </a:t>
          </a:r>
          <a:r>
            <a:rPr lang="en-US" sz="2000" b="0" i="0" dirty="0" err="1"/>
            <a:t>resor</a:t>
          </a:r>
          <a:endParaRPr lang="en-US" sz="2000" b="0" i="0" dirty="0"/>
        </a:p>
        <a:p>
          <a:pPr algn="ctr"/>
          <a:r>
            <a:rPr lang="en-US" sz="2000" b="0" i="0" dirty="0"/>
            <a:t>+ </a:t>
          </a:r>
          <a:r>
            <a:rPr lang="en-US" sz="2000" b="0" i="0" dirty="0" err="1"/>
            <a:t>fomo</a:t>
          </a:r>
          <a:r>
            <a:rPr lang="en-US" sz="2000" b="0" i="0" dirty="0"/>
            <a:t> (fear of missing out)</a:t>
          </a:r>
        </a:p>
        <a:p>
          <a:pPr algn="ctr"/>
          <a:endParaRPr lang="en-IE" sz="2000" dirty="0"/>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en-IE" dirty="0"/>
            <a:t>EXPONENTIELL TILLVÄXT AV POPKULTURTURISM</a:t>
          </a:r>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5023" custLinFactNeighborX="-39" custLinFactNeighborY="27984"/>
      <dgm:spPr/>
    </dgm:pt>
    <dgm:pt modelId="{71F0470F-C5BB-4B3E-A7E6-65F5BBC28D29}" type="pres">
      <dgm:prSet presAssocID="{FE2DFFC7-FD6E-4E29-B06A-DC9EDADC1CD3}" presName="c1" presStyleLbl="node1" presStyleIdx="0" presStyleCnt="19"/>
      <dgm:spPr/>
    </dgm:pt>
    <dgm:pt modelId="{2C91C065-8D65-40D9-998A-F7CAD4174277}" type="pres">
      <dgm:prSet presAssocID="{FE2DFFC7-FD6E-4E29-B06A-DC9EDADC1CD3}" presName="c2" presStyleLbl="node1" presStyleIdx="1" presStyleCnt="19"/>
      <dgm:spPr>
        <a:solidFill>
          <a:srgbClr val="E45E32"/>
        </a:solidFill>
      </dgm:spPr>
    </dgm:pt>
    <dgm:pt modelId="{14294C6D-F56D-4CF8-A39E-8699E3C0DE5D}" type="pres">
      <dgm:prSet presAssocID="{FE2DFFC7-FD6E-4E29-B06A-DC9EDADC1CD3}" presName="c3" presStyleLbl="node1" presStyleIdx="2" presStyleCnt="19"/>
      <dgm:spPr>
        <a:solidFill>
          <a:srgbClr val="91BE46"/>
        </a:solidFill>
      </dgm:spPr>
    </dgm:pt>
    <dgm:pt modelId="{B978F2DC-0EAE-4E22-95D1-F751026FB6A8}" type="pres">
      <dgm:prSet presAssocID="{FE2DFFC7-FD6E-4E29-B06A-DC9EDADC1CD3}" presName="c4" presStyleLbl="node1" presStyleIdx="3" presStyleCnt="19"/>
      <dgm:spPr/>
    </dgm:pt>
    <dgm:pt modelId="{570338F4-C7C2-487E-BB44-653AAB0A771A}" type="pres">
      <dgm:prSet presAssocID="{FE2DFFC7-FD6E-4E29-B06A-DC9EDADC1CD3}" presName="c5" presStyleLbl="node1" presStyleIdx="4" presStyleCnt="19"/>
      <dgm:spPr>
        <a:solidFill>
          <a:srgbClr val="F5B020"/>
        </a:solidFill>
      </dgm:spPr>
    </dgm:pt>
    <dgm:pt modelId="{E08E4F2B-7AB6-4763-A99E-3A15AD5504ED}" type="pres">
      <dgm:prSet presAssocID="{FE2DFFC7-FD6E-4E29-B06A-DC9EDADC1CD3}" presName="c6" presStyleLbl="node1" presStyleIdx="5" presStyleCnt="19"/>
      <dgm:spPr/>
    </dgm:pt>
    <dgm:pt modelId="{78C9B5DC-92A2-48C6-B577-53D094421583}" type="pres">
      <dgm:prSet presAssocID="{FE2DFFC7-FD6E-4E29-B06A-DC9EDADC1CD3}" presName="c7" presStyleLbl="node1" presStyleIdx="6" presStyleCnt="19"/>
      <dgm:spPr>
        <a:solidFill>
          <a:srgbClr val="9A2E90"/>
        </a:solidFill>
      </dgm:spPr>
    </dgm:pt>
    <dgm:pt modelId="{A523678B-C814-4F3E-9B11-B657F13BA3A9}" type="pres">
      <dgm:prSet presAssocID="{FE2DFFC7-FD6E-4E29-B06A-DC9EDADC1CD3}" presName="c8" presStyleLbl="node1" presStyleIdx="7" presStyleCnt="19"/>
      <dgm:spPr/>
    </dgm:pt>
    <dgm:pt modelId="{9C61900F-F763-48CF-BAAE-22A8168004A4}" type="pres">
      <dgm:prSet presAssocID="{FE2DFFC7-FD6E-4E29-B06A-DC9EDADC1CD3}" presName="c9" presStyleLbl="node1" presStyleIdx="8" presStyleCnt="19" custLinFactNeighborX="57960"/>
      <dgm:spPr>
        <a:solidFill>
          <a:srgbClr val="91BE46"/>
        </a:solidFill>
      </dgm:spPr>
    </dgm:pt>
    <dgm:pt modelId="{9249D64C-EECB-43F8-81C8-770398452B7B}" type="pres">
      <dgm:prSet presAssocID="{FE2DFFC7-FD6E-4E29-B06A-DC9EDADC1CD3}" presName="c10" presStyleLbl="node1" presStyleIdx="9" presStyleCnt="19" custScaleX="65899" custScaleY="70232" custLinFactNeighborX="2525" custLinFactNeighborY="-30295"/>
      <dgm:spPr>
        <a:solidFill>
          <a:srgbClr val="DD1B50"/>
        </a:solidFill>
      </dgm:spPr>
    </dgm:pt>
    <dgm:pt modelId="{0AB048A4-FF4B-4FD8-A9AC-0698D97EFBA5}" type="pres">
      <dgm:prSet presAssocID="{FE2DFFC7-FD6E-4E29-B06A-DC9EDADC1CD3}" presName="c11" presStyleLbl="node1" presStyleIdx="10" presStyleCnt="19" custLinFactY="11092" custLinFactNeighborY="100000"/>
      <dgm:spPr>
        <a:solidFill>
          <a:srgbClr val="9A2E90"/>
        </a:solidFill>
      </dgm:spPr>
    </dgm:pt>
    <dgm:pt modelId="{609814A5-7E02-4928-9F2B-73AE6CE6E643}" type="pres">
      <dgm:prSet presAssocID="{FE2DFFC7-FD6E-4E29-B06A-DC9EDADC1CD3}" presName="c12" presStyleLbl="node1" presStyleIdx="11" presStyleCnt="19" custLinFactNeighborY="43036"/>
      <dgm:spPr/>
    </dgm:pt>
    <dgm:pt modelId="{82EAB85F-CE64-4CC0-A797-11EBF933C0F1}" type="pres">
      <dgm:prSet presAssocID="{FE2DFFC7-FD6E-4E29-B06A-DC9EDADC1CD3}" presName="c13" presStyleLbl="node1" presStyleIdx="12" presStyleCnt="19" custLinFactNeighborY="28350"/>
      <dgm:spPr>
        <a:solidFill>
          <a:srgbClr val="E45E32"/>
        </a:solidFill>
      </dgm:spPr>
    </dgm:pt>
    <dgm:pt modelId="{2A6CBC9A-1208-4D0B-8A0C-0BD5186C6B16}" type="pres">
      <dgm:prSet presAssocID="{FE2DFFC7-FD6E-4E29-B06A-DC9EDADC1CD3}" presName="c14" presStyleLbl="node1" presStyleIdx="13" presStyleCnt="19" custLinFactY="29217" custLinFactNeighborX="-29213" custLinFactNeighborY="100000"/>
      <dgm:spPr>
        <a:solidFill>
          <a:srgbClr val="91BE46"/>
        </a:solidFill>
      </dgm:spPr>
    </dgm:pt>
    <dgm:pt modelId="{D119115F-B5C9-4F89-96A2-B5C62ABDA0E2}" type="pres">
      <dgm:prSet presAssocID="{FE2DFFC7-FD6E-4E29-B06A-DC9EDADC1CD3}" presName="c15" presStyleLbl="node1" presStyleIdx="14" presStyleCnt="19" custLinFactNeighborX="-10328" custLinFactNeighborY="78518"/>
      <dgm:spPr>
        <a:solidFill>
          <a:srgbClr val="1D9647"/>
        </a:solidFill>
      </dgm:spPr>
    </dgm:pt>
    <dgm:pt modelId="{CA5C9B47-8004-4A43-809D-BC0FF38DE903}" type="pres">
      <dgm:prSet presAssocID="{FE2DFFC7-FD6E-4E29-B06A-DC9EDADC1CD3}" presName="c16" presStyleLbl="node1" presStyleIdx="15" presStyleCnt="19" custLinFactNeighborY="24150"/>
      <dgm:spPr/>
    </dgm:pt>
    <dgm:pt modelId="{EE356CFC-AD2B-46F4-A98D-5D5190F68BF7}" type="pres">
      <dgm:prSet presAssocID="{FE2DFFC7-FD6E-4E29-B06A-DC9EDADC1CD3}" presName="c17" presStyleLbl="node1" presStyleIdx="16" presStyleCnt="19" custLinFactNeighborX="15621" custLinFactNeighborY="53689"/>
      <dgm:spPr>
        <a:solidFill>
          <a:srgbClr val="F5B020"/>
        </a:solidFill>
      </dgm:spPr>
    </dgm:pt>
    <dgm:pt modelId="{F4BF9F17-FABE-4080-BFC7-39599C07258D}" type="pres">
      <dgm:prSet presAssocID="{FE2DFFC7-FD6E-4E29-B06A-DC9EDADC1CD3}" presName="c18" presStyleLbl="node1" presStyleIdx="17" presStyleCnt="19" custLinFactNeighborY="36888"/>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dgm:spPr/>
    </dgm:pt>
    <dgm:pt modelId="{DCA5224E-215B-43EC-85AB-A7B39516F90D}" type="pres">
      <dgm:prSet presAssocID="{4BE2EBD4-FBFB-42D4-9FF0-C1EE4630E803}" presName="spN" presStyleCnt="0"/>
      <dgm:spPr/>
    </dgm:pt>
  </dgm:ptLst>
  <dgm:cxnLst>
    <dgm:cxn modelId="{ED114508-D56C-4445-A7AB-0B0D291A8AD1}" type="presOf" srcId="{4BE2EBD4-FBFB-42D4-9FF0-C1EE4630E803}" destId="{61F4A98E-BCBE-4199-AD03-FF64A940531E}" srcOrd="0" destOrd="0" presId="urn:microsoft.com/office/officeart/2009/3/layout/RandomtoResultProcess"/>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B4D5F26C-F9FE-457D-9BE5-2EA463763696}" type="presOf" srcId="{B136172A-77FE-483D-A530-6D7DCBD59C45}" destId="{CD1ECF54-C84C-4C93-967D-FBCB5DAD50DD}" srcOrd="0" destOrd="0" presId="urn:microsoft.com/office/officeart/2009/3/layout/RandomtoResultProcess"/>
    <dgm:cxn modelId="{3960468F-67DA-4F07-ADE9-397A890EC4AA}" type="presOf" srcId="{FE2DFFC7-FD6E-4E29-B06A-DC9EDADC1CD3}" destId="{C16B8174-807D-4AB2-AC34-1ECA6BE24F39}"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1" y="3619540"/>
          <a:ext cx="4802238" cy="1375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a:t>+ </a:t>
          </a:r>
          <a:r>
            <a:rPr lang="en-US" sz="2000" b="0" i="0" kern="1200" dirty="0" err="1"/>
            <a:t>popkulturproduktion</a:t>
          </a:r>
          <a:r>
            <a:rPr lang="en-US" sz="2000" b="0" i="0" kern="1200" dirty="0"/>
            <a:t>/</a:t>
          </a:r>
          <a:r>
            <a:rPr lang="en-US" sz="2000" b="0" i="0" kern="1200" dirty="0" err="1"/>
            <a:t>konsumtion</a:t>
          </a:r>
          <a:endParaRPr lang="en-US" sz="2000" b="0" i="0" kern="1200" dirty="0"/>
        </a:p>
        <a:p>
          <a:pPr marL="0" lvl="0" indent="0" algn="ctr" defTabSz="889000">
            <a:lnSpc>
              <a:spcPct val="90000"/>
            </a:lnSpc>
            <a:spcBef>
              <a:spcPct val="0"/>
            </a:spcBef>
            <a:spcAft>
              <a:spcPct val="35000"/>
            </a:spcAft>
            <a:buNone/>
          </a:pPr>
          <a:r>
            <a:rPr lang="en-US" sz="2000" b="0" i="0" kern="1200" dirty="0"/>
            <a:t>+ </a:t>
          </a:r>
          <a:r>
            <a:rPr lang="en-US" sz="2000" b="0" i="0" kern="1200" dirty="0" err="1"/>
            <a:t>digitalisering</a:t>
          </a:r>
          <a:r>
            <a:rPr lang="en-US" sz="2000" b="0" i="0" kern="1200" dirty="0"/>
            <a:t>, </a:t>
          </a:r>
          <a:r>
            <a:rPr lang="en-US" sz="2000" b="0" i="0" kern="1200" dirty="0" err="1"/>
            <a:t>internetanvändning</a:t>
          </a:r>
          <a:r>
            <a:rPr lang="en-US" sz="2000" b="0" i="0" kern="1200" dirty="0"/>
            <a:t> </a:t>
          </a:r>
          <a:r>
            <a:rPr lang="en-US" sz="2000" b="0" i="0" kern="1200" dirty="0" err="1"/>
            <a:t>och</a:t>
          </a:r>
          <a:r>
            <a:rPr lang="en-US" sz="2000" b="0" i="0" kern="1200" dirty="0"/>
            <a:t> social media</a:t>
          </a:r>
        </a:p>
        <a:p>
          <a:pPr marL="0" lvl="0" indent="0" algn="ctr" defTabSz="889000">
            <a:lnSpc>
              <a:spcPct val="90000"/>
            </a:lnSpc>
            <a:spcBef>
              <a:spcPct val="0"/>
            </a:spcBef>
            <a:spcAft>
              <a:spcPct val="35000"/>
            </a:spcAft>
            <a:buNone/>
          </a:pPr>
          <a:r>
            <a:rPr lang="en-US" sz="2000" b="0" i="0" kern="1200" dirty="0"/>
            <a:t>+ </a:t>
          </a:r>
          <a:r>
            <a:rPr lang="en-US" sz="2000" b="0" i="0" kern="1200" dirty="0" err="1"/>
            <a:t>billiga</a:t>
          </a:r>
          <a:r>
            <a:rPr lang="en-US" sz="2000" b="0" i="0" kern="1200" dirty="0"/>
            <a:t> </a:t>
          </a:r>
          <a:r>
            <a:rPr lang="en-US" sz="2000" b="0" i="0" kern="1200" dirty="0" err="1"/>
            <a:t>flyg</a:t>
          </a:r>
          <a:r>
            <a:rPr lang="en-US" sz="2000" b="0" i="0" kern="1200" dirty="0"/>
            <a:t> </a:t>
          </a:r>
          <a:r>
            <a:rPr lang="en-US" sz="2000" b="0" i="0" kern="1200" dirty="0" err="1"/>
            <a:t>och</a:t>
          </a:r>
          <a:r>
            <a:rPr lang="en-US" sz="2000" b="0" i="0" kern="1200" dirty="0"/>
            <a:t> </a:t>
          </a:r>
          <a:r>
            <a:rPr lang="en-US" sz="2000" b="0" i="0" kern="1200" dirty="0" err="1"/>
            <a:t>resor</a:t>
          </a:r>
          <a:endParaRPr lang="en-US" sz="2000" b="0" i="0" kern="1200" dirty="0"/>
        </a:p>
        <a:p>
          <a:pPr marL="0" lvl="0" indent="0" algn="ctr" defTabSz="889000">
            <a:lnSpc>
              <a:spcPct val="90000"/>
            </a:lnSpc>
            <a:spcBef>
              <a:spcPct val="0"/>
            </a:spcBef>
            <a:spcAft>
              <a:spcPct val="35000"/>
            </a:spcAft>
            <a:buNone/>
          </a:pPr>
          <a:r>
            <a:rPr lang="en-US" sz="2000" b="0" i="0" kern="1200" dirty="0"/>
            <a:t>+ </a:t>
          </a:r>
          <a:r>
            <a:rPr lang="en-US" sz="2000" b="0" i="0" kern="1200" dirty="0" err="1"/>
            <a:t>fomo</a:t>
          </a:r>
          <a:r>
            <a:rPr lang="en-US" sz="2000" b="0" i="0" kern="1200" dirty="0"/>
            <a:t> (fear of missing out)</a:t>
          </a:r>
        </a:p>
        <a:p>
          <a:pPr marL="0" lvl="0" indent="0" algn="ctr" defTabSz="889000">
            <a:lnSpc>
              <a:spcPct val="90000"/>
            </a:lnSpc>
            <a:spcBef>
              <a:spcPct val="0"/>
            </a:spcBef>
            <a:spcAft>
              <a:spcPct val="35000"/>
            </a:spcAft>
            <a:buNone/>
          </a:pPr>
          <a:endParaRPr lang="en-IE" sz="2000" kern="1200" dirty="0"/>
        </a:p>
      </dsp:txBody>
      <dsp:txXfrm>
        <a:off x="1" y="3619540"/>
        <a:ext cx="4802238" cy="1375860"/>
      </dsp:txXfrm>
    </dsp:sp>
    <dsp:sp modelId="{71F0470F-C5BB-4B3E-A7E6-65F5BBC28D29}">
      <dsp:nvSpPr>
        <dsp:cNvPr id="0" name=""/>
        <dsp:cNvSpPr/>
      </dsp:nvSpPr>
      <dsp:spPr>
        <a:xfrm>
          <a:off x="310492"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542965" y="2351122"/>
          <a:ext cx="332104" cy="332104"/>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100900" y="2444112"/>
          <a:ext cx="521878" cy="521878"/>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565846" y="1932671"/>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170275" y="1746693"/>
          <a:ext cx="332104" cy="332104"/>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2914189" y="2072155"/>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379135" y="2304628"/>
          <a:ext cx="521878" cy="521878"/>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030059"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4501514" y="3327509"/>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058479" y="2219515"/>
          <a:ext cx="562765" cy="599768"/>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78019" y="4486858"/>
          <a:ext cx="332104" cy="33210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356986" y="4760964"/>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054405" y="5123528"/>
          <a:ext cx="759095" cy="759095"/>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1933774" y="5941890"/>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162870" y="5318093"/>
          <a:ext cx="521878" cy="521878"/>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681716" y="5639452"/>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218745" y="5222886"/>
          <a:ext cx="759095" cy="759095"/>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123048" y="4821868"/>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03868"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57880"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757763" y="2201523"/>
          <a:ext cx="3553034" cy="355303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IE" sz="2400" kern="1200" dirty="0"/>
            <a:t>EXPONENTIELL TILLVÄXT AV POPKULTURTURISM</a:t>
          </a:r>
        </a:p>
      </dsp:txBody>
      <dsp:txXfrm>
        <a:off x="8278093" y="2721853"/>
        <a:ext cx="2512374" cy="251237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6239" y="2987040"/>
            <a:ext cx="5197998" cy="313257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715" y="504100"/>
            <a:ext cx="1421418" cy="152294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www.dudeiwantthat.com/entertainment/movie-props/game-of-thrones-replica-iron-throne.asp" TargetMode="External"/><Relationship Id="rId2" Type="http://schemas.openxmlformats.org/officeDocument/2006/relationships/image" Target="../media/image21.jpeg"/><Relationship Id="rId1" Type="http://schemas.openxmlformats.org/officeDocument/2006/relationships/slideLayout" Target="../slideLayouts/slideLayout11.xml"/><Relationship Id="rId6" Type="http://schemas.openxmlformats.org/officeDocument/2006/relationships/hyperlink" Target="https://creativecommons.org/licenses/by-nc-sa/3.0/" TargetMode="External"/><Relationship Id="rId5" Type="http://schemas.openxmlformats.org/officeDocument/2006/relationships/hyperlink" Target="http://davidplusworld.com/no-one-game-thrones-s6e8/" TargetMode="Externa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cntraveler.com/story/dubrovnik-is-clamping-down-harder-on-tourist-overcrowding" TargetMode="External"/><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croatiaweek.com/interview-ivan-vukovic-vuka-dubrovniks-favourite-guide/"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ternationaltraveller.com/visit-real-world-westeros-northern-ireland/" TargetMode="External"/><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wsletter.co.uk/news/people/caroline-mccomb-tour-de-foce-coach-business-1120414" TargetMode="External"/><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tes.psu.edu/mdulanblog/2014/09/10/not-quite-what-youd-expect/" TargetMode="External"/><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telegraph.co.uk/travel/destinations/europe/articles/game-of-thrones-effect-tourism/" TargetMode="External"/><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florida_photo_guy/15674968780" TargetMode="External"/><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video" Target="https://www.youtube.com/embed/g_0lk8BY0Vk?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visitbritain.com/gb/en/explore-magical-things-do-our-map#dxTe9WGbkGg9rb2A.97" TargetMode="Externa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ography.com/news/beatles-abbey-road-album-cover-anniversary" TargetMode="External"/><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video" Target="https://www.youtube.com/embed/PfGaX8G0f2E?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photo/books-leather-suitcase-luggage-meadow-261810/" TargetMode="External"/><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video" Target="https://www.youtube.com/embed/g0tAIl4oeg4?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video" Target="https://player.vimeo.com/video/215444943?app_id=122963"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wired.com/2009/11/assassins-creed-ii-review/" TargetMode="External"/><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parentology.com/comic-con-2020-canceled-what-this-means-for-fans/" TargetMode="External"/><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parentology.com/comic-con-2020-canceled-what-this-means-for-fans/" TargetMode="External"/><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www.joystiq.com/2010/09/30/assassins-creed-artwork-being-showcased-in-paris-gallery/" TargetMode="External"/><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xml"/><Relationship Id="rId1" Type="http://schemas.openxmlformats.org/officeDocument/2006/relationships/video" Target="https://www.youtube.com/embed/VR9l9CeqXUw?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video" Target="https://www.youtube.com/embed/uIC1HCl0lxE?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video" Target="https://www.youtube.com/embed/l6ubDg-wOZ0?feature=oembed"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harrypotter.fandom.com/wiki/Platform_Nine_and_Three-Quarters#:~:text=Platform%20Nine%20and%20Three-Quarters%20%28Platform%209%C2%BE%29%20was%20a,every%201%20September%2C%20in%20order%20to%20attend%20school." TargetMode="Externa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57.png"/><Relationship Id="rId1" Type="http://schemas.openxmlformats.org/officeDocument/2006/relationships/slideLayout" Target="../slideLayouts/slideLayout19.xml"/><Relationship Id="rId5" Type="http://schemas.openxmlformats.org/officeDocument/2006/relationships/hyperlink" Target="https://www.independent.co.uk/life-style/cosplay-economy-dressing-comic-fantasy-a8105171.html" TargetMode="External"/><Relationship Id="rId4" Type="http://schemas.openxmlformats.org/officeDocument/2006/relationships/hyperlink" Target="https://www.telegraph.co.uk/travel/destinations/europe/articles/game-of-thrones-effect-touris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blogs.commons.georgetown.edu/cctp-748-fall2014/2014/04/13/de-blackboxing-netflix-make-every-room-your-movie-room/" TargetMode="External"/><Relationship Id="rId2" Type="http://schemas.openxmlformats.org/officeDocument/2006/relationships/image" Target="../media/image17.png"/><Relationship Id="rId1" Type="http://schemas.openxmlformats.org/officeDocument/2006/relationships/slideLayout" Target="../slideLayouts/slideLayout1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hyperlink" Target="http://towerofbabblepodcast.com/game-of-thrones-tower-of-babble-breakdown/" TargetMode="External"/><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A4A1FAF-96EF-4749-9F25-456FB129F89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209550" y="229969"/>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0" y="4335390"/>
            <a:ext cx="12192000" cy="775681"/>
          </a:xfrm>
          <a:solidFill>
            <a:srgbClr val="1198D1"/>
          </a:solidFill>
        </p:spPr>
        <p:txBody>
          <a:bodyPr/>
          <a:lstStyle/>
          <a:p>
            <a:r>
              <a:rPr lang="en-US" dirty="0" err="1"/>
              <a:t>Vad</a:t>
            </a:r>
            <a:r>
              <a:rPr lang="en-US" dirty="0"/>
              <a:t> </a:t>
            </a:r>
            <a:r>
              <a:rPr lang="en-US" dirty="0" err="1"/>
              <a:t>är</a:t>
            </a:r>
            <a:r>
              <a:rPr lang="en-US" dirty="0"/>
              <a:t> </a:t>
            </a:r>
            <a:r>
              <a:rPr lang="en-US" dirty="0" err="1"/>
              <a:t>Popkulturturism</a:t>
            </a:r>
            <a:r>
              <a:rPr lang="en-US" dirty="0"/>
              <a:t>?</a:t>
            </a:r>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Modul 1</a:t>
            </a:r>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bird, chain, sitting, large&#10;&#10;Description automatically generated">
            <a:extLst>
              <a:ext uri="{FF2B5EF4-FFF2-40B4-BE49-F238E27FC236}">
                <a16:creationId xmlns:a16="http://schemas.microsoft.com/office/drawing/2014/main" id="{1C44ABB6-F726-44A6-B077-BC1B866251D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446088" y="504825"/>
            <a:ext cx="3798887" cy="4222750"/>
          </a:xfrm>
        </p:spPr>
      </p:pic>
      <p:pic>
        <p:nvPicPr>
          <p:cNvPr id="10" name="Picture Placeholder 9" descr="A group of people standing in front of a crowd&#10;&#10;Description automatically generated">
            <a:extLst>
              <a:ext uri="{FF2B5EF4-FFF2-40B4-BE49-F238E27FC236}">
                <a16:creationId xmlns:a16="http://schemas.microsoft.com/office/drawing/2014/main" id="{62CF743A-32B4-453B-86E8-5B924971E5A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p:pic>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77500" lnSpcReduction="20000"/>
          </a:bodyPr>
          <a:lstStyle/>
          <a:p>
            <a:r>
              <a:rPr lang="sv-SE" dirty="0"/>
              <a:t>Game </a:t>
            </a:r>
            <a:r>
              <a:rPr lang="sv-SE" dirty="0" err="1"/>
              <a:t>of</a:t>
            </a:r>
            <a:r>
              <a:rPr lang="sv-SE" dirty="0"/>
              <a:t> </a:t>
            </a:r>
            <a:r>
              <a:rPr lang="sv-SE" dirty="0" err="1"/>
              <a:t>Thrones</a:t>
            </a:r>
            <a:r>
              <a:rPr lang="sv-SE" dirty="0"/>
              <a:t> (om du inte redan vet) är den omåttligt populära tv-serien som har sänts </a:t>
            </a:r>
            <a:r>
              <a:rPr lang="sv-SE"/>
              <a:t>i åtta </a:t>
            </a:r>
            <a:r>
              <a:rPr lang="sv-SE" dirty="0"/>
              <a:t>säsonger på HBO. Serien är baserad på den episka fantasyromanserien A Song </a:t>
            </a:r>
            <a:r>
              <a:rPr lang="sv-SE" dirty="0" err="1"/>
              <a:t>of</a:t>
            </a:r>
            <a:r>
              <a:rPr lang="sv-SE" dirty="0"/>
              <a:t> </a:t>
            </a:r>
            <a:r>
              <a:rPr lang="sv-SE" dirty="0" err="1"/>
              <a:t>Fire</a:t>
            </a:r>
            <a:r>
              <a:rPr lang="sv-SE" dirty="0"/>
              <a:t> and </a:t>
            </a:r>
            <a:r>
              <a:rPr lang="sv-SE" dirty="0" err="1"/>
              <a:t>Ice</a:t>
            </a:r>
            <a:r>
              <a:rPr lang="sv-SE" dirty="0"/>
              <a:t>, skriven av George R.R. Martin.</a:t>
            </a:r>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sv-SE" sz="2000" b="0" i="0" dirty="0">
                <a:solidFill>
                  <a:srgbClr val="121212"/>
                </a:solidFill>
                <a:effectLst/>
                <a:latin typeface="Guardian Text Egyptian Web"/>
              </a:rPr>
              <a:t>Serien hade premiär i USA i april 2011 och avslutades i maj 2019. Den sägs ha </a:t>
            </a:r>
            <a:r>
              <a:rPr lang="sv-SE" sz="2800" b="0" i="0" dirty="0">
                <a:solidFill>
                  <a:srgbClr val="9A2E90"/>
                </a:solidFill>
                <a:effectLst/>
                <a:latin typeface="Guardian Text Egyptian Web"/>
              </a:rPr>
              <a:t>30 miljoner hängivna i USA </a:t>
            </a:r>
            <a:r>
              <a:rPr lang="sv-SE" sz="2000" b="0" i="0" dirty="0">
                <a:solidFill>
                  <a:srgbClr val="121212"/>
                </a:solidFill>
                <a:effectLst/>
                <a:latin typeface="Guardian Text Egyptian Web"/>
              </a:rPr>
              <a:t>och många miljoner över hela världen.</a:t>
            </a:r>
          </a:p>
          <a:p>
            <a:r>
              <a:rPr lang="sv-SE" sz="2000" b="0" i="0" dirty="0">
                <a:solidFill>
                  <a:srgbClr val="121212"/>
                </a:solidFill>
                <a:effectLst/>
                <a:latin typeface="Guardian Text Egyptian Web"/>
              </a:rPr>
              <a:t>Det har haft en djupgående effekt på turismen i Kroatien, Nordirland och Island.</a:t>
            </a:r>
            <a:endParaRPr lang="en-IE" sz="2000" dirty="0"/>
          </a:p>
        </p:txBody>
      </p:sp>
      <p:sp>
        <p:nvSpPr>
          <p:cNvPr id="8" name="TextBox 7">
            <a:extLst>
              <a:ext uri="{FF2B5EF4-FFF2-40B4-BE49-F238E27FC236}">
                <a16:creationId xmlns:a16="http://schemas.microsoft.com/office/drawing/2014/main" id="{2A036B5B-6AEE-4CC9-8FE2-4569EAE5FAB0}"/>
              </a:ext>
            </a:extLst>
          </p:cNvPr>
          <p:cNvSpPr txBox="1"/>
          <p:nvPr/>
        </p:nvSpPr>
        <p:spPr>
          <a:xfrm>
            <a:off x="446088" y="4456757"/>
            <a:ext cx="3798887" cy="169277"/>
          </a:xfrm>
          <a:prstGeom prst="rect">
            <a:avLst/>
          </a:prstGeom>
          <a:noFill/>
        </p:spPr>
        <p:txBody>
          <a:bodyPr wrap="square" rtlCol="0">
            <a:spAutoFit/>
          </a:bodyPr>
          <a:lstStyle/>
          <a:p>
            <a:r>
              <a:rPr lang="en-IE" sz="500" dirty="0">
                <a:solidFill>
                  <a:schemeClr val="bg1"/>
                </a:solidFill>
                <a:hlinkClick r:id="rId3" tooltip="http://www.dudeiwantthat.com/entertainment/movie-props/game-of-thrones-replica-iron-throne.asp">
                  <a:extLst>
                    <a:ext uri="{A12FA001-AC4F-418D-AE19-62706E023703}">
                      <ahyp:hlinkClr xmlns:ahyp="http://schemas.microsoft.com/office/drawing/2018/hyperlinkcolor" val="tx"/>
                    </a:ext>
                  </a:extLst>
                </a:hlinkClick>
              </a:rPr>
              <a:t>This Photo</a:t>
            </a:r>
            <a:r>
              <a:rPr lang="en-IE" sz="500" dirty="0">
                <a:solidFill>
                  <a:schemeClr val="bg1"/>
                </a:solidFill>
              </a:rPr>
              <a:t> is licensed under </a:t>
            </a:r>
            <a:r>
              <a:rPr lang="en-IE" sz="500" dirty="0">
                <a:solidFill>
                  <a:schemeClr val="bg1"/>
                </a:solidFill>
                <a:hlinkClick r:id="rId6" tooltip="https://creativecommons.org/licenses/by-nc-sa/3.0/">
                  <a:extLst>
                    <a:ext uri="{A12FA001-AC4F-418D-AE19-62706E023703}">
                      <ahyp:hlinkClr xmlns:ahyp="http://schemas.microsoft.com/office/drawing/2018/hyperlinkcolor" val="tx"/>
                    </a:ext>
                  </a:extLst>
                </a:hlinkClick>
              </a:rPr>
              <a:t>CC BY-SA-NC</a:t>
            </a:r>
            <a:endParaRPr lang="en-IE" sz="500" dirty="0">
              <a:solidFill>
                <a:schemeClr val="bg1"/>
              </a:solidFill>
            </a:endParaRPr>
          </a:p>
        </p:txBody>
      </p:sp>
      <p:sp>
        <p:nvSpPr>
          <p:cNvPr id="11" name="TextBox 10">
            <a:extLst>
              <a:ext uri="{FF2B5EF4-FFF2-40B4-BE49-F238E27FC236}">
                <a16:creationId xmlns:a16="http://schemas.microsoft.com/office/drawing/2014/main" id="{5EB84AFF-9B7A-4BDE-9024-1CADF438573D}"/>
              </a:ext>
            </a:extLst>
          </p:cNvPr>
          <p:cNvSpPr txBox="1"/>
          <p:nvPr/>
        </p:nvSpPr>
        <p:spPr>
          <a:xfrm>
            <a:off x="4709883" y="6373596"/>
            <a:ext cx="2771571" cy="169277"/>
          </a:xfrm>
          <a:prstGeom prst="rect">
            <a:avLst/>
          </a:prstGeom>
          <a:noFill/>
        </p:spPr>
        <p:txBody>
          <a:bodyPr wrap="square" rtlCol="0">
            <a:spAutoFit/>
          </a:bodyPr>
          <a:lstStyle/>
          <a:p>
            <a:r>
              <a:rPr lang="en-IE" sz="500" dirty="0">
                <a:solidFill>
                  <a:schemeClr val="bg1"/>
                </a:solidFill>
                <a:hlinkClick r:id="rId5" tooltip="http://davidplusworld.com/no-one-game-thrones-s6e8/">
                  <a:extLst>
                    <a:ext uri="{A12FA001-AC4F-418D-AE19-62706E023703}">
                      <ahyp:hlinkClr xmlns:ahyp="http://schemas.microsoft.com/office/drawing/2018/hyperlinkcolor" val="tx"/>
                    </a:ext>
                  </a:extLst>
                </a:hlinkClick>
              </a:rPr>
              <a:t>This Photo</a:t>
            </a:r>
            <a:r>
              <a:rPr lang="en-IE" sz="500" dirty="0">
                <a:solidFill>
                  <a:schemeClr val="bg1"/>
                </a:solidFill>
              </a:rPr>
              <a:t>  is licensed under </a:t>
            </a:r>
            <a:r>
              <a:rPr lang="en-IE" sz="500" dirty="0">
                <a:solidFill>
                  <a:schemeClr val="bg1"/>
                </a:solidFill>
                <a:hlinkClick r:id="rId6" tooltip="https://creativecommons.org/licenses/by-nc-sa/3.0/">
                  <a:extLst>
                    <a:ext uri="{A12FA001-AC4F-418D-AE19-62706E023703}">
                      <ahyp:hlinkClr xmlns:ahyp="http://schemas.microsoft.com/office/drawing/2018/hyperlinkcolor" val="tx"/>
                    </a:ext>
                  </a:extLst>
                </a:hlinkClick>
              </a:rPr>
              <a:t>CC BY-SA-NC</a:t>
            </a:r>
            <a:endParaRPr lang="en-IE" sz="500" dirty="0">
              <a:solidFill>
                <a:schemeClr val="bg1"/>
              </a:solidFill>
            </a:endParaRPr>
          </a:p>
        </p:txBody>
      </p:sp>
    </p:spTree>
    <p:extLst>
      <p:ext uri="{BB962C8B-B14F-4D97-AF65-F5344CB8AC3E}">
        <p14:creationId xmlns:p14="http://schemas.microsoft.com/office/powerpoint/2010/main" val="3625239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n island in the middle of a body of water&#10;&#10;Description automatically generated">
            <a:extLst>
              <a:ext uri="{FF2B5EF4-FFF2-40B4-BE49-F238E27FC236}">
                <a16:creationId xmlns:a16="http://schemas.microsoft.com/office/drawing/2014/main" id="{7AC3F27E-1C01-4F7E-9105-9FAFD33463E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p:txBody>
          <a:bodyPr/>
          <a:lstStyle/>
          <a:p>
            <a:r>
              <a:rPr lang="sv-SE" dirty="0"/>
              <a:t>Game </a:t>
            </a:r>
            <a:r>
              <a:rPr lang="sv-SE" dirty="0" err="1"/>
              <a:t>of</a:t>
            </a:r>
            <a:r>
              <a:rPr lang="sv-SE" dirty="0"/>
              <a:t> </a:t>
            </a:r>
            <a:r>
              <a:rPr lang="sv-SE" dirty="0" err="1"/>
              <a:t>Thrones</a:t>
            </a:r>
            <a:r>
              <a:rPr lang="sv-SE" dirty="0"/>
              <a:t> är enligt uppgift ansvarig för en årlig tillväxt på 10 % av turismen i Dubrovnik (Kroatien) </a:t>
            </a:r>
            <a:r>
              <a:rPr lang="sv-SE" dirty="0" err="1"/>
              <a:t>aka</a:t>
            </a:r>
            <a:r>
              <a:rPr lang="sv-SE" dirty="0"/>
              <a:t> Kings </a:t>
            </a:r>
            <a:r>
              <a:rPr lang="sv-SE" dirty="0" err="1"/>
              <a:t>Landing</a:t>
            </a:r>
            <a:r>
              <a:rPr lang="sv-SE" dirty="0"/>
              <a:t> och hälften av alla turer som erbjuds i staden är nu relaterade till Game </a:t>
            </a:r>
            <a:r>
              <a:rPr lang="sv-SE" dirty="0" err="1"/>
              <a:t>of</a:t>
            </a:r>
            <a:r>
              <a:rPr lang="sv-SE" dirty="0"/>
              <a:t> </a:t>
            </a:r>
            <a:r>
              <a:rPr lang="sv-SE" dirty="0" err="1"/>
              <a:t>Thrones</a:t>
            </a:r>
            <a:r>
              <a:rPr lang="sv-SE" dirty="0"/>
              <a:t>.</a:t>
            </a:r>
            <a:endParaRPr lang="en-IE" dirty="0"/>
          </a:p>
        </p:txBody>
      </p:sp>
    </p:spTree>
    <p:extLst>
      <p:ext uri="{BB962C8B-B14F-4D97-AF65-F5344CB8AC3E}">
        <p14:creationId xmlns:p14="http://schemas.microsoft.com/office/powerpoint/2010/main" val="76998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lstStyle/>
          <a:p>
            <a:r>
              <a:rPr lang="en-US" dirty="0"/>
              <a:t> When I started with </a:t>
            </a:r>
            <a:r>
              <a:rPr lang="en-US" dirty="0" err="1"/>
              <a:t>GoT</a:t>
            </a:r>
            <a:r>
              <a:rPr lang="en-US" dirty="0"/>
              <a:t> tours back in 2013. it was not that popular, but after season 4 it boomed. </a:t>
            </a:r>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en-US" b="0" i="0" dirty="0">
                <a:solidFill>
                  <a:schemeClr val="bg1"/>
                </a:solidFill>
                <a:effectLst/>
                <a:latin typeface="Austin News Text Roman"/>
              </a:rPr>
              <a:t>Ivan </a:t>
            </a:r>
            <a:r>
              <a:rPr lang="en-US" b="0" i="0" dirty="0" err="1">
                <a:solidFill>
                  <a:schemeClr val="bg1"/>
                </a:solidFill>
                <a:effectLst/>
                <a:latin typeface="Austin News Text Roman"/>
              </a:rPr>
              <a:t>Vuković</a:t>
            </a:r>
            <a:r>
              <a:rPr lang="en-US" b="0" i="0" dirty="0">
                <a:solidFill>
                  <a:schemeClr val="bg1"/>
                </a:solidFill>
                <a:effectLst/>
                <a:latin typeface="Austin News Text Roman"/>
              </a:rPr>
              <a:t> Vuka</a:t>
            </a:r>
          </a:p>
          <a:p>
            <a:pPr algn="ctr"/>
            <a:r>
              <a:rPr lang="en-US" b="0" i="0" dirty="0" err="1">
                <a:solidFill>
                  <a:schemeClr val="bg1"/>
                </a:solidFill>
                <a:effectLst/>
                <a:latin typeface="Austin News Text Roman"/>
              </a:rPr>
              <a:t>Reseguide</a:t>
            </a:r>
            <a:endParaRPr lang="en-US" b="0" i="0" dirty="0">
              <a:solidFill>
                <a:schemeClr val="bg1"/>
              </a:solidFill>
              <a:effectLst/>
              <a:latin typeface="Austin News Text Roman"/>
            </a:endParaRPr>
          </a:p>
          <a:p>
            <a:pPr algn="ctr"/>
            <a:r>
              <a:rPr lang="en-US" b="0" i="0" dirty="0" err="1">
                <a:solidFill>
                  <a:schemeClr val="bg1"/>
                </a:solidFill>
                <a:effectLst/>
                <a:latin typeface="Austin News Text Roman"/>
              </a:rPr>
              <a:t>Kroatien</a:t>
            </a:r>
            <a:endParaRPr lang="en-US" b="0" i="0" dirty="0">
              <a:solidFill>
                <a:schemeClr val="bg1"/>
              </a:solidFill>
              <a:effectLst/>
              <a:latin typeface="Austin News Text Roman"/>
            </a:endParaRP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a:hlinkClick r:id="rId2"/>
              </a:rPr>
              <a:t>Source</a:t>
            </a:r>
            <a:endParaRPr lang="en-IE" sz="1000" dirty="0"/>
          </a:p>
        </p:txBody>
      </p:sp>
      <p:pic>
        <p:nvPicPr>
          <p:cNvPr id="17" name="Picture Placeholder 16">
            <a:extLst>
              <a:ext uri="{FF2B5EF4-FFF2-40B4-BE49-F238E27FC236}">
                <a16:creationId xmlns:a16="http://schemas.microsoft.com/office/drawing/2014/main" id="{D464B8D3-FF39-4619-95F0-D2878C0098FA}"/>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81145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lstStyle/>
          <a:p>
            <a:r>
              <a:rPr lang="sv-SE" dirty="0"/>
              <a:t>Showen har också skapat en </a:t>
            </a:r>
            <a:r>
              <a:rPr lang="sv-SE" dirty="0" err="1"/>
              <a:t>turismboom</a:t>
            </a:r>
            <a:r>
              <a:rPr lang="sv-SE" dirty="0"/>
              <a:t> för Nordirland, som är värd för det mesta av inspelningen, drar tiotusentals fans till inspelningsplatserna och 30 miljoner pund i inkomster varje år, enligt </a:t>
            </a:r>
            <a:r>
              <a:rPr lang="sv-SE" dirty="0" err="1"/>
              <a:t>Tourism</a:t>
            </a:r>
            <a:r>
              <a:rPr lang="sv-SE" dirty="0"/>
              <a:t> </a:t>
            </a:r>
            <a:r>
              <a:rPr lang="sv-SE" dirty="0" err="1"/>
              <a:t>Ireland</a:t>
            </a:r>
            <a:r>
              <a:rPr lang="sv-SE" dirty="0"/>
              <a:t>.</a:t>
            </a:r>
            <a:endParaRPr lang="en-IE" dirty="0"/>
          </a:p>
        </p:txBody>
      </p:sp>
      <p:pic>
        <p:nvPicPr>
          <p:cNvPr id="6" name="Picture Placeholder 5" descr="A castle on a hill&#10;&#10;Description automatically generated">
            <a:extLst>
              <a:ext uri="{FF2B5EF4-FFF2-40B4-BE49-F238E27FC236}">
                <a16:creationId xmlns:a16="http://schemas.microsoft.com/office/drawing/2014/main" id="{C4DA4EB1-2371-41B6-8226-5BB2520D954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864631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a:xfrm>
            <a:off x="776718" y="997503"/>
            <a:ext cx="4369392" cy="4493975"/>
          </a:xfrm>
        </p:spPr>
        <p:txBody>
          <a:bodyPr/>
          <a:lstStyle/>
          <a:p>
            <a:pPr algn="ctr"/>
            <a:r>
              <a:rPr lang="en-US" b="0" i="0" dirty="0">
                <a:solidFill>
                  <a:srgbClr val="FFFFFF"/>
                </a:solidFill>
                <a:effectLst/>
                <a:latin typeface="Roboto Slab"/>
              </a:rPr>
              <a:t>For us, Game of Thrones has been that big game changer we always hoped we’d get</a:t>
            </a:r>
            <a:r>
              <a:rPr lang="en-US" i="0" dirty="0">
                <a:solidFill>
                  <a:srgbClr val="FFFFFF"/>
                </a:solidFill>
                <a:latin typeface="Roboto Slab"/>
              </a:rPr>
              <a:t>.</a:t>
            </a:r>
            <a:endParaRPr lang="en-US" b="0" i="0" dirty="0">
              <a:solidFill>
                <a:srgbClr val="FFFFFF"/>
              </a:solidFill>
              <a:effectLst/>
              <a:latin typeface="Roboto Slab"/>
            </a:endParaRPr>
          </a:p>
          <a:p>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pic>
        <p:nvPicPr>
          <p:cNvPr id="10" name="Picture Placeholder 9">
            <a:extLst>
              <a:ext uri="{FF2B5EF4-FFF2-40B4-BE49-F238E27FC236}">
                <a16:creationId xmlns:a16="http://schemas.microsoft.com/office/drawing/2014/main" id="{6E4048D2-9919-4F43-B4E5-E6FF73CEF45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5734225" y="-1"/>
            <a:ext cx="5689601" cy="6858001"/>
          </a:xfrm>
          <a:prstGeom prst="rect">
            <a:avLst/>
          </a:prstGeom>
        </p:spPr>
      </p:pic>
      <p:sp>
        <p:nvSpPr>
          <p:cNvPr id="7" name="TextBox 6">
            <a:extLst>
              <a:ext uri="{FF2B5EF4-FFF2-40B4-BE49-F238E27FC236}">
                <a16:creationId xmlns:a16="http://schemas.microsoft.com/office/drawing/2014/main" id="{C1C9D3B7-3494-4DD2-9C44-6B1BFC88AB11}"/>
              </a:ext>
            </a:extLst>
          </p:cNvPr>
          <p:cNvSpPr txBox="1"/>
          <p:nvPr/>
        </p:nvSpPr>
        <p:spPr>
          <a:xfrm>
            <a:off x="-513314" y="4632725"/>
            <a:ext cx="7307981" cy="1354217"/>
          </a:xfrm>
          <a:prstGeom prst="rect">
            <a:avLst/>
          </a:prstGeom>
          <a:noFill/>
        </p:spPr>
        <p:txBody>
          <a:bodyPr wrap="square">
            <a:spAutoFit/>
          </a:bodyPr>
          <a:lstStyle/>
          <a:p>
            <a:pPr algn="ctr"/>
            <a:r>
              <a:rPr lang="en-US" b="0" i="0" dirty="0">
                <a:solidFill>
                  <a:schemeClr val="bg1"/>
                </a:solidFill>
                <a:effectLst/>
                <a:latin typeface="Austin News Text Roman"/>
              </a:rPr>
              <a:t>Caroline </a:t>
            </a:r>
            <a:r>
              <a:rPr lang="en-US" b="0" i="0" dirty="0" err="1">
                <a:solidFill>
                  <a:schemeClr val="bg1"/>
                </a:solidFill>
                <a:effectLst/>
                <a:latin typeface="Austin News Text Roman"/>
              </a:rPr>
              <a:t>McComb</a:t>
            </a:r>
            <a:endParaRPr lang="en-US" dirty="0">
              <a:solidFill>
                <a:schemeClr val="bg1"/>
              </a:solidFill>
              <a:latin typeface="Austin News Text Roman"/>
            </a:endParaRPr>
          </a:p>
          <a:p>
            <a:pPr algn="ctr"/>
            <a:r>
              <a:rPr lang="en-US" b="0" i="0" dirty="0">
                <a:solidFill>
                  <a:schemeClr val="bg1"/>
                </a:solidFill>
                <a:effectLst/>
                <a:latin typeface="Austin News Text Roman"/>
              </a:rPr>
              <a:t>Game of Thrones Coach Tours</a:t>
            </a:r>
          </a:p>
          <a:p>
            <a:pPr algn="ctr"/>
            <a:r>
              <a:rPr lang="en-US" b="0" i="0" dirty="0">
                <a:solidFill>
                  <a:schemeClr val="bg1"/>
                </a:solidFill>
                <a:effectLst/>
                <a:latin typeface="Austin News Text Roman"/>
              </a:rPr>
              <a:t>Northern Ireland</a:t>
            </a:r>
          </a:p>
          <a:p>
            <a:pPr algn="ctr"/>
            <a:endParaRPr lang="en-US" sz="2800" b="0" i="0" dirty="0">
              <a:solidFill>
                <a:schemeClr val="bg1"/>
              </a:solidFill>
              <a:effectLst/>
              <a:latin typeface="Austin News Text Roman"/>
            </a:endParaRPr>
          </a:p>
        </p:txBody>
      </p:sp>
    </p:spTree>
    <p:extLst>
      <p:ext uri="{BB962C8B-B14F-4D97-AF65-F5344CB8AC3E}">
        <p14:creationId xmlns:p14="http://schemas.microsoft.com/office/powerpoint/2010/main" val="1068040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1B7415-55C4-4BF6-B2E4-8A1D654E089A}"/>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7D9F6B1-AA4A-4584-954F-4B47F12DCA9B}"/>
              </a:ext>
            </a:extLst>
          </p:cNvPr>
          <p:cNvSpPr txBox="1"/>
          <p:nvPr/>
        </p:nvSpPr>
        <p:spPr>
          <a:xfrm>
            <a:off x="0" y="5399773"/>
            <a:ext cx="4716379" cy="1200329"/>
          </a:xfrm>
          <a:prstGeom prst="rect">
            <a:avLst/>
          </a:prstGeom>
          <a:solidFill>
            <a:srgbClr val="F5B020"/>
          </a:solidFill>
        </p:spPr>
        <p:txBody>
          <a:bodyPr wrap="square" rtlCol="0">
            <a:spAutoFit/>
          </a:bodyPr>
          <a:lstStyle/>
          <a:p>
            <a:r>
              <a:rPr lang="sv-SE" sz="2400" dirty="0">
                <a:solidFill>
                  <a:schemeClr val="bg1"/>
                </a:solidFill>
              </a:rPr>
              <a:t>Popkulturturismupplevelser som denna ger </a:t>
            </a:r>
            <a:r>
              <a:rPr lang="sv-SE" sz="2400" dirty="0" err="1">
                <a:solidFill>
                  <a:schemeClr val="bg1"/>
                </a:solidFill>
              </a:rPr>
              <a:t>instagrambilder</a:t>
            </a:r>
            <a:r>
              <a:rPr lang="sv-SE" sz="2400" dirty="0">
                <a:solidFill>
                  <a:schemeClr val="bg1"/>
                </a:solidFill>
              </a:rPr>
              <a:t> och användargenererad marknadsföring!</a:t>
            </a:r>
            <a:endParaRPr lang="en-IE" sz="2400" dirty="0">
              <a:solidFill>
                <a:schemeClr val="bg1"/>
              </a:solidFill>
            </a:endParaRPr>
          </a:p>
        </p:txBody>
      </p:sp>
    </p:spTree>
    <p:extLst>
      <p:ext uri="{BB962C8B-B14F-4D97-AF65-F5344CB8AC3E}">
        <p14:creationId xmlns:p14="http://schemas.microsoft.com/office/powerpoint/2010/main" val="2835040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lstStyle/>
          <a:p>
            <a:r>
              <a:rPr lang="sv-SE" dirty="0"/>
              <a:t>Antalet besökare på Island ökade från bara 500 000 under 2010 till cirka 2,2 miljoner 2018 – en ökning med 340 procent. Island har nu omkring sju gånger fler årliga turister än invånare.</a:t>
            </a:r>
            <a:endParaRPr lang="en-IE" dirty="0"/>
          </a:p>
        </p:txBody>
      </p:sp>
      <p:pic>
        <p:nvPicPr>
          <p:cNvPr id="9" name="Picture Placeholder 8" descr="A large waterfall over a body of water&#10;&#10;Description automatically generated">
            <a:extLst>
              <a:ext uri="{FF2B5EF4-FFF2-40B4-BE49-F238E27FC236}">
                <a16:creationId xmlns:a16="http://schemas.microsoft.com/office/drawing/2014/main" id="{2DC047F2-C4B8-4E46-B095-275164620A5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78083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869645" y="4434492"/>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lstStyle/>
          <a:p>
            <a:r>
              <a:rPr lang="en-US" b="0" i="0" dirty="0">
                <a:solidFill>
                  <a:srgbClr val="333333"/>
                </a:solidFill>
                <a:effectLst/>
                <a:latin typeface="Austin News Text Roman"/>
              </a:rPr>
              <a:t> </a:t>
            </a:r>
            <a:r>
              <a:rPr lang="en-US" b="0" i="0" dirty="0">
                <a:effectLst/>
                <a:latin typeface="Austin News Text Roman"/>
              </a:rPr>
              <a:t>We were a tiny company when the show first came here – it has lifted us to new heights. Now around half of the tours we run are themed around the show.</a:t>
            </a:r>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pic>
        <p:nvPicPr>
          <p:cNvPr id="10" name="Picture Placeholder 9">
            <a:extLst>
              <a:ext uri="{FF2B5EF4-FFF2-40B4-BE49-F238E27FC236}">
                <a16:creationId xmlns:a16="http://schemas.microsoft.com/office/drawing/2014/main" id="{6E4048D2-9919-4F43-B4E5-E6FF73CEF45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7" name="TextBox 6">
            <a:extLst>
              <a:ext uri="{FF2B5EF4-FFF2-40B4-BE49-F238E27FC236}">
                <a16:creationId xmlns:a16="http://schemas.microsoft.com/office/drawing/2014/main" id="{C1C9D3B7-3494-4DD2-9C44-6B1BFC88AB11}"/>
              </a:ext>
            </a:extLst>
          </p:cNvPr>
          <p:cNvSpPr txBox="1"/>
          <p:nvPr/>
        </p:nvSpPr>
        <p:spPr>
          <a:xfrm>
            <a:off x="-770952" y="5029813"/>
            <a:ext cx="7307981" cy="923330"/>
          </a:xfrm>
          <a:prstGeom prst="rect">
            <a:avLst/>
          </a:prstGeom>
          <a:noFill/>
        </p:spPr>
        <p:txBody>
          <a:bodyPr wrap="square">
            <a:spAutoFit/>
          </a:bodyPr>
          <a:lstStyle/>
          <a:p>
            <a:pPr algn="ctr"/>
            <a:r>
              <a:rPr lang="en-US" b="0" i="0" dirty="0">
                <a:solidFill>
                  <a:schemeClr val="bg1"/>
                </a:solidFill>
                <a:effectLst/>
                <a:latin typeface="Austin News Text Roman"/>
              </a:rPr>
              <a:t>Jon Thor </a:t>
            </a:r>
            <a:r>
              <a:rPr lang="en-US" b="0" i="0" dirty="0" err="1">
                <a:solidFill>
                  <a:schemeClr val="bg1"/>
                </a:solidFill>
                <a:effectLst/>
                <a:latin typeface="Austin News Text Roman"/>
              </a:rPr>
              <a:t>Benediktsson</a:t>
            </a:r>
            <a:endParaRPr lang="en-US" dirty="0">
              <a:solidFill>
                <a:schemeClr val="bg1"/>
              </a:solidFill>
              <a:latin typeface="Austin News Text Roman"/>
            </a:endParaRPr>
          </a:p>
          <a:p>
            <a:pPr algn="ctr"/>
            <a:r>
              <a:rPr lang="en-US" b="0" i="0" dirty="0">
                <a:solidFill>
                  <a:schemeClr val="bg1"/>
                </a:solidFill>
                <a:effectLst/>
                <a:latin typeface="Austin News Text Roman"/>
              </a:rPr>
              <a:t>The Travelling Viking Tour Guide</a:t>
            </a:r>
          </a:p>
          <a:p>
            <a:pPr algn="ctr"/>
            <a:r>
              <a:rPr lang="en-US" b="0" i="0" dirty="0">
                <a:solidFill>
                  <a:schemeClr val="bg1"/>
                </a:solidFill>
                <a:effectLst/>
                <a:latin typeface="Austin News Text Roman"/>
              </a:rPr>
              <a:t>Iceland</a:t>
            </a:r>
          </a:p>
        </p:txBody>
      </p:sp>
      <p:sp>
        <p:nvSpPr>
          <p:cNvPr id="9" name="TextBox 8">
            <a:extLst>
              <a:ext uri="{FF2B5EF4-FFF2-40B4-BE49-F238E27FC236}">
                <a16:creationId xmlns:a16="http://schemas.microsoft.com/office/drawing/2014/main" id="{811840C5-892E-4ACA-A8C7-197F77C93451}"/>
              </a:ext>
            </a:extLst>
          </p:cNvPr>
          <p:cNvSpPr txBox="1"/>
          <p:nvPr/>
        </p:nvSpPr>
        <p:spPr>
          <a:xfrm>
            <a:off x="11423826" y="6544730"/>
            <a:ext cx="6579704" cy="246221"/>
          </a:xfrm>
          <a:prstGeom prst="rect">
            <a:avLst/>
          </a:prstGeom>
          <a:noFill/>
        </p:spPr>
        <p:txBody>
          <a:bodyPr wrap="square">
            <a:spAutoFit/>
          </a:bodyPr>
          <a:lstStyle/>
          <a:p>
            <a:r>
              <a:rPr lang="en-IE" sz="1000" dirty="0">
                <a:hlinkClick r:id="rId3"/>
              </a:rPr>
              <a:t>Source</a:t>
            </a:r>
            <a:endParaRPr lang="en-IE" sz="1000" dirty="0"/>
          </a:p>
        </p:txBody>
      </p:sp>
    </p:spTree>
    <p:extLst>
      <p:ext uri="{BB962C8B-B14F-4D97-AF65-F5344CB8AC3E}">
        <p14:creationId xmlns:p14="http://schemas.microsoft.com/office/powerpoint/2010/main" val="106588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large stone building with a mountain in the background&#10;&#10;Description automatically generated">
            <a:extLst>
              <a:ext uri="{FF2B5EF4-FFF2-40B4-BE49-F238E27FC236}">
                <a16:creationId xmlns:a16="http://schemas.microsoft.com/office/drawing/2014/main" id="{02A2D44E-B8C0-4538-BF2E-A5511987ADF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739B671-013A-4386-AF77-44409538E301}"/>
              </a:ext>
            </a:extLst>
          </p:cNvPr>
          <p:cNvSpPr>
            <a:spLocks noGrp="1"/>
          </p:cNvSpPr>
          <p:nvPr>
            <p:ph type="body" sz="quarter" idx="13"/>
          </p:nvPr>
        </p:nvSpPr>
        <p:spPr/>
        <p:txBody>
          <a:bodyPr/>
          <a:lstStyle/>
          <a:p>
            <a:r>
              <a:rPr lang="en-IE" dirty="0"/>
              <a:t>SEKTION 2</a:t>
            </a:r>
          </a:p>
          <a:p>
            <a:r>
              <a:rPr lang="en-IE" dirty="0"/>
              <a:t>FILM OCH TV INSPIRERAD TURISM</a:t>
            </a:r>
          </a:p>
          <a:p>
            <a:endParaRPr lang="en-IE" dirty="0"/>
          </a:p>
        </p:txBody>
      </p:sp>
    </p:spTree>
    <p:extLst>
      <p:ext uri="{BB962C8B-B14F-4D97-AF65-F5344CB8AC3E}">
        <p14:creationId xmlns:p14="http://schemas.microsoft.com/office/powerpoint/2010/main" val="436246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FILM AND TV INSPIRED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469184"/>
          </a:xfrm>
        </p:spPr>
        <p:txBody>
          <a:bodyPr/>
          <a:lstStyle/>
          <a:p>
            <a:pPr algn="just"/>
            <a:r>
              <a:rPr lang="sv-SE" dirty="0"/>
              <a:t>Denna form av turism beskriver besök (oavsett om det är semester, weekends eller dagsturer) som görs för att utforska platser som är förknippade med filmer och tv-program. Det kan handla om besök på filmplatser och filmstudior. Det inkluderar också platser som är associerade med film- och tv-kändisar. Låt oss titta på några exempel..</a:t>
            </a:r>
            <a:endParaRPr lang="en-US" dirty="0"/>
          </a:p>
        </p:txBody>
      </p:sp>
      <p:pic>
        <p:nvPicPr>
          <p:cNvPr id="7" name="Picture Placeholder 6">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564835" y="2213"/>
            <a:ext cx="8627164" cy="4540151"/>
          </a:xfrm>
        </p:spPr>
      </p:pic>
    </p:spTree>
    <p:extLst>
      <p:ext uri="{BB962C8B-B14F-4D97-AF65-F5344CB8AC3E}">
        <p14:creationId xmlns:p14="http://schemas.microsoft.com/office/powerpoint/2010/main" val="1922504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pair, sitting, wearing, hat&#10;&#10;Description automatically generated">
            <a:extLst>
              <a:ext uri="{FF2B5EF4-FFF2-40B4-BE49-F238E27FC236}">
                <a16:creationId xmlns:a16="http://schemas.microsoft.com/office/drawing/2014/main" id="{C55E19C9-0028-40AC-B854-09983288FF5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37438" y="315924"/>
            <a:ext cx="4949825" cy="5981700"/>
          </a:xfrm>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p:txBody>
          <a:bodyPr/>
          <a:lstStyle/>
          <a:p>
            <a:r>
              <a:rPr lang="en-IE" dirty="0"/>
              <a:t>MUSIKTURISM</a:t>
            </a:r>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p:txBody>
          <a:bodyPr/>
          <a:lstStyle/>
          <a:p>
            <a:r>
              <a:rPr lang="en-IE" dirty="0"/>
              <a:t>LITTERATURTURISM</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7" y="5832509"/>
            <a:ext cx="4902027" cy="968329"/>
          </a:xfrm>
        </p:spPr>
        <p:txBody>
          <a:bodyPr/>
          <a:lstStyle/>
          <a:p>
            <a:r>
              <a:rPr lang="en-IE" dirty="0"/>
              <a:t>COSPLAY, VIDEO GAMES </a:t>
            </a:r>
            <a:r>
              <a:rPr lang="en-IE" dirty="0" err="1"/>
              <a:t>och</a:t>
            </a:r>
            <a:r>
              <a:rPr lang="en-IE" dirty="0"/>
              <a:t> </a:t>
            </a:r>
            <a:r>
              <a:rPr lang="en-IE" dirty="0" err="1"/>
              <a:t>mer</a:t>
            </a:r>
            <a:r>
              <a:rPr lang="en-IE" dirty="0"/>
              <a:t>…</a:t>
            </a:r>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446963" y="666750"/>
            <a:ext cx="5081308" cy="2102994"/>
          </a:xfrm>
          <a:solidFill>
            <a:srgbClr val="1198D1"/>
          </a:solidFill>
        </p:spPr>
        <p:txBody>
          <a:bodyPr/>
          <a:lstStyle/>
          <a:p>
            <a:endParaRPr lang="en-IE" dirty="0"/>
          </a:p>
          <a:p>
            <a:r>
              <a:rPr lang="en-IE" dirty="0"/>
              <a:t>MODUL 1 INNEHÅLL</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p:txBody>
          <a:bodyPr/>
          <a:lstStyle/>
          <a:p>
            <a:r>
              <a:rPr lang="en-IE" dirty="0"/>
              <a:t>VAD ÄR POPKULTURTURISM?</a:t>
            </a:r>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p:txBody>
          <a:bodyPr/>
          <a:lstStyle/>
          <a:p>
            <a:r>
              <a:rPr lang="en-IE" dirty="0"/>
              <a:t>FILM OCH TV INSPIRERAD TURISM</a:t>
            </a:r>
          </a:p>
        </p:txBody>
      </p:sp>
      <p:sp>
        <p:nvSpPr>
          <p:cNvPr id="16" name="TextBox 15">
            <a:extLst>
              <a:ext uri="{FF2B5EF4-FFF2-40B4-BE49-F238E27FC236}">
                <a16:creationId xmlns:a16="http://schemas.microsoft.com/office/drawing/2014/main" id="{D185272B-815E-4A8E-9B32-B8B2D0388321}"/>
              </a:ext>
            </a:extLst>
          </p:cNvPr>
          <p:cNvSpPr txBox="1"/>
          <p:nvPr/>
        </p:nvSpPr>
        <p:spPr>
          <a:xfrm>
            <a:off x="437437" y="6311243"/>
            <a:ext cx="4970941" cy="461665"/>
          </a:xfrm>
          <a:prstGeom prst="rect">
            <a:avLst/>
          </a:prstGeom>
          <a:noFill/>
        </p:spPr>
        <p:txBody>
          <a:bodyPr wrap="square">
            <a:spAutoFit/>
          </a:bodyPr>
          <a:lstStyle/>
          <a:p>
            <a:r>
              <a:rPr lang="en-US" sz="800" b="0" i="0" dirty="0">
                <a:solidFill>
                  <a:srgbClr val="323338"/>
                </a:solidFill>
                <a:effectLst/>
              </a:rPr>
              <a:t>This project has been funded with support from the European Commission. This publication reflects the views only of the author(s), and the Commission cannot be held responsible for any use, which may be made of the information contained therein.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E1F3FB-74A5-40F9-B636-D50B975451F9}"/>
              </a:ext>
            </a:extLst>
          </p:cNvPr>
          <p:cNvPicPr>
            <a:picLocks noChangeAspect="1"/>
          </p:cNvPicPr>
          <p:nvPr/>
        </p:nvPicPr>
        <p:blipFill>
          <a:blip r:embed="rId2"/>
          <a:stretch>
            <a:fillRect/>
          </a:stretch>
        </p:blipFill>
        <p:spPr>
          <a:xfrm>
            <a:off x="0" y="0"/>
            <a:ext cx="12191999" cy="6858000"/>
          </a:xfrm>
          <a:prstGeom prst="rect">
            <a:avLst/>
          </a:prstGeom>
          <a:solidFill>
            <a:srgbClr val="F5B020"/>
          </a:solidFill>
        </p:spPr>
      </p:pic>
      <p:sp>
        <p:nvSpPr>
          <p:cNvPr id="2" name="TextBox 1">
            <a:extLst>
              <a:ext uri="{FF2B5EF4-FFF2-40B4-BE49-F238E27FC236}">
                <a16:creationId xmlns:a16="http://schemas.microsoft.com/office/drawing/2014/main" id="{2CFA2EF8-2983-4DCA-930D-A3017C276982}"/>
              </a:ext>
            </a:extLst>
          </p:cNvPr>
          <p:cNvSpPr txBox="1"/>
          <p:nvPr/>
        </p:nvSpPr>
        <p:spPr>
          <a:xfrm>
            <a:off x="0" y="365760"/>
            <a:ext cx="4716379" cy="830997"/>
          </a:xfrm>
          <a:prstGeom prst="rect">
            <a:avLst/>
          </a:prstGeom>
          <a:solidFill>
            <a:srgbClr val="F5B020"/>
          </a:solidFill>
        </p:spPr>
        <p:txBody>
          <a:bodyPr wrap="square" rtlCol="0">
            <a:spAutoFit/>
          </a:bodyPr>
          <a:lstStyle/>
          <a:p>
            <a:r>
              <a:rPr lang="sv-SE" sz="2400" dirty="0">
                <a:solidFill>
                  <a:schemeClr val="bg1"/>
                </a:solidFill>
              </a:rPr>
              <a:t>De österrikiska alperna är ett måste för Sound </a:t>
            </a:r>
            <a:r>
              <a:rPr lang="sv-SE" sz="2400" dirty="0" err="1">
                <a:solidFill>
                  <a:schemeClr val="bg1"/>
                </a:solidFill>
              </a:rPr>
              <a:t>of</a:t>
            </a:r>
            <a:r>
              <a:rPr lang="sv-SE" sz="2400" dirty="0">
                <a:solidFill>
                  <a:schemeClr val="bg1"/>
                </a:solidFill>
              </a:rPr>
              <a:t> Music-älskare!</a:t>
            </a:r>
            <a:endParaRPr lang="en-IE" sz="2400" dirty="0">
              <a:solidFill>
                <a:schemeClr val="bg1"/>
              </a:solidFill>
            </a:endParaRPr>
          </a:p>
        </p:txBody>
      </p:sp>
    </p:spTree>
    <p:extLst>
      <p:ext uri="{BB962C8B-B14F-4D97-AF65-F5344CB8AC3E}">
        <p14:creationId xmlns:p14="http://schemas.microsoft.com/office/powerpoint/2010/main" val="2533296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69697"/>
            <a:ext cx="11675445" cy="1200329"/>
          </a:xfrm>
          <a:prstGeom prst="rect">
            <a:avLst/>
          </a:prstGeom>
          <a:solidFill>
            <a:srgbClr val="9A2E90"/>
          </a:solidFill>
        </p:spPr>
        <p:txBody>
          <a:bodyPr wrap="square" rtlCol="0">
            <a:spAutoFit/>
          </a:bodyPr>
          <a:lstStyle/>
          <a:p>
            <a:pPr algn="ctr"/>
            <a:r>
              <a:rPr lang="sv-SE" sz="2400" dirty="0">
                <a:solidFill>
                  <a:schemeClr val="bg1"/>
                </a:solidFill>
              </a:rPr>
              <a:t>Den här videon utforskar den irländska kopplingen till Star </a:t>
            </a:r>
            <a:r>
              <a:rPr lang="sv-SE" sz="2400" dirty="0" err="1">
                <a:solidFill>
                  <a:schemeClr val="bg1"/>
                </a:solidFill>
              </a:rPr>
              <a:t>Wars</a:t>
            </a:r>
            <a:r>
              <a:rPr lang="sv-SE" sz="2400" dirty="0">
                <a:solidFill>
                  <a:schemeClr val="bg1"/>
                </a:solidFill>
              </a:rPr>
              <a:t> och besöker </a:t>
            </a:r>
            <a:r>
              <a:rPr lang="sv-SE" sz="2400" dirty="0" err="1">
                <a:solidFill>
                  <a:schemeClr val="bg1"/>
                </a:solidFill>
              </a:rPr>
              <a:t>Skellig</a:t>
            </a:r>
            <a:r>
              <a:rPr lang="sv-SE" sz="2400" dirty="0">
                <a:solidFill>
                  <a:schemeClr val="bg1"/>
                </a:solidFill>
              </a:rPr>
              <a:t> Michael utanför Kerrys kust - den verkliga planeten </a:t>
            </a:r>
            <a:r>
              <a:rPr lang="sv-SE" sz="2400" dirty="0" err="1">
                <a:solidFill>
                  <a:schemeClr val="bg1"/>
                </a:solidFill>
              </a:rPr>
              <a:t>Ahch</a:t>
            </a:r>
            <a:r>
              <a:rPr lang="sv-SE" sz="2400" dirty="0">
                <a:solidFill>
                  <a:schemeClr val="bg1"/>
                </a:solidFill>
              </a:rPr>
              <a:t>-To från The Last </a:t>
            </a:r>
            <a:r>
              <a:rPr lang="sv-SE" sz="2400" dirty="0" err="1">
                <a:solidFill>
                  <a:schemeClr val="bg1"/>
                </a:solidFill>
              </a:rPr>
              <a:t>Jedi</a:t>
            </a:r>
            <a:r>
              <a:rPr lang="sv-SE" sz="2400" dirty="0">
                <a:solidFill>
                  <a:schemeClr val="bg1"/>
                </a:solidFill>
              </a:rPr>
              <a:t> och The Force </a:t>
            </a:r>
            <a:r>
              <a:rPr lang="sv-SE" sz="2400" dirty="0" err="1">
                <a:solidFill>
                  <a:schemeClr val="bg1"/>
                </a:solidFill>
              </a:rPr>
              <a:t>Awakens</a:t>
            </a:r>
            <a:r>
              <a:rPr lang="sv-SE" sz="2400" dirty="0">
                <a:solidFill>
                  <a:schemeClr val="bg1"/>
                </a:solidFill>
              </a:rPr>
              <a:t>.</a:t>
            </a:r>
            <a:endParaRPr lang="en-IE" sz="2400" dirty="0">
              <a:solidFill>
                <a:schemeClr val="bg1"/>
              </a:solidFill>
            </a:endParaRPr>
          </a:p>
        </p:txBody>
      </p:sp>
      <p:pic>
        <p:nvPicPr>
          <p:cNvPr id="2" name="Online Media 1" title="Star Wars Island - Skellig Michael">
            <a:hlinkClick r:id="" action="ppaction://media"/>
            <a:extLst>
              <a:ext uri="{FF2B5EF4-FFF2-40B4-BE49-F238E27FC236}">
                <a16:creationId xmlns:a16="http://schemas.microsoft.com/office/drawing/2014/main" id="{5581DB31-BD6A-466A-B337-99F5E8B63DEB}"/>
              </a:ext>
            </a:extLst>
          </p:cNvPr>
          <p:cNvPicPr>
            <a:picLocks noRot="1" noChangeAspect="1"/>
          </p:cNvPicPr>
          <p:nvPr>
            <a:videoFile r:link="rId1"/>
          </p:nvPr>
        </p:nvPicPr>
        <p:blipFill>
          <a:blip r:embed="rId3"/>
          <a:stretch>
            <a:fillRect/>
          </a:stretch>
        </p:blipFill>
        <p:spPr>
          <a:xfrm>
            <a:off x="1156101" y="200928"/>
            <a:ext cx="10255590" cy="5768769"/>
          </a:xfrm>
          <a:prstGeom prst="rect">
            <a:avLst/>
          </a:prstGeom>
        </p:spPr>
      </p:pic>
    </p:spTree>
    <p:extLst>
      <p:ext uri="{BB962C8B-B14F-4D97-AF65-F5344CB8AC3E}">
        <p14:creationId xmlns:p14="http://schemas.microsoft.com/office/powerpoint/2010/main" val="24553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874597" y="5220890"/>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a:xfrm>
            <a:off x="897869" y="1301280"/>
            <a:ext cx="4369392" cy="4493975"/>
          </a:xfrm>
        </p:spPr>
        <p:txBody>
          <a:bodyPr>
            <a:normAutofit lnSpcReduction="10000"/>
          </a:bodyPr>
          <a:lstStyle/>
          <a:p>
            <a:pPr algn="ctr"/>
            <a:r>
              <a:rPr lang="en-IE" dirty="0"/>
              <a:t>From Glenfinnan Viaduct in Scotland where the Hogwarts Express travelled, to Professor McGonagall’s classroom at Durham Cathedral, to exploring the Forbidden Forest at Warner Bros Studio, Harry Potter’s Britain is the stuff of magic. </a:t>
            </a:r>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222182" y="6189255"/>
            <a:ext cx="7307981" cy="461665"/>
          </a:xfrm>
          <a:prstGeom prst="rect">
            <a:avLst/>
          </a:prstGeom>
          <a:noFill/>
        </p:spPr>
        <p:txBody>
          <a:bodyPr wrap="square">
            <a:spAutoFit/>
          </a:bodyPr>
          <a:lstStyle/>
          <a:p>
            <a:pPr algn="ctr"/>
            <a:r>
              <a:rPr lang="en-IE" sz="2400" b="0" i="0" dirty="0">
                <a:solidFill>
                  <a:srgbClr val="333333"/>
                </a:solidFill>
                <a:effectLst/>
              </a:rPr>
              <a:t>Patricia Yates, </a:t>
            </a:r>
            <a:r>
              <a:rPr lang="en-US" sz="2400" b="0" i="0" dirty="0">
                <a:solidFill>
                  <a:srgbClr val="003841"/>
                </a:solidFill>
                <a:effectLst/>
              </a:rPr>
              <a:t>Visit Britain</a:t>
            </a:r>
          </a:p>
        </p:txBody>
      </p:sp>
      <p:pic>
        <p:nvPicPr>
          <p:cNvPr id="9" name="Picture Placeholder 8">
            <a:extLst>
              <a:ext uri="{FF2B5EF4-FFF2-40B4-BE49-F238E27FC236}">
                <a16:creationId xmlns:a16="http://schemas.microsoft.com/office/drawing/2014/main" id="{16C969A6-A3B2-4DE1-B5FE-12AE1B12ABC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765170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214D811-2BF6-4356-AD65-52275586170C}"/>
              </a:ext>
            </a:extLst>
          </p:cNvPr>
          <p:cNvSpPr>
            <a:spLocks noGrp="1"/>
          </p:cNvSpPr>
          <p:nvPr>
            <p:ph type="pic" sz="quarter" idx="15"/>
          </p:nvPr>
        </p:nvSpPr>
        <p:spPr/>
      </p:sp>
      <p:sp>
        <p:nvSpPr>
          <p:cNvPr id="3" name="Text Placeholder 2">
            <a:extLst>
              <a:ext uri="{FF2B5EF4-FFF2-40B4-BE49-F238E27FC236}">
                <a16:creationId xmlns:a16="http://schemas.microsoft.com/office/drawing/2014/main" id="{9BD4A3E0-6401-44AF-A70E-84FDAF6D91E6}"/>
              </a:ext>
            </a:extLst>
          </p:cNvPr>
          <p:cNvSpPr>
            <a:spLocks noGrp="1"/>
          </p:cNvSpPr>
          <p:nvPr>
            <p:ph type="body" sz="quarter" idx="16"/>
          </p:nvPr>
        </p:nvSpPr>
        <p:spPr/>
        <p:txBody>
          <a:bodyPr>
            <a:normAutofit fontScale="70000" lnSpcReduction="20000"/>
          </a:bodyPr>
          <a:lstStyle/>
          <a:p>
            <a:r>
              <a:rPr lang="en-US" b="1" i="0" dirty="0">
                <a:solidFill>
                  <a:srgbClr val="444444"/>
                </a:solidFill>
                <a:effectLst/>
                <a:latin typeface="Arial" panose="020B0604020202020204" pitchFamily="34" charset="0"/>
              </a:rPr>
              <a:t>“Magical Britain” </a:t>
            </a:r>
            <a:r>
              <a:rPr lang="en-US" dirty="0" err="1">
                <a:solidFill>
                  <a:srgbClr val="444444"/>
                </a:solidFill>
                <a:latin typeface="Arial" panose="020B0604020202020204" pitchFamily="34" charset="0"/>
              </a:rPr>
              <a:t>kampanjer</a:t>
            </a:r>
            <a:r>
              <a:rPr lang="en-US" dirty="0">
                <a:solidFill>
                  <a:srgbClr val="444444"/>
                </a:solidFill>
                <a:latin typeface="Arial" panose="020B0604020202020204" pitchFamily="34" charset="0"/>
              </a:rPr>
              <a:t> </a:t>
            </a:r>
            <a:r>
              <a:rPr lang="en-US" dirty="0" err="1">
                <a:solidFill>
                  <a:srgbClr val="444444"/>
                </a:solidFill>
                <a:latin typeface="Arial" panose="020B0604020202020204" pitchFamily="34" charset="0"/>
              </a:rPr>
              <a:t>använder</a:t>
            </a:r>
            <a:r>
              <a:rPr lang="en-US" dirty="0">
                <a:solidFill>
                  <a:srgbClr val="444444"/>
                </a:solidFill>
                <a:latin typeface="Arial" panose="020B0604020202020204" pitchFamily="34" charset="0"/>
              </a:rPr>
              <a:t> </a:t>
            </a:r>
            <a:r>
              <a:rPr lang="en-US" b="1" i="0" dirty="0">
                <a:solidFill>
                  <a:srgbClr val="444444"/>
                </a:solidFill>
                <a:effectLst/>
                <a:latin typeface="Arial" panose="020B0604020202020204" pitchFamily="34" charset="0"/>
              </a:rPr>
              <a:t>Harry Potter </a:t>
            </a:r>
            <a:r>
              <a:rPr lang="en-US" b="1" i="0" dirty="0" err="1">
                <a:solidFill>
                  <a:srgbClr val="444444"/>
                </a:solidFill>
                <a:effectLst/>
                <a:latin typeface="Arial" panose="020B0604020202020204" pitchFamily="34" charset="0"/>
              </a:rPr>
              <a:t>för</a:t>
            </a:r>
            <a:r>
              <a:rPr lang="en-US" b="1" i="0" dirty="0">
                <a:solidFill>
                  <a:srgbClr val="444444"/>
                </a:solidFill>
                <a:effectLst/>
                <a:latin typeface="Arial" panose="020B0604020202020204" pitchFamily="34" charset="0"/>
              </a:rPr>
              <a:t> </a:t>
            </a:r>
            <a:r>
              <a:rPr lang="en-US" b="1" i="0" dirty="0" err="1">
                <a:solidFill>
                  <a:srgbClr val="444444"/>
                </a:solidFill>
                <a:effectLst/>
                <a:latin typeface="Arial" panose="020B0604020202020204" pitchFamily="34" charset="0"/>
              </a:rPr>
              <a:t>att</a:t>
            </a:r>
            <a:r>
              <a:rPr lang="en-US" b="1" i="0" dirty="0">
                <a:solidFill>
                  <a:srgbClr val="444444"/>
                </a:solidFill>
                <a:effectLst/>
                <a:latin typeface="Arial" panose="020B0604020202020204" pitchFamily="34" charset="0"/>
              </a:rPr>
              <a:t> </a:t>
            </a:r>
            <a:r>
              <a:rPr lang="en-US" b="1" i="0" dirty="0" err="1">
                <a:solidFill>
                  <a:srgbClr val="444444"/>
                </a:solidFill>
                <a:effectLst/>
                <a:latin typeface="Arial" panose="020B0604020202020204" pitchFamily="34" charset="0"/>
              </a:rPr>
              <a:t>öka</a:t>
            </a:r>
            <a:r>
              <a:rPr lang="en-US" b="1" i="0" dirty="0">
                <a:solidFill>
                  <a:srgbClr val="444444"/>
                </a:solidFill>
                <a:effectLst/>
                <a:latin typeface="Arial" panose="020B0604020202020204" pitchFamily="34" charset="0"/>
              </a:rPr>
              <a:t> </a:t>
            </a:r>
            <a:r>
              <a:rPr lang="en-US" b="1" i="0" dirty="0" err="1">
                <a:solidFill>
                  <a:srgbClr val="444444"/>
                </a:solidFill>
                <a:effectLst/>
                <a:latin typeface="Arial" panose="020B0604020202020204" pitchFamily="34" charset="0"/>
              </a:rPr>
              <a:t>turismen</a:t>
            </a:r>
            <a:endParaRPr lang="en-IE" dirty="0"/>
          </a:p>
        </p:txBody>
      </p:sp>
      <p:sp>
        <p:nvSpPr>
          <p:cNvPr id="4" name="Text Placeholder 3">
            <a:extLst>
              <a:ext uri="{FF2B5EF4-FFF2-40B4-BE49-F238E27FC236}">
                <a16:creationId xmlns:a16="http://schemas.microsoft.com/office/drawing/2014/main" id="{227596B3-32BF-4896-814B-4A2A65B5380A}"/>
              </a:ext>
            </a:extLst>
          </p:cNvPr>
          <p:cNvSpPr>
            <a:spLocks noGrp="1"/>
          </p:cNvSpPr>
          <p:nvPr>
            <p:ph type="body" sz="quarter" idx="17"/>
          </p:nvPr>
        </p:nvSpPr>
        <p:spPr>
          <a:xfrm>
            <a:off x="643223" y="2087287"/>
            <a:ext cx="7470874" cy="3642009"/>
          </a:xfrm>
        </p:spPr>
        <p:txBody>
          <a:bodyPr/>
          <a:lstStyle/>
          <a:p>
            <a:r>
              <a:rPr lang="sv-SE" sz="2400" b="0" i="0" dirty="0">
                <a:solidFill>
                  <a:srgbClr val="444444"/>
                </a:solidFill>
                <a:effectLst/>
              </a:rPr>
              <a:t>Under 2017 lanserade </a:t>
            </a:r>
            <a:r>
              <a:rPr lang="sv-SE" sz="2400" b="0" i="0" dirty="0" err="1">
                <a:solidFill>
                  <a:srgbClr val="444444"/>
                </a:solidFill>
                <a:effectLst/>
              </a:rPr>
              <a:t>VisitBritain</a:t>
            </a:r>
            <a:r>
              <a:rPr lang="sv-SE" sz="2400" b="0" i="0" dirty="0">
                <a:solidFill>
                  <a:srgbClr val="444444"/>
                </a:solidFill>
                <a:effectLst/>
              </a:rPr>
              <a:t> en ny kampanj som syftar till att öka antalet besökare i Storbritannien, och tillkännagav ett år av litterära milstolpar som kallades "</a:t>
            </a:r>
            <a:r>
              <a:rPr lang="sv-SE" sz="2400" b="0" i="0" dirty="0" err="1">
                <a:solidFill>
                  <a:srgbClr val="444444"/>
                </a:solidFill>
                <a:effectLst/>
              </a:rPr>
              <a:t>Magical</a:t>
            </a:r>
            <a:r>
              <a:rPr lang="sv-SE" sz="2400" b="0" i="0" dirty="0">
                <a:solidFill>
                  <a:srgbClr val="444444"/>
                </a:solidFill>
                <a:effectLst/>
              </a:rPr>
              <a:t> Britain".</a:t>
            </a:r>
          </a:p>
          <a:p>
            <a:r>
              <a:rPr lang="en-US" sz="2400" dirty="0" err="1">
                <a:solidFill>
                  <a:srgbClr val="444444"/>
                </a:solidFill>
              </a:rPr>
              <a:t>En</a:t>
            </a:r>
            <a:r>
              <a:rPr lang="en-US" sz="2400" b="0" i="0" dirty="0">
                <a:solidFill>
                  <a:srgbClr val="444444"/>
                </a:solidFill>
                <a:effectLst/>
              </a:rPr>
              <a:t> </a:t>
            </a:r>
            <a:r>
              <a:rPr lang="en-US" sz="2400" dirty="0">
                <a:solidFill>
                  <a:srgbClr val="0074C1"/>
                </a:solidFill>
                <a:hlinkClick r:id="rId2"/>
              </a:rPr>
              <a:t>intera</a:t>
            </a:r>
            <a:r>
              <a:rPr lang="en-US" sz="2400" b="0" i="0" u="none" strike="noStrike" dirty="0">
                <a:solidFill>
                  <a:srgbClr val="0074C1"/>
                </a:solidFill>
                <a:effectLst/>
                <a:hlinkClick r:id="rId2"/>
              </a:rPr>
              <a:t>c</a:t>
            </a:r>
            <a:r>
              <a:rPr lang="en-US" sz="2400" dirty="0">
                <a:solidFill>
                  <a:srgbClr val="0074C1"/>
                </a:solidFill>
                <a:hlinkClick r:id="rId2"/>
              </a:rPr>
              <a:t>tiv</a:t>
            </a:r>
            <a:r>
              <a:rPr lang="en-US" sz="2400" b="0" i="0" u="none" strike="noStrike" dirty="0">
                <a:solidFill>
                  <a:srgbClr val="0074C1"/>
                </a:solidFill>
                <a:effectLst/>
                <a:hlinkClick r:id="rId2"/>
              </a:rPr>
              <a:t>e</a:t>
            </a:r>
            <a:r>
              <a:rPr lang="en-US" sz="2400" dirty="0">
                <a:solidFill>
                  <a:srgbClr val="0074C1"/>
                </a:solidFill>
                <a:hlinkClick r:id="rId2"/>
              </a:rPr>
              <a:t> online map</a:t>
            </a:r>
            <a:r>
              <a:rPr lang="en-US" sz="2400" b="0" i="0" dirty="0">
                <a:solidFill>
                  <a:srgbClr val="444444"/>
                </a:solidFill>
                <a:effectLst/>
              </a:rPr>
              <a:t> </a:t>
            </a:r>
            <a:r>
              <a:rPr lang="sv-SE" sz="2400" b="0" i="0" dirty="0">
                <a:solidFill>
                  <a:srgbClr val="444444"/>
                </a:solidFill>
                <a:effectLst/>
              </a:rPr>
              <a:t> publicerar platser över hela Storbritannien som har inspirerat inte bara Harry Potter och liknande, utan också legenderna om Robin </a:t>
            </a:r>
            <a:r>
              <a:rPr lang="sv-SE" sz="2400" b="0" i="0" dirty="0" err="1">
                <a:solidFill>
                  <a:srgbClr val="444444"/>
                </a:solidFill>
                <a:effectLst/>
              </a:rPr>
              <a:t>Hood</a:t>
            </a:r>
            <a:r>
              <a:rPr lang="sv-SE" sz="2400" b="0" i="0" dirty="0">
                <a:solidFill>
                  <a:srgbClr val="444444"/>
                </a:solidFill>
                <a:effectLst/>
              </a:rPr>
              <a:t>, kung Arthur och </a:t>
            </a:r>
            <a:r>
              <a:rPr lang="sv-SE" sz="2400" b="0" i="0" dirty="0" err="1">
                <a:solidFill>
                  <a:srgbClr val="444444"/>
                </a:solidFill>
                <a:effectLst/>
              </a:rPr>
              <a:t>Loch</a:t>
            </a:r>
            <a:r>
              <a:rPr lang="sv-SE" sz="2400" b="0" i="0" dirty="0">
                <a:solidFill>
                  <a:srgbClr val="444444"/>
                </a:solidFill>
                <a:effectLst/>
              </a:rPr>
              <a:t> Ness-monstret.</a:t>
            </a:r>
            <a:r>
              <a:rPr lang="en-US" sz="2400" b="0" i="0" dirty="0">
                <a:solidFill>
                  <a:srgbClr val="444444"/>
                </a:solidFill>
                <a:effectLst/>
              </a:rPr>
              <a:t> </a:t>
            </a:r>
          </a:p>
          <a:p>
            <a:r>
              <a:rPr lang="sv-SE" sz="2400" b="0" i="0" dirty="0" err="1">
                <a:solidFill>
                  <a:srgbClr val="444444"/>
                </a:solidFill>
                <a:effectLst/>
              </a:rPr>
              <a:t>VisitEngland</a:t>
            </a:r>
            <a:r>
              <a:rPr lang="sv-SE" sz="2400" b="0" i="0" dirty="0">
                <a:solidFill>
                  <a:srgbClr val="444444"/>
                </a:solidFill>
                <a:effectLst/>
              </a:rPr>
              <a:t> utsåg också 2017 till de litterära hjältarnas år för att belysa Englands litterära destinationer och årsdagar</a:t>
            </a:r>
            <a:r>
              <a:rPr lang="en-US" sz="2400" b="0" i="0" dirty="0">
                <a:solidFill>
                  <a:srgbClr val="444444"/>
                </a:solidFill>
                <a:effectLst/>
              </a:rPr>
              <a:t>. </a:t>
            </a:r>
            <a:endParaRPr lang="en-IE" sz="2400" dirty="0"/>
          </a:p>
        </p:txBody>
      </p:sp>
      <p:pic>
        <p:nvPicPr>
          <p:cNvPr id="6" name="Picture 5">
            <a:extLst>
              <a:ext uri="{FF2B5EF4-FFF2-40B4-BE49-F238E27FC236}">
                <a16:creationId xmlns:a16="http://schemas.microsoft.com/office/drawing/2014/main" id="{499A12E3-E70C-4DAF-AA4E-2141EF178E5D}"/>
              </a:ext>
            </a:extLst>
          </p:cNvPr>
          <p:cNvPicPr>
            <a:picLocks noChangeAspect="1"/>
          </p:cNvPicPr>
          <p:nvPr/>
        </p:nvPicPr>
        <p:blipFill>
          <a:blip r:embed="rId3"/>
          <a:stretch>
            <a:fillRect/>
          </a:stretch>
        </p:blipFill>
        <p:spPr>
          <a:xfrm>
            <a:off x="8728651" y="1209328"/>
            <a:ext cx="3537132" cy="4178093"/>
          </a:xfrm>
          <a:prstGeom prst="rect">
            <a:avLst/>
          </a:prstGeom>
        </p:spPr>
      </p:pic>
    </p:spTree>
    <p:extLst>
      <p:ext uri="{BB962C8B-B14F-4D97-AF65-F5344CB8AC3E}">
        <p14:creationId xmlns:p14="http://schemas.microsoft.com/office/powerpoint/2010/main" val="491955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an raising hands in concert">
            <a:extLst>
              <a:ext uri="{FF2B5EF4-FFF2-40B4-BE49-F238E27FC236}">
                <a16:creationId xmlns:a16="http://schemas.microsoft.com/office/drawing/2014/main" id="{51DFC5A8-0230-497E-9277-D18BE545A11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681E8FF-66EC-418E-A169-8E9343AF51A4}"/>
              </a:ext>
            </a:extLst>
          </p:cNvPr>
          <p:cNvSpPr>
            <a:spLocks noGrp="1"/>
          </p:cNvSpPr>
          <p:nvPr>
            <p:ph type="body" sz="quarter" idx="13"/>
          </p:nvPr>
        </p:nvSpPr>
        <p:spPr/>
        <p:txBody>
          <a:bodyPr/>
          <a:lstStyle/>
          <a:p>
            <a:r>
              <a:rPr lang="en-IE" dirty="0" err="1"/>
              <a:t>SEkTION</a:t>
            </a:r>
            <a:r>
              <a:rPr lang="en-IE" dirty="0"/>
              <a:t> 3</a:t>
            </a:r>
          </a:p>
          <a:p>
            <a:r>
              <a:rPr lang="en-IE" dirty="0"/>
              <a:t>MUSIKTURISM</a:t>
            </a:r>
          </a:p>
        </p:txBody>
      </p:sp>
    </p:spTree>
    <p:extLst>
      <p:ext uri="{BB962C8B-B14F-4D97-AF65-F5344CB8AC3E}">
        <p14:creationId xmlns:p14="http://schemas.microsoft.com/office/powerpoint/2010/main" val="1442747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VAD ÄR MUSIKTURISM?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469184"/>
          </a:xfrm>
        </p:spPr>
        <p:txBody>
          <a:bodyPr/>
          <a:lstStyle/>
          <a:p>
            <a:pPr algn="just"/>
            <a:r>
              <a:rPr lang="sv-SE" dirty="0"/>
              <a:t>Musikturism beskriver resor som görs för att njuta av musik (oavsett om det är på konserter eller festivaler) och för att besöka platser förknippade med kända musiker eller musikformer. Populärmusik och musiker förknippas ofta med särskilda destinationer – deras hemstäder, platser där deras musik utvecklades, referenser till platser i sångtexter, videor och till och med skivomslag!</a:t>
            </a:r>
            <a:endParaRPr lang="en-US" dirty="0"/>
          </a:p>
        </p:txBody>
      </p:sp>
      <p:pic>
        <p:nvPicPr>
          <p:cNvPr id="15" name="Picture Placeholder 14" descr="A group of people walking down the street&#10;&#10;Description automatically generated">
            <a:extLst>
              <a:ext uri="{FF2B5EF4-FFF2-40B4-BE49-F238E27FC236}">
                <a16:creationId xmlns:a16="http://schemas.microsoft.com/office/drawing/2014/main" id="{06D3261E-A808-4D5F-A7C2-56F19C87137F}"/>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0"/>
            <a:ext cx="8626475" cy="4540250"/>
          </a:xfrm>
        </p:spPr>
      </p:pic>
    </p:spTree>
    <p:extLst>
      <p:ext uri="{BB962C8B-B14F-4D97-AF65-F5344CB8AC3E}">
        <p14:creationId xmlns:p14="http://schemas.microsoft.com/office/powerpoint/2010/main" val="320146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315B79B-004D-47A6-BBB0-EC4899B10901}"/>
              </a:ext>
            </a:extLst>
          </p:cNvPr>
          <p:cNvGraphicFramePr>
            <a:graphicFrameLocks noChangeAspect="1"/>
          </p:cNvGraphicFramePr>
          <p:nvPr>
            <p:extLst>
              <p:ext uri="{D42A27DB-BD31-4B8C-83A1-F6EECF244321}">
                <p14:modId xmlns:p14="http://schemas.microsoft.com/office/powerpoint/2010/main" val="2364752296"/>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26"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2315B79B-004D-47A6-BBB0-EC4899B10901}"/>
                          </a:ext>
                        </a:extLst>
                      </p:cNvPr>
                      <p:cNvPicPr/>
                      <p:nvPr/>
                    </p:nvPicPr>
                    <p:blipFill/>
                    <p:spPr>
                      <a:xfrm>
                        <a:off x="2032000" y="719138"/>
                        <a:ext cx="8128000" cy="5418137"/>
                      </a:xfrm>
                      <a:prstGeom prst="rect">
                        <a:avLst/>
                      </a:prstGeom>
                    </p:spPr>
                  </p:pic>
                </p:oleObj>
              </mc:Fallback>
            </mc:AlternateContent>
          </a:graphicData>
        </a:graphic>
      </p:graphicFrame>
      <p:pic>
        <p:nvPicPr>
          <p:cNvPr id="3" name="Picture 2" descr="A picture containing road, outdoor, grass, person&#10;&#10;Description automatically generated">
            <a:extLst>
              <a:ext uri="{FF2B5EF4-FFF2-40B4-BE49-F238E27FC236}">
                <a16:creationId xmlns:a16="http://schemas.microsoft.com/office/drawing/2014/main" id="{DEA23B15-A753-44EB-8048-3D91C9CD34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24020" y="0"/>
            <a:ext cx="3855697" cy="3609474"/>
          </a:xfrm>
          <a:prstGeom prst="rect">
            <a:avLst/>
          </a:prstGeom>
        </p:spPr>
      </p:pic>
      <p:pic>
        <p:nvPicPr>
          <p:cNvPr id="6" name="Picture 5" descr="A sign on the side of a road&#10;&#10;Description automatically generated">
            <a:extLst>
              <a:ext uri="{FF2B5EF4-FFF2-40B4-BE49-F238E27FC236}">
                <a16:creationId xmlns:a16="http://schemas.microsoft.com/office/drawing/2014/main" id="{59EFA6B7-3E74-4F90-A1AD-76FAB275C1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5324020" cy="6858000"/>
          </a:xfrm>
          <a:prstGeom prst="rect">
            <a:avLst/>
          </a:prstGeom>
        </p:spPr>
      </p:pic>
      <p:pic>
        <p:nvPicPr>
          <p:cNvPr id="8" name="Picture 7" descr="A picture containing road, person, game, sign&#10;&#10;Description automatically generated">
            <a:extLst>
              <a:ext uri="{FF2B5EF4-FFF2-40B4-BE49-F238E27FC236}">
                <a16:creationId xmlns:a16="http://schemas.microsoft.com/office/drawing/2014/main" id="{62D70FE1-63D9-49B8-A41C-8629B585700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24020" y="3397116"/>
            <a:ext cx="3695276" cy="3459297"/>
          </a:xfrm>
          <a:prstGeom prst="rect">
            <a:avLst/>
          </a:prstGeom>
        </p:spPr>
      </p:pic>
      <p:pic>
        <p:nvPicPr>
          <p:cNvPr id="10" name="Picture 9" descr="A sign on the side of a road&#10;&#10;Description automatically generated">
            <a:extLst>
              <a:ext uri="{FF2B5EF4-FFF2-40B4-BE49-F238E27FC236}">
                <a16:creationId xmlns:a16="http://schemas.microsoft.com/office/drawing/2014/main" id="{A9AF9E18-A2B5-404C-ACFA-BDE3F19578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19296" y="0"/>
            <a:ext cx="3156581" cy="3679064"/>
          </a:xfrm>
          <a:prstGeom prst="rect">
            <a:avLst/>
          </a:prstGeom>
        </p:spPr>
      </p:pic>
      <p:sp>
        <p:nvSpPr>
          <p:cNvPr id="11" name="TextBox 10">
            <a:extLst>
              <a:ext uri="{FF2B5EF4-FFF2-40B4-BE49-F238E27FC236}">
                <a16:creationId xmlns:a16="http://schemas.microsoft.com/office/drawing/2014/main" id="{F1945B99-B0E0-4599-B8F2-1B3AB976E7C3}"/>
              </a:ext>
            </a:extLst>
          </p:cNvPr>
          <p:cNvSpPr txBox="1"/>
          <p:nvPr/>
        </p:nvSpPr>
        <p:spPr>
          <a:xfrm>
            <a:off x="8027062" y="3506580"/>
            <a:ext cx="4164938" cy="3416320"/>
          </a:xfrm>
          <a:prstGeom prst="rect">
            <a:avLst/>
          </a:prstGeom>
          <a:solidFill>
            <a:srgbClr val="1198D1"/>
          </a:solidFill>
        </p:spPr>
        <p:txBody>
          <a:bodyPr wrap="square" rtlCol="0">
            <a:spAutoFit/>
          </a:bodyPr>
          <a:lstStyle/>
          <a:p>
            <a:r>
              <a:rPr lang="en-IE" sz="2400" dirty="0" err="1">
                <a:solidFill>
                  <a:schemeClr val="bg1"/>
                </a:solidFill>
              </a:rPr>
              <a:t>Musikturister</a:t>
            </a:r>
            <a:r>
              <a:rPr lang="en-IE" sz="2400" dirty="0">
                <a:solidFill>
                  <a:schemeClr val="bg1"/>
                </a:solidFill>
              </a:rPr>
              <a:t> </a:t>
            </a:r>
            <a:r>
              <a:rPr lang="en-IE" sz="2400" dirty="0" err="1">
                <a:solidFill>
                  <a:schemeClr val="bg1"/>
                </a:solidFill>
              </a:rPr>
              <a:t>och</a:t>
            </a:r>
            <a:r>
              <a:rPr lang="en-IE" sz="2400" dirty="0">
                <a:solidFill>
                  <a:schemeClr val="bg1"/>
                </a:solidFill>
              </a:rPr>
              <a:t> Beatles-fans </a:t>
            </a:r>
            <a:r>
              <a:rPr lang="en-IE" sz="2400" dirty="0" err="1">
                <a:solidFill>
                  <a:schemeClr val="bg1"/>
                </a:solidFill>
              </a:rPr>
              <a:t>som</a:t>
            </a:r>
            <a:r>
              <a:rPr lang="en-IE" sz="2400" dirty="0">
                <a:solidFill>
                  <a:schemeClr val="bg1"/>
                </a:solidFill>
              </a:rPr>
              <a:t> </a:t>
            </a:r>
            <a:r>
              <a:rPr lang="en-IE" sz="2400" dirty="0" err="1">
                <a:solidFill>
                  <a:schemeClr val="bg1"/>
                </a:solidFill>
              </a:rPr>
              <a:t>återskapar</a:t>
            </a:r>
            <a:r>
              <a:rPr lang="en-IE" sz="2400" dirty="0">
                <a:solidFill>
                  <a:schemeClr val="bg1"/>
                </a:solidFill>
              </a:rPr>
              <a:t> det </a:t>
            </a:r>
            <a:r>
              <a:rPr lang="en-IE" sz="2400" dirty="0" err="1">
                <a:solidFill>
                  <a:schemeClr val="bg1"/>
                </a:solidFill>
              </a:rPr>
              <a:t>berömda</a:t>
            </a:r>
            <a:r>
              <a:rPr lang="en-IE" sz="2400" dirty="0">
                <a:solidFill>
                  <a:schemeClr val="bg1"/>
                </a:solidFill>
              </a:rPr>
              <a:t> Abbey Road Album-</a:t>
            </a:r>
            <a:r>
              <a:rPr lang="en-IE" sz="2400" dirty="0" err="1">
                <a:solidFill>
                  <a:schemeClr val="bg1"/>
                </a:solidFill>
              </a:rPr>
              <a:t>omslaget</a:t>
            </a:r>
            <a:r>
              <a:rPr lang="en-IE" sz="2400" dirty="0">
                <a:solidFill>
                  <a:schemeClr val="bg1"/>
                </a:solidFill>
              </a:rPr>
              <a:t> </a:t>
            </a:r>
            <a:r>
              <a:rPr lang="en-IE" sz="2400" dirty="0" err="1">
                <a:solidFill>
                  <a:schemeClr val="bg1"/>
                </a:solidFill>
              </a:rPr>
              <a:t>i</a:t>
            </a:r>
            <a:r>
              <a:rPr lang="en-IE" sz="2400" dirty="0">
                <a:solidFill>
                  <a:schemeClr val="bg1"/>
                </a:solidFill>
              </a:rPr>
              <a:t> London. Abbey Road </a:t>
            </a:r>
            <a:r>
              <a:rPr lang="en-IE" sz="2400" dirty="0" err="1">
                <a:solidFill>
                  <a:schemeClr val="bg1"/>
                </a:solidFill>
              </a:rPr>
              <a:t>är</a:t>
            </a:r>
            <a:r>
              <a:rPr lang="en-IE" sz="2400" dirty="0">
                <a:solidFill>
                  <a:schemeClr val="bg1"/>
                </a:solidFill>
              </a:rPr>
              <a:t> </a:t>
            </a:r>
            <a:r>
              <a:rPr lang="en-IE" sz="2400" dirty="0" err="1">
                <a:solidFill>
                  <a:schemeClr val="bg1"/>
                </a:solidFill>
              </a:rPr>
              <a:t>en</a:t>
            </a:r>
            <a:r>
              <a:rPr lang="en-IE" sz="2400" dirty="0">
                <a:solidFill>
                  <a:schemeClr val="bg1"/>
                </a:solidFill>
              </a:rPr>
              <a:t> </a:t>
            </a:r>
            <a:r>
              <a:rPr lang="en-IE" sz="2400" dirty="0" err="1">
                <a:solidFill>
                  <a:schemeClr val="bg1"/>
                </a:solidFill>
              </a:rPr>
              <a:t>väg</a:t>
            </a:r>
            <a:r>
              <a:rPr lang="en-IE" sz="2400" dirty="0">
                <a:solidFill>
                  <a:schemeClr val="bg1"/>
                </a:solidFill>
              </a:rPr>
              <a:t> </a:t>
            </a:r>
            <a:r>
              <a:rPr lang="en-IE" sz="2400" dirty="0" err="1">
                <a:solidFill>
                  <a:schemeClr val="bg1"/>
                </a:solidFill>
              </a:rPr>
              <a:t>i</a:t>
            </a:r>
            <a:r>
              <a:rPr lang="en-IE" sz="2400" dirty="0">
                <a:solidFill>
                  <a:schemeClr val="bg1"/>
                </a:solidFill>
              </a:rPr>
              <a:t> </a:t>
            </a:r>
            <a:r>
              <a:rPr lang="en-IE" sz="2400" dirty="0" err="1">
                <a:solidFill>
                  <a:schemeClr val="bg1"/>
                </a:solidFill>
              </a:rPr>
              <a:t>nordvästra</a:t>
            </a:r>
            <a:r>
              <a:rPr lang="en-IE" sz="2400" dirty="0">
                <a:solidFill>
                  <a:schemeClr val="bg1"/>
                </a:solidFill>
              </a:rPr>
              <a:t> London </a:t>
            </a:r>
            <a:r>
              <a:rPr lang="en-IE" sz="2400" dirty="0" err="1">
                <a:solidFill>
                  <a:schemeClr val="bg1"/>
                </a:solidFill>
              </a:rPr>
              <a:t>som</a:t>
            </a:r>
            <a:r>
              <a:rPr lang="en-IE" sz="2400" dirty="0">
                <a:solidFill>
                  <a:schemeClr val="bg1"/>
                </a:solidFill>
              </a:rPr>
              <a:t> </a:t>
            </a:r>
            <a:r>
              <a:rPr lang="en-IE" sz="2400" dirty="0" err="1">
                <a:solidFill>
                  <a:schemeClr val="bg1"/>
                </a:solidFill>
              </a:rPr>
              <a:t>inrymmer</a:t>
            </a:r>
            <a:r>
              <a:rPr lang="en-IE" sz="2400" dirty="0">
                <a:solidFill>
                  <a:schemeClr val="bg1"/>
                </a:solidFill>
              </a:rPr>
              <a:t> </a:t>
            </a:r>
            <a:r>
              <a:rPr lang="en-IE" sz="2400" dirty="0" err="1">
                <a:solidFill>
                  <a:schemeClr val="bg1"/>
                </a:solidFill>
              </a:rPr>
              <a:t>en</a:t>
            </a:r>
            <a:r>
              <a:rPr lang="en-IE" sz="2400" dirty="0">
                <a:solidFill>
                  <a:schemeClr val="bg1"/>
                </a:solidFill>
              </a:rPr>
              <a:t> </a:t>
            </a:r>
            <a:r>
              <a:rPr lang="en-IE" sz="2400" dirty="0" err="1">
                <a:solidFill>
                  <a:schemeClr val="bg1"/>
                </a:solidFill>
              </a:rPr>
              <a:t>av</a:t>
            </a:r>
            <a:r>
              <a:rPr lang="en-IE" sz="2400" dirty="0">
                <a:solidFill>
                  <a:schemeClr val="bg1"/>
                </a:solidFill>
              </a:rPr>
              <a:t> </a:t>
            </a:r>
            <a:r>
              <a:rPr lang="en-IE" sz="2400" dirty="0" err="1">
                <a:solidFill>
                  <a:schemeClr val="bg1"/>
                </a:solidFill>
              </a:rPr>
              <a:t>världens</a:t>
            </a:r>
            <a:r>
              <a:rPr lang="en-IE" sz="2400" dirty="0">
                <a:solidFill>
                  <a:schemeClr val="bg1"/>
                </a:solidFill>
              </a:rPr>
              <a:t> </a:t>
            </a:r>
            <a:r>
              <a:rPr lang="en-IE" sz="2400" dirty="0" err="1">
                <a:solidFill>
                  <a:schemeClr val="bg1"/>
                </a:solidFill>
              </a:rPr>
              <a:t>mest</a:t>
            </a:r>
            <a:r>
              <a:rPr lang="en-IE" sz="2400" dirty="0">
                <a:solidFill>
                  <a:schemeClr val="bg1"/>
                </a:solidFill>
              </a:rPr>
              <a:t> </a:t>
            </a:r>
            <a:r>
              <a:rPr lang="en-IE" sz="2400" dirty="0" err="1">
                <a:solidFill>
                  <a:schemeClr val="bg1"/>
                </a:solidFill>
              </a:rPr>
              <a:t>kända</a:t>
            </a:r>
            <a:r>
              <a:rPr lang="en-IE" sz="2400" dirty="0">
                <a:solidFill>
                  <a:schemeClr val="bg1"/>
                </a:solidFill>
              </a:rPr>
              <a:t> </a:t>
            </a:r>
            <a:r>
              <a:rPr lang="en-IE" sz="2400" dirty="0" err="1">
                <a:solidFill>
                  <a:schemeClr val="bg1"/>
                </a:solidFill>
              </a:rPr>
              <a:t>inspelningsstudior</a:t>
            </a:r>
            <a:r>
              <a:rPr lang="en-IE" sz="2400" dirty="0">
                <a:solidFill>
                  <a:schemeClr val="bg1"/>
                </a:solidFill>
              </a:rPr>
              <a:t>, </a:t>
            </a:r>
            <a:r>
              <a:rPr lang="en-IE" sz="2400" dirty="0" err="1">
                <a:solidFill>
                  <a:schemeClr val="bg1"/>
                </a:solidFill>
              </a:rPr>
              <a:t>samt</a:t>
            </a:r>
            <a:r>
              <a:rPr lang="en-IE" sz="2400" dirty="0">
                <a:solidFill>
                  <a:schemeClr val="bg1"/>
                </a:solidFill>
              </a:rPr>
              <a:t> den </a:t>
            </a:r>
            <a:r>
              <a:rPr lang="en-IE" sz="2400" dirty="0" err="1">
                <a:solidFill>
                  <a:schemeClr val="bg1"/>
                </a:solidFill>
              </a:rPr>
              <a:t>berömda</a:t>
            </a:r>
            <a:r>
              <a:rPr lang="en-IE" sz="2400" dirty="0">
                <a:solidFill>
                  <a:schemeClr val="bg1"/>
                </a:solidFill>
              </a:rPr>
              <a:t> Beatles </a:t>
            </a:r>
            <a:r>
              <a:rPr lang="en-IE" sz="2400" dirty="0" err="1">
                <a:solidFill>
                  <a:schemeClr val="bg1"/>
                </a:solidFill>
              </a:rPr>
              <a:t>zebraövergång</a:t>
            </a:r>
            <a:r>
              <a:rPr lang="en-IE" sz="2400" dirty="0">
                <a:solidFill>
                  <a:schemeClr val="bg1"/>
                </a:solidFill>
              </a:rPr>
              <a:t>.</a:t>
            </a:r>
            <a:endParaRPr lang="en-IE" dirty="0"/>
          </a:p>
        </p:txBody>
      </p:sp>
    </p:spTree>
    <p:extLst>
      <p:ext uri="{BB962C8B-B14F-4D97-AF65-F5344CB8AC3E}">
        <p14:creationId xmlns:p14="http://schemas.microsoft.com/office/powerpoint/2010/main" val="2077350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1200329"/>
          </a:xfrm>
          <a:prstGeom prst="rect">
            <a:avLst/>
          </a:prstGeom>
          <a:solidFill>
            <a:srgbClr val="9A2E90"/>
          </a:solidFill>
        </p:spPr>
        <p:txBody>
          <a:bodyPr wrap="square" rtlCol="0">
            <a:spAutoFit/>
          </a:bodyPr>
          <a:lstStyle/>
          <a:p>
            <a:pPr algn="l"/>
            <a:r>
              <a:rPr lang="sv-SE" sz="2400" b="0" i="0" dirty="0">
                <a:solidFill>
                  <a:schemeClr val="bg1"/>
                </a:solidFill>
                <a:effectLst/>
                <a:latin typeface="WF-026510-009147-001251"/>
              </a:rPr>
              <a:t>Över en miljon människor har besökt kanjonen </a:t>
            </a:r>
            <a:r>
              <a:rPr lang="sv-SE" sz="2400" b="0" i="0" dirty="0" err="1">
                <a:solidFill>
                  <a:schemeClr val="bg1"/>
                </a:solidFill>
                <a:effectLst/>
                <a:latin typeface="WF-026510-009147-001251"/>
              </a:rPr>
              <a:t>Fjadrárgljúfur</a:t>
            </a:r>
            <a:r>
              <a:rPr lang="sv-SE" sz="2400" b="0" i="0" dirty="0">
                <a:solidFill>
                  <a:schemeClr val="bg1"/>
                </a:solidFill>
                <a:effectLst/>
                <a:latin typeface="WF-026510-009147-001251"/>
              </a:rPr>
              <a:t> sedan Justin </a:t>
            </a:r>
            <a:r>
              <a:rPr lang="sv-SE" sz="2400" b="0" i="0" dirty="0" err="1">
                <a:solidFill>
                  <a:schemeClr val="bg1"/>
                </a:solidFill>
                <a:effectLst/>
                <a:latin typeface="WF-026510-009147-001251"/>
              </a:rPr>
              <a:t>Bieber</a:t>
            </a:r>
            <a:r>
              <a:rPr lang="sv-SE" sz="2400" b="0" i="0" dirty="0">
                <a:solidFill>
                  <a:schemeClr val="bg1"/>
                </a:solidFill>
                <a:effectLst/>
                <a:latin typeface="WF-026510-009147-001251"/>
              </a:rPr>
              <a:t> släppte sin "</a:t>
            </a:r>
            <a:r>
              <a:rPr lang="sv-SE" sz="2400" b="0" i="0" dirty="0" err="1">
                <a:solidFill>
                  <a:schemeClr val="bg1"/>
                </a:solidFill>
                <a:effectLst/>
                <a:latin typeface="WF-026510-009147-001251"/>
              </a:rPr>
              <a:t>I'll</a:t>
            </a:r>
            <a:r>
              <a:rPr lang="sv-SE" sz="2400" b="0" i="0" dirty="0">
                <a:solidFill>
                  <a:schemeClr val="bg1"/>
                </a:solidFill>
                <a:effectLst/>
                <a:latin typeface="WF-026510-009147-001251"/>
              </a:rPr>
              <a:t> Show </a:t>
            </a:r>
            <a:r>
              <a:rPr lang="sv-SE" sz="2400" b="0" i="0" dirty="0" err="1">
                <a:solidFill>
                  <a:schemeClr val="bg1"/>
                </a:solidFill>
                <a:effectLst/>
                <a:latin typeface="WF-026510-009147-001251"/>
              </a:rPr>
              <a:t>You</a:t>
            </a:r>
            <a:r>
              <a:rPr lang="sv-SE" sz="2400" b="0" i="0" dirty="0">
                <a:solidFill>
                  <a:schemeClr val="bg1"/>
                </a:solidFill>
                <a:effectLst/>
                <a:latin typeface="WF-026510-009147-001251"/>
              </a:rPr>
              <a:t>"-video. Underbart att tänka! Men sådana siffror innebär också utmaningar. Vi kommer att utforska dessa i modul 5 och 6.</a:t>
            </a:r>
            <a:endParaRPr lang="en-US" sz="2400" b="0" i="0" dirty="0">
              <a:solidFill>
                <a:schemeClr val="bg1"/>
              </a:solidFill>
              <a:effectLst/>
              <a:latin typeface="WF-026510-009147-001251"/>
            </a:endParaRPr>
          </a:p>
        </p:txBody>
      </p:sp>
      <p:pic>
        <p:nvPicPr>
          <p:cNvPr id="7" name="Online Media 6" title="Justin Bieber - I'll Show You (Official Music Video)">
            <a:hlinkClick r:id="" action="ppaction://media"/>
            <a:extLst>
              <a:ext uri="{FF2B5EF4-FFF2-40B4-BE49-F238E27FC236}">
                <a16:creationId xmlns:a16="http://schemas.microsoft.com/office/drawing/2014/main" id="{DC0558AD-A08D-4AF0-A54D-9E8A80402B5D}"/>
              </a:ext>
            </a:extLst>
          </p:cNvPr>
          <p:cNvPicPr>
            <a:picLocks noRot="1" noChangeAspect="1"/>
          </p:cNvPicPr>
          <p:nvPr>
            <a:videoFile r:link="rId1"/>
          </p:nvPr>
        </p:nvPicPr>
        <p:blipFill>
          <a:blip r:embed="rId3"/>
          <a:stretch>
            <a:fillRect/>
          </a:stretch>
        </p:blipFill>
        <p:spPr>
          <a:xfrm>
            <a:off x="1127545" y="0"/>
            <a:ext cx="9874131" cy="5554199"/>
          </a:xfrm>
          <a:prstGeom prst="rect">
            <a:avLst/>
          </a:prstGeom>
        </p:spPr>
      </p:pic>
    </p:spTree>
    <p:extLst>
      <p:ext uri="{BB962C8B-B14F-4D97-AF65-F5344CB8AC3E}">
        <p14:creationId xmlns:p14="http://schemas.microsoft.com/office/powerpoint/2010/main" val="291865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graphical user interface&#10;&#10;Description automatically generated">
            <a:extLst>
              <a:ext uri="{FF2B5EF4-FFF2-40B4-BE49-F238E27FC236}">
                <a16:creationId xmlns:a16="http://schemas.microsoft.com/office/drawing/2014/main" id="{981C502C-E14A-4575-9F52-2CB7821AAD7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46E6C49-AD90-4E00-B8CC-7BFADC4C103C}"/>
              </a:ext>
            </a:extLst>
          </p:cNvPr>
          <p:cNvSpPr>
            <a:spLocks noGrp="1"/>
          </p:cNvSpPr>
          <p:nvPr>
            <p:ph type="body" sz="quarter" idx="13"/>
          </p:nvPr>
        </p:nvSpPr>
        <p:spPr/>
        <p:txBody>
          <a:bodyPr/>
          <a:lstStyle/>
          <a:p>
            <a:r>
              <a:rPr lang="en-IE" dirty="0"/>
              <a:t>SEKTION 4</a:t>
            </a:r>
          </a:p>
          <a:p>
            <a:r>
              <a:rPr lang="en-IE" dirty="0"/>
              <a:t>LITTERÄR TURTURISM</a:t>
            </a:r>
          </a:p>
        </p:txBody>
      </p:sp>
    </p:spTree>
    <p:extLst>
      <p:ext uri="{BB962C8B-B14F-4D97-AF65-F5344CB8AC3E}">
        <p14:creationId xmlns:p14="http://schemas.microsoft.com/office/powerpoint/2010/main" val="3279842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LITTERÄR TURTURISM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469184"/>
          </a:xfrm>
        </p:spPr>
        <p:txBody>
          <a:bodyPr/>
          <a:lstStyle/>
          <a:p>
            <a:pPr algn="just"/>
            <a:r>
              <a:rPr lang="sv-SE" dirty="0"/>
              <a:t>Litterär turism avser turistresor till platser som är förknippade med en favoritförfattares liv, såsom en författares hus, födelseplats eller grav. Den relaterar också till platser och miljöer för den fiktiva handlingen som beskrivs i litteraturverk. Dessutom lockar bokfestivaler, evenemang och </a:t>
            </a:r>
            <a:r>
              <a:rPr lang="sv-SE" dirty="0" err="1"/>
              <a:t>bokhandlar</a:t>
            </a:r>
            <a:r>
              <a:rPr lang="sv-SE" dirty="0"/>
              <a:t> litterära besökare till särskilda platser runt om i världen.</a:t>
            </a:r>
            <a:endParaRPr lang="en-US" dirty="0"/>
          </a:p>
        </p:txBody>
      </p:sp>
      <p:pic>
        <p:nvPicPr>
          <p:cNvPr id="7" name="Picture Placeholder 6">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564835" y="-8411"/>
            <a:ext cx="8627164" cy="4540151"/>
          </a:xfrm>
        </p:spPr>
      </p:pic>
    </p:spTree>
    <p:extLst>
      <p:ext uri="{BB962C8B-B14F-4D97-AF65-F5344CB8AC3E}">
        <p14:creationId xmlns:p14="http://schemas.microsoft.com/office/powerpoint/2010/main" val="3123288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earing a uniform&#10;&#10;Description automatically generated">
            <a:extLst>
              <a:ext uri="{FF2B5EF4-FFF2-40B4-BE49-F238E27FC236}">
                <a16:creationId xmlns:a16="http://schemas.microsoft.com/office/drawing/2014/main" id="{6B12603C-8116-48E0-AEF8-0CAC9277641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238" y="-190500"/>
            <a:ext cx="12198238" cy="6858000"/>
          </a:xfrm>
        </p:spPr>
      </p:pic>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lstStyle/>
          <a:p>
            <a:r>
              <a:rPr lang="en-IE" dirty="0"/>
              <a:t>SEKTION 1</a:t>
            </a:r>
          </a:p>
          <a:p>
            <a:r>
              <a:rPr lang="en-IE" dirty="0"/>
              <a:t>VAD ÄR POPKULTURTURISM?</a:t>
            </a:r>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830997"/>
          </a:xfrm>
          <a:prstGeom prst="rect">
            <a:avLst/>
          </a:prstGeom>
          <a:solidFill>
            <a:srgbClr val="9A2E90"/>
          </a:solidFill>
        </p:spPr>
        <p:txBody>
          <a:bodyPr wrap="square" rtlCol="0">
            <a:spAutoFit/>
          </a:bodyPr>
          <a:lstStyle/>
          <a:p>
            <a:pPr algn="ctr"/>
            <a:r>
              <a:rPr lang="en-IE" sz="2400" dirty="0">
                <a:solidFill>
                  <a:schemeClr val="bg1"/>
                </a:solidFill>
              </a:rPr>
              <a:t>I </a:t>
            </a:r>
            <a:r>
              <a:rPr lang="sv-SE" sz="2400" dirty="0">
                <a:solidFill>
                  <a:schemeClr val="bg1"/>
                </a:solidFill>
              </a:rPr>
              <a:t>Edinburgh, ett litet kafé som regelbundet besöks av J.K Rowlings författare till Harry Potter, har blivit ett måste för fans och litterära turister...</a:t>
            </a:r>
            <a:endParaRPr lang="en-IE" sz="2400" dirty="0">
              <a:solidFill>
                <a:schemeClr val="bg1"/>
              </a:solidFill>
            </a:endParaRPr>
          </a:p>
        </p:txBody>
      </p:sp>
      <p:pic>
        <p:nvPicPr>
          <p:cNvPr id="2" name="Online Media 1" title="The Elephant House - Edinburgh, Scotland">
            <a:hlinkClick r:id="" action="ppaction://media"/>
            <a:extLst>
              <a:ext uri="{FF2B5EF4-FFF2-40B4-BE49-F238E27FC236}">
                <a16:creationId xmlns:a16="http://schemas.microsoft.com/office/drawing/2014/main" id="{78EFBE41-B03D-4C97-B91D-A5A91C415FD8}"/>
              </a:ext>
            </a:extLst>
          </p:cNvPr>
          <p:cNvPicPr>
            <a:picLocks noRot="1" noChangeAspect="1"/>
          </p:cNvPicPr>
          <p:nvPr>
            <a:videoFile r:link="rId1"/>
          </p:nvPr>
        </p:nvPicPr>
        <p:blipFill>
          <a:blip r:embed="rId3"/>
          <a:stretch>
            <a:fillRect/>
          </a:stretch>
        </p:blipFill>
        <p:spPr>
          <a:xfrm>
            <a:off x="1010653" y="125552"/>
            <a:ext cx="9668042" cy="5438273"/>
          </a:xfrm>
          <a:prstGeom prst="rect">
            <a:avLst/>
          </a:prstGeom>
        </p:spPr>
      </p:pic>
    </p:spTree>
    <p:extLst>
      <p:ext uri="{BB962C8B-B14F-4D97-AF65-F5344CB8AC3E}">
        <p14:creationId xmlns:p14="http://schemas.microsoft.com/office/powerpoint/2010/main" val="34406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astle Dracula Audience Reviews">
            <a:hlinkClick r:id="" action="ppaction://media"/>
            <a:extLst>
              <a:ext uri="{FF2B5EF4-FFF2-40B4-BE49-F238E27FC236}">
                <a16:creationId xmlns:a16="http://schemas.microsoft.com/office/drawing/2014/main" id="{C2D82F8E-8307-47DA-9528-206EA6370DCE}"/>
              </a:ext>
            </a:extLst>
          </p:cNvPr>
          <p:cNvPicPr>
            <a:picLocks noRot="1" noChangeAspect="1"/>
          </p:cNvPicPr>
          <p:nvPr>
            <a:videoFile r:link="rId1"/>
          </p:nvPr>
        </p:nvPicPr>
        <p:blipFill>
          <a:blip r:embed="rId3"/>
          <a:stretch>
            <a:fillRect/>
          </a:stretch>
        </p:blipFill>
        <p:spPr>
          <a:xfrm>
            <a:off x="684463" y="103472"/>
            <a:ext cx="10921465" cy="6143324"/>
          </a:xfrm>
          <a:prstGeom prst="rect">
            <a:avLst/>
          </a:prstGeom>
        </p:spPr>
      </p:pic>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200329"/>
          </a:xfrm>
          <a:prstGeom prst="rect">
            <a:avLst/>
          </a:prstGeom>
          <a:solidFill>
            <a:srgbClr val="9A2E90"/>
          </a:solidFill>
        </p:spPr>
        <p:txBody>
          <a:bodyPr wrap="square" rtlCol="0">
            <a:spAutoFit/>
          </a:bodyPr>
          <a:lstStyle/>
          <a:p>
            <a:pPr algn="ctr"/>
            <a:r>
              <a:rPr lang="sv-SE" sz="2400" dirty="0">
                <a:solidFill>
                  <a:schemeClr val="bg1"/>
                </a:solidFill>
              </a:rPr>
              <a:t>Castle Dracula är en unik popkulturturismattraktion som utnyttjar Dublins koppling till Draculas författare Bram Stoker. I den här videon får du höra från några besökare (många turister) som ger sin feedback på upplevelsen</a:t>
            </a:r>
            <a:endParaRPr lang="en-IE" sz="2400" dirty="0">
              <a:solidFill>
                <a:schemeClr val="bg1"/>
              </a:solidFill>
            </a:endParaRPr>
          </a:p>
        </p:txBody>
      </p:sp>
    </p:spTree>
    <p:extLst>
      <p:ext uri="{BB962C8B-B14F-4D97-AF65-F5344CB8AC3E}">
        <p14:creationId xmlns:p14="http://schemas.microsoft.com/office/powerpoint/2010/main" val="323219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8D658A-2A92-4450-A6D6-51E1F2B25038}"/>
              </a:ext>
            </a:extLst>
          </p:cNvPr>
          <p:cNvSpPr>
            <a:spLocks noGrp="1"/>
          </p:cNvSpPr>
          <p:nvPr>
            <p:ph type="body" sz="quarter" idx="13"/>
          </p:nvPr>
        </p:nvSpPr>
        <p:spPr/>
        <p:txBody>
          <a:bodyPr/>
          <a:lstStyle/>
          <a:p>
            <a:r>
              <a:rPr lang="en-IE" dirty="0"/>
              <a:t>SEKTION 5: SERIETIDININGAR, COSPLAY, VIDEO GAMES </a:t>
            </a:r>
            <a:r>
              <a:rPr lang="en-IE" dirty="0" err="1"/>
              <a:t>och</a:t>
            </a:r>
            <a:r>
              <a:rPr lang="en-IE" dirty="0"/>
              <a:t> </a:t>
            </a:r>
            <a:r>
              <a:rPr lang="en-IE" dirty="0" err="1"/>
              <a:t>mer</a:t>
            </a:r>
            <a:r>
              <a:rPr lang="en-IE" dirty="0"/>
              <a:t>…</a:t>
            </a:r>
          </a:p>
          <a:p>
            <a:endParaRPr lang="en-IE" dirty="0"/>
          </a:p>
        </p:txBody>
      </p:sp>
      <p:pic>
        <p:nvPicPr>
          <p:cNvPr id="14" name="Picture Placeholder 13" descr="A basket with a building in the background&#10;&#10;Description automatically generated">
            <a:extLst>
              <a:ext uri="{FF2B5EF4-FFF2-40B4-BE49-F238E27FC236}">
                <a16:creationId xmlns:a16="http://schemas.microsoft.com/office/drawing/2014/main" id="{CA80008A-DACC-4FBE-95D6-FAFBC9CDB93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461749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SERIETIDNINGAR, COSPLAY, VIDEO GAMES </a:t>
            </a:r>
            <a:r>
              <a:rPr lang="en-IE" dirty="0" err="1"/>
              <a:t>och</a:t>
            </a:r>
            <a:r>
              <a:rPr lang="en-IE" dirty="0"/>
              <a:t> </a:t>
            </a:r>
            <a:r>
              <a:rPr lang="en-IE" dirty="0" err="1"/>
              <a:t>mer</a:t>
            </a:r>
            <a:r>
              <a:rPr lang="en-IE" dirty="0"/>
              <a:t>…</a:t>
            </a:r>
          </a:p>
          <a:p>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469184"/>
          </a:xfrm>
        </p:spPr>
        <p:txBody>
          <a:bodyPr/>
          <a:lstStyle/>
          <a:p>
            <a:pPr algn="just"/>
            <a:r>
              <a:rPr lang="sv-SE" dirty="0"/>
              <a:t>Film/TV, musik och litteratur är de tre stora – det finns så många andra intressanta och nischade subkulturer värda att utforska när det gäller popkulturturism. I avsnittet som följer ska vi ta en titt på några. En i synnerhet som erbjuder outnyttjad potential eftersom den inte är platsspecifik även om en bra plats krävs. Fascinerad? Låt oss gå vidare och ta reda på mer..</a:t>
            </a:r>
            <a:endParaRPr lang="en-US" dirty="0"/>
          </a:p>
        </p:txBody>
      </p:sp>
      <p:pic>
        <p:nvPicPr>
          <p:cNvPr id="7" name="Picture Placeholder 6">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564835" y="2213"/>
            <a:ext cx="8627164" cy="4540151"/>
          </a:xfrm>
        </p:spPr>
      </p:pic>
    </p:spTree>
    <p:extLst>
      <p:ext uri="{BB962C8B-B14F-4D97-AF65-F5344CB8AC3E}">
        <p14:creationId xmlns:p14="http://schemas.microsoft.com/office/powerpoint/2010/main" val="1329365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VAD ÄR COSPLAY? </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182880" y="4554182"/>
            <a:ext cx="10534739" cy="1251160"/>
          </a:xfrm>
        </p:spPr>
        <p:txBody>
          <a:bodyPr/>
          <a:lstStyle/>
          <a:p>
            <a:pPr algn="just"/>
            <a:r>
              <a:rPr lang="sv-SE" dirty="0"/>
              <a:t>Serietillställningar har stadigt ökat i popularitet under de senaste decennierna och, som en följd av detta, har även </a:t>
            </a:r>
            <a:r>
              <a:rPr lang="sv-SE" dirty="0" err="1"/>
              <a:t>cosplay</a:t>
            </a:r>
            <a:r>
              <a:rPr lang="sv-SE" dirty="0"/>
              <a:t> en kombination av orden 'kostym' och 'spel'. Det kanske bara är roligt och spel men </a:t>
            </a:r>
            <a:r>
              <a:rPr lang="sv-SE" dirty="0" err="1"/>
              <a:t>cosplay</a:t>
            </a:r>
            <a:r>
              <a:rPr lang="sv-SE" dirty="0"/>
              <a:t> är bra för ekonomin. Mer än 133 000 </a:t>
            </a:r>
            <a:r>
              <a:rPr lang="sv-SE" dirty="0" err="1"/>
              <a:t>cosplayers</a:t>
            </a:r>
            <a:r>
              <a:rPr lang="sv-SE" dirty="0"/>
              <a:t> betalade £20 för att delta i London MCM </a:t>
            </a:r>
            <a:r>
              <a:rPr lang="sv-SE" dirty="0" err="1"/>
              <a:t>Comic</a:t>
            </a:r>
            <a:r>
              <a:rPr lang="sv-SE" dirty="0"/>
              <a:t> </a:t>
            </a:r>
            <a:r>
              <a:rPr lang="sv-SE" dirty="0" err="1"/>
              <a:t>Con</a:t>
            </a:r>
            <a:r>
              <a:rPr lang="sv-SE" dirty="0"/>
              <a:t>-evenemanget årligen. Så denna relativt nya industri genererar pengar till den brittiska ekonomin och över hela Europa. </a:t>
            </a:r>
            <a:endParaRPr lang="en-US" dirty="0"/>
          </a:p>
        </p:txBody>
      </p:sp>
      <p:pic>
        <p:nvPicPr>
          <p:cNvPr id="7" name="Picture Placeholder 6">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564835" y="2213"/>
            <a:ext cx="8627164" cy="4540151"/>
          </a:xfrm>
        </p:spPr>
      </p:pic>
    </p:spTree>
    <p:extLst>
      <p:ext uri="{BB962C8B-B14F-4D97-AF65-F5344CB8AC3E}">
        <p14:creationId xmlns:p14="http://schemas.microsoft.com/office/powerpoint/2010/main" val="82129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KAN VIDEO GAMES INSPIRERA TURISM?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182880" y="4554182"/>
            <a:ext cx="10534739" cy="1251160"/>
          </a:xfrm>
        </p:spPr>
        <p:txBody>
          <a:bodyPr/>
          <a:lstStyle/>
          <a:p>
            <a:pPr algn="just"/>
            <a:r>
              <a:rPr lang="sv-SE" dirty="0"/>
              <a:t>Svaret är ett definitivt ja. Och spelare besöker ofta platserna för sina favoritspel! I de kommande bilderna kommer du att få se några </a:t>
            </a:r>
            <a:r>
              <a:rPr lang="sv-SE" dirty="0" err="1"/>
              <a:t>vloggar</a:t>
            </a:r>
            <a:r>
              <a:rPr lang="sv-SE" dirty="0"/>
              <a:t> med spelares besök på platser från </a:t>
            </a:r>
            <a:r>
              <a:rPr lang="sv-SE" dirty="0" err="1"/>
              <a:t>Assassins</a:t>
            </a:r>
            <a:r>
              <a:rPr lang="sv-SE" dirty="0"/>
              <a:t> </a:t>
            </a:r>
            <a:r>
              <a:rPr lang="sv-SE" dirty="0" err="1"/>
              <a:t>Creed</a:t>
            </a:r>
            <a:r>
              <a:rPr lang="sv-SE" dirty="0"/>
              <a:t>-spelen.</a:t>
            </a:r>
            <a:endParaRPr lang="en-US" dirty="0"/>
          </a:p>
        </p:txBody>
      </p:sp>
      <p:pic>
        <p:nvPicPr>
          <p:cNvPr id="8" name="Picture Placeholder 7" descr="A picture containing building, table, sitting, person&#10;&#10;Description automatically generated">
            <a:extLst>
              <a:ext uri="{FF2B5EF4-FFF2-40B4-BE49-F238E27FC236}">
                <a16:creationId xmlns:a16="http://schemas.microsoft.com/office/drawing/2014/main" id="{EAAEAA8D-1ED3-4E2D-A270-89BA16DD607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868212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200329"/>
          </a:xfrm>
          <a:prstGeom prst="rect">
            <a:avLst/>
          </a:prstGeom>
          <a:solidFill>
            <a:srgbClr val="9A2E90"/>
          </a:solidFill>
        </p:spPr>
        <p:txBody>
          <a:bodyPr wrap="square" rtlCol="0">
            <a:spAutoFit/>
          </a:bodyPr>
          <a:lstStyle/>
          <a:p>
            <a:pPr algn="ctr"/>
            <a:r>
              <a:rPr lang="en-US" sz="2400" dirty="0">
                <a:solidFill>
                  <a:schemeClr val="bg1"/>
                </a:solidFill>
              </a:rPr>
              <a:t>Assassin's Creed </a:t>
            </a:r>
            <a:r>
              <a:rPr lang="en-US" sz="2400" dirty="0" err="1">
                <a:solidFill>
                  <a:schemeClr val="bg1"/>
                </a:solidFill>
              </a:rPr>
              <a:t>är</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extremt</a:t>
            </a:r>
            <a:r>
              <a:rPr lang="en-US" sz="2400" dirty="0">
                <a:solidFill>
                  <a:schemeClr val="bg1"/>
                </a:solidFill>
              </a:rPr>
              <a:t> </a:t>
            </a:r>
            <a:r>
              <a:rPr lang="en-US" sz="2400" dirty="0" err="1">
                <a:solidFill>
                  <a:schemeClr val="bg1"/>
                </a:solidFill>
              </a:rPr>
              <a:t>populär</a:t>
            </a:r>
            <a:r>
              <a:rPr lang="en-US" sz="2400" dirty="0">
                <a:solidFill>
                  <a:schemeClr val="bg1"/>
                </a:solidFill>
              </a:rPr>
              <a:t> </a:t>
            </a:r>
            <a:r>
              <a:rPr lang="en-US" sz="2400" dirty="0" err="1">
                <a:solidFill>
                  <a:schemeClr val="bg1"/>
                </a:solidFill>
              </a:rPr>
              <a:t>serie</a:t>
            </a:r>
            <a:r>
              <a:rPr lang="en-US" sz="2400" dirty="0">
                <a:solidFill>
                  <a:schemeClr val="bg1"/>
                </a:solidFill>
              </a:rPr>
              <a:t> </a:t>
            </a:r>
            <a:r>
              <a:rPr lang="en-US" sz="2400" dirty="0" err="1">
                <a:solidFill>
                  <a:schemeClr val="bg1"/>
                </a:solidFill>
              </a:rPr>
              <a:t>spel</a:t>
            </a:r>
            <a:r>
              <a:rPr lang="en-US" sz="2400" dirty="0">
                <a:solidFill>
                  <a:schemeClr val="bg1"/>
                </a:solidFill>
              </a:rPr>
              <a:t> </a:t>
            </a:r>
            <a:r>
              <a:rPr lang="en-US" sz="2400" dirty="0" err="1">
                <a:solidFill>
                  <a:schemeClr val="bg1"/>
                </a:solidFill>
              </a:rPr>
              <a:t>baserade</a:t>
            </a:r>
            <a:r>
              <a:rPr lang="en-US" sz="2400" dirty="0">
                <a:solidFill>
                  <a:schemeClr val="bg1"/>
                </a:solidFill>
              </a:rPr>
              <a:t> </a:t>
            </a:r>
            <a:r>
              <a:rPr lang="en-US" sz="2400" dirty="0" err="1">
                <a:solidFill>
                  <a:schemeClr val="bg1"/>
                </a:solidFill>
              </a:rPr>
              <a:t>på</a:t>
            </a:r>
            <a:r>
              <a:rPr lang="en-US" sz="2400" dirty="0">
                <a:solidFill>
                  <a:schemeClr val="bg1"/>
                </a:solidFill>
              </a:rPr>
              <a:t> </a:t>
            </a:r>
            <a:r>
              <a:rPr lang="en-US" sz="2400" dirty="0" err="1">
                <a:solidFill>
                  <a:schemeClr val="bg1"/>
                </a:solidFill>
              </a:rPr>
              <a:t>tidsresor</a:t>
            </a:r>
            <a:r>
              <a:rPr lang="en-US" sz="2400" dirty="0">
                <a:solidFill>
                  <a:schemeClr val="bg1"/>
                </a:solidFill>
              </a:rPr>
              <a:t> till det </a:t>
            </a:r>
            <a:r>
              <a:rPr lang="en-US" sz="2400" dirty="0" err="1">
                <a:solidFill>
                  <a:schemeClr val="bg1"/>
                </a:solidFill>
              </a:rPr>
              <a:t>förflutna</a:t>
            </a:r>
            <a:r>
              <a:rPr lang="en-US" sz="2400" dirty="0">
                <a:solidFill>
                  <a:schemeClr val="bg1"/>
                </a:solidFill>
              </a:rPr>
              <a:t>. I den </a:t>
            </a:r>
            <a:r>
              <a:rPr lang="en-US" sz="2400" dirty="0" err="1">
                <a:solidFill>
                  <a:schemeClr val="bg1"/>
                </a:solidFill>
              </a:rPr>
              <a:t>här</a:t>
            </a:r>
            <a:r>
              <a:rPr lang="en-US" sz="2400" dirty="0">
                <a:solidFill>
                  <a:schemeClr val="bg1"/>
                </a:solidFill>
              </a:rPr>
              <a:t> </a:t>
            </a:r>
            <a:r>
              <a:rPr lang="en-US" sz="2400" dirty="0" err="1">
                <a:solidFill>
                  <a:schemeClr val="bg1"/>
                </a:solidFill>
              </a:rPr>
              <a:t>videon</a:t>
            </a:r>
            <a:r>
              <a:rPr lang="en-US" sz="2400" dirty="0">
                <a:solidFill>
                  <a:schemeClr val="bg1"/>
                </a:solidFill>
              </a:rPr>
              <a:t> </a:t>
            </a:r>
            <a:r>
              <a:rPr lang="en-US" sz="2400" dirty="0" err="1">
                <a:solidFill>
                  <a:schemeClr val="bg1"/>
                </a:solidFill>
              </a:rPr>
              <a:t>delar</a:t>
            </a:r>
            <a:r>
              <a:rPr lang="en-US" sz="2400" dirty="0">
                <a:solidFill>
                  <a:schemeClr val="bg1"/>
                </a:solidFill>
              </a:rPr>
              <a:t> Lucie, </a:t>
            </a:r>
            <a:r>
              <a:rPr lang="en-US" sz="2400" dirty="0" err="1">
                <a:solidFill>
                  <a:schemeClr val="bg1"/>
                </a:solidFill>
              </a:rPr>
              <a:t>en</a:t>
            </a:r>
            <a:r>
              <a:rPr lang="en-US" sz="2400" dirty="0">
                <a:solidFill>
                  <a:schemeClr val="bg1"/>
                </a:solidFill>
              </a:rPr>
              <a:t> </a:t>
            </a:r>
            <a:r>
              <a:rPr lang="en-US" sz="2400" dirty="0" err="1">
                <a:solidFill>
                  <a:schemeClr val="bg1"/>
                </a:solidFill>
              </a:rPr>
              <a:t>ivrig</a:t>
            </a:r>
            <a:r>
              <a:rPr lang="en-US" sz="2400" dirty="0">
                <a:solidFill>
                  <a:schemeClr val="bg1"/>
                </a:solidFill>
              </a:rPr>
              <a:t> </a:t>
            </a:r>
            <a:r>
              <a:rPr lang="en-US" sz="2400" dirty="0" err="1">
                <a:solidFill>
                  <a:schemeClr val="bg1"/>
                </a:solidFill>
              </a:rPr>
              <a:t>spelare</a:t>
            </a:r>
            <a:r>
              <a:rPr lang="en-US" sz="2400" dirty="0">
                <a:solidFill>
                  <a:schemeClr val="bg1"/>
                </a:solidFill>
              </a:rPr>
              <a:t>, </a:t>
            </a:r>
            <a:r>
              <a:rPr lang="en-US" sz="2400" dirty="0" err="1">
                <a:solidFill>
                  <a:schemeClr val="bg1"/>
                </a:solidFill>
              </a:rPr>
              <a:t>höjdpunkterna</a:t>
            </a:r>
            <a:r>
              <a:rPr lang="en-US" sz="2400" dirty="0">
                <a:solidFill>
                  <a:schemeClr val="bg1"/>
                </a:solidFill>
              </a:rPr>
              <a:t> </a:t>
            </a:r>
            <a:r>
              <a:rPr lang="en-US" sz="2400" dirty="0" err="1">
                <a:solidFill>
                  <a:schemeClr val="bg1"/>
                </a:solidFill>
              </a:rPr>
              <a:t>från</a:t>
            </a:r>
            <a:r>
              <a:rPr lang="en-US" sz="2400" dirty="0">
                <a:solidFill>
                  <a:schemeClr val="bg1"/>
                </a:solidFill>
              </a:rPr>
              <a:t> sin </a:t>
            </a:r>
            <a:r>
              <a:rPr lang="en-US" sz="2400" dirty="0" err="1">
                <a:solidFill>
                  <a:schemeClr val="bg1"/>
                </a:solidFill>
              </a:rPr>
              <a:t>resa</a:t>
            </a:r>
            <a:r>
              <a:rPr lang="en-US" sz="2400" dirty="0">
                <a:solidFill>
                  <a:schemeClr val="bg1"/>
                </a:solidFill>
              </a:rPr>
              <a:t> till </a:t>
            </a:r>
            <a:r>
              <a:rPr lang="en-US" sz="2400" dirty="0" err="1">
                <a:solidFill>
                  <a:schemeClr val="bg1"/>
                </a:solidFill>
              </a:rPr>
              <a:t>Italien</a:t>
            </a:r>
            <a:r>
              <a:rPr lang="en-US" sz="2400" dirty="0">
                <a:solidFill>
                  <a:schemeClr val="bg1"/>
                </a:solidFill>
              </a:rPr>
              <a:t> till </a:t>
            </a:r>
            <a:r>
              <a:rPr lang="en-US" sz="2400" dirty="0" err="1">
                <a:solidFill>
                  <a:schemeClr val="bg1"/>
                </a:solidFill>
              </a:rPr>
              <a:t>Florens</a:t>
            </a:r>
            <a:r>
              <a:rPr lang="en-US" sz="2400" dirty="0">
                <a:solidFill>
                  <a:schemeClr val="bg1"/>
                </a:solidFill>
              </a:rPr>
              <a:t>, San </a:t>
            </a:r>
            <a:r>
              <a:rPr lang="en-US" sz="2400" dirty="0" err="1">
                <a:solidFill>
                  <a:schemeClr val="bg1"/>
                </a:solidFill>
              </a:rPr>
              <a:t>Gimignano</a:t>
            </a:r>
            <a:r>
              <a:rPr lang="en-US" sz="2400" dirty="0">
                <a:solidFill>
                  <a:schemeClr val="bg1"/>
                </a:solidFill>
              </a:rPr>
              <a:t> </a:t>
            </a:r>
            <a:r>
              <a:rPr lang="en-US" sz="2400" dirty="0" err="1">
                <a:solidFill>
                  <a:schemeClr val="bg1"/>
                </a:solidFill>
              </a:rPr>
              <a:t>och</a:t>
            </a:r>
            <a:r>
              <a:rPr lang="en-US" sz="2400" dirty="0">
                <a:solidFill>
                  <a:schemeClr val="bg1"/>
                </a:solidFill>
              </a:rPr>
              <a:t> </a:t>
            </a:r>
            <a:r>
              <a:rPr lang="en-US" sz="2400" dirty="0" err="1">
                <a:solidFill>
                  <a:schemeClr val="bg1"/>
                </a:solidFill>
              </a:rPr>
              <a:t>Montereggioni</a:t>
            </a:r>
            <a:r>
              <a:rPr lang="en-US" sz="2400" dirty="0">
                <a:solidFill>
                  <a:schemeClr val="bg1"/>
                </a:solidFill>
              </a:rPr>
              <a:t>, </a:t>
            </a:r>
            <a:r>
              <a:rPr lang="en-US" sz="2400" dirty="0" err="1">
                <a:solidFill>
                  <a:schemeClr val="bg1"/>
                </a:solidFill>
              </a:rPr>
              <a:t>som</a:t>
            </a:r>
            <a:r>
              <a:rPr lang="en-US" sz="2400" dirty="0">
                <a:solidFill>
                  <a:schemeClr val="bg1"/>
                </a:solidFill>
              </a:rPr>
              <a:t> </a:t>
            </a:r>
            <a:r>
              <a:rPr lang="en-US" sz="2400" dirty="0" err="1">
                <a:solidFill>
                  <a:schemeClr val="bg1"/>
                </a:solidFill>
              </a:rPr>
              <a:t>alla</a:t>
            </a:r>
            <a:r>
              <a:rPr lang="en-US" sz="2400" dirty="0">
                <a:solidFill>
                  <a:schemeClr val="bg1"/>
                </a:solidFill>
              </a:rPr>
              <a:t> </a:t>
            </a:r>
            <a:r>
              <a:rPr lang="en-US" sz="2400" dirty="0" err="1">
                <a:solidFill>
                  <a:schemeClr val="bg1"/>
                </a:solidFill>
              </a:rPr>
              <a:t>nämns</a:t>
            </a:r>
            <a:r>
              <a:rPr lang="en-US" sz="2400" dirty="0">
                <a:solidFill>
                  <a:schemeClr val="bg1"/>
                </a:solidFill>
              </a:rPr>
              <a:t> </a:t>
            </a:r>
            <a:r>
              <a:rPr lang="en-US" sz="2400" dirty="0" err="1">
                <a:solidFill>
                  <a:schemeClr val="bg1"/>
                </a:solidFill>
              </a:rPr>
              <a:t>i</a:t>
            </a:r>
            <a:r>
              <a:rPr lang="en-US" sz="2400" dirty="0">
                <a:solidFill>
                  <a:schemeClr val="bg1"/>
                </a:solidFill>
              </a:rPr>
              <a:t> Assassin's Creed 2.</a:t>
            </a:r>
            <a:endParaRPr lang="en-IE" sz="2400" dirty="0">
              <a:solidFill>
                <a:schemeClr val="bg1"/>
              </a:solidFill>
            </a:endParaRPr>
          </a:p>
        </p:txBody>
      </p:sp>
      <p:pic>
        <p:nvPicPr>
          <p:cNvPr id="3" name="Online Media 2" title="Italy | The cities of Assassin's Creed">
            <a:hlinkClick r:id="" action="ppaction://media"/>
            <a:extLst>
              <a:ext uri="{FF2B5EF4-FFF2-40B4-BE49-F238E27FC236}">
                <a16:creationId xmlns:a16="http://schemas.microsoft.com/office/drawing/2014/main" id="{0279BB79-F795-42E0-A777-9A3A95633029}"/>
              </a:ext>
            </a:extLst>
          </p:cNvPr>
          <p:cNvPicPr>
            <a:picLocks noRot="1" noChangeAspect="1"/>
          </p:cNvPicPr>
          <p:nvPr>
            <a:videoFile r:link="rId1"/>
          </p:nvPr>
        </p:nvPicPr>
        <p:blipFill>
          <a:blip r:embed="rId3"/>
          <a:stretch>
            <a:fillRect/>
          </a:stretch>
        </p:blipFill>
        <p:spPr>
          <a:xfrm>
            <a:off x="1328286" y="182880"/>
            <a:ext cx="9634889" cy="5419625"/>
          </a:xfrm>
          <a:prstGeom prst="rect">
            <a:avLst/>
          </a:prstGeom>
        </p:spPr>
      </p:pic>
    </p:spTree>
    <p:extLst>
      <p:ext uri="{BB962C8B-B14F-4D97-AF65-F5344CB8AC3E}">
        <p14:creationId xmlns:p14="http://schemas.microsoft.com/office/powerpoint/2010/main" val="128231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830997"/>
          </a:xfrm>
          <a:prstGeom prst="rect">
            <a:avLst/>
          </a:prstGeom>
          <a:solidFill>
            <a:srgbClr val="9A2E90"/>
          </a:solidFill>
        </p:spPr>
        <p:txBody>
          <a:bodyPr wrap="square" rtlCol="0">
            <a:spAutoFit/>
          </a:bodyPr>
          <a:lstStyle/>
          <a:p>
            <a:pPr algn="ctr"/>
            <a:r>
              <a:rPr lang="sv-SE" sz="2400" dirty="0">
                <a:solidFill>
                  <a:schemeClr val="bg1"/>
                </a:solidFill>
              </a:rPr>
              <a:t>Filmer från min resa till Rom och hur det verkliga livet kan jämföras med </a:t>
            </a:r>
            <a:r>
              <a:rPr lang="sv-SE" sz="2400" dirty="0" err="1">
                <a:solidFill>
                  <a:schemeClr val="bg1"/>
                </a:solidFill>
              </a:rPr>
              <a:t>Assassin's</a:t>
            </a:r>
            <a:r>
              <a:rPr lang="sv-SE" sz="2400" dirty="0">
                <a:solidFill>
                  <a:schemeClr val="bg1"/>
                </a:solidFill>
              </a:rPr>
              <a:t> </a:t>
            </a:r>
            <a:r>
              <a:rPr lang="sv-SE" sz="2400" dirty="0" err="1">
                <a:solidFill>
                  <a:schemeClr val="bg1"/>
                </a:solidFill>
              </a:rPr>
              <a:t>Creed</a:t>
            </a:r>
            <a:r>
              <a:rPr lang="sv-SE" sz="2400" dirty="0">
                <a:solidFill>
                  <a:schemeClr val="bg1"/>
                </a:solidFill>
              </a:rPr>
              <a:t>-versionen</a:t>
            </a:r>
            <a:endParaRPr lang="en-IE" sz="2400" dirty="0">
              <a:solidFill>
                <a:schemeClr val="bg1"/>
              </a:solidFill>
            </a:endParaRPr>
          </a:p>
        </p:txBody>
      </p:sp>
      <p:pic>
        <p:nvPicPr>
          <p:cNvPr id="2" name="Online Media 1" title="Assassin's Creed Pilgrimage - Tour of Rome">
            <a:hlinkClick r:id="" action="ppaction://media"/>
            <a:extLst>
              <a:ext uri="{FF2B5EF4-FFF2-40B4-BE49-F238E27FC236}">
                <a16:creationId xmlns:a16="http://schemas.microsoft.com/office/drawing/2014/main" id="{7F5C809E-460A-436C-9743-E7B09E7F669C}"/>
              </a:ext>
            </a:extLst>
          </p:cNvPr>
          <p:cNvPicPr>
            <a:picLocks noRot="1" noChangeAspect="1"/>
          </p:cNvPicPr>
          <p:nvPr>
            <a:videoFile r:link="rId1"/>
          </p:nvPr>
        </p:nvPicPr>
        <p:blipFill>
          <a:blip r:embed="rId3"/>
          <a:stretch>
            <a:fillRect/>
          </a:stretch>
        </p:blipFill>
        <p:spPr>
          <a:xfrm>
            <a:off x="1396733" y="192505"/>
            <a:ext cx="9531901" cy="5361694"/>
          </a:xfrm>
          <a:prstGeom prst="rect">
            <a:avLst/>
          </a:prstGeom>
        </p:spPr>
      </p:pic>
    </p:spTree>
    <p:extLst>
      <p:ext uri="{BB962C8B-B14F-4D97-AF65-F5344CB8AC3E}">
        <p14:creationId xmlns:p14="http://schemas.microsoft.com/office/powerpoint/2010/main" val="36915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Visit Xbox: The Birth of Gaming Tourism">
            <a:hlinkClick r:id="" action="ppaction://media"/>
            <a:extLst>
              <a:ext uri="{FF2B5EF4-FFF2-40B4-BE49-F238E27FC236}">
                <a16:creationId xmlns:a16="http://schemas.microsoft.com/office/drawing/2014/main" id="{D7C237E9-D583-4AA7-BFDD-77EC051EF82A}"/>
              </a:ext>
            </a:extLst>
          </p:cNvPr>
          <p:cNvPicPr>
            <a:picLocks noRot="1" noChangeAspect="1"/>
          </p:cNvPicPr>
          <p:nvPr>
            <a:videoFile r:link="rId1"/>
          </p:nvPr>
        </p:nvPicPr>
        <p:blipFill>
          <a:blip r:embed="rId3"/>
          <a:stretch>
            <a:fillRect/>
          </a:stretch>
        </p:blipFill>
        <p:spPr>
          <a:xfrm>
            <a:off x="972152" y="70385"/>
            <a:ext cx="9750392" cy="5484595"/>
          </a:xfrm>
          <a:prstGeom prst="rect">
            <a:avLst/>
          </a:prstGeom>
        </p:spPr>
      </p:pic>
      <p:sp>
        <p:nvSpPr>
          <p:cNvPr id="5" name="TextBox 4">
            <a:extLst>
              <a:ext uri="{FF2B5EF4-FFF2-40B4-BE49-F238E27FC236}">
                <a16:creationId xmlns:a16="http://schemas.microsoft.com/office/drawing/2014/main" id="{D7C201E4-0A79-4171-983C-CB6E07A8BF36}"/>
              </a:ext>
            </a:extLst>
          </p:cNvPr>
          <p:cNvSpPr txBox="1"/>
          <p:nvPr/>
        </p:nvSpPr>
        <p:spPr>
          <a:xfrm>
            <a:off x="144378" y="5288340"/>
            <a:ext cx="11675445" cy="1200329"/>
          </a:xfrm>
          <a:prstGeom prst="rect">
            <a:avLst/>
          </a:prstGeom>
          <a:solidFill>
            <a:srgbClr val="9A2E90"/>
          </a:solidFill>
        </p:spPr>
        <p:txBody>
          <a:bodyPr wrap="square" rtlCol="0">
            <a:spAutoFit/>
          </a:bodyPr>
          <a:lstStyle/>
          <a:p>
            <a:pPr algn="ctr"/>
            <a:r>
              <a:rPr lang="sv-SE" sz="2400" dirty="0">
                <a:solidFill>
                  <a:schemeClr val="bg1"/>
                </a:solidFill>
              </a:rPr>
              <a:t>XBOX har insett sambandet mellan spel och turism och har lanserat en ny kampanj. </a:t>
            </a:r>
          </a:p>
          <a:p>
            <a:pPr algn="ctr"/>
            <a:r>
              <a:rPr lang="en-US" sz="2400" dirty="0">
                <a:solidFill>
                  <a:schemeClr val="bg1"/>
                </a:solidFill>
              </a:rPr>
              <a:t>“</a:t>
            </a:r>
            <a:r>
              <a:rPr lang="en-US" sz="2400" i="1" dirty="0">
                <a:solidFill>
                  <a:schemeClr val="bg1"/>
                </a:solidFill>
              </a:rPr>
              <a:t>There are endless sights to see, mysterious places to explore and breathtaking landmarks to discover. This is not just gaming; this is gaming tourism. Embark on an epic journey today.”</a:t>
            </a:r>
            <a:endParaRPr lang="en-IE" sz="2400" i="1" dirty="0">
              <a:solidFill>
                <a:schemeClr val="bg1"/>
              </a:solidFill>
            </a:endParaRPr>
          </a:p>
        </p:txBody>
      </p:sp>
    </p:spTree>
    <p:extLst>
      <p:ext uri="{BB962C8B-B14F-4D97-AF65-F5344CB8AC3E}">
        <p14:creationId xmlns:p14="http://schemas.microsoft.com/office/powerpoint/2010/main" val="97336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F0C8C81-ED61-450D-99A6-29F6E0516C8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E8AE749B-0F9B-4768-8DA4-F8A062484596}"/>
              </a:ext>
            </a:extLst>
          </p:cNvPr>
          <p:cNvSpPr>
            <a:spLocks noGrp="1"/>
          </p:cNvSpPr>
          <p:nvPr>
            <p:ph type="body" sz="quarter" idx="13"/>
          </p:nvPr>
        </p:nvSpPr>
        <p:spPr/>
        <p:txBody>
          <a:bodyPr/>
          <a:lstStyle/>
          <a:p>
            <a:r>
              <a:rPr lang="en-IE" dirty="0"/>
              <a:t>MODUL 1 ÖVNING 1: </a:t>
            </a:r>
          </a:p>
          <a:p>
            <a:r>
              <a:rPr lang="en-IE" dirty="0"/>
              <a:t>REFLEKTION</a:t>
            </a:r>
          </a:p>
        </p:txBody>
      </p:sp>
      <p:sp>
        <p:nvSpPr>
          <p:cNvPr id="4" name="Text Placeholder 3">
            <a:extLst>
              <a:ext uri="{FF2B5EF4-FFF2-40B4-BE49-F238E27FC236}">
                <a16:creationId xmlns:a16="http://schemas.microsoft.com/office/drawing/2014/main" id="{3A0A2C4A-5C84-4E3E-B405-85E988ED1D80}"/>
              </a:ext>
            </a:extLst>
          </p:cNvPr>
          <p:cNvSpPr>
            <a:spLocks noGrp="1"/>
          </p:cNvSpPr>
          <p:nvPr>
            <p:ph type="body" sz="quarter" idx="14"/>
          </p:nvPr>
        </p:nvSpPr>
        <p:spPr/>
        <p:txBody>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Tänk på de olika definitionerna av popkulturturism som ges i inledningen till denna modul. Stämmer dessa definitioner med vad som händer i din region? Finns det några utelämnanden inom definitionerna – vad skulle du vilja lägga till?</a:t>
            </a:r>
            <a:endParaRPr lang="en-IE" dirty="0"/>
          </a:p>
        </p:txBody>
      </p:sp>
    </p:spTree>
    <p:extLst>
      <p:ext uri="{BB962C8B-B14F-4D97-AF65-F5344CB8AC3E}">
        <p14:creationId xmlns:p14="http://schemas.microsoft.com/office/powerpoint/2010/main" val="3192245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VAD ÄR POPKULTUR-TURISM?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sv-SE" dirty="0"/>
              <a:t>Popkulturturism är resor motiverade av popkulturfenomen som böcker, filmer och musik. Till exempel, popkulturturister som älskar Harry Potter flockas till Londons </a:t>
            </a:r>
            <a:r>
              <a:rPr lang="sv-SE" dirty="0" err="1"/>
              <a:t>King's</a:t>
            </a:r>
            <a:r>
              <a:rPr lang="sv-SE" dirty="0"/>
              <a:t> Cross tågstation för att posera vid en vagn som halvvägs försvunnit in i en vägg på den fiktiva </a:t>
            </a:r>
            <a:r>
              <a:rPr lang="en-US" dirty="0">
                <a:hlinkClick r:id="rId2"/>
              </a:rPr>
              <a:t>Platform 9 and ¾..</a:t>
            </a:r>
            <a:endParaRPr lang="en-US" dirty="0"/>
          </a:p>
        </p:txBody>
      </p:sp>
      <p:pic>
        <p:nvPicPr>
          <p:cNvPr id="13" name="Picture Placeholder 12" descr="A person standing in front of a building&#10;&#10;Description automatically generated">
            <a:extLst>
              <a:ext uri="{FF2B5EF4-FFF2-40B4-BE49-F238E27FC236}">
                <a16:creationId xmlns:a16="http://schemas.microsoft.com/office/drawing/2014/main" id="{6C1D7B85-AFA4-4837-ABF3-92B859F82B6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10117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AE749B-0F9B-4768-8DA4-F8A062484596}"/>
              </a:ext>
            </a:extLst>
          </p:cNvPr>
          <p:cNvSpPr>
            <a:spLocks noGrp="1"/>
          </p:cNvSpPr>
          <p:nvPr>
            <p:ph type="body" sz="quarter" idx="13"/>
          </p:nvPr>
        </p:nvSpPr>
        <p:spPr/>
        <p:txBody>
          <a:bodyPr/>
          <a:lstStyle/>
          <a:p>
            <a:r>
              <a:rPr lang="en-IE" dirty="0"/>
              <a:t>MODUL 1 ÖVNING 2: </a:t>
            </a:r>
            <a:r>
              <a:rPr lang="sv-SE" dirty="0"/>
              <a:t>SAMMANSTÄLL EN VIRTUELL SKRAPBOK/KARTA</a:t>
            </a:r>
            <a:endParaRPr lang="en-IE" dirty="0"/>
          </a:p>
        </p:txBody>
      </p:sp>
      <p:sp>
        <p:nvSpPr>
          <p:cNvPr id="4" name="Text Placeholder 3">
            <a:extLst>
              <a:ext uri="{FF2B5EF4-FFF2-40B4-BE49-F238E27FC236}">
                <a16:creationId xmlns:a16="http://schemas.microsoft.com/office/drawing/2014/main" id="{3A0A2C4A-5C84-4E3E-B405-85E988ED1D80}"/>
              </a:ext>
            </a:extLst>
          </p:cNvPr>
          <p:cNvSpPr>
            <a:spLocks noGrp="1"/>
          </p:cNvSpPr>
          <p:nvPr>
            <p:ph type="body" sz="quarter" idx="14"/>
          </p:nvPr>
        </p:nvSpPr>
        <p:spPr/>
        <p:txBody>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Undersök exempel på popkulturturism i din region och samla bevis på dessa i en virtuell klippbok som du kan dela med dig av. Vi kommer att hänvisa till denna klippbok i senare moduler. Exempel på material som du kanske vill samla är länkar till webbplatser eller webbloggar, reklammaterial som skannade kartor, broschyrer eller guider eller annat reklammaterial. Du kanske också vill ladda upp dina egna fotografier av webbplatser till din virtuella klippbok.</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17" name="Picture Placeholder 16">
            <a:extLst>
              <a:ext uri="{FF2B5EF4-FFF2-40B4-BE49-F238E27FC236}">
                <a16:creationId xmlns:a16="http://schemas.microsoft.com/office/drawing/2014/main" id="{67BE5D6D-A024-47F9-AED6-8213506486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72364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AE749B-0F9B-4768-8DA4-F8A062484596}"/>
              </a:ext>
            </a:extLst>
          </p:cNvPr>
          <p:cNvSpPr>
            <a:spLocks noGrp="1"/>
          </p:cNvSpPr>
          <p:nvPr>
            <p:ph type="body" sz="quarter" idx="13"/>
          </p:nvPr>
        </p:nvSpPr>
        <p:spPr/>
        <p:txBody>
          <a:bodyPr>
            <a:normAutofit lnSpcReduction="10000"/>
          </a:bodyPr>
          <a:lstStyle/>
          <a:p>
            <a:r>
              <a:rPr lang="en-IE" dirty="0"/>
              <a:t>MODUL 1 ÖVNING 3:</a:t>
            </a:r>
          </a:p>
          <a:p>
            <a:r>
              <a:rPr lang="en-IE" dirty="0"/>
              <a:t>COSPLAY OCH VIDEO GAME TURISM DISKUSSION</a:t>
            </a:r>
          </a:p>
        </p:txBody>
      </p:sp>
      <p:sp>
        <p:nvSpPr>
          <p:cNvPr id="4" name="Text Placeholder 3">
            <a:extLst>
              <a:ext uri="{FF2B5EF4-FFF2-40B4-BE49-F238E27FC236}">
                <a16:creationId xmlns:a16="http://schemas.microsoft.com/office/drawing/2014/main" id="{3A0A2C4A-5C84-4E3E-B405-85E988ED1D80}"/>
              </a:ext>
            </a:extLst>
          </p:cNvPr>
          <p:cNvSpPr>
            <a:spLocks noGrp="1"/>
          </p:cNvSpPr>
          <p:nvPr>
            <p:ph type="body" sz="quarter" idx="14"/>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Fräscha upp ditt minne om definitionerna av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cosplay</a:t>
            </a:r>
            <a:r>
              <a:rPr lang="sv-SE" sz="1800" dirty="0">
                <a:effectLst/>
                <a:latin typeface="Calibri" panose="020F0502020204030204" pitchFamily="34" charset="0"/>
                <a:ea typeface="Calibri" panose="020F0502020204030204" pitchFamily="34" charset="0"/>
                <a:cs typeface="Times New Roman" panose="02020603050405020304" pitchFamily="18" charset="0"/>
              </a:rPr>
              <a:t> och videospelsturism som finns i modul 1.Tänk på de olika möjligheterna för att främja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cosplay</a:t>
            </a:r>
            <a:r>
              <a:rPr lang="sv-SE" sz="1800" dirty="0">
                <a:effectLst/>
                <a:latin typeface="Calibri" panose="020F0502020204030204" pitchFamily="34" charset="0"/>
                <a:ea typeface="Calibri" panose="020F0502020204030204" pitchFamily="34" charset="0"/>
                <a:cs typeface="Times New Roman" panose="02020603050405020304" pitchFamily="18" charset="0"/>
              </a:rPr>
              <a:t>- och videospelsturism i din region. Tycker du att detta är en lämplig form av turism i din lokala miljö? Förklara gärna din synpunkt.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6" name="Picture Placeholder 5">
            <a:extLst>
              <a:ext uri="{FF2B5EF4-FFF2-40B4-BE49-F238E27FC236}">
                <a16:creationId xmlns:a16="http://schemas.microsoft.com/office/drawing/2014/main" id="{049AACA4-2E28-46CA-8CB4-E1C4AFAA72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7536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astle with a clock tower&#10;&#10;Description automatically generated">
            <a:extLst>
              <a:ext uri="{FF2B5EF4-FFF2-40B4-BE49-F238E27FC236}">
                <a16:creationId xmlns:a16="http://schemas.microsoft.com/office/drawing/2014/main" id="{CF85B7EE-4D51-0A41-915C-2CA45B3D6A0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fontScale="85000" lnSpcReduction="20000"/>
          </a:bodyPr>
          <a:lstStyle/>
          <a:p>
            <a:pPr algn="ctr"/>
            <a:r>
              <a:rPr lang="en-US" dirty="0"/>
              <a:t>HÄRNÄST: Modul 2 </a:t>
            </a:r>
          </a:p>
          <a:p>
            <a:pPr algn="ctr"/>
            <a:r>
              <a:rPr lang="en-US" dirty="0" err="1"/>
              <a:t>Vad</a:t>
            </a:r>
            <a:r>
              <a:rPr lang="en-US" dirty="0"/>
              <a:t> </a:t>
            </a:r>
            <a:r>
              <a:rPr lang="en-US" dirty="0" err="1"/>
              <a:t>vill</a:t>
            </a:r>
            <a:r>
              <a:rPr lang="en-US" dirty="0"/>
              <a:t> </a:t>
            </a:r>
            <a:r>
              <a:rPr lang="en-US" dirty="0" err="1"/>
              <a:t>popkulturturister</a:t>
            </a:r>
            <a:r>
              <a:rPr lang="en-US" dirty="0"/>
              <a:t> ha?</a:t>
            </a:r>
          </a:p>
          <a:p>
            <a:endParaRPr lang="en-US" sz="2300" dirty="0"/>
          </a:p>
          <a:p>
            <a:pPr algn="r"/>
            <a:r>
              <a:rPr lang="sv-SE" sz="2300" dirty="0"/>
              <a:t>(För vissa är det en sagolik slottsupplevelse.. Men hur är det med de andra? Häng med oss i modul 2 för att ta reda på det)</a:t>
            </a:r>
            <a:endParaRPr lang="en-US" sz="2300" dirty="0"/>
          </a:p>
        </p:txBody>
      </p:sp>
    </p:spTree>
    <p:extLst>
      <p:ext uri="{BB962C8B-B14F-4D97-AF65-F5344CB8AC3E}">
        <p14:creationId xmlns:p14="http://schemas.microsoft.com/office/powerpoint/2010/main" val="2016313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err="1"/>
              <a:t>Nyckelkällor</a:t>
            </a:r>
            <a:r>
              <a:rPr lang="en-US" sz="3200" dirty="0"/>
              <a:t>/</a:t>
            </a:r>
            <a:r>
              <a:rPr lang="en-US" sz="3200" dirty="0" err="1"/>
              <a:t>Resurser</a:t>
            </a:r>
            <a:r>
              <a:rPr lang="en-US" sz="3200" dirty="0"/>
              <a:t> </a:t>
            </a:r>
            <a:r>
              <a:rPr lang="en-US" sz="3200" dirty="0" err="1"/>
              <a:t>i</a:t>
            </a:r>
            <a:r>
              <a:rPr lang="en-US" sz="3200" dirty="0"/>
              <a:t> Modul 1</a:t>
            </a:r>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182596" y="1628444"/>
            <a:ext cx="415861" cy="415861"/>
          </a:xfrm>
          <a:prstGeom prst="rect">
            <a:avLst/>
          </a:prstGeom>
        </p:spPr>
      </p:pic>
      <p:sp>
        <p:nvSpPr>
          <p:cNvPr id="17" name="TextBox 16">
            <a:extLst>
              <a:ext uri="{FF2B5EF4-FFF2-40B4-BE49-F238E27FC236}">
                <a16:creationId xmlns:a16="http://schemas.microsoft.com/office/drawing/2014/main" id="{5E72F80B-4B12-4326-82AA-0B51025436A9}"/>
              </a:ext>
            </a:extLst>
          </p:cNvPr>
          <p:cNvSpPr txBox="1"/>
          <p:nvPr/>
        </p:nvSpPr>
        <p:spPr>
          <a:xfrm>
            <a:off x="204434" y="2225344"/>
            <a:ext cx="7784823" cy="646331"/>
          </a:xfrm>
          <a:prstGeom prst="rect">
            <a:avLst/>
          </a:prstGeom>
          <a:noFill/>
        </p:spPr>
        <p:txBody>
          <a:bodyPr wrap="square">
            <a:spAutoFit/>
          </a:bodyPr>
          <a:lstStyle/>
          <a:p>
            <a:r>
              <a:rPr lang="en-US" sz="1800" dirty="0">
                <a:hlinkClick r:id="rId4"/>
              </a:rPr>
              <a:t>The Game of Thrones effect – how the TV series changed how we travel</a:t>
            </a:r>
            <a:endParaRPr lang="en-US" sz="1800" dirty="0"/>
          </a:p>
          <a:p>
            <a:r>
              <a:rPr lang="en-US" sz="1800" dirty="0">
                <a:hlinkClick r:id="rId5"/>
              </a:rPr>
              <a:t>The Cosplay Economy: How Dressing Up Grew Up</a:t>
            </a:r>
            <a:endParaRPr lang="en-US" sz="1800" dirty="0"/>
          </a:p>
        </p:txBody>
      </p:sp>
    </p:spTree>
    <p:extLst>
      <p:ext uri="{BB962C8B-B14F-4D97-AF65-F5344CB8AC3E}">
        <p14:creationId xmlns:p14="http://schemas.microsoft.com/office/powerpoint/2010/main" val="110820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tanding in front of a brick building&#10;&#10;Description automatically generated">
            <a:extLst>
              <a:ext uri="{FF2B5EF4-FFF2-40B4-BE49-F238E27FC236}">
                <a16:creationId xmlns:a16="http://schemas.microsoft.com/office/drawing/2014/main" id="{F38AC280-EB25-4269-B253-7268FB9946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837" y="2098307"/>
            <a:ext cx="2732569" cy="4085924"/>
          </a:xfrm>
          <a:prstGeom prst="rect">
            <a:avLst/>
          </a:prstGeom>
        </p:spPr>
      </p:pic>
      <p:pic>
        <p:nvPicPr>
          <p:cNvPr id="19" name="Picture 18" descr="A picture containing nature, tree, view, waterfall&#10;&#10;Description automatically generated">
            <a:extLst>
              <a:ext uri="{FF2B5EF4-FFF2-40B4-BE49-F238E27FC236}">
                <a16:creationId xmlns:a16="http://schemas.microsoft.com/office/drawing/2014/main" id="{15A57716-5E46-4040-BFF0-541F4AB121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6554" y="2098307"/>
            <a:ext cx="2722615" cy="4085925"/>
          </a:xfrm>
          <a:prstGeom prst="rect">
            <a:avLst/>
          </a:prstGeom>
        </p:spPr>
      </p:pic>
      <p:pic>
        <p:nvPicPr>
          <p:cNvPr id="17" name="Picture 16" descr="A picture containing building, indoor, train, walking&#10;&#10;Description automatically generated">
            <a:extLst>
              <a:ext uri="{FF2B5EF4-FFF2-40B4-BE49-F238E27FC236}">
                <a16:creationId xmlns:a16="http://schemas.microsoft.com/office/drawing/2014/main" id="{D167AFE4-9408-4B74-A0D0-7AE81669AB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3529" y="2098308"/>
            <a:ext cx="2739175" cy="4085924"/>
          </a:xfrm>
          <a:prstGeom prst="rect">
            <a:avLst/>
          </a:prstGeom>
        </p:spPr>
      </p:pic>
      <p:pic>
        <p:nvPicPr>
          <p:cNvPr id="13" name="Picture 12" descr="A person sitting next to a fireplace&#10;&#10;Description automatically generated">
            <a:extLst>
              <a:ext uri="{FF2B5EF4-FFF2-40B4-BE49-F238E27FC236}">
                <a16:creationId xmlns:a16="http://schemas.microsoft.com/office/drawing/2014/main" id="{3B2F86C9-2719-44FC-9154-F1DAB09E6B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6051" y="2151694"/>
            <a:ext cx="2739175" cy="4085925"/>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lstStyle/>
          <a:p>
            <a:r>
              <a:rPr lang="en-IE" dirty="0"/>
              <a:t>POPKULTURTURISM MÖJLIGHETER</a:t>
            </a:r>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a:t>Du </a:t>
            </a:r>
            <a:r>
              <a:rPr lang="en-IE" dirty="0" err="1"/>
              <a:t>kan</a:t>
            </a:r>
            <a:r>
              <a:rPr lang="en-IE" dirty="0"/>
              <a:t> </a:t>
            </a:r>
            <a:r>
              <a:rPr lang="en-IE" dirty="0" err="1"/>
              <a:t>utforska</a:t>
            </a:r>
            <a:r>
              <a:rPr lang="en-IE" dirty="0"/>
              <a:t> </a:t>
            </a:r>
            <a:r>
              <a:rPr lang="en-IE" dirty="0" err="1"/>
              <a:t>och</a:t>
            </a:r>
            <a:r>
              <a:rPr lang="en-IE" dirty="0"/>
              <a:t> </a:t>
            </a:r>
            <a:r>
              <a:rPr lang="en-IE" dirty="0" err="1"/>
              <a:t>använda</a:t>
            </a:r>
            <a:r>
              <a:rPr lang="en-IE" dirty="0"/>
              <a:t> </a:t>
            </a:r>
            <a:r>
              <a:rPr lang="en-IE" dirty="0" err="1"/>
              <a:t>popkultur</a:t>
            </a:r>
            <a:r>
              <a:rPr lang="en-IE" dirty="0"/>
              <a:t> </a:t>
            </a:r>
            <a:r>
              <a:rPr lang="en-IE" dirty="0" err="1"/>
              <a:t>för</a:t>
            </a:r>
            <a:r>
              <a:rPr lang="en-IE" dirty="0"/>
              <a:t> att..</a:t>
            </a:r>
          </a:p>
        </p:txBody>
      </p:sp>
      <p:sp>
        <p:nvSpPr>
          <p:cNvPr id="4" name="Text Placeholder 3">
            <a:extLst>
              <a:ext uri="{FF2B5EF4-FFF2-40B4-BE49-F238E27FC236}">
                <a16:creationId xmlns:a16="http://schemas.microsoft.com/office/drawing/2014/main" id="{7CB96FA5-C24E-48FB-BC02-CC83D51610FD}"/>
              </a:ext>
            </a:extLst>
          </p:cNvPr>
          <p:cNvSpPr>
            <a:spLocks noGrp="1"/>
          </p:cNvSpPr>
          <p:nvPr>
            <p:ph type="body" sz="quarter" idx="15"/>
          </p:nvPr>
        </p:nvSpPr>
        <p:spPr>
          <a:solidFill>
            <a:srgbClr val="1198D1"/>
          </a:solidFill>
        </p:spPr>
        <p:txBody>
          <a:bodyPr/>
          <a:lstStyle/>
          <a:p>
            <a:r>
              <a:rPr lang="en-IE" dirty="0"/>
              <a:t>MARKNADSFÖRING</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382172" y="2282148"/>
            <a:ext cx="2724476" cy="716489"/>
          </a:xfrm>
          <a:solidFill>
            <a:srgbClr val="1198D1"/>
          </a:solidFill>
        </p:spPr>
        <p:txBody>
          <a:bodyPr/>
          <a:lstStyle/>
          <a:p>
            <a:r>
              <a:rPr lang="en-IE" dirty="0" err="1">
                <a:solidFill>
                  <a:schemeClr val="bg1"/>
                </a:solidFill>
              </a:rPr>
              <a:t>Locka</a:t>
            </a:r>
            <a:r>
              <a:rPr lang="en-IE" dirty="0">
                <a:solidFill>
                  <a:schemeClr val="bg1"/>
                </a:solidFill>
              </a:rPr>
              <a:t> </a:t>
            </a:r>
            <a:r>
              <a:rPr lang="en-IE" dirty="0" err="1">
                <a:solidFill>
                  <a:schemeClr val="bg1"/>
                </a:solidFill>
              </a:rPr>
              <a:t>nya</a:t>
            </a:r>
            <a:r>
              <a:rPr lang="en-IE" dirty="0">
                <a:solidFill>
                  <a:schemeClr val="bg1"/>
                </a:solidFill>
              </a:rPr>
              <a:t> </a:t>
            </a:r>
            <a:r>
              <a:rPr lang="en-IE" dirty="0" err="1">
                <a:solidFill>
                  <a:schemeClr val="bg1"/>
                </a:solidFill>
              </a:rPr>
              <a:t>kunder</a:t>
            </a:r>
            <a:r>
              <a:rPr lang="en-IE" dirty="0">
                <a:solidFill>
                  <a:schemeClr val="bg1"/>
                </a:solidFill>
              </a:rPr>
              <a:t> till din destination</a:t>
            </a:r>
          </a:p>
        </p:txBody>
      </p:sp>
      <p:sp>
        <p:nvSpPr>
          <p:cNvPr id="6" name="Text Placeholder 5">
            <a:extLst>
              <a:ext uri="{FF2B5EF4-FFF2-40B4-BE49-F238E27FC236}">
                <a16:creationId xmlns:a16="http://schemas.microsoft.com/office/drawing/2014/main" id="{72F500F5-96BD-4F69-9FEA-2DAFDB7B2AC5}"/>
              </a:ext>
            </a:extLst>
          </p:cNvPr>
          <p:cNvSpPr>
            <a:spLocks noGrp="1"/>
          </p:cNvSpPr>
          <p:nvPr>
            <p:ph type="body" sz="quarter" idx="17"/>
          </p:nvPr>
        </p:nvSpPr>
        <p:spPr>
          <a:solidFill>
            <a:srgbClr val="DD1B50"/>
          </a:solidFill>
        </p:spPr>
        <p:txBody>
          <a:bodyPr/>
          <a:lstStyle/>
          <a:p>
            <a:r>
              <a:rPr lang="en-IE" dirty="0"/>
              <a:t>INNOVATION</a:t>
            </a: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724475" cy="716489"/>
          </a:xfrm>
          <a:solidFill>
            <a:srgbClr val="DD1B50"/>
          </a:solidFill>
        </p:spPr>
        <p:txBody>
          <a:bodyPr/>
          <a:lstStyle/>
          <a:p>
            <a:r>
              <a:rPr lang="en-IE" dirty="0" err="1">
                <a:solidFill>
                  <a:schemeClr val="bg1"/>
                </a:solidFill>
              </a:rPr>
              <a:t>Befästa</a:t>
            </a:r>
            <a:r>
              <a:rPr lang="en-IE" dirty="0">
                <a:solidFill>
                  <a:schemeClr val="bg1"/>
                </a:solidFill>
              </a:rPr>
              <a:t> </a:t>
            </a:r>
            <a:r>
              <a:rPr lang="en-IE" dirty="0" err="1">
                <a:solidFill>
                  <a:schemeClr val="bg1"/>
                </a:solidFill>
              </a:rPr>
              <a:t>dina</a:t>
            </a:r>
            <a:r>
              <a:rPr lang="en-IE" dirty="0">
                <a:solidFill>
                  <a:schemeClr val="bg1"/>
                </a:solidFill>
              </a:rPr>
              <a:t> </a:t>
            </a:r>
            <a:r>
              <a:rPr lang="en-IE" dirty="0" err="1">
                <a:solidFill>
                  <a:schemeClr val="bg1"/>
                </a:solidFill>
              </a:rPr>
              <a:t>befintliga</a:t>
            </a:r>
            <a:r>
              <a:rPr lang="en-IE" dirty="0">
                <a:solidFill>
                  <a:schemeClr val="bg1"/>
                </a:solidFill>
              </a:rPr>
              <a:t> </a:t>
            </a:r>
            <a:r>
              <a:rPr lang="en-IE" dirty="0" err="1">
                <a:solidFill>
                  <a:schemeClr val="bg1"/>
                </a:solidFill>
              </a:rPr>
              <a:t>turisttjänster</a:t>
            </a:r>
            <a:endParaRPr lang="en-IE" dirty="0">
              <a:solidFill>
                <a:schemeClr val="bg1"/>
              </a:solidFill>
            </a:endParaRPr>
          </a:p>
        </p:txBody>
      </p:sp>
      <p:sp>
        <p:nvSpPr>
          <p:cNvPr id="8" name="Text Placeholder 7">
            <a:extLst>
              <a:ext uri="{FF2B5EF4-FFF2-40B4-BE49-F238E27FC236}">
                <a16:creationId xmlns:a16="http://schemas.microsoft.com/office/drawing/2014/main" id="{1281099C-13E3-40F5-A219-65711AB4B14B}"/>
              </a:ext>
            </a:extLst>
          </p:cNvPr>
          <p:cNvSpPr>
            <a:spLocks noGrp="1"/>
          </p:cNvSpPr>
          <p:nvPr>
            <p:ph type="body" sz="quarter" idx="19"/>
          </p:nvPr>
        </p:nvSpPr>
        <p:spPr>
          <a:solidFill>
            <a:srgbClr val="9A2E90"/>
          </a:solidFill>
        </p:spPr>
        <p:txBody>
          <a:bodyPr/>
          <a:lstStyle/>
          <a:p>
            <a:r>
              <a:rPr lang="en-IE" dirty="0"/>
              <a:t>PRODUKTUTVECKLING</a:t>
            </a: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68070" y="2282147"/>
            <a:ext cx="2659582" cy="716489"/>
          </a:xfrm>
          <a:solidFill>
            <a:srgbClr val="9A2E90"/>
          </a:solidFill>
        </p:spPr>
        <p:txBody>
          <a:bodyPr/>
          <a:lstStyle/>
          <a:p>
            <a:r>
              <a:rPr lang="en-IE" dirty="0">
                <a:solidFill>
                  <a:schemeClr val="bg1"/>
                </a:solidFill>
              </a:rPr>
              <a:t>Skapa </a:t>
            </a:r>
            <a:r>
              <a:rPr lang="en-IE" dirty="0" err="1">
                <a:solidFill>
                  <a:schemeClr val="bg1"/>
                </a:solidFill>
              </a:rPr>
              <a:t>nya</a:t>
            </a:r>
            <a:r>
              <a:rPr lang="en-IE" dirty="0">
                <a:solidFill>
                  <a:schemeClr val="bg1"/>
                </a:solidFill>
              </a:rPr>
              <a:t> </a:t>
            </a:r>
            <a:r>
              <a:rPr lang="en-IE" dirty="0" err="1">
                <a:solidFill>
                  <a:schemeClr val="bg1"/>
                </a:solidFill>
              </a:rPr>
              <a:t>turismprodukter</a:t>
            </a:r>
            <a:r>
              <a:rPr lang="en-IE" dirty="0">
                <a:solidFill>
                  <a:schemeClr val="bg1"/>
                </a:solidFill>
              </a:rPr>
              <a:t> </a:t>
            </a:r>
            <a:r>
              <a:rPr lang="en-IE" dirty="0" err="1">
                <a:solidFill>
                  <a:schemeClr val="bg1"/>
                </a:solidFill>
              </a:rPr>
              <a:t>eller</a:t>
            </a:r>
            <a:r>
              <a:rPr lang="en-IE" dirty="0">
                <a:solidFill>
                  <a:schemeClr val="bg1"/>
                </a:solidFill>
              </a:rPr>
              <a:t> -</a:t>
            </a:r>
            <a:r>
              <a:rPr lang="en-IE" dirty="0" err="1">
                <a:solidFill>
                  <a:schemeClr val="bg1"/>
                </a:solidFill>
              </a:rPr>
              <a:t>tjänster</a:t>
            </a:r>
            <a:endParaRPr lang="en-IE" dirty="0">
              <a:solidFill>
                <a:schemeClr val="bg1"/>
              </a:solidFill>
            </a:endParaRPr>
          </a:p>
        </p:txBody>
      </p:sp>
      <p:sp>
        <p:nvSpPr>
          <p:cNvPr id="10" name="Text Placeholder 9">
            <a:extLst>
              <a:ext uri="{FF2B5EF4-FFF2-40B4-BE49-F238E27FC236}">
                <a16:creationId xmlns:a16="http://schemas.microsoft.com/office/drawing/2014/main" id="{D6B9C8E9-64C5-435E-91B4-57BB1F786DA6}"/>
              </a:ext>
            </a:extLst>
          </p:cNvPr>
          <p:cNvSpPr>
            <a:spLocks noGrp="1"/>
          </p:cNvSpPr>
          <p:nvPr>
            <p:ph type="body" sz="quarter" idx="21"/>
          </p:nvPr>
        </p:nvSpPr>
        <p:spPr>
          <a:solidFill>
            <a:srgbClr val="F5B020"/>
          </a:solidFill>
        </p:spPr>
        <p:txBody>
          <a:bodyPr/>
          <a:lstStyle/>
          <a:p>
            <a:r>
              <a:rPr lang="en-IE" dirty="0"/>
              <a:t>AFFÄRSUTVECKLING</a:t>
            </a: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36051" y="2310191"/>
            <a:ext cx="2659582" cy="856521"/>
          </a:xfrm>
          <a:solidFill>
            <a:srgbClr val="F5B020"/>
          </a:solidFill>
        </p:spPr>
        <p:txBody>
          <a:bodyPr/>
          <a:lstStyle/>
          <a:p>
            <a:r>
              <a:rPr lang="en-IE" dirty="0">
                <a:solidFill>
                  <a:schemeClr val="bg1"/>
                </a:solidFill>
              </a:rPr>
              <a:t>Skapa </a:t>
            </a:r>
            <a:r>
              <a:rPr lang="en-IE" dirty="0" err="1">
                <a:solidFill>
                  <a:schemeClr val="bg1"/>
                </a:solidFill>
              </a:rPr>
              <a:t>en</a:t>
            </a:r>
            <a:r>
              <a:rPr lang="en-IE" dirty="0">
                <a:solidFill>
                  <a:schemeClr val="bg1"/>
                </a:solidFill>
              </a:rPr>
              <a:t> spin off </a:t>
            </a:r>
            <a:r>
              <a:rPr lang="en-IE" dirty="0" err="1">
                <a:solidFill>
                  <a:schemeClr val="bg1"/>
                </a:solidFill>
              </a:rPr>
              <a:t>eller</a:t>
            </a:r>
            <a:r>
              <a:rPr lang="en-IE" dirty="0">
                <a:solidFill>
                  <a:schemeClr val="bg1"/>
                </a:solidFill>
              </a:rPr>
              <a:t> </a:t>
            </a:r>
            <a:r>
              <a:rPr lang="en-IE" dirty="0" err="1">
                <a:solidFill>
                  <a:schemeClr val="bg1"/>
                </a:solidFill>
              </a:rPr>
              <a:t>nya</a:t>
            </a:r>
            <a:r>
              <a:rPr lang="en-IE" dirty="0">
                <a:solidFill>
                  <a:schemeClr val="bg1"/>
                </a:solidFill>
              </a:rPr>
              <a:t> </a:t>
            </a:r>
            <a:r>
              <a:rPr lang="en-IE" dirty="0" err="1">
                <a:solidFill>
                  <a:schemeClr val="bg1"/>
                </a:solidFill>
              </a:rPr>
              <a:t>popkulturturism</a:t>
            </a:r>
            <a:r>
              <a:rPr lang="en-IE" dirty="0">
                <a:solidFill>
                  <a:schemeClr val="bg1"/>
                </a:solidFill>
              </a:rPr>
              <a:t> -</a:t>
            </a:r>
            <a:r>
              <a:rPr lang="en-IE" dirty="0" err="1">
                <a:solidFill>
                  <a:schemeClr val="bg1"/>
                </a:solidFill>
              </a:rPr>
              <a:t>verksamhet</a:t>
            </a:r>
            <a:endParaRPr lang="en-IE" dirty="0">
              <a:solidFill>
                <a:schemeClr val="bg1"/>
              </a:solidFill>
            </a:endParaRPr>
          </a:p>
        </p:txBody>
      </p:sp>
    </p:spTree>
    <p:extLst>
      <p:ext uri="{BB962C8B-B14F-4D97-AF65-F5344CB8AC3E}">
        <p14:creationId xmlns:p14="http://schemas.microsoft.com/office/powerpoint/2010/main" val="1956513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sv-SE" dirty="0">
                <a:solidFill>
                  <a:srgbClr val="9A2E90"/>
                </a:solidFill>
              </a:rPr>
              <a:t>VARFÖR SKA DU ÖVERVÄGA ATT INNOVERA DIN TURISMVERKSAMHET GENOM POPKULTUR</a:t>
            </a:r>
            <a:r>
              <a:rPr lang="en-US" dirty="0">
                <a:solidFill>
                  <a:srgbClr val="9A2E90"/>
                </a:solidFill>
              </a:rPr>
              <a:t>?</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sv-SE" dirty="0"/>
              <a:t>Popkulturturism är en del av kulturturismen som står för nästan hälften av alla internationella </a:t>
            </a:r>
            <a:r>
              <a:rPr lang="sv-SE" dirty="0" err="1"/>
              <a:t>turismresor</a:t>
            </a:r>
            <a:r>
              <a:rPr lang="sv-SE" dirty="0"/>
              <a:t> enligt FN:s världsturismorganisation.  Storbritannien besöks av över 2 miljoner popkulturturister årligen, och de spenderar hela £1750 miljoner!!</a:t>
            </a:r>
          </a:p>
          <a:p>
            <a:pPr marL="342900" indent="-342900" algn="just">
              <a:buFont typeface="Arial" panose="020B0604020202020204" pitchFamily="34" charset="0"/>
              <a:buChar char="•"/>
            </a:pPr>
            <a:r>
              <a:rPr lang="sv-SE" dirty="0"/>
              <a:t>Popkulturturism är gåvan som fortsätter att ge... Visste du att nästan 70 år senare fortsätter turister flockas till den lugna byn </a:t>
            </a:r>
            <a:r>
              <a:rPr lang="sv-SE" dirty="0" err="1"/>
              <a:t>Cong</a:t>
            </a:r>
            <a:r>
              <a:rPr lang="sv-SE" dirty="0"/>
              <a:t> i Mayo där The </a:t>
            </a:r>
            <a:r>
              <a:rPr lang="sv-SE" dirty="0" err="1"/>
              <a:t>Quiet</a:t>
            </a:r>
            <a:r>
              <a:rPr lang="sv-SE" dirty="0"/>
              <a:t> Man filmades?</a:t>
            </a:r>
          </a:p>
          <a:p>
            <a:pPr marL="342900" indent="-342900" algn="just">
              <a:buFont typeface="Arial" panose="020B0604020202020204" pitchFamily="34" charset="0"/>
              <a:buChar char="•"/>
            </a:pPr>
            <a:r>
              <a:rPr lang="sv-SE" dirty="0"/>
              <a:t>I många avseenden erbjuder popkulturturism en färdig kundbas av fans/fanatiker som är varumärkeslojala och på jakt efter autentiska, uppslukande upplevelser som kan föra dem närmare shower, karaktärer, kändisar och platser som de har kommit att älska...</a:t>
            </a:r>
            <a:endParaRPr lang="en-US" dirty="0"/>
          </a:p>
        </p:txBody>
      </p:sp>
    </p:spTree>
    <p:extLst>
      <p:ext uri="{BB962C8B-B14F-4D97-AF65-F5344CB8AC3E}">
        <p14:creationId xmlns:p14="http://schemas.microsoft.com/office/powerpoint/2010/main" val="312409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application, website&#10;&#10;Description automatically generated">
            <a:extLst>
              <a:ext uri="{FF2B5EF4-FFF2-40B4-BE49-F238E27FC236}">
                <a16:creationId xmlns:a16="http://schemas.microsoft.com/office/drawing/2014/main" id="{A61AC56C-7CC8-415A-AB2C-6B1EA19984F3}"/>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8802435" y="1223694"/>
            <a:ext cx="3389565" cy="4113850"/>
          </a:xfrm>
        </p:spPr>
      </p:pic>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a:solidFill>
                  <a:srgbClr val="9A2E90"/>
                </a:solidFill>
              </a:rPr>
              <a:t>POPKULTURPRODUKTION/KONSUMTION</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algn="just"/>
            <a:r>
              <a:rPr lang="sv-SE" sz="2400" dirty="0"/>
              <a:t>Om man tittar på film- och tv-produktion/-konsumtion är det lätt att se hur digitaliseringen av den moderna världen har påverkat tillväxten av online-TV-streaming. Nu i Storbritannien (och större delen av resterande Europa) är online-TV och on </a:t>
            </a:r>
            <a:r>
              <a:rPr lang="sv-SE" sz="2400" dirty="0" err="1"/>
              <a:t>demand</a:t>
            </a:r>
            <a:r>
              <a:rPr lang="sv-SE" sz="2400" dirty="0"/>
              <a:t>-streaming betydligt populärare än traditionell kabel.</a:t>
            </a:r>
          </a:p>
          <a:p>
            <a:pPr algn="just"/>
            <a:r>
              <a:rPr lang="en-US" sz="2400" b="1" dirty="0" err="1">
                <a:solidFill>
                  <a:srgbClr val="9A2E90"/>
                </a:solidFill>
              </a:rPr>
              <a:t>Varför</a:t>
            </a:r>
            <a:r>
              <a:rPr lang="en-US" sz="2400" b="1" dirty="0">
                <a:solidFill>
                  <a:srgbClr val="9A2E90"/>
                </a:solidFill>
              </a:rPr>
              <a:t>? </a:t>
            </a:r>
            <a:r>
              <a:rPr lang="sv-SE" sz="2400" dirty="0"/>
              <a:t>Att kunna titta på filmer, TV-program, dokumentärer, nyheter och liveevenemang du gillar och se dem när du vill på valfri smart enhet är det bästa och enda sättet att konsumera media. Tidigare fanns det lite val i vad du tittade på. Du hade begränsade marksända kanaler och begränsade valmöjligheter. Men nu har tekniken gjort valet mer tillgängligt. On </a:t>
            </a:r>
            <a:r>
              <a:rPr lang="sv-SE" sz="2400" dirty="0" err="1"/>
              <a:t>demand</a:t>
            </a:r>
            <a:r>
              <a:rPr lang="sv-SE" sz="2400" dirty="0"/>
              <a:t>-tjänster låter dig titta på ditt favorit-tv-program 10 gånger om du vill!</a:t>
            </a:r>
            <a:endParaRPr lang="en-IE" sz="2400" dirty="0"/>
          </a:p>
        </p:txBody>
      </p:sp>
      <p:sp>
        <p:nvSpPr>
          <p:cNvPr id="5" name="TextBox 4">
            <a:extLst>
              <a:ext uri="{FF2B5EF4-FFF2-40B4-BE49-F238E27FC236}">
                <a16:creationId xmlns:a16="http://schemas.microsoft.com/office/drawing/2014/main" id="{11FF5D46-05BA-43AD-A7D0-AAD660C92FFD}"/>
              </a:ext>
            </a:extLst>
          </p:cNvPr>
          <p:cNvSpPr txBox="1"/>
          <p:nvPr/>
        </p:nvSpPr>
        <p:spPr>
          <a:xfrm>
            <a:off x="8802434" y="6049926"/>
            <a:ext cx="3389565" cy="923330"/>
          </a:xfrm>
          <a:prstGeom prst="rect">
            <a:avLst/>
          </a:prstGeom>
          <a:solidFill>
            <a:srgbClr val="1D9647"/>
          </a:solidFill>
        </p:spPr>
        <p:txBody>
          <a:bodyPr wrap="square" rtlCol="0">
            <a:spAutoFit/>
          </a:bodyPr>
          <a:lstStyle/>
          <a:p>
            <a:pPr algn="ctr"/>
            <a:r>
              <a:rPr lang="en-IE" dirty="0">
                <a:solidFill>
                  <a:schemeClr val="bg1"/>
                </a:solidFill>
              </a:rPr>
              <a:t>Netflix </a:t>
            </a:r>
            <a:r>
              <a:rPr lang="en-IE" dirty="0" err="1">
                <a:solidFill>
                  <a:schemeClr val="bg1"/>
                </a:solidFill>
              </a:rPr>
              <a:t>spenderar</a:t>
            </a:r>
            <a:r>
              <a:rPr lang="en-IE" dirty="0">
                <a:solidFill>
                  <a:schemeClr val="bg1"/>
                </a:solidFill>
              </a:rPr>
              <a:t> </a:t>
            </a:r>
            <a:r>
              <a:rPr lang="en-IE" dirty="0" err="1">
                <a:solidFill>
                  <a:schemeClr val="bg1"/>
                </a:solidFill>
              </a:rPr>
              <a:t>cirka</a:t>
            </a:r>
            <a:r>
              <a:rPr lang="en-IE" dirty="0">
                <a:solidFill>
                  <a:schemeClr val="bg1"/>
                </a:solidFill>
              </a:rPr>
              <a:t> $17 </a:t>
            </a:r>
            <a:r>
              <a:rPr lang="en-IE" dirty="0" err="1">
                <a:solidFill>
                  <a:schemeClr val="bg1"/>
                </a:solidFill>
              </a:rPr>
              <a:t>miljarder</a:t>
            </a:r>
            <a:r>
              <a:rPr lang="en-IE" dirty="0">
                <a:solidFill>
                  <a:schemeClr val="bg1"/>
                </a:solidFill>
              </a:rPr>
              <a:t> </a:t>
            </a:r>
            <a:r>
              <a:rPr lang="en-IE" dirty="0" err="1">
                <a:solidFill>
                  <a:schemeClr val="bg1"/>
                </a:solidFill>
              </a:rPr>
              <a:t>på</a:t>
            </a:r>
            <a:r>
              <a:rPr lang="en-IE" dirty="0">
                <a:solidFill>
                  <a:schemeClr val="bg1"/>
                </a:solidFill>
              </a:rPr>
              <a:t> </a:t>
            </a:r>
            <a:r>
              <a:rPr lang="en-IE" dirty="0" err="1">
                <a:solidFill>
                  <a:schemeClr val="bg1"/>
                </a:solidFill>
              </a:rPr>
              <a:t>innehållsproduktion</a:t>
            </a:r>
            <a:r>
              <a:rPr lang="en-IE" dirty="0">
                <a:solidFill>
                  <a:schemeClr val="bg1"/>
                </a:solidFill>
              </a:rPr>
              <a:t> </a:t>
            </a:r>
            <a:r>
              <a:rPr lang="en-IE" dirty="0" err="1">
                <a:solidFill>
                  <a:schemeClr val="bg1"/>
                </a:solidFill>
              </a:rPr>
              <a:t>varje</a:t>
            </a:r>
            <a:r>
              <a:rPr lang="en-IE" dirty="0">
                <a:solidFill>
                  <a:schemeClr val="bg1"/>
                </a:solidFill>
              </a:rPr>
              <a:t> </a:t>
            </a:r>
            <a:r>
              <a:rPr lang="en-IE" dirty="0" err="1">
                <a:solidFill>
                  <a:schemeClr val="bg1"/>
                </a:solidFill>
              </a:rPr>
              <a:t>år</a:t>
            </a:r>
            <a:r>
              <a:rPr lang="en-IE" dirty="0">
                <a:solidFill>
                  <a:schemeClr val="bg1"/>
                </a:solidFill>
              </a:rPr>
              <a:t>!</a:t>
            </a:r>
          </a:p>
        </p:txBody>
      </p:sp>
      <p:pic>
        <p:nvPicPr>
          <p:cNvPr id="10" name="Graphic 9" descr="Dollar">
            <a:extLst>
              <a:ext uri="{FF2B5EF4-FFF2-40B4-BE49-F238E27FC236}">
                <a16:creationId xmlns:a16="http://schemas.microsoft.com/office/drawing/2014/main" id="{C51CE24C-5C0A-412E-AEB4-2AE68C1A5C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3656" y="5915891"/>
            <a:ext cx="914400" cy="914400"/>
          </a:xfrm>
          <a:prstGeom prst="rect">
            <a:avLst/>
          </a:prstGeom>
        </p:spPr>
      </p:pic>
    </p:spTree>
    <p:extLst>
      <p:ext uri="{BB962C8B-B14F-4D97-AF65-F5344CB8AC3E}">
        <p14:creationId xmlns:p14="http://schemas.microsoft.com/office/powerpoint/2010/main" val="106181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extLst>
              <p:ext uri="{D42A27DB-BD31-4B8C-83A1-F6EECF244321}">
                <p14:modId xmlns:p14="http://schemas.microsoft.com/office/powerpoint/2010/main" val="797653484"/>
              </p:ext>
            </p:extLst>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649486" cy="697353"/>
          </a:xfrm>
        </p:spPr>
        <p:txBody>
          <a:bodyPr/>
          <a:lstStyle/>
          <a:p>
            <a:r>
              <a:rPr lang="en-IE" dirty="0">
                <a:solidFill>
                  <a:srgbClr val="9A2E90"/>
                </a:solidFill>
              </a:rPr>
              <a:t>SENASTE TILLVÄXTEN AV POPKULTURTURISM</a:t>
            </a:r>
          </a:p>
        </p:txBody>
      </p:sp>
    </p:spTree>
    <p:extLst>
      <p:ext uri="{BB962C8B-B14F-4D97-AF65-F5344CB8AC3E}">
        <p14:creationId xmlns:p14="http://schemas.microsoft.com/office/powerpoint/2010/main" val="3705857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GAME OF THRONES EFFEKTEN</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sv-SE" dirty="0"/>
              <a:t>Games </a:t>
            </a:r>
            <a:r>
              <a:rPr lang="sv-SE" dirty="0" err="1"/>
              <a:t>of</a:t>
            </a:r>
            <a:r>
              <a:rPr lang="sv-SE" dirty="0"/>
              <a:t> </a:t>
            </a:r>
            <a:r>
              <a:rPr lang="sv-SE" dirty="0" err="1"/>
              <a:t>Thrones</a:t>
            </a:r>
            <a:r>
              <a:rPr lang="sv-SE" dirty="0"/>
              <a:t> har verkligen satt popkulturturismen i fokus i Europa och dess förmåga att omvandla turismekonomierna på sina filmplatser som nu har blivit popkulturturismdestinationer. Showen spelades främst in i Nordirland, Kroatien, Island och Spanien.</a:t>
            </a:r>
            <a:endParaRPr lang="en-US" dirty="0"/>
          </a:p>
        </p:txBody>
      </p:sp>
      <p:pic>
        <p:nvPicPr>
          <p:cNvPr id="7" name="Picture Placeholder 6" descr="A person standing in front of a mountain&#10;&#10;Description automatically generated">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4835" y="-19051"/>
            <a:ext cx="8627164" cy="4540151"/>
          </a:xfrm>
        </p:spPr>
      </p:pic>
      <p:sp>
        <p:nvSpPr>
          <p:cNvPr id="8" name="TextBox 7">
            <a:extLst>
              <a:ext uri="{FF2B5EF4-FFF2-40B4-BE49-F238E27FC236}">
                <a16:creationId xmlns:a16="http://schemas.microsoft.com/office/drawing/2014/main" id="{AA765E79-7300-459A-B8A7-8FF415C8EF1C}"/>
              </a:ext>
            </a:extLst>
          </p:cNvPr>
          <p:cNvSpPr txBox="1"/>
          <p:nvPr/>
        </p:nvSpPr>
        <p:spPr>
          <a:xfrm>
            <a:off x="3564835" y="4328368"/>
            <a:ext cx="8627164" cy="169277"/>
          </a:xfrm>
          <a:prstGeom prst="rect">
            <a:avLst/>
          </a:prstGeom>
          <a:noFill/>
        </p:spPr>
        <p:txBody>
          <a:bodyPr wrap="square" rtlCol="0">
            <a:spAutoFit/>
          </a:bodyPr>
          <a:lstStyle/>
          <a:p>
            <a:pPr algn="r"/>
            <a:r>
              <a:rPr lang="en-IE" sz="500" dirty="0">
                <a:solidFill>
                  <a:schemeClr val="bg1"/>
                </a:solidFill>
                <a:hlinkClick r:id="rId3" tooltip="http://towerofbabblepodcast.com/game-of-thrones-tower-of-babble-breakdown/">
                  <a:extLst>
                    <a:ext uri="{A12FA001-AC4F-418D-AE19-62706E023703}">
                      <ahyp:hlinkClr xmlns:ahyp="http://schemas.microsoft.com/office/drawing/2018/hyperlinkcolor" val="tx"/>
                    </a:ext>
                  </a:extLst>
                </a:hlinkClick>
              </a:rPr>
              <a:t>This Photo</a:t>
            </a:r>
            <a:r>
              <a:rPr lang="en-IE" sz="500" dirty="0">
                <a:solidFill>
                  <a:schemeClr val="bg1"/>
                </a:solidFill>
              </a:rPr>
              <a:t> is licensed under </a:t>
            </a:r>
            <a:r>
              <a:rPr lang="en-IE" sz="500" dirty="0">
                <a:solidFill>
                  <a:schemeClr val="bg1"/>
                </a:solidFill>
                <a:hlinkClick r:id="rId4" tooltip="https://creativecommons.org/licenses/by-sa/3.0/">
                  <a:extLst>
                    <a:ext uri="{A12FA001-AC4F-418D-AE19-62706E023703}">
                      <ahyp:hlinkClr xmlns:ahyp="http://schemas.microsoft.com/office/drawing/2018/hyperlinkcolor" val="tx"/>
                    </a:ext>
                  </a:extLst>
                </a:hlinkClick>
              </a:rPr>
              <a:t>CC BY-SA</a:t>
            </a:r>
            <a:endParaRPr lang="en-IE" sz="500" dirty="0">
              <a:solidFill>
                <a:schemeClr val="bg1"/>
              </a:solidFill>
            </a:endParaRPr>
          </a:p>
        </p:txBody>
      </p:sp>
    </p:spTree>
    <p:extLst>
      <p:ext uri="{BB962C8B-B14F-4D97-AF65-F5344CB8AC3E}">
        <p14:creationId xmlns:p14="http://schemas.microsoft.com/office/powerpoint/2010/main" val="2472680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D918BA2-F65C-4A11-B383-697EC7C1E5D3}">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4437</TotalTime>
  <Words>1989</Words>
  <Application>Microsoft Macintosh PowerPoint</Application>
  <PresentationFormat>Widescreen</PresentationFormat>
  <Paragraphs>129</Paragraphs>
  <Slides>43</Slides>
  <Notes>0</Notes>
  <HiddenSlides>0</HiddenSlides>
  <MMClips>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4" baseType="lpstr">
      <vt:lpstr>Arial</vt:lpstr>
      <vt:lpstr>Austin News Text Roman</vt:lpstr>
      <vt:lpstr>Calibri</vt:lpstr>
      <vt:lpstr>Calibri Light</vt:lpstr>
      <vt:lpstr>Guardian Text Egyptian Web</vt:lpstr>
      <vt:lpstr>Quattrocento Sans</vt:lpstr>
      <vt:lpstr>Roboto Slab</vt:lpstr>
      <vt:lpstr>Times New Roman</vt:lpstr>
      <vt:lpstr>WF-026510-009147-001251</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108</cp:revision>
  <dcterms:created xsi:type="dcterms:W3CDTF">2019-11-20T14:08:21Z</dcterms:created>
  <dcterms:modified xsi:type="dcterms:W3CDTF">2022-02-01T10:27:07Z</dcterms:modified>
</cp:coreProperties>
</file>