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94" r:id="rId2"/>
    <p:sldId id="295" r:id="rId3"/>
    <p:sldId id="315" r:id="rId4"/>
    <p:sldId id="279" r:id="rId5"/>
    <p:sldId id="291" r:id="rId6"/>
    <p:sldId id="314" r:id="rId7"/>
    <p:sldId id="299" r:id="rId8"/>
    <p:sldId id="333" r:id="rId9"/>
    <p:sldId id="316" r:id="rId10"/>
    <p:sldId id="296" r:id="rId11"/>
    <p:sldId id="297" r:id="rId12"/>
    <p:sldId id="329" r:id="rId13"/>
    <p:sldId id="309" r:id="rId14"/>
    <p:sldId id="307" r:id="rId15"/>
    <p:sldId id="334" r:id="rId16"/>
    <p:sldId id="335" r:id="rId17"/>
    <p:sldId id="336" r:id="rId18"/>
    <p:sldId id="337" r:id="rId19"/>
    <p:sldId id="338" r:id="rId20"/>
    <p:sldId id="341" r:id="rId21"/>
    <p:sldId id="342" r:id="rId22"/>
    <p:sldId id="343" r:id="rId23"/>
    <p:sldId id="317" r:id="rId24"/>
    <p:sldId id="300" r:id="rId25"/>
    <p:sldId id="344" r:id="rId26"/>
    <p:sldId id="345" r:id="rId27"/>
    <p:sldId id="346" r:id="rId28"/>
    <p:sldId id="349" r:id="rId29"/>
    <p:sldId id="347" r:id="rId30"/>
    <p:sldId id="348" r:id="rId31"/>
    <p:sldId id="351" r:id="rId32"/>
    <p:sldId id="350" r:id="rId33"/>
    <p:sldId id="318" r:id="rId34"/>
    <p:sldId id="340" r:id="rId35"/>
    <p:sldId id="353" r:id="rId36"/>
    <p:sldId id="352" r:id="rId37"/>
    <p:sldId id="319" r:id="rId38"/>
    <p:sldId id="354" r:id="rId39"/>
    <p:sldId id="308" r:id="rId40"/>
    <p:sldId id="355" r:id="rId41"/>
    <p:sldId id="357" r:id="rId42"/>
    <p:sldId id="358" r:id="rId43"/>
    <p:sldId id="359" r:id="rId44"/>
    <p:sldId id="285" r:id="rId45"/>
    <p:sldId id="29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BE46"/>
    <a:srgbClr val="003841"/>
    <a:srgbClr val="F5B020"/>
    <a:srgbClr val="9A2E90"/>
    <a:srgbClr val="DD1B50"/>
    <a:srgbClr val="1198D1"/>
    <a:srgbClr val="1D9647"/>
    <a:srgbClr val="E45E32"/>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DC8C2A-1140-4A8A-8483-34F2B5B9DD3D}" v="38" dt="2021-11-13T12:14:45.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784" autoAdjust="0"/>
    <p:restoredTop sz="94729"/>
  </p:normalViewPr>
  <p:slideViewPr>
    <p:cSldViewPr snapToGrid="0" snapToObjects="1">
      <p:cViewPr varScale="1">
        <p:scale>
          <a:sx n="110" d="100"/>
          <a:sy n="110" d="100"/>
        </p:scale>
        <p:origin x="208" y="448"/>
      </p:cViewPr>
      <p:guideLst/>
    </p:cSldViewPr>
  </p:slideViewPr>
  <p:notesTextViewPr>
    <p:cViewPr>
      <p:scale>
        <a:sx n="1" d="1"/>
        <a:sy n="1" d="1"/>
      </p:scale>
      <p:origin x="0" y="0"/>
    </p:cViewPr>
  </p:notesTextViewPr>
  <p:sorterViewPr>
    <p:cViewPr>
      <p:scale>
        <a:sx n="66" d="100"/>
        <a:sy n="66" d="100"/>
      </p:scale>
      <p:origin x="0" y="-2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6172A-77FE-483D-A530-6D7DCBD59C4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IE"/>
        </a:p>
      </dgm:t>
    </dgm:pt>
    <dgm:pt modelId="{FE2DFFC7-FD6E-4E29-B06A-DC9EDADC1CD3}">
      <dgm:prSet phldrT="[Text]" custT="1"/>
      <dgm:spPr/>
      <dgm:t>
        <a:bodyPr/>
        <a:lstStyle/>
        <a:p>
          <a:pPr algn="ctr"/>
          <a:r>
            <a:rPr lang="en-LT" sz="2000" dirty="0"/>
            <a:t>- </a:t>
          </a:r>
          <a:r>
            <a:rPr lang="sv-SE" sz="2000" dirty="0"/>
            <a:t>cirka 5 procent av världens resenärer inspireras av filmer när de väljer sin semesterdestination</a:t>
          </a:r>
        </a:p>
        <a:p>
          <a:pPr algn="ctr"/>
          <a:r>
            <a:rPr lang="en-LT" sz="2000" dirty="0"/>
            <a:t>- </a:t>
          </a:r>
          <a:r>
            <a:rPr lang="sv-SE" sz="2000" dirty="0"/>
            <a:t>20 procent av internationella resenärer anger filmer som en informationskälla som påverkat deras beslut att resa till Irland</a:t>
          </a:r>
          <a:endParaRPr lang="en-LT" sz="2000" dirty="0"/>
        </a:p>
        <a:p>
          <a:pPr algn="ctr"/>
          <a:r>
            <a:rPr lang="en-LT" sz="2000" dirty="0"/>
            <a:t>- </a:t>
          </a:r>
          <a:r>
            <a:rPr lang="sv-SE" sz="2000" dirty="0"/>
            <a:t>36 procent av de tillfrågade internationella turisterna och 12 procent av alla inhemska turister i Storbritannien kan definieras som filmplatsturister</a:t>
          </a:r>
          <a:endParaRPr lang="en-IE" sz="2000" dirty="0"/>
        </a:p>
      </dgm:t>
    </dgm:pt>
    <dgm:pt modelId="{EBF38EA2-7638-4AE2-9EE0-D6BF7F7D42F3}" type="parTrans" cxnId="{CEAD4320-7B81-4FA7-A450-5CD76AAAC015}">
      <dgm:prSet/>
      <dgm:spPr/>
      <dgm:t>
        <a:bodyPr/>
        <a:lstStyle/>
        <a:p>
          <a:endParaRPr lang="en-IE"/>
        </a:p>
      </dgm:t>
    </dgm:pt>
    <dgm:pt modelId="{9B96E44D-01FE-4929-B85D-911D00D72958}" type="sibTrans" cxnId="{CEAD4320-7B81-4FA7-A450-5CD76AAAC015}">
      <dgm:prSet/>
      <dgm:spPr/>
      <dgm:t>
        <a:bodyPr/>
        <a:lstStyle/>
        <a:p>
          <a:endParaRPr lang="en-IE"/>
        </a:p>
      </dgm:t>
    </dgm:pt>
    <dgm:pt modelId="{4BE2EBD4-FBFB-42D4-9FF0-C1EE4630E803}">
      <dgm:prSet phldrT="[Text]"/>
      <dgm:spPr>
        <a:solidFill>
          <a:srgbClr val="9A2E90"/>
        </a:solidFill>
      </dgm:spPr>
      <dgm:t>
        <a:bodyPr/>
        <a:lstStyle/>
        <a:p>
          <a:r>
            <a:rPr lang="sv-SE" dirty="0"/>
            <a:t>Film- och tv-produktioner kan sätta resmål på kartan och öka turismen till filmplatser</a:t>
          </a:r>
          <a:endParaRPr lang="en-IE" dirty="0"/>
        </a:p>
      </dgm:t>
    </dgm:pt>
    <dgm:pt modelId="{86BE3997-523B-4C25-B6BC-868BBEBC29BC}" type="parTrans" cxnId="{A17E0E5D-AA21-4F2D-9F81-D1283A2A6B44}">
      <dgm:prSet/>
      <dgm:spPr/>
      <dgm:t>
        <a:bodyPr/>
        <a:lstStyle/>
        <a:p>
          <a:endParaRPr lang="en-IE"/>
        </a:p>
      </dgm:t>
    </dgm:pt>
    <dgm:pt modelId="{3758A60C-A760-4003-B2A1-0A3EED7F258E}" type="sibTrans" cxnId="{A17E0E5D-AA21-4F2D-9F81-D1283A2A6B44}">
      <dgm:prSet/>
      <dgm:spPr/>
      <dgm:t>
        <a:bodyPr/>
        <a:lstStyle/>
        <a:p>
          <a:endParaRPr lang="en-IE"/>
        </a:p>
      </dgm:t>
    </dgm:pt>
    <dgm:pt modelId="{CD1ECF54-C84C-4C93-967D-FBCB5DAD50DD}" type="pres">
      <dgm:prSet presAssocID="{B136172A-77FE-483D-A530-6D7DCBD59C45}" presName="Name0" presStyleCnt="0">
        <dgm:presLayoutVars>
          <dgm:dir/>
          <dgm:animOne val="branch"/>
          <dgm:animLvl val="lvl"/>
        </dgm:presLayoutVars>
      </dgm:prSet>
      <dgm:spPr/>
    </dgm:pt>
    <dgm:pt modelId="{506E5788-0DEF-4D91-A32C-377D8C33EB51}" type="pres">
      <dgm:prSet presAssocID="{FE2DFFC7-FD6E-4E29-B06A-DC9EDADC1CD3}" presName="chaos" presStyleCnt="0"/>
      <dgm:spPr/>
    </dgm:pt>
    <dgm:pt modelId="{C16B8174-807D-4AB2-AC34-1ECA6BE24F39}" type="pres">
      <dgm:prSet presAssocID="{FE2DFFC7-FD6E-4E29-B06A-DC9EDADC1CD3}" presName="parTx1" presStyleLbl="revTx" presStyleIdx="0" presStyleCnt="1" custScaleX="116872" custScaleY="104178" custLinFactNeighborX="-39" custLinFactNeighborY="7188"/>
      <dgm:spPr/>
    </dgm:pt>
    <dgm:pt modelId="{71F0470F-C5BB-4B3E-A7E6-65F5BBC28D29}" type="pres">
      <dgm:prSet presAssocID="{FE2DFFC7-FD6E-4E29-B06A-DC9EDADC1CD3}" presName="c1" presStyleLbl="node1" presStyleIdx="0" presStyleCnt="19" custLinFactY="-100000" custLinFactNeighborX="35458" custLinFactNeighborY="-112746"/>
      <dgm:spPr/>
    </dgm:pt>
    <dgm:pt modelId="{2C91C065-8D65-40D9-998A-F7CAD4174277}" type="pres">
      <dgm:prSet presAssocID="{FE2DFFC7-FD6E-4E29-B06A-DC9EDADC1CD3}" presName="c2" presStyleLbl="node1" presStyleIdx="1" presStyleCnt="19" custLinFactY="-100000" custLinFactNeighborX="35458" custLinFactNeighborY="-112746"/>
      <dgm:spPr>
        <a:solidFill>
          <a:srgbClr val="E45E32"/>
        </a:solidFill>
      </dgm:spPr>
    </dgm:pt>
    <dgm:pt modelId="{14294C6D-F56D-4CF8-A39E-8699E3C0DE5D}" type="pres">
      <dgm:prSet presAssocID="{FE2DFFC7-FD6E-4E29-B06A-DC9EDADC1CD3}" presName="c3" presStyleLbl="node1" presStyleIdx="2" presStyleCnt="19" custLinFactY="-35384" custLinFactNeighborX="22564" custLinFactNeighborY="-100000"/>
      <dgm:spPr>
        <a:solidFill>
          <a:srgbClr val="91BE46"/>
        </a:solidFill>
      </dgm:spPr>
    </dgm:pt>
    <dgm:pt modelId="{B978F2DC-0EAE-4E22-95D1-F751026FB6A8}" type="pres">
      <dgm:prSet presAssocID="{FE2DFFC7-FD6E-4E29-B06A-DC9EDADC1CD3}" presName="c4" presStyleLbl="node1" presStyleIdx="3" presStyleCnt="19" custLinFactY="-100000" custLinFactNeighborX="35458" custLinFactNeighborY="-112746"/>
      <dgm:spPr/>
    </dgm:pt>
    <dgm:pt modelId="{570338F4-C7C2-487E-BB44-653AAB0A771A}" type="pres">
      <dgm:prSet presAssocID="{FE2DFFC7-FD6E-4E29-B06A-DC9EDADC1CD3}" presName="c5" presStyleLbl="node1" presStyleIdx="4" presStyleCnt="19" custLinFactY="-100000" custLinFactNeighborX="35458" custLinFactNeighborY="-112746"/>
      <dgm:spPr>
        <a:solidFill>
          <a:srgbClr val="F5B020"/>
        </a:solidFill>
      </dgm:spPr>
    </dgm:pt>
    <dgm:pt modelId="{E08E4F2B-7AB6-4763-A99E-3A15AD5504ED}" type="pres">
      <dgm:prSet presAssocID="{FE2DFFC7-FD6E-4E29-B06A-DC9EDADC1CD3}" presName="c6" presStyleLbl="node1" presStyleIdx="5" presStyleCnt="19" custLinFactY="-100000" custLinFactNeighborX="35458" custLinFactNeighborY="-112746"/>
      <dgm:spPr/>
    </dgm:pt>
    <dgm:pt modelId="{78C9B5DC-92A2-48C6-B577-53D094421583}" type="pres">
      <dgm:prSet presAssocID="{FE2DFFC7-FD6E-4E29-B06A-DC9EDADC1CD3}" presName="c7" presStyleLbl="node1" presStyleIdx="6" presStyleCnt="19" custLinFactY="-35384" custLinFactNeighborX="22564" custLinFactNeighborY="-100000"/>
      <dgm:spPr>
        <a:solidFill>
          <a:srgbClr val="9A2E90"/>
        </a:solidFill>
      </dgm:spPr>
    </dgm:pt>
    <dgm:pt modelId="{A523678B-C814-4F3E-9B11-B657F13BA3A9}" type="pres">
      <dgm:prSet presAssocID="{FE2DFFC7-FD6E-4E29-B06A-DC9EDADC1CD3}" presName="c8" presStyleLbl="node1" presStyleIdx="7" presStyleCnt="19" custLinFactY="-100000" custLinFactNeighborX="35458" custLinFactNeighborY="-112746"/>
      <dgm:spPr/>
    </dgm:pt>
    <dgm:pt modelId="{9C61900F-F763-48CF-BAAE-22A8168004A4}" type="pres">
      <dgm:prSet presAssocID="{FE2DFFC7-FD6E-4E29-B06A-DC9EDADC1CD3}" presName="c9" presStyleLbl="node1" presStyleIdx="8" presStyleCnt="19" custLinFactX="-500000" custLinFactY="300000" custLinFactNeighborX="-536009" custLinFactNeighborY="320810"/>
      <dgm:spPr>
        <a:solidFill>
          <a:srgbClr val="91BE46"/>
        </a:solidFill>
      </dgm:spPr>
    </dgm:pt>
    <dgm:pt modelId="{9249D64C-EECB-43F8-81C8-770398452B7B}" type="pres">
      <dgm:prSet presAssocID="{FE2DFFC7-FD6E-4E29-B06A-DC9EDADC1CD3}" presName="c10" presStyleLbl="node1" presStyleIdx="9" presStyleCnt="19" custScaleX="65899" custScaleY="70232" custLinFactY="-13030" custLinFactNeighborX="16314" custLinFactNeighborY="-100000"/>
      <dgm:spPr>
        <a:solidFill>
          <a:srgbClr val="DD1B50"/>
        </a:solidFill>
      </dgm:spPr>
    </dgm:pt>
    <dgm:pt modelId="{0AB048A4-FF4B-4FD8-A9AC-0698D97EFBA5}" type="pres">
      <dgm:prSet presAssocID="{FE2DFFC7-FD6E-4E29-B06A-DC9EDADC1CD3}" presName="c11" presStyleLbl="node1" presStyleIdx="10" presStyleCnt="19" custLinFactY="146810" custLinFactNeighborX="56666" custLinFactNeighborY="200000"/>
      <dgm:spPr>
        <a:solidFill>
          <a:srgbClr val="9A2E90"/>
        </a:solidFill>
      </dgm:spPr>
    </dgm:pt>
    <dgm:pt modelId="{609814A5-7E02-4928-9F2B-73AE6CE6E643}" type="pres">
      <dgm:prSet presAssocID="{FE2DFFC7-FD6E-4E29-B06A-DC9EDADC1CD3}" presName="c12" presStyleLbl="node1" presStyleIdx="11" presStyleCnt="19" custLinFactY="100000" custLinFactNeighborX="41639" custLinFactNeighborY="153733"/>
      <dgm:spPr/>
    </dgm:pt>
    <dgm:pt modelId="{82EAB85F-CE64-4CC0-A797-11EBF933C0F1}" type="pres">
      <dgm:prSet presAssocID="{FE2DFFC7-FD6E-4E29-B06A-DC9EDADC1CD3}" presName="c13" presStyleLbl="node1" presStyleIdx="12" presStyleCnt="19" custLinFactY="9816" custLinFactNeighborX="33611" custLinFactNeighborY="100000"/>
      <dgm:spPr>
        <a:solidFill>
          <a:srgbClr val="E45E32"/>
        </a:solidFill>
      </dgm:spPr>
    </dgm:pt>
    <dgm:pt modelId="{2A6CBC9A-1208-4D0B-8A0C-0BD5186C6B16}" type="pres">
      <dgm:prSet presAssocID="{FE2DFFC7-FD6E-4E29-B06A-DC9EDADC1CD3}" presName="c14" presStyleLbl="node1" presStyleIdx="13" presStyleCnt="19" custLinFactY="100000" custLinFactNeighborX="47612" custLinFactNeighborY="156498"/>
      <dgm:spPr>
        <a:solidFill>
          <a:srgbClr val="91BE46"/>
        </a:solidFill>
      </dgm:spPr>
    </dgm:pt>
    <dgm:pt modelId="{D119115F-B5C9-4F89-96A2-B5C62ABDA0E2}" type="pres">
      <dgm:prSet presAssocID="{FE2DFFC7-FD6E-4E29-B06A-DC9EDADC1CD3}" presName="c15" presStyleLbl="node1" presStyleIdx="14" presStyleCnt="19" custLinFactY="59515" custLinFactNeighborX="38560" custLinFactNeighborY="100000"/>
      <dgm:spPr>
        <a:solidFill>
          <a:srgbClr val="1D9647"/>
        </a:solidFill>
      </dgm:spPr>
    </dgm:pt>
    <dgm:pt modelId="{CA5C9B47-8004-4A43-809D-BC0FF38DE903}" type="pres">
      <dgm:prSet presAssocID="{FE2DFFC7-FD6E-4E29-B06A-DC9EDADC1CD3}" presName="c16" presStyleLbl="node1" presStyleIdx="15" presStyleCnt="19" custLinFactY="51431" custLinFactNeighborX="76825" custLinFactNeighborY="100000"/>
      <dgm:spPr/>
    </dgm:pt>
    <dgm:pt modelId="{EE356CFC-AD2B-46F4-A98D-5D5190F68BF7}" type="pres">
      <dgm:prSet presAssocID="{FE2DFFC7-FD6E-4E29-B06A-DC9EDADC1CD3}" presName="c17" presStyleLbl="node1" presStyleIdx="16" presStyleCnt="19" custLinFactY="9375" custLinFactNeighborX="49232" custLinFactNeighborY="100000"/>
      <dgm:spPr>
        <a:solidFill>
          <a:srgbClr val="F5B020"/>
        </a:solidFill>
      </dgm:spPr>
    </dgm:pt>
    <dgm:pt modelId="{F4BF9F17-FABE-4080-BFC7-39599C07258D}" type="pres">
      <dgm:prSet presAssocID="{FE2DFFC7-FD6E-4E29-B06A-DC9EDADC1CD3}" presName="c18" presStyleLbl="node1" presStyleIdx="17" presStyleCnt="19" custLinFactY="17885" custLinFactNeighborX="48888" custLinFactNeighborY="100000"/>
      <dgm:spPr/>
    </dgm:pt>
    <dgm:pt modelId="{5EDBEE56-EA1D-4B76-BC34-C10BB0E257EB}" type="pres">
      <dgm:prSet presAssocID="{9B96E44D-01FE-4929-B85D-911D00D72958}" presName="chevronComposite1" presStyleCnt="0"/>
      <dgm:spPr/>
    </dgm:pt>
    <dgm:pt modelId="{F347819D-ED19-406A-91B1-40D24CF4FFEC}" type="pres">
      <dgm:prSet presAssocID="{9B96E44D-01FE-4929-B85D-911D00D72958}" presName="chevron1" presStyleLbl="sibTrans2D1" presStyleIdx="0" presStyleCnt="2" custLinFactNeighborX="-1072" custLinFactNeighborY="-4695"/>
      <dgm:spPr/>
    </dgm:pt>
    <dgm:pt modelId="{2CF57059-8319-4947-BD60-48B8952E6DC4}" type="pres">
      <dgm:prSet presAssocID="{9B96E44D-01FE-4929-B85D-911D00D72958}" presName="spChevron1" presStyleCnt="0"/>
      <dgm:spPr/>
    </dgm:pt>
    <dgm:pt modelId="{CC13C669-495D-4A42-9152-C23593A8E0A6}" type="pres">
      <dgm:prSet presAssocID="{9B96E44D-01FE-4929-B85D-911D00D72958}" presName="overlap" presStyleCnt="0"/>
      <dgm:spPr/>
    </dgm:pt>
    <dgm:pt modelId="{3465E5F6-E0D3-4E63-B35C-DE236BEBCAA6}" type="pres">
      <dgm:prSet presAssocID="{9B96E44D-01FE-4929-B85D-911D00D72958}" presName="chevronComposite2" presStyleCnt="0"/>
      <dgm:spPr/>
    </dgm:pt>
    <dgm:pt modelId="{D54A3F4D-CA34-4339-B9C6-8370218E415C}" type="pres">
      <dgm:prSet presAssocID="{9B96E44D-01FE-4929-B85D-911D00D72958}" presName="chevron2" presStyleLbl="sibTrans2D1" presStyleIdx="1" presStyleCnt="2" custLinFactNeighborY="-4024"/>
      <dgm:spPr/>
    </dgm:pt>
    <dgm:pt modelId="{0AFAA3BA-592D-4E73-9256-3238E0E131B0}" type="pres">
      <dgm:prSet presAssocID="{9B96E44D-01FE-4929-B85D-911D00D72958}" presName="spChevron2" presStyleCnt="0"/>
      <dgm:spPr/>
    </dgm:pt>
    <dgm:pt modelId="{9BEEB66D-884B-4161-9CE8-D93E24A15822}" type="pres">
      <dgm:prSet presAssocID="{4BE2EBD4-FBFB-42D4-9FF0-C1EE4630E803}" presName="last" presStyleCnt="0"/>
      <dgm:spPr/>
    </dgm:pt>
    <dgm:pt modelId="{61F4A98E-BCBE-4199-AD03-FF64A940531E}" type="pres">
      <dgm:prSet presAssocID="{4BE2EBD4-FBFB-42D4-9FF0-C1EE4630E803}" presName="circleTx" presStyleLbl="node1" presStyleIdx="18" presStyleCnt="19" custLinFactNeighborX="1703" custLinFactNeighborY="-6076"/>
      <dgm:spPr/>
    </dgm:pt>
    <dgm:pt modelId="{DCA5224E-215B-43EC-85AB-A7B39516F90D}" type="pres">
      <dgm:prSet presAssocID="{4BE2EBD4-FBFB-42D4-9FF0-C1EE4630E803}" presName="spN" presStyleCnt="0"/>
      <dgm:spPr/>
    </dgm:pt>
  </dgm:ptLst>
  <dgm:cxnLst>
    <dgm:cxn modelId="{ED114508-D56C-4445-A7AB-0B0D291A8AD1}" type="presOf" srcId="{4BE2EBD4-FBFB-42D4-9FF0-C1EE4630E803}" destId="{61F4A98E-BCBE-4199-AD03-FF64A940531E}" srcOrd="0" destOrd="0" presId="urn:microsoft.com/office/officeart/2009/3/layout/RandomtoResultProcess"/>
    <dgm:cxn modelId="{CEAD4320-7B81-4FA7-A450-5CD76AAAC015}" srcId="{B136172A-77FE-483D-A530-6D7DCBD59C45}" destId="{FE2DFFC7-FD6E-4E29-B06A-DC9EDADC1CD3}" srcOrd="0" destOrd="0" parTransId="{EBF38EA2-7638-4AE2-9EE0-D6BF7F7D42F3}" sibTransId="{9B96E44D-01FE-4929-B85D-911D00D72958}"/>
    <dgm:cxn modelId="{A17E0E5D-AA21-4F2D-9F81-D1283A2A6B44}" srcId="{B136172A-77FE-483D-A530-6D7DCBD59C45}" destId="{4BE2EBD4-FBFB-42D4-9FF0-C1EE4630E803}" srcOrd="1" destOrd="0" parTransId="{86BE3997-523B-4C25-B6BC-868BBEBC29BC}" sibTransId="{3758A60C-A760-4003-B2A1-0A3EED7F258E}"/>
    <dgm:cxn modelId="{B4D5F26C-F9FE-457D-9BE5-2EA463763696}" type="presOf" srcId="{B136172A-77FE-483D-A530-6D7DCBD59C45}" destId="{CD1ECF54-C84C-4C93-967D-FBCB5DAD50DD}" srcOrd="0" destOrd="0" presId="urn:microsoft.com/office/officeart/2009/3/layout/RandomtoResultProcess"/>
    <dgm:cxn modelId="{3960468F-67DA-4F07-ADE9-397A890EC4AA}" type="presOf" srcId="{FE2DFFC7-FD6E-4E29-B06A-DC9EDADC1CD3}" destId="{C16B8174-807D-4AB2-AC34-1ECA6BE24F39}" srcOrd="0" destOrd="0" presId="urn:microsoft.com/office/officeart/2009/3/layout/RandomtoResultProcess"/>
    <dgm:cxn modelId="{D7C36DD5-1431-4BBB-A576-649BC7D033CC}" type="presParOf" srcId="{CD1ECF54-C84C-4C93-967D-FBCB5DAD50DD}" destId="{506E5788-0DEF-4D91-A32C-377D8C33EB51}" srcOrd="0" destOrd="0" presId="urn:microsoft.com/office/officeart/2009/3/layout/RandomtoResultProcess"/>
    <dgm:cxn modelId="{825AA4B8-9E2B-424E-A99B-0C5ADAFE2060}" type="presParOf" srcId="{506E5788-0DEF-4D91-A32C-377D8C33EB51}" destId="{C16B8174-807D-4AB2-AC34-1ECA6BE24F39}" srcOrd="0" destOrd="0" presId="urn:microsoft.com/office/officeart/2009/3/layout/RandomtoResultProcess"/>
    <dgm:cxn modelId="{5B853841-33B3-40AC-8EC4-D6C6E4BBF8E8}" type="presParOf" srcId="{506E5788-0DEF-4D91-A32C-377D8C33EB51}" destId="{71F0470F-C5BB-4B3E-A7E6-65F5BBC28D29}" srcOrd="1" destOrd="0" presId="urn:microsoft.com/office/officeart/2009/3/layout/RandomtoResultProcess"/>
    <dgm:cxn modelId="{E5F62DF6-3C7C-40B6-B8DC-3D8176BE78E8}" type="presParOf" srcId="{506E5788-0DEF-4D91-A32C-377D8C33EB51}" destId="{2C91C065-8D65-40D9-998A-F7CAD4174277}" srcOrd="2" destOrd="0" presId="urn:microsoft.com/office/officeart/2009/3/layout/RandomtoResultProcess"/>
    <dgm:cxn modelId="{7C91AA15-9D4E-441B-BCF4-254556459432}" type="presParOf" srcId="{506E5788-0DEF-4D91-A32C-377D8C33EB51}" destId="{14294C6D-F56D-4CF8-A39E-8699E3C0DE5D}" srcOrd="3" destOrd="0" presId="urn:microsoft.com/office/officeart/2009/3/layout/RandomtoResultProcess"/>
    <dgm:cxn modelId="{FD2A3291-4B2C-4722-A8A4-49612646BDC8}" type="presParOf" srcId="{506E5788-0DEF-4D91-A32C-377D8C33EB51}" destId="{B978F2DC-0EAE-4E22-95D1-F751026FB6A8}" srcOrd="4" destOrd="0" presId="urn:microsoft.com/office/officeart/2009/3/layout/RandomtoResultProcess"/>
    <dgm:cxn modelId="{D83E38DC-D862-4933-A90E-F4677D750628}" type="presParOf" srcId="{506E5788-0DEF-4D91-A32C-377D8C33EB51}" destId="{570338F4-C7C2-487E-BB44-653AAB0A771A}" srcOrd="5" destOrd="0" presId="urn:microsoft.com/office/officeart/2009/3/layout/RandomtoResultProcess"/>
    <dgm:cxn modelId="{75594B65-EA77-42AF-8E9D-04FA9C795CF4}" type="presParOf" srcId="{506E5788-0DEF-4D91-A32C-377D8C33EB51}" destId="{E08E4F2B-7AB6-4763-A99E-3A15AD5504ED}" srcOrd="6" destOrd="0" presId="urn:microsoft.com/office/officeart/2009/3/layout/RandomtoResultProcess"/>
    <dgm:cxn modelId="{B70CEF2F-6F30-46F2-A261-ED4734D50D04}" type="presParOf" srcId="{506E5788-0DEF-4D91-A32C-377D8C33EB51}" destId="{78C9B5DC-92A2-48C6-B577-53D094421583}" srcOrd="7" destOrd="0" presId="urn:microsoft.com/office/officeart/2009/3/layout/RandomtoResultProcess"/>
    <dgm:cxn modelId="{8271F235-E076-4359-91C5-C63D1F729495}" type="presParOf" srcId="{506E5788-0DEF-4D91-A32C-377D8C33EB51}" destId="{A523678B-C814-4F3E-9B11-B657F13BA3A9}" srcOrd="8" destOrd="0" presId="urn:microsoft.com/office/officeart/2009/3/layout/RandomtoResultProcess"/>
    <dgm:cxn modelId="{5FCAEBA7-3457-4602-9A62-EBDF2B0AF5B7}" type="presParOf" srcId="{506E5788-0DEF-4D91-A32C-377D8C33EB51}" destId="{9C61900F-F763-48CF-BAAE-22A8168004A4}" srcOrd="9" destOrd="0" presId="urn:microsoft.com/office/officeart/2009/3/layout/RandomtoResultProcess"/>
    <dgm:cxn modelId="{FAFEFCBD-FEC3-4D5C-8024-CBFC7B60262F}" type="presParOf" srcId="{506E5788-0DEF-4D91-A32C-377D8C33EB51}" destId="{9249D64C-EECB-43F8-81C8-770398452B7B}" srcOrd="10" destOrd="0" presId="urn:microsoft.com/office/officeart/2009/3/layout/RandomtoResultProcess"/>
    <dgm:cxn modelId="{3076E614-E070-4ABD-86ED-14B1F246519B}" type="presParOf" srcId="{506E5788-0DEF-4D91-A32C-377D8C33EB51}" destId="{0AB048A4-FF4B-4FD8-A9AC-0698D97EFBA5}" srcOrd="11" destOrd="0" presId="urn:microsoft.com/office/officeart/2009/3/layout/RandomtoResultProcess"/>
    <dgm:cxn modelId="{D77F2F99-36C9-432A-BC69-D96713D189FA}" type="presParOf" srcId="{506E5788-0DEF-4D91-A32C-377D8C33EB51}" destId="{609814A5-7E02-4928-9F2B-73AE6CE6E643}" srcOrd="12" destOrd="0" presId="urn:microsoft.com/office/officeart/2009/3/layout/RandomtoResultProcess"/>
    <dgm:cxn modelId="{5048F171-3F00-4104-A285-D1DF17046470}" type="presParOf" srcId="{506E5788-0DEF-4D91-A32C-377D8C33EB51}" destId="{82EAB85F-CE64-4CC0-A797-11EBF933C0F1}" srcOrd="13" destOrd="0" presId="urn:microsoft.com/office/officeart/2009/3/layout/RandomtoResultProcess"/>
    <dgm:cxn modelId="{63E90856-EF60-4AB8-9531-3029669EAEA5}" type="presParOf" srcId="{506E5788-0DEF-4D91-A32C-377D8C33EB51}" destId="{2A6CBC9A-1208-4D0B-8A0C-0BD5186C6B16}" srcOrd="14" destOrd="0" presId="urn:microsoft.com/office/officeart/2009/3/layout/RandomtoResultProcess"/>
    <dgm:cxn modelId="{79DBB28F-9DAC-4C2E-A8F3-564989BF94D2}" type="presParOf" srcId="{506E5788-0DEF-4D91-A32C-377D8C33EB51}" destId="{D119115F-B5C9-4F89-96A2-B5C62ABDA0E2}" srcOrd="15" destOrd="0" presId="urn:microsoft.com/office/officeart/2009/3/layout/RandomtoResultProcess"/>
    <dgm:cxn modelId="{92E125D2-94F4-4310-9A65-CC8BA4C49FF3}" type="presParOf" srcId="{506E5788-0DEF-4D91-A32C-377D8C33EB51}" destId="{CA5C9B47-8004-4A43-809D-BC0FF38DE903}" srcOrd="16" destOrd="0" presId="urn:microsoft.com/office/officeart/2009/3/layout/RandomtoResultProcess"/>
    <dgm:cxn modelId="{66CE3FD7-2DCD-4F50-AE7E-433C229CEAD5}" type="presParOf" srcId="{506E5788-0DEF-4D91-A32C-377D8C33EB51}" destId="{EE356CFC-AD2B-46F4-A98D-5D5190F68BF7}" srcOrd="17" destOrd="0" presId="urn:microsoft.com/office/officeart/2009/3/layout/RandomtoResultProcess"/>
    <dgm:cxn modelId="{E95E58CD-F630-434A-A7E0-236E16E927F8}" type="presParOf" srcId="{506E5788-0DEF-4D91-A32C-377D8C33EB51}" destId="{F4BF9F17-FABE-4080-BFC7-39599C07258D}" srcOrd="18" destOrd="0" presId="urn:microsoft.com/office/officeart/2009/3/layout/RandomtoResultProcess"/>
    <dgm:cxn modelId="{6D2E4E6B-136D-441E-BDF5-E4572771A39E}" type="presParOf" srcId="{CD1ECF54-C84C-4C93-967D-FBCB5DAD50DD}" destId="{5EDBEE56-EA1D-4B76-BC34-C10BB0E257EB}" srcOrd="1" destOrd="0" presId="urn:microsoft.com/office/officeart/2009/3/layout/RandomtoResultProcess"/>
    <dgm:cxn modelId="{1FE9EA03-28BF-4578-823E-BAB28C4A1AA0}" type="presParOf" srcId="{5EDBEE56-EA1D-4B76-BC34-C10BB0E257EB}" destId="{F347819D-ED19-406A-91B1-40D24CF4FFEC}" srcOrd="0" destOrd="0" presId="urn:microsoft.com/office/officeart/2009/3/layout/RandomtoResultProcess"/>
    <dgm:cxn modelId="{00CF99B7-2703-4C05-8144-065411AEA11E}" type="presParOf" srcId="{5EDBEE56-EA1D-4B76-BC34-C10BB0E257EB}" destId="{2CF57059-8319-4947-BD60-48B8952E6DC4}" srcOrd="1" destOrd="0" presId="urn:microsoft.com/office/officeart/2009/3/layout/RandomtoResultProcess"/>
    <dgm:cxn modelId="{6F80589D-586D-401B-9B4A-D390804B8D89}" type="presParOf" srcId="{CD1ECF54-C84C-4C93-967D-FBCB5DAD50DD}" destId="{CC13C669-495D-4A42-9152-C23593A8E0A6}" srcOrd="2" destOrd="0" presId="urn:microsoft.com/office/officeart/2009/3/layout/RandomtoResultProcess"/>
    <dgm:cxn modelId="{A6917D8E-0787-44C2-9217-9C00A56A5633}" type="presParOf" srcId="{CD1ECF54-C84C-4C93-967D-FBCB5DAD50DD}" destId="{3465E5F6-E0D3-4E63-B35C-DE236BEBCAA6}" srcOrd="3" destOrd="0" presId="urn:microsoft.com/office/officeart/2009/3/layout/RandomtoResultProcess"/>
    <dgm:cxn modelId="{0B2917A0-C20B-40A1-B2CB-BF29FD1DBDF5}" type="presParOf" srcId="{3465E5F6-E0D3-4E63-B35C-DE236BEBCAA6}" destId="{D54A3F4D-CA34-4339-B9C6-8370218E415C}" srcOrd="0" destOrd="0" presId="urn:microsoft.com/office/officeart/2009/3/layout/RandomtoResultProcess"/>
    <dgm:cxn modelId="{C62641C5-8472-40FD-A202-A119969D648A}" type="presParOf" srcId="{3465E5F6-E0D3-4E63-B35C-DE236BEBCAA6}" destId="{0AFAA3BA-592D-4E73-9256-3238E0E131B0}" srcOrd="1" destOrd="0" presId="urn:microsoft.com/office/officeart/2009/3/layout/RandomtoResultProcess"/>
    <dgm:cxn modelId="{630DF582-8C2C-4087-A371-1634DA39BFCA}" type="presParOf" srcId="{CD1ECF54-C84C-4C93-967D-FBCB5DAD50DD}" destId="{9BEEB66D-884B-4161-9CE8-D93E24A15822}" srcOrd="4" destOrd="0" presId="urn:microsoft.com/office/officeart/2009/3/layout/RandomtoResultProcess"/>
    <dgm:cxn modelId="{241611A7-57C0-49EF-AEC7-328CD49A7D5E}" type="presParOf" srcId="{9BEEB66D-884B-4161-9CE8-D93E24A15822}" destId="{61F4A98E-BCBE-4199-AD03-FF64A940531E}" srcOrd="0" destOrd="0" presId="urn:microsoft.com/office/officeart/2009/3/layout/RandomtoResultProcess"/>
    <dgm:cxn modelId="{C36DFD7E-3179-41A0-9145-C6775628E061}" type="presParOf" srcId="{9BEEB66D-884B-4161-9CE8-D93E24A15822}" destId="{DCA5224E-215B-43EC-85AB-A7B39516F90D}"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B8174-807D-4AB2-AC34-1ECA6BE24F39}">
      <dsp:nvSpPr>
        <dsp:cNvPr id="0" name=""/>
        <dsp:cNvSpPr/>
      </dsp:nvSpPr>
      <dsp:spPr>
        <a:xfrm>
          <a:off x="0" y="3307979"/>
          <a:ext cx="4848089" cy="1424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LT" sz="2000" kern="1200" dirty="0"/>
            <a:t>- </a:t>
          </a:r>
          <a:r>
            <a:rPr lang="sv-SE" sz="2000" kern="1200" dirty="0"/>
            <a:t>cirka 5 procent av världens resenärer inspireras av filmer när de väljer sin semesterdestination</a:t>
          </a:r>
        </a:p>
        <a:p>
          <a:pPr marL="0" lvl="0" indent="0" algn="ctr" defTabSz="889000">
            <a:lnSpc>
              <a:spcPct val="90000"/>
            </a:lnSpc>
            <a:spcBef>
              <a:spcPct val="0"/>
            </a:spcBef>
            <a:spcAft>
              <a:spcPct val="35000"/>
            </a:spcAft>
            <a:buNone/>
          </a:pPr>
          <a:r>
            <a:rPr lang="en-LT" sz="2000" kern="1200" dirty="0"/>
            <a:t>- </a:t>
          </a:r>
          <a:r>
            <a:rPr lang="sv-SE" sz="2000" kern="1200" dirty="0"/>
            <a:t>20 procent av internationella resenärer anger filmer som en informationskälla som påverkat deras beslut att resa till Irland</a:t>
          </a:r>
          <a:endParaRPr lang="en-LT" sz="2000" kern="1200" dirty="0"/>
        </a:p>
        <a:p>
          <a:pPr marL="0" lvl="0" indent="0" algn="ctr" defTabSz="889000">
            <a:lnSpc>
              <a:spcPct val="90000"/>
            </a:lnSpc>
            <a:spcBef>
              <a:spcPct val="0"/>
            </a:spcBef>
            <a:spcAft>
              <a:spcPct val="35000"/>
            </a:spcAft>
            <a:buNone/>
          </a:pPr>
          <a:r>
            <a:rPr lang="en-LT" sz="2000" kern="1200" dirty="0"/>
            <a:t>- </a:t>
          </a:r>
          <a:r>
            <a:rPr lang="sv-SE" sz="2000" kern="1200" dirty="0"/>
            <a:t>36 procent av de tillfrågade internationella turisterna och 12 procent av alla inhemska turister i Storbritannien kan definieras som filmplatsturister</a:t>
          </a:r>
          <a:endParaRPr lang="en-IE" sz="2000" kern="1200" dirty="0"/>
        </a:p>
      </dsp:txBody>
      <dsp:txXfrm>
        <a:off x="0" y="3307979"/>
        <a:ext cx="4848089" cy="1424136"/>
      </dsp:txXfrm>
    </dsp:sp>
    <dsp:sp modelId="{71F0470F-C5BB-4B3E-A7E6-65F5BBC28D29}">
      <dsp:nvSpPr>
        <dsp:cNvPr id="0" name=""/>
        <dsp:cNvSpPr/>
      </dsp:nvSpPr>
      <dsp:spPr>
        <a:xfrm>
          <a:off x="462371" y="2120512"/>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1C065-8D65-40D9-998A-F7CAD4174277}">
      <dsp:nvSpPr>
        <dsp:cNvPr id="0" name=""/>
        <dsp:cNvSpPr/>
      </dsp:nvSpPr>
      <dsp:spPr>
        <a:xfrm>
          <a:off x="693350" y="1658552"/>
          <a:ext cx="329970" cy="329970"/>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94C6D-F56D-4CF8-A39E-8699E3C0DE5D}">
      <dsp:nvSpPr>
        <dsp:cNvPr id="0" name=""/>
        <dsp:cNvSpPr/>
      </dsp:nvSpPr>
      <dsp:spPr>
        <a:xfrm>
          <a:off x="1247700" y="1750943"/>
          <a:ext cx="518525" cy="518525"/>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8F2DC-0EAE-4E22-95D1-F751026FB6A8}">
      <dsp:nvSpPr>
        <dsp:cNvPr id="0" name=""/>
        <dsp:cNvSpPr/>
      </dsp:nvSpPr>
      <dsp:spPr>
        <a:xfrm>
          <a:off x="1709660" y="1242789"/>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338F4-C7C2-487E-BB44-653AAB0A771A}">
      <dsp:nvSpPr>
        <dsp:cNvPr id="0" name=""/>
        <dsp:cNvSpPr/>
      </dsp:nvSpPr>
      <dsp:spPr>
        <a:xfrm>
          <a:off x="2310207" y="1058006"/>
          <a:ext cx="329970" cy="329970"/>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8E4F2B-7AB6-4763-A99E-3A15AD5504ED}">
      <dsp:nvSpPr>
        <dsp:cNvPr id="0" name=""/>
        <dsp:cNvSpPr/>
      </dsp:nvSpPr>
      <dsp:spPr>
        <a:xfrm>
          <a:off x="3049342" y="1381377"/>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B5DC-92A2-48C6-B577-53D094421583}">
      <dsp:nvSpPr>
        <dsp:cNvPr id="0" name=""/>
        <dsp:cNvSpPr/>
      </dsp:nvSpPr>
      <dsp:spPr>
        <a:xfrm>
          <a:off x="3511300" y="1612356"/>
          <a:ext cx="518525" cy="518525"/>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3678B-C814-4F3E-9B11-B657F13BA3A9}">
      <dsp:nvSpPr>
        <dsp:cNvPr id="0" name=""/>
        <dsp:cNvSpPr/>
      </dsp:nvSpPr>
      <dsp:spPr>
        <a:xfrm>
          <a:off x="4158043" y="2120512"/>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1900F-F763-48CF-BAAE-22A8168004A4}">
      <dsp:nvSpPr>
        <dsp:cNvPr id="0" name=""/>
        <dsp:cNvSpPr/>
      </dsp:nvSpPr>
      <dsp:spPr>
        <a:xfrm>
          <a:off x="899691" y="5379158"/>
          <a:ext cx="329970" cy="329970"/>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9D64C-EECB-43F8-81C8-770398452B7B}">
      <dsp:nvSpPr>
        <dsp:cNvPr id="0" name=""/>
        <dsp:cNvSpPr/>
      </dsp:nvSpPr>
      <dsp:spPr>
        <a:xfrm>
          <a:off x="2199127" y="1527787"/>
          <a:ext cx="559150" cy="595915"/>
        </a:xfrm>
        <a:prstGeom prst="ellipse">
          <a:avLst/>
        </a:prstGeom>
        <a:solidFill>
          <a:srgbClr val="DD1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048A4-FF4B-4FD8-A9AC-0698D97EFBA5}">
      <dsp:nvSpPr>
        <dsp:cNvPr id="0" name=""/>
        <dsp:cNvSpPr/>
      </dsp:nvSpPr>
      <dsp:spPr>
        <a:xfrm>
          <a:off x="301371" y="5260368"/>
          <a:ext cx="329970" cy="329970"/>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814A5-7E02-4928-9F2B-73AE6CE6E643}">
      <dsp:nvSpPr>
        <dsp:cNvPr id="0" name=""/>
        <dsp:cNvSpPr/>
      </dsp:nvSpPr>
      <dsp:spPr>
        <a:xfrm>
          <a:off x="607474" y="5847430"/>
          <a:ext cx="518525" cy="5185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AB85F-CE64-4CC0-A797-11EBF933C0F1}">
      <dsp:nvSpPr>
        <dsp:cNvPr id="0" name=""/>
        <dsp:cNvSpPr/>
      </dsp:nvSpPr>
      <dsp:spPr>
        <a:xfrm>
          <a:off x="1338005" y="5729580"/>
          <a:ext cx="754218" cy="754218"/>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CBC9A-1208-4D0B-8A0C-0BD5186C6B16}">
      <dsp:nvSpPr>
        <dsp:cNvPr id="0" name=""/>
        <dsp:cNvSpPr/>
      </dsp:nvSpPr>
      <dsp:spPr>
        <a:xfrm>
          <a:off x="2211724" y="6348243"/>
          <a:ext cx="329970" cy="329970"/>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9115F-B5C9-4F89-96A2-B5C62ABDA0E2}">
      <dsp:nvSpPr>
        <dsp:cNvPr id="0" name=""/>
        <dsp:cNvSpPr/>
      </dsp:nvSpPr>
      <dsp:spPr>
        <a:xfrm>
          <a:off x="2439345" y="5728453"/>
          <a:ext cx="518525" cy="518525"/>
        </a:xfrm>
        <a:prstGeom prst="ellipse">
          <a:avLst/>
        </a:prstGeom>
        <a:solidFill>
          <a:srgbClr val="1D96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C9B47-8004-4A43-809D-BC0FF38DE903}">
      <dsp:nvSpPr>
        <dsp:cNvPr id="0" name=""/>
        <dsp:cNvSpPr/>
      </dsp:nvSpPr>
      <dsp:spPr>
        <a:xfrm>
          <a:off x="2954861" y="6047748"/>
          <a:ext cx="329970" cy="3299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56CFC-AD2B-46F4-A98D-5D5190F68BF7}">
      <dsp:nvSpPr>
        <dsp:cNvPr id="0" name=""/>
        <dsp:cNvSpPr/>
      </dsp:nvSpPr>
      <dsp:spPr>
        <a:xfrm>
          <a:off x="3488441" y="5633862"/>
          <a:ext cx="754218" cy="754218"/>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9F17-FABE-4080-BFC7-39599C07258D}">
      <dsp:nvSpPr>
        <dsp:cNvPr id="0" name=""/>
        <dsp:cNvSpPr/>
      </dsp:nvSpPr>
      <dsp:spPr>
        <a:xfrm>
          <a:off x="4386931" y="5235416"/>
          <a:ext cx="518525" cy="5185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7819D-ED19-406A-91B1-40D24CF4FFEC}">
      <dsp:nvSpPr>
        <dsp:cNvPr id="0" name=""/>
        <dsp:cNvSpPr/>
      </dsp:nvSpPr>
      <dsp:spPr>
        <a:xfrm>
          <a:off x="4831905" y="2315680"/>
          <a:ext cx="1522835" cy="290725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4A3F4D-CA34-4339-B9C6-8370218E415C}">
      <dsp:nvSpPr>
        <dsp:cNvPr id="0" name=""/>
        <dsp:cNvSpPr/>
      </dsp:nvSpPr>
      <dsp:spPr>
        <a:xfrm>
          <a:off x="6094187" y="2335187"/>
          <a:ext cx="1522835" cy="2907259"/>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4A98E-BCBE-4199-AD03-FF64A940531E}">
      <dsp:nvSpPr>
        <dsp:cNvPr id="0" name=""/>
        <dsp:cNvSpPr/>
      </dsp:nvSpPr>
      <dsp:spPr>
        <a:xfrm>
          <a:off x="7843269" y="1997418"/>
          <a:ext cx="3530209" cy="3530209"/>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sv-SE" sz="2900" kern="1200" dirty="0"/>
            <a:t>Film- och tv-produktioner kan sätta resmål på kartan och öka turismen till filmplatser</a:t>
          </a:r>
          <a:endParaRPr lang="en-IE" sz="2900" kern="1200" dirty="0"/>
        </a:p>
      </dsp:txBody>
      <dsp:txXfrm>
        <a:off x="8360256" y="2514405"/>
        <a:ext cx="2496235" cy="2496235"/>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64465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133242"/>
            <a:ext cx="1219201" cy="1244869"/>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21885"/>
            <a:ext cx="11381134" cy="5597232"/>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6238" y="0"/>
            <a:ext cx="12198238"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35115" y="2987040"/>
            <a:ext cx="5197998" cy="3132575"/>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406517"/>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91BE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80545"/>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19251" y="-86627"/>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910" y="446349"/>
            <a:ext cx="1421418" cy="1522949"/>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1BE46"/>
              </a:solidFill>
            </a:endParaRPr>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42147" y="643325"/>
            <a:ext cx="1423827" cy="1525530"/>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837130" y="4540164"/>
            <a:ext cx="1393371" cy="814718"/>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9990" y="6226730"/>
            <a:ext cx="1539688" cy="3750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293009"/>
            <a:ext cx="11381134" cy="5687804"/>
          </a:xfrm>
          <a:prstGeom prst="rect">
            <a:avLst/>
          </a:prstGeom>
          <a:solidFill>
            <a:srgbClr val="91B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2/1/22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66" r:id="rId6"/>
    <p:sldLayoutId id="2147483662" r:id="rId7"/>
    <p:sldLayoutId id="2147483661" r:id="rId8"/>
    <p:sldLayoutId id="2147483667" r:id="rId9"/>
    <p:sldLayoutId id="2147483679" r:id="rId10"/>
    <p:sldLayoutId id="2147483660" r:id="rId11"/>
    <p:sldLayoutId id="2147483651" r:id="rId12"/>
    <p:sldLayoutId id="2147483652" r:id="rId13"/>
    <p:sldLayoutId id="2147483673" r:id="rId14"/>
    <p:sldLayoutId id="2147483678" r:id="rId15"/>
    <p:sldLayoutId id="2147483677" r:id="rId16"/>
    <p:sldLayoutId id="2147483670" r:id="rId17"/>
    <p:sldLayoutId id="2147483676" r:id="rId18"/>
    <p:sldLayoutId id="2147483669" r:id="rId19"/>
    <p:sldLayoutId id="2147483656" r:id="rId20"/>
    <p:sldLayoutId id="2147483657" r:id="rId21"/>
    <p:sldLayoutId id="214748365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hyperlink" Target="https://www.insider.com/warning-signs-youre-about-to-visit-a-tourist-trap-2019-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mundana.com/2019/05/five-of-the-best-james-bond-film-locations/" TargetMode="External"/><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video" Target="https://www.youtube.com/embed/yePryf7e_0Q?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hyperlink" Target="https://mundana.com/2019/05/five-of-the-best-james-bond-film-location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travellerse.com/assets/upload/images/373/11-201509060929-Interstellar.jpg" TargetMode="External"/><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routledge.com/The-Routledge-Handbook-of-Popular-Culture-and-Tourism/Lundberg-Ziakas/p/book/9781138678354"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9968c6ef49dc043599a5-e151928c3d69a5a4a2d07a8bf3efa90a.ssl.cf2.rackcdn.com/1172069-2.jpg" TargetMode="Externa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i.pinimg.com/736x/f9/8b/c0/f98bc0f9c2ed2ec01816665ccc0a9d1a.jpg" TargetMode="External"/><Relationship Id="rId1" Type="http://schemas.openxmlformats.org/officeDocument/2006/relationships/slideLayout" Target="../slideLayouts/slideLayout1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daytrippen.com/wp-content/uploads/2015/01/hollywood-forever-sign.jpg"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www.accenture.com/t20191204T171441Z__w__/hk-en/_acnmedia/Accenture/Redesign-Assets/DotCom/Images/Global/General/31/Accenture-Immersive-Media.jpg" TargetMode="External"/><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d302e0npexowb4.cloudfront.net/wp-content/uploads/2019/10/23091258/Joe-Pine-Experience-Economy-1024x682.jpg"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greenandturquoise.com/wp-content/uploads/2020/04/Ice-Cave-Iceland.jpg"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blooloop.com/museum/in-depth/immersive-experiences/" TargetMode="External"/><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video" Target="https://www.youtube.com/embed/-y346Sqj_PE?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blooloop.com/museum/in-depth/immersive-experiences/" TargetMode="External"/><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nytimes.com/2011/09/25/us/gps-puts-hollywood-sign-on-the-beaten-path.html" TargetMode="External"/><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video" Target="https://www.youtube.com/embed/UFQ0PQNp3_E?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video" Target="https://www.youtube.com/embed/DBXVKhu4sB0?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theconversation.com/tourist-attractions-are-being-transformed-by-immersive-experiences-some-lessons-from-scotland-110860"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image.cnbcfm.com/api/v1/image/106466254-1585562186918gettyimages-971053374.jpeg?v=1585562303&amp;w=1600&amp;h=900" TargetMode="External"/><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www.jbepnet.com/journals/Vol_3_No_3_September_2016/11.pdf" TargetMode="External"/><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hyperlink" Target="https://img.webmd.com/dtmcms/live/webmd/consumer_assets/site_images/article_thumbnails/other/santorini_other/1800x1200_santorini_other.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jbepnet.com/journals/Vol_3_No_3_September_2016/11.pdf" TargetMode="External"/><Relationship Id="rId1" Type="http://schemas.openxmlformats.org/officeDocument/2006/relationships/slideLayout" Target="../slideLayouts/slideLayout17.xml"/><Relationship Id="rId4" Type="http://schemas.openxmlformats.org/officeDocument/2006/relationships/hyperlink" Target="https://cdn.hotelmanagement.com.au/wp-content/uploads/2013/05/31131210/Surfers-at-Surfers-Paradise-Gold-Coast-EDITED.jpg"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www.researchgate.net/publication/273496161_The_Dimensions_of_Tour_Experience_Emotional_Arousal_and_Post-experience_Behaviors_A_Research_on_Pamukkale_in_Turkey"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visitphilly.com/wp-content/uploads/2018/05/wizard-world-comic-con-philly-2016-floor-2200x1237vp.jpg"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honolulumagazine.com/wp-content/uploads/data-import/7582751f/comic-con-honolulu-lego-super-heroes.jpg" TargetMode="External"/><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routledge.com/The-Routledge-Handbook-of-Popular-Culture-and-Tourism/Lundberg-Ziakas/p/book/9781138678354" TargetMode="External"/><Relationship Id="rId1" Type="http://schemas.openxmlformats.org/officeDocument/2006/relationships/slideLayout" Target="../slideLayouts/slideLayout10.xml"/><Relationship Id="rId4" Type="http://schemas.openxmlformats.org/officeDocument/2006/relationships/hyperlink" Target="https://www.cnbc.com/2019/10/04/reedpop-the-company-behind-new-york-comic-con-has-big-plans.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super-news.info/wp-content/uploads/2019/06/Chernobyl-sees-a-spike-in-visitors-as-pop-culture-influences.jpg" TargetMode="External"/><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cdn.hotelmanagement.com.au/wp-content/uploads/2013/05/31131210/Surfers-at-Surfers-Paradise-Gold-Coast-EDITED.jpg" TargetMode="External"/><Relationship Id="rId2" Type="http://schemas.openxmlformats.org/officeDocument/2006/relationships/hyperlink" Target="https://www.routledge.com/The-Routledge-Handbook-of-Popular-Culture-and-Tourism/Lundberg-Ziakas/p/book/9781138678354" TargetMode="External"/><Relationship Id="rId1" Type="http://schemas.openxmlformats.org/officeDocument/2006/relationships/slideLayout" Target="../slideLayouts/slideLayout17.xml"/><Relationship Id="rId5" Type="http://schemas.openxmlformats.org/officeDocument/2006/relationships/hyperlink" Target="https://i.redd.it/m9xgpjt9z7n51.jpg" TargetMode="Externa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video" Target="https://www.youtube.com/embed/EmuuOJms62s?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hyperlink" Target="http://belovedbyall.com/about/" TargetMode="External"/><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hyperlink" Target="https://www.researchgate.net/publication/273496161_The_Dimensions_of_Tour_Experience_Emotional_Arousal_and_Post-experience_Behaviors_A_Research_on_Pamukkale_in_Turkey" TargetMode="External"/><Relationship Id="rId4" Type="http://schemas.openxmlformats.org/officeDocument/2006/relationships/hyperlink" Target="https://www.routledge.com/The-Routledge-Handbook-of-Popular-Culture-and-Tourism/Lundberg-Ziakas/p/book/978113867835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jackrouse.com/wp-content/uploads/IP-Pirates-of-the-Caribbean.jpg" TargetMode="External"/><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insights.ehotelier.com/wp-content/uploads/sites/6/2019/12/film_tourism.jpg" TargetMode="External"/><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huffpost.com/entry/harry-potter-travel-destinations_l_5d813a5de4b05f8fb6eee509" TargetMode="External"/><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posing in front of a monument&#10;&#10;Description automatically generated">
            <a:extLst>
              <a:ext uri="{FF2B5EF4-FFF2-40B4-BE49-F238E27FC236}">
                <a16:creationId xmlns:a16="http://schemas.microsoft.com/office/drawing/2014/main" id="{FE82DD71-9C62-1C40-A4D1-D679F75E4E0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0" y="4335390"/>
            <a:ext cx="12192000" cy="775681"/>
          </a:xfrm>
          <a:solidFill>
            <a:srgbClr val="91BE46"/>
          </a:solidFill>
        </p:spPr>
        <p:txBody>
          <a:bodyPr/>
          <a:lstStyle/>
          <a:p>
            <a:r>
              <a:rPr lang="en-US" dirty="0" err="1"/>
              <a:t>Vad</a:t>
            </a:r>
            <a:r>
              <a:rPr lang="en-US" dirty="0"/>
              <a:t> </a:t>
            </a:r>
            <a:r>
              <a:rPr lang="en-US" dirty="0" err="1"/>
              <a:t>Vill</a:t>
            </a:r>
            <a:r>
              <a:rPr lang="en-US" dirty="0"/>
              <a:t> </a:t>
            </a:r>
            <a:r>
              <a:rPr lang="en-US" dirty="0" err="1"/>
              <a:t>Popkulturturister</a:t>
            </a:r>
            <a:r>
              <a:rPr lang="en-US" dirty="0"/>
              <a:t> Ha?</a:t>
            </a:r>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548753"/>
            <a:ext cx="4224667" cy="1079295"/>
          </a:xfrm>
          <a:prstGeom prst="rect">
            <a:avLst/>
          </a:prstGeom>
        </p:spPr>
      </p:pic>
      <p:sp>
        <p:nvSpPr>
          <p:cNvPr id="3" name="TextBox 2">
            <a:extLst>
              <a:ext uri="{FF2B5EF4-FFF2-40B4-BE49-F238E27FC236}">
                <a16:creationId xmlns:a16="http://schemas.microsoft.com/office/drawing/2014/main" id="{BC36626D-22DB-4D2E-8B55-D00886814266}"/>
              </a:ext>
            </a:extLst>
          </p:cNvPr>
          <p:cNvSpPr txBox="1"/>
          <p:nvPr/>
        </p:nvSpPr>
        <p:spPr>
          <a:xfrm>
            <a:off x="9820275" y="5981700"/>
            <a:ext cx="2162175" cy="646331"/>
          </a:xfrm>
          <a:prstGeom prst="rect">
            <a:avLst/>
          </a:prstGeom>
          <a:noFill/>
        </p:spPr>
        <p:txBody>
          <a:bodyPr wrap="square" rtlCol="0">
            <a:spAutoFit/>
          </a:bodyPr>
          <a:lstStyle/>
          <a:p>
            <a:pPr algn="r"/>
            <a:r>
              <a:rPr lang="en-IE" sz="3600" b="1" dirty="0">
                <a:solidFill>
                  <a:schemeClr val="bg1"/>
                </a:solidFill>
              </a:rPr>
              <a:t>Modul 2</a:t>
            </a:r>
          </a:p>
        </p:txBody>
      </p:sp>
      <p:sp>
        <p:nvSpPr>
          <p:cNvPr id="8" name="TextBox 7">
            <a:extLst>
              <a:ext uri="{FF2B5EF4-FFF2-40B4-BE49-F238E27FC236}">
                <a16:creationId xmlns:a16="http://schemas.microsoft.com/office/drawing/2014/main" id="{B1BE94C9-DF71-344B-A1EA-E9EEB900CA5F}"/>
              </a:ext>
            </a:extLst>
          </p:cNvPr>
          <p:cNvSpPr txBox="1"/>
          <p:nvPr/>
        </p:nvSpPr>
        <p:spPr>
          <a:xfrm>
            <a:off x="8607701" y="6443365"/>
            <a:ext cx="1003024" cy="369332"/>
          </a:xfrm>
          <a:prstGeom prst="rect">
            <a:avLst/>
          </a:prstGeom>
          <a:noFill/>
        </p:spPr>
        <p:txBody>
          <a:bodyPr wrap="square" rtlCol="0">
            <a:spAutoFit/>
          </a:bodyPr>
          <a:lstStyle/>
          <a:p>
            <a:r>
              <a:rPr lang="en-LT" dirty="0">
                <a:solidFill>
                  <a:schemeClr val="bg1"/>
                </a:solidFill>
                <a:hlinkClick r:id="rId4"/>
              </a:rPr>
              <a:t>Source</a:t>
            </a:r>
            <a:endParaRPr lang="en-LT" dirty="0">
              <a:solidFill>
                <a:schemeClr val="bg1"/>
              </a:solidFill>
            </a:endParaRPr>
          </a:p>
        </p:txBody>
      </p:sp>
    </p:spTree>
    <p:extLst>
      <p:ext uri="{BB962C8B-B14F-4D97-AF65-F5344CB8AC3E}">
        <p14:creationId xmlns:p14="http://schemas.microsoft.com/office/powerpoint/2010/main" val="366396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PLATSTURISM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5"/>
            <a:ext cx="10220464" cy="1471938"/>
          </a:xfrm>
        </p:spPr>
        <p:txBody>
          <a:bodyPr/>
          <a:lstStyle/>
          <a:p>
            <a:pPr algn="just"/>
            <a:r>
              <a:rPr lang="sv-SE" sz="2800" dirty="0"/>
              <a:t>Populärkulturturism omfattar destinationer som förekommer i populärkulturella uttryck (t.ex. film, tv, litteratur, musik, mode, sport) och de människor som reser till dessa platser på grund av sin koppling till uttrycket.</a:t>
            </a:r>
            <a:endParaRPr lang="en-US" sz="2800" dirty="0"/>
          </a:p>
        </p:txBody>
      </p:sp>
      <p:pic>
        <p:nvPicPr>
          <p:cNvPr id="8" name="Picture Placeholder 7" descr="A picture containing snow, sky, outdoor, nature&#10;&#10;Description automatically generated">
            <a:extLst>
              <a:ext uri="{FF2B5EF4-FFF2-40B4-BE49-F238E27FC236}">
                <a16:creationId xmlns:a16="http://schemas.microsoft.com/office/drawing/2014/main" id="{E4C6F12A-B53E-CA43-BC26-9FB49954176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CF326AD0-A3EC-E743-9269-DB37148F29D0}"/>
              </a:ext>
            </a:extLst>
          </p:cNvPr>
          <p:cNvSpPr txBox="1"/>
          <p:nvPr/>
        </p:nvSpPr>
        <p:spPr>
          <a:xfrm>
            <a:off x="9442175" y="6272678"/>
            <a:ext cx="824265"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922504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A479C4-0957-44CA-82AC-CA5D69EFF0E0}"/>
              </a:ext>
            </a:extLst>
          </p:cNvPr>
          <p:cNvGraphicFramePr/>
          <p:nvPr>
            <p:extLst>
              <p:ext uri="{D42A27DB-BD31-4B8C-83A1-F6EECF244321}">
                <p14:modId xmlns:p14="http://schemas.microsoft.com/office/powerpoint/2010/main" val="3316602803"/>
              </p:ext>
            </p:extLst>
          </p:nvPr>
        </p:nvGraphicFramePr>
        <p:xfrm>
          <a:off x="867508" y="124327"/>
          <a:ext cx="11479629" cy="76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46E3E243-9EF7-4307-BC86-A480E4B75A5B}"/>
              </a:ext>
            </a:extLst>
          </p:cNvPr>
          <p:cNvSpPr>
            <a:spLocks noGrp="1"/>
          </p:cNvSpPr>
          <p:nvPr>
            <p:ph type="body" sz="quarter" idx="13"/>
          </p:nvPr>
        </p:nvSpPr>
        <p:spPr>
          <a:xfrm>
            <a:off x="1474981" y="626981"/>
            <a:ext cx="9649486" cy="697353"/>
          </a:xfrm>
        </p:spPr>
        <p:txBody>
          <a:bodyPr/>
          <a:lstStyle/>
          <a:p>
            <a:r>
              <a:rPr lang="en-IE" dirty="0">
                <a:solidFill>
                  <a:srgbClr val="9A2E90"/>
                </a:solidFill>
              </a:rPr>
              <a:t>SENASTE TILLVÄXT AV POPKULTURTURISM</a:t>
            </a:r>
          </a:p>
        </p:txBody>
      </p:sp>
    </p:spTree>
    <p:extLst>
      <p:ext uri="{BB962C8B-B14F-4D97-AF65-F5344CB8AC3E}">
        <p14:creationId xmlns:p14="http://schemas.microsoft.com/office/powerpoint/2010/main" val="3705857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979322"/>
            <a:ext cx="11675445" cy="461665"/>
          </a:xfrm>
          <a:prstGeom prst="rect">
            <a:avLst/>
          </a:prstGeom>
          <a:solidFill>
            <a:srgbClr val="91BE46"/>
          </a:solidFill>
        </p:spPr>
        <p:txBody>
          <a:bodyPr wrap="square" rtlCol="0">
            <a:spAutoFit/>
          </a:bodyPr>
          <a:lstStyle/>
          <a:p>
            <a:pPr algn="ctr"/>
            <a:r>
              <a:rPr lang="sv-SE" sz="2400" dirty="0">
                <a:solidFill>
                  <a:schemeClr val="bg1"/>
                </a:solidFill>
              </a:rPr>
              <a:t>I den här videon presenteras några turistmål som gjorts kända genom popkulturen</a:t>
            </a:r>
            <a:endParaRPr lang="en-IE" sz="2400" dirty="0">
              <a:solidFill>
                <a:schemeClr val="bg1"/>
              </a:solidFill>
            </a:endParaRPr>
          </a:p>
        </p:txBody>
      </p:sp>
      <p:pic>
        <p:nvPicPr>
          <p:cNvPr id="3" name="Online Media 2" descr="Tourist Destinations Made Famous Through Pop Culture">
            <a:hlinkClick r:id="" action="ppaction://media"/>
            <a:extLst>
              <a:ext uri="{FF2B5EF4-FFF2-40B4-BE49-F238E27FC236}">
                <a16:creationId xmlns:a16="http://schemas.microsoft.com/office/drawing/2014/main" id="{2DE90B7F-3591-DC43-90D5-EE1E9CF2AF38}"/>
              </a:ext>
            </a:extLst>
          </p:cNvPr>
          <p:cNvPicPr>
            <a:picLocks noRot="1" noChangeAspect="1"/>
          </p:cNvPicPr>
          <p:nvPr>
            <a:videoFile r:link="rId1"/>
          </p:nvPr>
        </p:nvPicPr>
        <p:blipFill>
          <a:blip r:embed="rId3"/>
          <a:stretch>
            <a:fillRect/>
          </a:stretch>
        </p:blipFill>
        <p:spPr>
          <a:xfrm>
            <a:off x="1046922" y="264240"/>
            <a:ext cx="10098156" cy="5705457"/>
          </a:xfrm>
          <a:prstGeom prst="rect">
            <a:avLst/>
          </a:prstGeom>
        </p:spPr>
      </p:pic>
    </p:spTree>
    <p:extLst>
      <p:ext uri="{BB962C8B-B14F-4D97-AF65-F5344CB8AC3E}">
        <p14:creationId xmlns:p14="http://schemas.microsoft.com/office/powerpoint/2010/main" val="24553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85000" lnSpcReduction="20000"/>
          </a:bodyPr>
          <a:lstStyle/>
          <a:p>
            <a:r>
              <a:rPr lang="sv-SE" dirty="0"/>
              <a:t>Populärkulturturismdestinationer upplever ofta en stark </a:t>
            </a:r>
            <a:r>
              <a:rPr lang="sv-SE" dirty="0" err="1"/>
              <a:t>marknadsföringspress</a:t>
            </a:r>
            <a:r>
              <a:rPr lang="sv-SE" dirty="0"/>
              <a:t> för att odla nischade produkter och upplevelser i kölvattnet av att de presenteras i ett populärkulturforum.</a:t>
            </a:r>
            <a:endParaRPr lang="en-US"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sv-SE" sz="2000" dirty="0"/>
              <a:t>En av de största utmaningarna som turistnäringen står inför när de investerar i populärkultur är att bygga en samarbetsrelation med de kreativa näringarna, t.ex. g. Turistindustrin bygger på spridning av information om destinationer och attraktioner till stora målmarknader, medan filmindustrins logik bygger på att begränsa spridningen av information om inspelningsplatser under förproduktion och inspelning.</a:t>
            </a:r>
            <a:endParaRPr lang="en-US" sz="2000" dirty="0"/>
          </a:p>
        </p:txBody>
      </p:sp>
      <p:pic>
        <p:nvPicPr>
          <p:cNvPr id="16" name="Picture Placeholder 15" descr="A picture containing sky, outdoor, tree, place of worship&#10;&#10;Description automatically generated">
            <a:extLst>
              <a:ext uri="{FF2B5EF4-FFF2-40B4-BE49-F238E27FC236}">
                <a16:creationId xmlns:a16="http://schemas.microsoft.com/office/drawing/2014/main" id="{AC990C35-708C-C949-9B23-B394FA4CA84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Picture Placeholder 13" descr="A person wearing a mask&#10;&#10;Description automatically generated with medium confidence">
            <a:extLst>
              <a:ext uri="{FF2B5EF4-FFF2-40B4-BE49-F238E27FC236}">
                <a16:creationId xmlns:a16="http://schemas.microsoft.com/office/drawing/2014/main" id="{27E26AAD-E750-324B-A547-B6C57AB4CA14}"/>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E98AFD45-0832-3C49-8A92-EBCC25B82813}"/>
              </a:ext>
            </a:extLst>
          </p:cNvPr>
          <p:cNvSpPr txBox="1"/>
          <p:nvPr/>
        </p:nvSpPr>
        <p:spPr>
          <a:xfrm>
            <a:off x="3535800" y="6334426"/>
            <a:ext cx="824072" cy="369332"/>
          </a:xfrm>
          <a:prstGeom prst="rect">
            <a:avLst/>
          </a:prstGeom>
          <a:noFill/>
        </p:spPr>
        <p:txBody>
          <a:bodyPr wrap="none" rtlCol="0">
            <a:spAutoFit/>
          </a:bodyPr>
          <a:lstStyle/>
          <a:p>
            <a:r>
              <a:rPr lang="en-LT" dirty="0">
                <a:hlinkClick r:id="rId4"/>
              </a:rPr>
              <a:t>Source</a:t>
            </a:r>
            <a:endParaRPr lang="en-LT" dirty="0"/>
          </a:p>
        </p:txBody>
      </p:sp>
    </p:spTree>
    <p:extLst>
      <p:ext uri="{BB962C8B-B14F-4D97-AF65-F5344CB8AC3E}">
        <p14:creationId xmlns:p14="http://schemas.microsoft.com/office/powerpoint/2010/main" val="3625239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p:txBody>
          <a:bodyPr>
            <a:normAutofit fontScale="92500" lnSpcReduction="10000"/>
          </a:bodyPr>
          <a:lstStyle/>
          <a:p>
            <a:r>
              <a:rPr lang="sv-SE" dirty="0"/>
              <a:t>Den stora utmaningen när det gäller populära kulturella platser är hur man använder dem samtidigt som de underhålls för turiständamål. Det handlar också om att hitta en balans mellan att exploatera en plats för populärkulturturismens syften och att behålla platsens äkthet, såsom dess lokala historia och identitet.</a:t>
            </a:r>
            <a:endParaRPr lang="en-IE" dirty="0"/>
          </a:p>
        </p:txBody>
      </p:sp>
      <p:pic>
        <p:nvPicPr>
          <p:cNvPr id="7" name="Picture Placeholder 6" descr="A picture containing outdoor, nature, mountain, highland&#10;&#10;Description automatically generated">
            <a:extLst>
              <a:ext uri="{FF2B5EF4-FFF2-40B4-BE49-F238E27FC236}">
                <a16:creationId xmlns:a16="http://schemas.microsoft.com/office/drawing/2014/main" id="{1E961B63-FD77-E54F-B177-5AB62F3B817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7B65FD1D-4028-BB47-A3FE-D293E7667698}"/>
              </a:ext>
            </a:extLst>
          </p:cNvPr>
          <p:cNvSpPr txBox="1"/>
          <p:nvPr/>
        </p:nvSpPr>
        <p:spPr>
          <a:xfrm>
            <a:off x="2351465" y="6135273"/>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76998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err="1"/>
              <a:t>Fallstudie</a:t>
            </a:r>
            <a:r>
              <a:rPr lang="en-US" dirty="0"/>
              <a:t> 2.1</a:t>
            </a:r>
            <a:endParaRPr lang="en-US" sz="2400" dirty="0"/>
          </a:p>
          <a:p>
            <a:pPr algn="just"/>
            <a:r>
              <a:rPr lang="en-US" sz="2400" dirty="0"/>
              <a:t>#</a:t>
            </a:r>
            <a:r>
              <a:rPr lang="en-US" sz="2400" dirty="0" err="1"/>
              <a:t>PaddingtonsBritain</a:t>
            </a:r>
            <a:endParaRPr lang="en-US" sz="2400" dirty="0"/>
          </a:p>
          <a:p>
            <a:pPr algn="just"/>
            <a:r>
              <a:rPr lang="en-GB" sz="2400" dirty="0"/>
              <a:t>‘If any of you ever make it to London, you can be sure of a very warm welcome’</a:t>
            </a:r>
            <a:endParaRPr lang="en-LT" sz="2400"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1"/>
            <a:ext cx="10217228" cy="1533390"/>
          </a:xfrm>
        </p:spPr>
        <p:txBody>
          <a:bodyPr/>
          <a:lstStyle/>
          <a:p>
            <a:pPr algn="just"/>
            <a:r>
              <a:rPr lang="sv-SE" dirty="0"/>
              <a:t>Den brittiska nationella marknadsföringsorganisationen </a:t>
            </a:r>
            <a:r>
              <a:rPr lang="sv-SE" dirty="0" err="1"/>
              <a:t>VisitBritain</a:t>
            </a:r>
            <a:r>
              <a:rPr lang="sv-SE" dirty="0"/>
              <a:t> och filmstudion STUDIOCANAL samarbetade för att skapa en gemensam kampanj. Hela processen från den första manusbedömningen till kampanjlanseringen tog ungefär ett år och bidrog till att etablera en förtroendefull relation så att ett antal immateriella tillgångar överfördes till </a:t>
            </a:r>
            <a:r>
              <a:rPr lang="sv-SE" dirty="0" err="1"/>
              <a:t>VisitBritain</a:t>
            </a:r>
            <a:r>
              <a:rPr lang="sv-SE" dirty="0"/>
              <a:t>, inklusive användningen av filmstillbilder, användningen av trailern och uttalanden från skådespelare och </a:t>
            </a:r>
            <a:r>
              <a:rPr lang="sv-SE" dirty="0" err="1"/>
              <a:t>crew</a:t>
            </a:r>
            <a:r>
              <a:rPr lang="sv-SE" dirty="0"/>
              <a:t> om London som turistmål.</a:t>
            </a:r>
            <a:endParaRPr lang="en-US" dirty="0"/>
          </a:p>
        </p:txBody>
      </p:sp>
      <p:pic>
        <p:nvPicPr>
          <p:cNvPr id="11" name="Picture Placeholder 10" descr="A picture containing text, outdoor, sky&#10;&#10;Description automatically generated">
            <a:extLst>
              <a:ext uri="{FF2B5EF4-FFF2-40B4-BE49-F238E27FC236}">
                <a16:creationId xmlns:a16="http://schemas.microsoft.com/office/drawing/2014/main" id="{9ACE57C0-7A70-974F-8AF5-CB97345B0027}"/>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24926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err="1"/>
              <a:t>Fallstudie</a:t>
            </a:r>
            <a:r>
              <a:rPr lang="en-US" dirty="0"/>
              <a:t> 2.2</a:t>
            </a:r>
          </a:p>
          <a:p>
            <a:pPr algn="just"/>
            <a:endParaRPr lang="en-US" sz="2400" dirty="0"/>
          </a:p>
          <a:p>
            <a:pPr algn="just"/>
            <a:r>
              <a:rPr lang="en-US" sz="3200" dirty="0" err="1"/>
              <a:t>Spectre</a:t>
            </a:r>
            <a:r>
              <a:rPr lang="en-US" sz="3200" dirty="0"/>
              <a:t> </a:t>
            </a:r>
            <a:r>
              <a:rPr lang="en-US" sz="3200" dirty="0" err="1"/>
              <a:t>i</a:t>
            </a:r>
            <a:r>
              <a:rPr lang="en-US" sz="3200" dirty="0"/>
              <a:t> Tyrol</a:t>
            </a:r>
            <a:endParaRPr lang="en-LT" sz="3200"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1"/>
            <a:ext cx="10217228" cy="1533390"/>
          </a:xfrm>
        </p:spPr>
        <p:txBody>
          <a:bodyPr/>
          <a:lstStyle/>
          <a:p>
            <a:pPr algn="just"/>
            <a:r>
              <a:rPr lang="sv-SE" dirty="0"/>
              <a:t>Produktionsbolagets strikta upphovsrättsbestämmelser förbjöd användningen av filmrelaterad immateriell egendom, så Tyrols destinationsmarknadsförings-organisation Tirol </a:t>
            </a:r>
            <a:r>
              <a:rPr lang="sv-SE" dirty="0" err="1"/>
              <a:t>Werbung</a:t>
            </a:r>
            <a:r>
              <a:rPr lang="sv-SE" dirty="0"/>
              <a:t> genomförde en lite generisk kampanj med sloganen "Tirol, ett fantastiskt filmlandskap". Ändå uppgick den totala annonsvärdets ekvivalens (AVE) för kampanjen till 8,4 miljoner euro, vilket resulterade i en avkastning på investeringen AVE-faktor på 1 till 8,3.</a:t>
            </a:r>
            <a:endParaRPr lang="en-US" dirty="0"/>
          </a:p>
        </p:txBody>
      </p:sp>
      <p:pic>
        <p:nvPicPr>
          <p:cNvPr id="8" name="Picture Placeholder 7" descr="Graphical user interface, website&#10;&#10;Description automatically generated">
            <a:extLst>
              <a:ext uri="{FF2B5EF4-FFF2-40B4-BE49-F238E27FC236}">
                <a16:creationId xmlns:a16="http://schemas.microsoft.com/office/drawing/2014/main" id="{A516B411-903C-1A47-8793-01789514265D}"/>
              </a:ext>
            </a:extLst>
          </p:cNvPr>
          <p:cNvPicPr>
            <a:picLocks noGrp="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121158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err="1"/>
              <a:t>Fallstudie</a:t>
            </a:r>
            <a:r>
              <a:rPr lang="en-US" dirty="0"/>
              <a:t> 2.3</a:t>
            </a:r>
            <a:endParaRPr lang="en-US" sz="2400" dirty="0"/>
          </a:p>
          <a:p>
            <a:endParaRPr lang="en-GB" dirty="0"/>
          </a:p>
          <a:p>
            <a:r>
              <a:rPr lang="en-GB" dirty="0"/>
              <a:t>Kakadu National Park </a:t>
            </a:r>
            <a:r>
              <a:rPr lang="en-GB" dirty="0" err="1"/>
              <a:t>i</a:t>
            </a:r>
            <a:r>
              <a:rPr lang="en-GB" dirty="0"/>
              <a:t> </a:t>
            </a:r>
            <a:r>
              <a:rPr lang="en-GB" dirty="0" err="1"/>
              <a:t>Australien</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1"/>
            <a:ext cx="10217228" cy="1533390"/>
          </a:xfrm>
        </p:spPr>
        <p:txBody>
          <a:bodyPr/>
          <a:lstStyle/>
          <a:p>
            <a:pPr algn="just"/>
            <a:r>
              <a:rPr lang="sv-SE" dirty="0"/>
              <a:t>I sin funktion som turistattraktioner kan filmplatser kategoriseras på olika sätt. Vissa platser representerar naturliga eller konstgjorda egenskaper med en redan existerande attraktionsstatus. Ett exempel skulle vara </a:t>
            </a:r>
            <a:r>
              <a:rPr lang="sv-SE" dirty="0" err="1"/>
              <a:t>Kakadu</a:t>
            </a:r>
            <a:r>
              <a:rPr lang="sv-SE" dirty="0"/>
              <a:t> National Park i Australien. Parken tjänade enormt på sin exponering i långfilmen Crocodile Dundee (1986).</a:t>
            </a:r>
            <a:endParaRPr lang="en-US" dirty="0"/>
          </a:p>
        </p:txBody>
      </p:sp>
      <p:pic>
        <p:nvPicPr>
          <p:cNvPr id="11" name="Picture Placeholder 10" descr="A picture containing tree, outdoor, mountain, water&#10;&#10;Description automatically generated">
            <a:extLst>
              <a:ext uri="{FF2B5EF4-FFF2-40B4-BE49-F238E27FC236}">
                <a16:creationId xmlns:a16="http://schemas.microsoft.com/office/drawing/2014/main" id="{DCBF9091-226A-8945-B30F-BBD17C6C1516}"/>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2207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normAutofit/>
          </a:bodyPr>
          <a:lstStyle/>
          <a:p>
            <a:r>
              <a:rPr lang="en-US" sz="2400" dirty="0"/>
              <a:t> </a:t>
            </a:r>
            <a:r>
              <a:rPr lang="en-GB" sz="2400" dirty="0"/>
              <a:t>In ’86, Australians hadn't even been to Kakadu, let alone Americans. Basically Kakadu was a mining area. Uranium was its biggest mineral. The government actually built a road from Darwin to Kakadu—not for tourism, but for mining.</a:t>
            </a:r>
          </a:p>
          <a:p>
            <a:endParaRPr lang="en-GB" sz="2400" dirty="0"/>
          </a:p>
          <a:p>
            <a:endParaRPr lang="en-IE" sz="2400"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612705" y="4632725"/>
            <a:ext cx="7307981" cy="923330"/>
          </a:xfrm>
          <a:prstGeom prst="rect">
            <a:avLst/>
          </a:prstGeom>
          <a:noFill/>
        </p:spPr>
        <p:txBody>
          <a:bodyPr wrap="square">
            <a:spAutoFit/>
          </a:bodyPr>
          <a:lstStyle/>
          <a:p>
            <a:pPr algn="ctr"/>
            <a:r>
              <a:rPr lang="en-US" dirty="0">
                <a:solidFill>
                  <a:schemeClr val="bg1"/>
                </a:solidFill>
                <a:latin typeface="Austin News Text Roman"/>
              </a:rPr>
              <a:t>Peter Hook</a:t>
            </a:r>
          </a:p>
          <a:p>
            <a:pPr algn="ctr"/>
            <a:r>
              <a:rPr lang="en-US" dirty="0">
                <a:solidFill>
                  <a:schemeClr val="bg1"/>
                </a:solidFill>
                <a:latin typeface="Austin News Text Roman"/>
              </a:rPr>
              <a:t>communications manager </a:t>
            </a:r>
          </a:p>
          <a:p>
            <a:pPr algn="ctr"/>
            <a:r>
              <a:rPr lang="en-US" dirty="0">
                <a:solidFill>
                  <a:schemeClr val="bg1"/>
                </a:solidFill>
                <a:latin typeface="Austin News Text Roman"/>
              </a:rPr>
              <a:t>at Kakadu Tourism </a:t>
            </a:r>
            <a:endParaRPr lang="en-US" b="0" i="0" dirty="0">
              <a:solidFill>
                <a:schemeClr val="bg1"/>
              </a:solidFill>
              <a:effectLst/>
              <a:latin typeface="Austin News Text Roman"/>
            </a:endParaRPr>
          </a:p>
        </p:txBody>
      </p:sp>
      <p:sp>
        <p:nvSpPr>
          <p:cNvPr id="14" name="TextBox 13">
            <a:extLst>
              <a:ext uri="{FF2B5EF4-FFF2-40B4-BE49-F238E27FC236}">
                <a16:creationId xmlns:a16="http://schemas.microsoft.com/office/drawing/2014/main" id="{AE5B7F93-E562-4E27-8DFF-AF5665421567}"/>
              </a:ext>
            </a:extLst>
          </p:cNvPr>
          <p:cNvSpPr txBox="1"/>
          <p:nvPr/>
        </p:nvSpPr>
        <p:spPr>
          <a:xfrm>
            <a:off x="5603184" y="6473242"/>
            <a:ext cx="6356074" cy="246221"/>
          </a:xfrm>
          <a:prstGeom prst="rect">
            <a:avLst/>
          </a:prstGeom>
          <a:noFill/>
        </p:spPr>
        <p:txBody>
          <a:bodyPr wrap="square">
            <a:spAutoFit/>
          </a:bodyPr>
          <a:lstStyle/>
          <a:p>
            <a:pPr algn="r"/>
            <a:r>
              <a:rPr lang="en-IE" sz="1000" dirty="0">
                <a:hlinkClick r:id="rId2"/>
              </a:rPr>
              <a:t>Source</a:t>
            </a:r>
            <a:endParaRPr lang="en-IE" sz="1000" dirty="0"/>
          </a:p>
        </p:txBody>
      </p:sp>
      <p:pic>
        <p:nvPicPr>
          <p:cNvPr id="9" name="Picture Placeholder 8" descr="A picture containing person, outdoor, tree&#10;&#10;Description automatically generated">
            <a:extLst>
              <a:ext uri="{FF2B5EF4-FFF2-40B4-BE49-F238E27FC236}">
                <a16:creationId xmlns:a16="http://schemas.microsoft.com/office/drawing/2014/main" id="{A5AEB5EE-E864-994C-BF08-DFB57CC0AD9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5726770" y="-1"/>
            <a:ext cx="5689601" cy="6858001"/>
          </a:xfrm>
        </p:spPr>
      </p:pic>
    </p:spTree>
    <p:extLst>
      <p:ext uri="{BB962C8B-B14F-4D97-AF65-F5344CB8AC3E}">
        <p14:creationId xmlns:p14="http://schemas.microsoft.com/office/powerpoint/2010/main" val="4196310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err="1"/>
              <a:t>Fallstudie</a:t>
            </a:r>
            <a:r>
              <a:rPr lang="en-US" dirty="0"/>
              <a:t> 2.4</a:t>
            </a:r>
            <a:endParaRPr lang="en-US" sz="2400" dirty="0"/>
          </a:p>
          <a:p>
            <a:endParaRPr lang="en-GB" dirty="0"/>
          </a:p>
          <a:p>
            <a:r>
              <a:rPr lang="en-GB" dirty="0"/>
              <a:t>Dark tourism</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0"/>
            <a:ext cx="10217228" cy="2317849"/>
          </a:xfrm>
        </p:spPr>
        <p:txBody>
          <a:bodyPr/>
          <a:lstStyle/>
          <a:p>
            <a:pPr algn="just"/>
            <a:r>
              <a:rPr lang="sv-SE" dirty="0"/>
              <a:t>Med ett </a:t>
            </a:r>
            <a:r>
              <a:rPr lang="sv-SE" dirty="0" err="1"/>
              <a:t>IMDb</a:t>
            </a:r>
            <a:r>
              <a:rPr lang="sv-SE" dirty="0"/>
              <a:t>-betyg på 9,5 av 10, 120 utmärkelser och 197 prisnomineringar är </a:t>
            </a:r>
            <a:r>
              <a:rPr lang="sv-SE" dirty="0" err="1"/>
              <a:t>Breaking</a:t>
            </a:r>
            <a:r>
              <a:rPr lang="sv-SE" dirty="0"/>
              <a:t> Bad (2008–2013) en av de mest kritikerrosade TV-programmen genom tiderna. Trots showens brutalitet älskade fansen den och strömmade till platserna i hundratal för att följa huvudkaraktärens fotspår, vilket gjorde </a:t>
            </a:r>
            <a:r>
              <a:rPr lang="sv-SE" dirty="0" err="1"/>
              <a:t>Breaking</a:t>
            </a:r>
            <a:r>
              <a:rPr lang="sv-SE" dirty="0"/>
              <a:t> Bad-besök till ett utmärkt exempel på mörk turism. Trots dess grova innehåll har turistnäringen i Albuquerque anammat möjligheten att visa upp staden och regionen till följd av showen.</a:t>
            </a:r>
            <a:endParaRPr lang="en-US" dirty="0"/>
          </a:p>
        </p:txBody>
      </p:sp>
      <p:pic>
        <p:nvPicPr>
          <p:cNvPr id="7" name="Picture Placeholder 6" descr="A picture containing text, person, outdoor, person&#10;&#10;Description automatically generated">
            <a:extLst>
              <a:ext uri="{FF2B5EF4-FFF2-40B4-BE49-F238E27FC236}">
                <a16:creationId xmlns:a16="http://schemas.microsoft.com/office/drawing/2014/main" id="{18662871-2D55-7146-AC04-A0576CFAE02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683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p:txBody>
          <a:bodyPr/>
          <a:lstStyle/>
          <a:p>
            <a:r>
              <a:rPr lang="en-IE" dirty="0"/>
              <a:t>IMMERSIVA/AKTIVA UPPLEVELSER</a:t>
            </a:r>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p:txBody>
          <a:bodyPr/>
          <a:lstStyle/>
          <a:p>
            <a:r>
              <a:rPr lang="en-IE" dirty="0"/>
              <a:t>EMOTIONELL FLYKT</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793917" y="5832509"/>
            <a:ext cx="4902027" cy="968329"/>
          </a:xfrm>
        </p:spPr>
        <p:txBody>
          <a:bodyPr/>
          <a:lstStyle/>
          <a:p>
            <a:r>
              <a:rPr lang="en-IE" dirty="0"/>
              <a:t>FANDOMSKOPPLINGAR</a:t>
            </a:r>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p:txBody>
          <a:bodyPr/>
          <a:lstStyle/>
          <a:p>
            <a:r>
              <a:rPr lang="sv-SE" dirty="0"/>
              <a:t>VILKA ÄR POPKULTURTURISTER OCH VAD VILL DE HA?</a:t>
            </a:r>
            <a:endParaRPr lang="en-IE" dirty="0"/>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p:txBody>
          <a:bodyPr/>
          <a:lstStyle/>
          <a:p>
            <a:r>
              <a:rPr lang="en-IE" dirty="0"/>
              <a:t>PLATSTURISM</a:t>
            </a:r>
          </a:p>
        </p:txBody>
      </p:sp>
      <p:pic>
        <p:nvPicPr>
          <p:cNvPr id="21" name="Picture Placeholder 20" descr="A person wearing headphones and holding a microphone&#10;&#10;Description automatically generated with low confidence">
            <a:extLst>
              <a:ext uri="{FF2B5EF4-FFF2-40B4-BE49-F238E27FC236}">
                <a16:creationId xmlns:a16="http://schemas.microsoft.com/office/drawing/2014/main" id="{0D2FFF1C-BC4E-0244-9058-C284C1953D0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68746" y="260256"/>
            <a:ext cx="4951120" cy="5981700"/>
          </a:xfrm>
        </p:spPr>
      </p:pic>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159026" y="666750"/>
            <a:ext cx="5359720" cy="2102994"/>
          </a:xfrm>
          <a:solidFill>
            <a:srgbClr val="91BE46"/>
          </a:solidFill>
        </p:spPr>
        <p:txBody>
          <a:bodyPr/>
          <a:lstStyle/>
          <a:p>
            <a:endParaRPr lang="en-IE" dirty="0"/>
          </a:p>
          <a:p>
            <a:pPr algn="ctr"/>
            <a:r>
              <a:rPr lang="en-IE" dirty="0"/>
              <a:t>MODUL 2 INNEHÅLL</a:t>
            </a:r>
          </a:p>
        </p:txBody>
      </p:sp>
      <p:sp>
        <p:nvSpPr>
          <p:cNvPr id="14" name="TextBox 13">
            <a:extLst>
              <a:ext uri="{FF2B5EF4-FFF2-40B4-BE49-F238E27FC236}">
                <a16:creationId xmlns:a16="http://schemas.microsoft.com/office/drawing/2014/main" id="{91AE8D2C-6A19-4F37-B48A-1F8536EA2FCE}"/>
              </a:ext>
            </a:extLst>
          </p:cNvPr>
          <p:cNvSpPr txBox="1"/>
          <p:nvPr/>
        </p:nvSpPr>
        <p:spPr>
          <a:xfrm>
            <a:off x="248925" y="6311243"/>
            <a:ext cx="4970941" cy="461665"/>
          </a:xfrm>
          <a:prstGeom prst="rect">
            <a:avLst/>
          </a:prstGeom>
          <a:noFill/>
        </p:spPr>
        <p:txBody>
          <a:bodyPr wrap="square">
            <a:spAutoFit/>
          </a:bodyPr>
          <a:lstStyle/>
          <a:p>
            <a:r>
              <a:rPr lang="en-US" sz="800" b="0" i="0" dirty="0">
                <a:solidFill>
                  <a:srgbClr val="323338"/>
                </a:solidFill>
                <a:effectLst/>
              </a:rPr>
              <a:t>This project has been funded with support from the European Commission. This publication reflects the views only of the author(s), and the Commission cannot be held responsible for any use, which may be made of the information contained therein.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err="1">
                <a:solidFill>
                  <a:srgbClr val="9A2E90"/>
                </a:solidFill>
              </a:rPr>
              <a:t>Musikturism</a:t>
            </a:r>
            <a:r>
              <a:rPr lang="en-IE" dirty="0">
                <a:solidFill>
                  <a:srgbClr val="9A2E90"/>
                </a:solidFill>
              </a:rPr>
              <a:t> </a:t>
            </a:r>
            <a:r>
              <a:rPr lang="en-IE" dirty="0" err="1">
                <a:solidFill>
                  <a:srgbClr val="9A2E90"/>
                </a:solidFill>
              </a:rPr>
              <a:t>och</a:t>
            </a:r>
            <a:r>
              <a:rPr lang="en-IE" dirty="0">
                <a:solidFill>
                  <a:srgbClr val="9A2E90"/>
                </a:solidFill>
              </a:rPr>
              <a:t> </a:t>
            </a:r>
            <a:r>
              <a:rPr lang="en-IE" dirty="0" err="1">
                <a:solidFill>
                  <a:srgbClr val="9A2E90"/>
                </a:solidFill>
              </a:rPr>
              <a:t>platser</a:t>
            </a:r>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indent="-342900" algn="just">
              <a:buFont typeface="Arial" panose="020B0604020202020204" pitchFamily="34" charset="0"/>
              <a:buChar char="•"/>
            </a:pPr>
            <a:r>
              <a:rPr lang="sv-SE" dirty="0"/>
              <a:t>På grund av sin abstrakta natur skiljer sig musik från andra konstformer i det sätt på vilket den väcker idéer om plats. Länkar mellan musik och plats kallas "omvägar": typer av associationer mellan musik och plats:</a:t>
            </a:r>
            <a:endParaRPr lang="en-GB" dirty="0"/>
          </a:p>
          <a:p>
            <a:pPr marL="800100" lvl="1" indent="-342900" algn="just">
              <a:buFont typeface="Arial" panose="020B0604020202020204" pitchFamily="34" charset="0"/>
              <a:buChar char="•"/>
            </a:pPr>
            <a:r>
              <a:rPr lang="sv-SE" dirty="0"/>
              <a:t>musik kan kopplas till plats genom instrumenten eller musikalisk struktur</a:t>
            </a:r>
          </a:p>
          <a:p>
            <a:pPr marL="800100" lvl="1" indent="-342900" algn="just">
              <a:buFont typeface="Arial" panose="020B0604020202020204" pitchFamily="34" charset="0"/>
              <a:buChar char="•"/>
            </a:pPr>
            <a:r>
              <a:rPr lang="sv-SE" dirty="0"/>
              <a:t>musik kan kopplas till plats genom de icke-ljud relaterade aspekterna av musik</a:t>
            </a:r>
          </a:p>
          <a:p>
            <a:pPr marL="800100" lvl="1" indent="-342900" algn="just">
              <a:buFont typeface="Arial" panose="020B0604020202020204" pitchFamily="34" charset="0"/>
              <a:buChar char="•"/>
            </a:pPr>
            <a:r>
              <a:rPr lang="sv-SE" dirty="0"/>
              <a:t>biografi om kompositören eller konstnären</a:t>
            </a:r>
          </a:p>
          <a:p>
            <a:pPr marL="800100" lvl="1" indent="-342900" algn="just">
              <a:buFont typeface="Arial" panose="020B0604020202020204" pitchFamily="34" charset="0"/>
              <a:buChar char="•"/>
            </a:pPr>
            <a:r>
              <a:rPr lang="sv-SE" dirty="0"/>
              <a:t>specifika platser kan förknippas med musik eftersom de är scenen för dess produktion, distribution eller konsumtion</a:t>
            </a:r>
            <a:endParaRPr lang="en-IE" sz="1800" dirty="0"/>
          </a:p>
        </p:txBody>
      </p:sp>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24265" cy="369332"/>
          </a:xfrm>
          <a:prstGeom prst="rect">
            <a:avLst/>
          </a:prstGeom>
          <a:noFill/>
        </p:spPr>
        <p:txBody>
          <a:bodyPr wrap="none" rtlCol="0">
            <a:spAutoFit/>
          </a:bodyPr>
          <a:lstStyle/>
          <a:p>
            <a:r>
              <a:rPr lang="en-LT" dirty="0">
                <a:hlinkClick r:id="rId2"/>
              </a:rPr>
              <a:t>Source</a:t>
            </a:r>
            <a:endParaRPr lang="en-LT" dirty="0"/>
          </a:p>
        </p:txBody>
      </p:sp>
      <p:pic>
        <p:nvPicPr>
          <p:cNvPr id="7" name="Picture Placeholder 6" descr="A picture containing indoor, ceiling, hall, several&#10;&#10;Description automatically generated">
            <a:extLst>
              <a:ext uri="{FF2B5EF4-FFF2-40B4-BE49-F238E27FC236}">
                <a16:creationId xmlns:a16="http://schemas.microsoft.com/office/drawing/2014/main" id="{02E744F2-D31B-D945-89E3-87B9F57E8A00}"/>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75483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194582"/>
          </a:xfrm>
        </p:spPr>
        <p:txBody>
          <a:bodyPr>
            <a:normAutofit/>
          </a:bodyPr>
          <a:lstStyle/>
          <a:p>
            <a:r>
              <a:rPr lang="sv-SE" dirty="0"/>
              <a:t>Musikturism lockar publik från olika åldrar</a:t>
            </a:r>
            <a:endParaRPr lang="en-US"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2882348"/>
            <a:ext cx="4445267" cy="3328447"/>
          </a:xfrm>
        </p:spPr>
        <p:txBody>
          <a:bodyPr/>
          <a:lstStyle/>
          <a:p>
            <a:r>
              <a:rPr lang="sv-SE" dirty="0"/>
              <a:t>Exempel: ABBA-vandringsturen i Stockholm är utformad för att locka turister i tjugo- och trettioårsåldern. I verkligheten lockar turnén föräldrar på runt 40 år och deras mellanbarn. Detta beror på att föräldrarna var ABBA-fans i sin ungdom, och deras barn känner till ABBA från MAMMA MIA! musikal och film.</a:t>
            </a:r>
            <a:endParaRPr lang="en-US" sz="2000" dirty="0"/>
          </a:p>
        </p:txBody>
      </p:sp>
      <p:sp>
        <p:nvSpPr>
          <p:cNvPr id="12" name="TextBox 11">
            <a:extLst>
              <a:ext uri="{FF2B5EF4-FFF2-40B4-BE49-F238E27FC236}">
                <a16:creationId xmlns:a16="http://schemas.microsoft.com/office/drawing/2014/main" id="{E98AFD45-0832-3C49-8A92-EBCC25B82813}"/>
              </a:ext>
            </a:extLst>
          </p:cNvPr>
          <p:cNvSpPr txBox="1"/>
          <p:nvPr/>
        </p:nvSpPr>
        <p:spPr>
          <a:xfrm>
            <a:off x="3535800" y="6334426"/>
            <a:ext cx="824072" cy="369332"/>
          </a:xfrm>
          <a:prstGeom prst="rect">
            <a:avLst/>
          </a:prstGeom>
          <a:noFill/>
        </p:spPr>
        <p:txBody>
          <a:bodyPr wrap="none" rtlCol="0">
            <a:spAutoFit/>
          </a:bodyPr>
          <a:lstStyle/>
          <a:p>
            <a:r>
              <a:rPr lang="en-LT" dirty="0">
                <a:hlinkClick r:id="rId2"/>
              </a:rPr>
              <a:t>Source</a:t>
            </a:r>
            <a:endParaRPr lang="en-LT" dirty="0"/>
          </a:p>
        </p:txBody>
      </p:sp>
      <p:pic>
        <p:nvPicPr>
          <p:cNvPr id="9" name="Picture Placeholder 8" descr="A group of people smiling&#10;&#10;Description automatically generated with medium confidence">
            <a:extLst>
              <a:ext uri="{FF2B5EF4-FFF2-40B4-BE49-F238E27FC236}">
                <a16:creationId xmlns:a16="http://schemas.microsoft.com/office/drawing/2014/main" id="{65EC8C0B-951F-7E47-8C46-EF719D79585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Placeholder 10" descr="A magazine cover with two women posing for a picture&#10;&#10;Description automatically generated with low confidence">
            <a:extLst>
              <a:ext uri="{FF2B5EF4-FFF2-40B4-BE49-F238E27FC236}">
                <a16:creationId xmlns:a16="http://schemas.microsoft.com/office/drawing/2014/main" id="{209A2260-EC64-5642-B438-95EF4279A5B7}"/>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4710113" y="2882900"/>
            <a:ext cx="2771775" cy="3678238"/>
          </a:xfrm>
        </p:spPr>
      </p:pic>
    </p:spTree>
    <p:extLst>
      <p:ext uri="{BB962C8B-B14F-4D97-AF65-F5344CB8AC3E}">
        <p14:creationId xmlns:p14="http://schemas.microsoft.com/office/powerpoint/2010/main" val="282058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a:bodyPr>
          <a:lstStyle/>
          <a:p>
            <a:r>
              <a:rPr lang="en-US" dirty="0" err="1"/>
              <a:t>Kändiskyrkogårdsturism</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540150"/>
            <a:ext cx="10217228" cy="2138945"/>
          </a:xfrm>
        </p:spPr>
        <p:txBody>
          <a:bodyPr/>
          <a:lstStyle/>
          <a:p>
            <a:pPr algn="just"/>
            <a:r>
              <a:rPr lang="sv-SE" dirty="0"/>
              <a:t>Många kyrkogårdar har arbetat för att utveckla turismprogram som undanröjer negativa förutfattade meningar och uppmuntrar fokus på arv, arkitektur eller kändisar för att locka besökare till deras platser. Hollywood </a:t>
            </a:r>
            <a:r>
              <a:rPr lang="sv-SE" dirty="0" err="1"/>
              <a:t>Forever</a:t>
            </a:r>
            <a:r>
              <a:rPr lang="sv-SE" dirty="0"/>
              <a:t> </a:t>
            </a:r>
            <a:r>
              <a:rPr lang="sv-SE" dirty="0" err="1"/>
              <a:t>Cemetery</a:t>
            </a:r>
            <a:r>
              <a:rPr lang="sv-SE" dirty="0"/>
              <a:t> i Los Angeles är en föregångare när det gäller att skapa sociala evenemang på kyrkogårdsområdet. Besökare är välkomna att ta med sig en picknickmiddag och breda ut filtar på gräsmattan. Långfilmer projiceras på katedralens mausoleums yttervägg.</a:t>
            </a:r>
            <a:endParaRPr lang="en-US" dirty="0"/>
          </a:p>
        </p:txBody>
      </p:sp>
      <p:sp>
        <p:nvSpPr>
          <p:cNvPr id="8" name="TextBox 7">
            <a:extLst>
              <a:ext uri="{FF2B5EF4-FFF2-40B4-BE49-F238E27FC236}">
                <a16:creationId xmlns:a16="http://schemas.microsoft.com/office/drawing/2014/main" id="{86D2AF2E-D321-8D49-8ED0-E60F3CE0E6EE}"/>
              </a:ext>
            </a:extLst>
          </p:cNvPr>
          <p:cNvSpPr txBox="1"/>
          <p:nvPr/>
        </p:nvSpPr>
        <p:spPr>
          <a:xfrm>
            <a:off x="11282809" y="5446644"/>
            <a:ext cx="824072" cy="369332"/>
          </a:xfrm>
          <a:prstGeom prst="rect">
            <a:avLst/>
          </a:prstGeom>
          <a:noFill/>
        </p:spPr>
        <p:txBody>
          <a:bodyPr wrap="none" rtlCol="0">
            <a:spAutoFit/>
          </a:bodyPr>
          <a:lstStyle/>
          <a:p>
            <a:r>
              <a:rPr lang="en-LT" dirty="0">
                <a:hlinkClick r:id="rId2"/>
              </a:rPr>
              <a:t>Source</a:t>
            </a:r>
            <a:endParaRPr lang="en-LT" dirty="0"/>
          </a:p>
        </p:txBody>
      </p:sp>
      <p:pic>
        <p:nvPicPr>
          <p:cNvPr id="13" name="Picture Placeholder 12" descr="A picture containing text, sky, outdoor, tree&#10;&#10;Description automatically generated">
            <a:extLst>
              <a:ext uri="{FF2B5EF4-FFF2-40B4-BE49-F238E27FC236}">
                <a16:creationId xmlns:a16="http://schemas.microsoft.com/office/drawing/2014/main" id="{A600FFB4-F97A-CF47-AA82-DFA8A7911DB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25974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Fan raising hands in concert">
            <a:extLst>
              <a:ext uri="{FF2B5EF4-FFF2-40B4-BE49-F238E27FC236}">
                <a16:creationId xmlns:a16="http://schemas.microsoft.com/office/drawing/2014/main" id="{51DFC5A8-0230-497E-9277-D18BE545A11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0681E8FF-66EC-418E-A169-8E9343AF51A4}"/>
              </a:ext>
            </a:extLst>
          </p:cNvPr>
          <p:cNvSpPr>
            <a:spLocks noGrp="1"/>
          </p:cNvSpPr>
          <p:nvPr>
            <p:ph type="body" sz="quarter" idx="13"/>
          </p:nvPr>
        </p:nvSpPr>
        <p:spPr/>
        <p:txBody>
          <a:bodyPr/>
          <a:lstStyle/>
          <a:p>
            <a:r>
              <a:rPr lang="en-IE" dirty="0"/>
              <a:t>SEKTION 3</a:t>
            </a:r>
          </a:p>
          <a:p>
            <a:r>
              <a:rPr lang="en-IE" dirty="0"/>
              <a:t>IMMERSIVA/AKTIVA UPPLEVELSER</a:t>
            </a:r>
          </a:p>
        </p:txBody>
      </p:sp>
    </p:spTree>
    <p:extLst>
      <p:ext uri="{BB962C8B-B14F-4D97-AF65-F5344CB8AC3E}">
        <p14:creationId xmlns:p14="http://schemas.microsoft.com/office/powerpoint/2010/main" val="1442747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IMMERSIVA/AKTIVA UPPLEVELSER</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sv-SE" dirty="0"/>
              <a:t>Mer uppslukande, interaktiva, personliga, meningsfulla och engagerande upplevelser krävs som möjliggör samhällsbyggande som inte förblir rumsligt och tidsmässigt begränsat utan sträcker sig bortom utrymmet och platsen för respektive aktivitet. Jakten på mening, jaget och tillhörighet kommer att bli allt mer relevant för populärkulturturister och upplevelser behöver anpassas för att detta ska ske.</a:t>
            </a:r>
            <a:endParaRPr lang="en-US" dirty="0"/>
          </a:p>
        </p:txBody>
      </p:sp>
      <p:pic>
        <p:nvPicPr>
          <p:cNvPr id="9" name="Picture Placeholder 8" descr="A picture containing person, blue&#10;&#10;Description automatically generated">
            <a:extLst>
              <a:ext uri="{FF2B5EF4-FFF2-40B4-BE49-F238E27FC236}">
                <a16:creationId xmlns:a16="http://schemas.microsoft.com/office/drawing/2014/main" id="{7FB0C70D-AFD8-4547-95F0-67931EBBFEE0}"/>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17DBE232-A499-474E-AF01-850C2C7E68E7}"/>
              </a:ext>
            </a:extLst>
          </p:cNvPr>
          <p:cNvSpPr txBox="1"/>
          <p:nvPr/>
        </p:nvSpPr>
        <p:spPr>
          <a:xfrm>
            <a:off x="11282809" y="5579555"/>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20146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EFB17-5622-4F80-B6AD-9B05FF7D74B7}"/>
              </a:ext>
            </a:extLst>
          </p:cNvPr>
          <p:cNvSpPr>
            <a:spLocks noGrp="1"/>
          </p:cNvSpPr>
          <p:nvPr>
            <p:ph type="body" sz="quarter" idx="14"/>
          </p:nvPr>
        </p:nvSpPr>
        <p:spPr>
          <a:xfrm>
            <a:off x="4694776" y="4023314"/>
            <a:ext cx="785328" cy="1056986"/>
          </a:xfrm>
        </p:spPr>
        <p:txBody>
          <a:bodyPr>
            <a:normAutofit fontScale="85000" lnSpcReduction="20000"/>
          </a:bodyPr>
          <a:lstStyle/>
          <a:p>
            <a:r>
              <a:rPr lang="en-IE" dirty="0"/>
              <a:t>”</a:t>
            </a:r>
          </a:p>
        </p:txBody>
      </p:sp>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a:xfrm>
            <a:off x="829401" y="486200"/>
            <a:ext cx="4369392" cy="4493975"/>
          </a:xfrm>
        </p:spPr>
        <p:txBody>
          <a:bodyPr/>
          <a:lstStyle/>
          <a:p>
            <a:r>
              <a:rPr lang="en-US" dirty="0"/>
              <a:t> </a:t>
            </a:r>
            <a:r>
              <a:rPr lang="en-GB" i="0" dirty="0"/>
              <a:t>In a modern society where time is a precious resource, a truly good experience is time well-spent.</a:t>
            </a:r>
            <a:r>
              <a:rPr lang="en-US" dirty="0"/>
              <a:t> </a:t>
            </a:r>
            <a:endParaRPr lang="en-IE" dirty="0"/>
          </a:p>
        </p:txBody>
      </p:sp>
      <p:sp>
        <p:nvSpPr>
          <p:cNvPr id="4" name="Text Placeholder 3">
            <a:extLst>
              <a:ext uri="{FF2B5EF4-FFF2-40B4-BE49-F238E27FC236}">
                <a16:creationId xmlns:a16="http://schemas.microsoft.com/office/drawing/2014/main" id="{C9066DD6-6145-4812-AEFB-B7B2F6EDB88B}"/>
              </a:ext>
            </a:extLst>
          </p:cNvPr>
          <p:cNvSpPr>
            <a:spLocks noGrp="1"/>
          </p:cNvSpPr>
          <p:nvPr>
            <p:ph type="body" sz="quarter" idx="15"/>
          </p:nvPr>
        </p:nvSpPr>
        <p:spPr/>
        <p:txBody>
          <a:bodyPr>
            <a:normAutofit fontScale="92500" lnSpcReduction="10000"/>
          </a:bodyPr>
          <a:lstStyle/>
          <a:p>
            <a:r>
              <a:rPr lang="en-IE" dirty="0"/>
              <a:t>“</a:t>
            </a:r>
          </a:p>
        </p:txBody>
      </p:sp>
      <p:sp>
        <p:nvSpPr>
          <p:cNvPr id="7" name="TextBox 6">
            <a:extLst>
              <a:ext uri="{FF2B5EF4-FFF2-40B4-BE49-F238E27FC236}">
                <a16:creationId xmlns:a16="http://schemas.microsoft.com/office/drawing/2014/main" id="{C1C9D3B7-3494-4DD2-9C44-6B1BFC88AB11}"/>
              </a:ext>
            </a:extLst>
          </p:cNvPr>
          <p:cNvSpPr txBox="1"/>
          <p:nvPr/>
        </p:nvSpPr>
        <p:spPr>
          <a:xfrm>
            <a:off x="-612705" y="4632725"/>
            <a:ext cx="7307981" cy="923330"/>
          </a:xfrm>
          <a:prstGeom prst="rect">
            <a:avLst/>
          </a:prstGeom>
          <a:noFill/>
        </p:spPr>
        <p:txBody>
          <a:bodyPr wrap="square">
            <a:spAutoFit/>
          </a:bodyPr>
          <a:lstStyle/>
          <a:p>
            <a:pPr algn="ctr"/>
            <a:r>
              <a:rPr lang="en-US" dirty="0">
                <a:solidFill>
                  <a:schemeClr val="bg1"/>
                </a:solidFill>
                <a:latin typeface="Austin News Text Roman"/>
              </a:rPr>
              <a:t>Joe Pine, </a:t>
            </a:r>
          </a:p>
          <a:p>
            <a:pPr algn="ctr"/>
            <a:r>
              <a:rPr lang="en-US" dirty="0">
                <a:solidFill>
                  <a:schemeClr val="bg1"/>
                </a:solidFill>
                <a:latin typeface="Austin News Text Roman"/>
              </a:rPr>
              <a:t>co-</a:t>
            </a:r>
            <a:r>
              <a:rPr lang="en-US" dirty="0" err="1">
                <a:solidFill>
                  <a:schemeClr val="bg1"/>
                </a:solidFill>
                <a:latin typeface="Austin News Text Roman"/>
              </a:rPr>
              <a:t>författare</a:t>
            </a:r>
            <a:r>
              <a:rPr lang="en-US" dirty="0">
                <a:solidFill>
                  <a:schemeClr val="bg1"/>
                </a:solidFill>
                <a:latin typeface="Austin News Text Roman"/>
              </a:rPr>
              <a:t> av </a:t>
            </a:r>
          </a:p>
          <a:p>
            <a:pPr algn="ctr"/>
            <a:r>
              <a:rPr lang="en-US" dirty="0">
                <a:solidFill>
                  <a:schemeClr val="bg1"/>
                </a:solidFill>
                <a:latin typeface="Austin News Text Roman"/>
              </a:rPr>
              <a:t>The Experience Economy</a:t>
            </a:r>
            <a:endParaRPr lang="en-US" b="0" i="0" dirty="0">
              <a:solidFill>
                <a:schemeClr val="bg1"/>
              </a:solidFill>
              <a:effectLst/>
              <a:latin typeface="Austin News Text Roman"/>
            </a:endParaRPr>
          </a:p>
        </p:txBody>
      </p:sp>
      <p:sp>
        <p:nvSpPr>
          <p:cNvPr id="14" name="TextBox 13">
            <a:extLst>
              <a:ext uri="{FF2B5EF4-FFF2-40B4-BE49-F238E27FC236}">
                <a16:creationId xmlns:a16="http://schemas.microsoft.com/office/drawing/2014/main" id="{AE5B7F93-E562-4E27-8DFF-AF5665421567}"/>
              </a:ext>
            </a:extLst>
          </p:cNvPr>
          <p:cNvSpPr txBox="1"/>
          <p:nvPr/>
        </p:nvSpPr>
        <p:spPr>
          <a:xfrm>
            <a:off x="5603184" y="6473242"/>
            <a:ext cx="6356074" cy="246221"/>
          </a:xfrm>
          <a:prstGeom prst="rect">
            <a:avLst/>
          </a:prstGeom>
          <a:noFill/>
        </p:spPr>
        <p:txBody>
          <a:bodyPr wrap="square">
            <a:spAutoFit/>
          </a:bodyPr>
          <a:lstStyle/>
          <a:p>
            <a:pPr algn="r"/>
            <a:r>
              <a:rPr lang="en-IE" sz="1000" dirty="0">
                <a:hlinkClick r:id="rId2"/>
              </a:rPr>
              <a:t>Source</a:t>
            </a:r>
            <a:endParaRPr lang="en-IE" sz="1000" dirty="0"/>
          </a:p>
        </p:txBody>
      </p:sp>
      <p:pic>
        <p:nvPicPr>
          <p:cNvPr id="9" name="Picture Placeholder 8" descr="A person sitting in a theater&#10;&#10;Description automatically generated with medium confidence">
            <a:extLst>
              <a:ext uri="{FF2B5EF4-FFF2-40B4-BE49-F238E27FC236}">
                <a16:creationId xmlns:a16="http://schemas.microsoft.com/office/drawing/2014/main" id="{D6CF2BBD-D846-3C44-8AD4-780A2B7DB28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2147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Aktiva</a:t>
            </a:r>
            <a:r>
              <a:rPr lang="en-US" dirty="0"/>
              <a:t> </a:t>
            </a:r>
            <a:r>
              <a:rPr lang="en-US" dirty="0" err="1"/>
              <a:t>upplevelser</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sv-SE" dirty="0"/>
              <a:t>Aktiv Turism är ansvarsfulla resor till främmande områden som kräver fysiskt och mentalt deltagande från turisten och som arbetar för att maximerna hållbarhet, skydd av biologisk mångfald och bevarande av kultur. Viktiga element är rekreation och utbildning, respekt och kontemplation, handling, träning och aktivt engagemang i sällskap med en lokal expert, en akademiskt kompetent reseledare.</a:t>
            </a:r>
            <a:endParaRPr lang="en-US" dirty="0"/>
          </a:p>
        </p:txBody>
      </p:sp>
      <p:sp>
        <p:nvSpPr>
          <p:cNvPr id="2" name="TextBox 1">
            <a:extLst>
              <a:ext uri="{FF2B5EF4-FFF2-40B4-BE49-F238E27FC236}">
                <a16:creationId xmlns:a16="http://schemas.microsoft.com/office/drawing/2014/main" id="{4EE7335F-3794-CF4B-A0AA-D226850D8DFA}"/>
              </a:ext>
            </a:extLst>
          </p:cNvPr>
          <p:cNvSpPr txBox="1"/>
          <p:nvPr/>
        </p:nvSpPr>
        <p:spPr>
          <a:xfrm>
            <a:off x="11131826" y="5394889"/>
            <a:ext cx="824072" cy="369332"/>
          </a:xfrm>
          <a:prstGeom prst="rect">
            <a:avLst/>
          </a:prstGeom>
          <a:noFill/>
        </p:spPr>
        <p:txBody>
          <a:bodyPr wrap="none" rtlCol="0">
            <a:spAutoFit/>
          </a:bodyPr>
          <a:lstStyle/>
          <a:p>
            <a:r>
              <a:rPr lang="en-LT" dirty="0">
                <a:hlinkClick r:id="rId2"/>
              </a:rPr>
              <a:t>Source</a:t>
            </a:r>
            <a:endParaRPr lang="en-LT" dirty="0"/>
          </a:p>
        </p:txBody>
      </p:sp>
      <p:pic>
        <p:nvPicPr>
          <p:cNvPr id="15" name="Picture Placeholder 14" descr="A picture containing snow, outdoor, nature, ice&#10;&#10;Description automatically generated">
            <a:extLst>
              <a:ext uri="{FF2B5EF4-FFF2-40B4-BE49-F238E27FC236}">
                <a16:creationId xmlns:a16="http://schemas.microsoft.com/office/drawing/2014/main" id="{5104183D-7ED6-5241-8FFC-355F418E5E9F}"/>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09623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normAutofit lnSpcReduction="10000"/>
          </a:bodyPr>
          <a:lstStyle/>
          <a:p>
            <a:r>
              <a:rPr lang="en-US" dirty="0" err="1"/>
              <a:t>Virtuell</a:t>
            </a:r>
            <a:r>
              <a:rPr lang="en-US" dirty="0"/>
              <a:t> </a:t>
            </a:r>
            <a:r>
              <a:rPr lang="en-US" dirty="0" err="1"/>
              <a:t>verklighet</a:t>
            </a:r>
            <a:endParaRPr lang="en-US" dirty="0"/>
          </a:p>
          <a:p>
            <a:r>
              <a:rPr lang="en-US" dirty="0" err="1"/>
              <a:t>Förstärkt</a:t>
            </a:r>
            <a:r>
              <a:rPr lang="en-US" dirty="0"/>
              <a:t> </a:t>
            </a:r>
            <a:r>
              <a:rPr lang="en-US" dirty="0" err="1"/>
              <a:t>verklighet</a:t>
            </a:r>
            <a:endParaRPr lang="en-US" dirty="0"/>
          </a:p>
          <a:p>
            <a:r>
              <a:rPr lang="en-US" dirty="0" err="1"/>
              <a:t>Blandad</a:t>
            </a:r>
            <a:r>
              <a:rPr lang="en-US" dirty="0"/>
              <a:t> </a:t>
            </a:r>
            <a:r>
              <a:rPr lang="en-US" dirty="0" err="1"/>
              <a:t>verklighet</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sv-SE" dirty="0"/>
              <a:t>Med virtuell verklighet, förstärkt verklighet och blandad verklighet som blir stora tillväxthistorier, kommer de sannolikt att öka turisternas önskan om uppslukande upplevelser i framtiden. VR-headset smyger sig redan in i turismen – British Museum använde dem till exempel för en tillfällig utställning om bronsålderns </a:t>
            </a:r>
            <a:r>
              <a:rPr lang="sv-SE" dirty="0" err="1"/>
              <a:t>rundhus</a:t>
            </a:r>
            <a:r>
              <a:rPr lang="sv-SE" dirty="0"/>
              <a:t>.</a:t>
            </a:r>
            <a:endParaRPr lang="en-US" dirty="0"/>
          </a:p>
        </p:txBody>
      </p:sp>
      <p:pic>
        <p:nvPicPr>
          <p:cNvPr id="4" name="Picture Placeholder 3" descr="A picture containing indoor, raft&#10;&#10;Description automatically generated">
            <a:extLst>
              <a:ext uri="{FF2B5EF4-FFF2-40B4-BE49-F238E27FC236}">
                <a16:creationId xmlns:a16="http://schemas.microsoft.com/office/drawing/2014/main" id="{82A5C801-D288-B64F-BFA9-DAF0EF645DA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A5608035-F377-C74B-9F02-CECF88AC4560}"/>
              </a:ext>
            </a:extLst>
          </p:cNvPr>
          <p:cNvSpPr txBox="1"/>
          <p:nvPr/>
        </p:nvSpPr>
        <p:spPr>
          <a:xfrm>
            <a:off x="11282809" y="5394889"/>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117010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7" y="5544996"/>
            <a:ext cx="11675445" cy="830997"/>
          </a:xfrm>
          <a:prstGeom prst="rect">
            <a:avLst/>
          </a:prstGeom>
          <a:solidFill>
            <a:srgbClr val="91BE46"/>
          </a:solidFill>
        </p:spPr>
        <p:txBody>
          <a:bodyPr wrap="square" rtlCol="0">
            <a:spAutoFit/>
          </a:bodyPr>
          <a:lstStyle/>
          <a:p>
            <a:r>
              <a:rPr lang="sv-SE" sz="2400" dirty="0">
                <a:solidFill>
                  <a:schemeClr val="bg1"/>
                </a:solidFill>
                <a:latin typeface="WF-026510-009147-001251"/>
              </a:rPr>
              <a:t>Thomas Cook, startade kampanjen "Try Before </a:t>
            </a:r>
            <a:r>
              <a:rPr lang="sv-SE" sz="2400" dirty="0" err="1">
                <a:solidFill>
                  <a:schemeClr val="bg1"/>
                </a:solidFill>
                <a:latin typeface="WF-026510-009147-001251"/>
              </a:rPr>
              <a:t>You</a:t>
            </a:r>
            <a:r>
              <a:rPr lang="sv-SE" sz="2400" dirty="0">
                <a:solidFill>
                  <a:schemeClr val="bg1"/>
                </a:solidFill>
                <a:latin typeface="WF-026510-009147-001251"/>
              </a:rPr>
              <a:t> Fly" 2017. Varumärket erbjuder sina kunder möjligheten att välja sin nästa destination genom virtuell verklighet.</a:t>
            </a:r>
            <a:endParaRPr lang="en-US" sz="2400" b="0" i="0" dirty="0">
              <a:solidFill>
                <a:schemeClr val="bg1"/>
              </a:solidFill>
              <a:effectLst/>
              <a:latin typeface="WF-026510-009147-001251"/>
            </a:endParaRPr>
          </a:p>
        </p:txBody>
      </p:sp>
      <p:pic>
        <p:nvPicPr>
          <p:cNvPr id="3" name="Online Media 2" descr="Thomas Cook, Try Before You Fly - New York">
            <a:hlinkClick r:id="" action="ppaction://media"/>
            <a:extLst>
              <a:ext uri="{FF2B5EF4-FFF2-40B4-BE49-F238E27FC236}">
                <a16:creationId xmlns:a16="http://schemas.microsoft.com/office/drawing/2014/main" id="{548E1F34-F2B3-A24A-AB26-532DAABAEB76}"/>
              </a:ext>
            </a:extLst>
          </p:cNvPr>
          <p:cNvPicPr>
            <a:picLocks noRot="1" noChangeAspect="1"/>
          </p:cNvPicPr>
          <p:nvPr>
            <a:videoFile r:link="rId1"/>
          </p:nvPr>
        </p:nvPicPr>
        <p:blipFill>
          <a:blip r:embed="rId3"/>
          <a:stretch>
            <a:fillRect/>
          </a:stretch>
        </p:blipFill>
        <p:spPr>
          <a:xfrm>
            <a:off x="1188923" y="9939"/>
            <a:ext cx="9814152" cy="5544996"/>
          </a:xfrm>
          <a:prstGeom prst="rect">
            <a:avLst/>
          </a:prstGeom>
        </p:spPr>
      </p:pic>
    </p:spTree>
    <p:extLst>
      <p:ext uri="{BB962C8B-B14F-4D97-AF65-F5344CB8AC3E}">
        <p14:creationId xmlns:p14="http://schemas.microsoft.com/office/powerpoint/2010/main" val="10870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lorful&#10;&#10;Description automatically generated">
            <a:extLst>
              <a:ext uri="{FF2B5EF4-FFF2-40B4-BE49-F238E27FC236}">
                <a16:creationId xmlns:a16="http://schemas.microsoft.com/office/drawing/2014/main" id="{82FB3214-D342-FA43-A909-5C299E53C2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0" y="308008"/>
            <a:ext cx="4716379" cy="1938992"/>
          </a:xfrm>
          <a:prstGeom prst="rect">
            <a:avLst/>
          </a:prstGeom>
          <a:solidFill>
            <a:srgbClr val="91BE46"/>
          </a:solidFill>
        </p:spPr>
        <p:txBody>
          <a:bodyPr wrap="square" rtlCol="0">
            <a:spAutoFit/>
          </a:bodyPr>
          <a:lstStyle/>
          <a:p>
            <a:r>
              <a:rPr lang="sv-SE" sz="2400" dirty="0" err="1">
                <a:solidFill>
                  <a:schemeClr val="bg1"/>
                </a:solidFill>
              </a:rPr>
              <a:t>L'Atelier</a:t>
            </a:r>
            <a:r>
              <a:rPr lang="sv-SE" sz="2400" dirty="0">
                <a:solidFill>
                  <a:schemeClr val="bg1"/>
                </a:solidFill>
              </a:rPr>
              <a:t> des </a:t>
            </a:r>
            <a:r>
              <a:rPr lang="sv-SE" sz="2400" dirty="0" err="1">
                <a:solidFill>
                  <a:schemeClr val="bg1"/>
                </a:solidFill>
              </a:rPr>
              <a:t>lumières</a:t>
            </a:r>
            <a:r>
              <a:rPr lang="sv-SE" sz="2400" dirty="0">
                <a:solidFill>
                  <a:schemeClr val="bg1"/>
                </a:solidFill>
              </a:rPr>
              <a:t> i Paris erbjuder en "uppslukande show": besökare upptäcker konstverken som projiceras på golvet och väggarna.</a:t>
            </a:r>
            <a:endParaRPr lang="en-IE" sz="2400" dirty="0">
              <a:solidFill>
                <a:schemeClr val="bg1"/>
              </a:solidFill>
            </a:endParaRPr>
          </a:p>
        </p:txBody>
      </p:sp>
      <p:sp>
        <p:nvSpPr>
          <p:cNvPr id="7" name="TextBox 6">
            <a:extLst>
              <a:ext uri="{FF2B5EF4-FFF2-40B4-BE49-F238E27FC236}">
                <a16:creationId xmlns:a16="http://schemas.microsoft.com/office/drawing/2014/main" id="{936342E0-1353-BB48-927B-8A4BD0D2889D}"/>
              </a:ext>
            </a:extLst>
          </p:cNvPr>
          <p:cNvSpPr txBox="1"/>
          <p:nvPr/>
        </p:nvSpPr>
        <p:spPr>
          <a:xfrm>
            <a:off x="10793896" y="6182139"/>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226103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SEKTION 1</a:t>
            </a:r>
          </a:p>
          <a:p>
            <a:r>
              <a:rPr lang="sv-SE" dirty="0"/>
              <a:t>VILKA ÄR POPKULTURTURISTER OCH VAD VILL DE HA?</a:t>
            </a:r>
            <a:endParaRPr lang="en-IE" dirty="0"/>
          </a:p>
        </p:txBody>
      </p:sp>
      <p:pic>
        <p:nvPicPr>
          <p:cNvPr id="11" name="Picture Placeholder 10" descr="A picture containing outdoor, sky, person&#10;&#10;Description automatically generated">
            <a:extLst>
              <a:ext uri="{FF2B5EF4-FFF2-40B4-BE49-F238E27FC236}">
                <a16:creationId xmlns:a16="http://schemas.microsoft.com/office/drawing/2014/main" id="{5D20DE6C-DD48-5542-A664-E3538716883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4738" y="0"/>
            <a:ext cx="12198238" cy="6858000"/>
          </a:xfrm>
        </p:spPr>
      </p:pic>
      <p:sp>
        <p:nvSpPr>
          <p:cNvPr id="12" name="TextBox 11">
            <a:extLst>
              <a:ext uri="{FF2B5EF4-FFF2-40B4-BE49-F238E27FC236}">
                <a16:creationId xmlns:a16="http://schemas.microsoft.com/office/drawing/2014/main" id="{FDDA4DD4-2F31-524D-8C10-7B5ECA1D432C}"/>
              </a:ext>
            </a:extLst>
          </p:cNvPr>
          <p:cNvSpPr txBox="1"/>
          <p:nvPr/>
        </p:nvSpPr>
        <p:spPr>
          <a:xfrm>
            <a:off x="11224592" y="6488668"/>
            <a:ext cx="967408" cy="369332"/>
          </a:xfrm>
          <a:prstGeom prst="rect">
            <a:avLst/>
          </a:prstGeom>
          <a:noFill/>
        </p:spPr>
        <p:txBody>
          <a:bodyPr wrap="square" rtlCol="0">
            <a:spAutoFit/>
          </a:bodyPr>
          <a:lstStyle/>
          <a:p>
            <a:r>
              <a:rPr lang="en-LT" dirty="0">
                <a:solidFill>
                  <a:schemeClr val="bg1"/>
                </a:solidFill>
                <a:hlinkClick r:id="rId3"/>
              </a:rPr>
              <a:t>Source</a:t>
            </a:r>
            <a:endParaRPr lang="en-LT" dirty="0">
              <a:solidFill>
                <a:schemeClr val="bg1"/>
              </a:solidFill>
            </a:endParaRPr>
          </a:p>
        </p:txBody>
      </p:sp>
    </p:spTree>
    <p:extLst>
      <p:ext uri="{BB962C8B-B14F-4D97-AF65-F5344CB8AC3E}">
        <p14:creationId xmlns:p14="http://schemas.microsoft.com/office/powerpoint/2010/main" val="122828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7" y="5544996"/>
            <a:ext cx="11675445" cy="830997"/>
          </a:xfrm>
          <a:prstGeom prst="rect">
            <a:avLst/>
          </a:prstGeom>
          <a:solidFill>
            <a:srgbClr val="91BE46"/>
          </a:solidFill>
        </p:spPr>
        <p:txBody>
          <a:bodyPr wrap="square" rtlCol="0">
            <a:spAutoFit/>
          </a:bodyPr>
          <a:lstStyle/>
          <a:p>
            <a:r>
              <a:rPr lang="sv-SE" sz="2400" dirty="0">
                <a:solidFill>
                  <a:schemeClr val="bg1"/>
                </a:solidFill>
                <a:latin typeface="WF-026510-009147-001251"/>
              </a:rPr>
              <a:t>Museer erbjuder fler och mer uppslukande utställningar, till exempel med denna utställning om Claude Monet på Horta-galleriet i Bryssel.</a:t>
            </a:r>
            <a:endParaRPr lang="en-US" sz="2400" b="0" i="0" dirty="0">
              <a:solidFill>
                <a:schemeClr val="bg1"/>
              </a:solidFill>
              <a:effectLst/>
              <a:latin typeface="WF-026510-009147-001251"/>
            </a:endParaRPr>
          </a:p>
        </p:txBody>
      </p:sp>
      <p:pic>
        <p:nvPicPr>
          <p:cNvPr id="2" name="Online Media 1" descr="Monet Bruxelles">
            <a:hlinkClick r:id="" action="ppaction://media"/>
            <a:extLst>
              <a:ext uri="{FF2B5EF4-FFF2-40B4-BE49-F238E27FC236}">
                <a16:creationId xmlns:a16="http://schemas.microsoft.com/office/drawing/2014/main" id="{EE72F249-AFA5-F64A-A9A5-3853A059D98F}"/>
              </a:ext>
            </a:extLst>
          </p:cNvPr>
          <p:cNvPicPr>
            <a:picLocks noRot="1" noChangeAspect="1"/>
          </p:cNvPicPr>
          <p:nvPr>
            <a:videoFile r:link="rId1"/>
          </p:nvPr>
        </p:nvPicPr>
        <p:blipFill>
          <a:blip r:embed="rId3"/>
          <a:stretch>
            <a:fillRect/>
          </a:stretch>
        </p:blipFill>
        <p:spPr>
          <a:xfrm>
            <a:off x="1188924" y="0"/>
            <a:ext cx="9814151" cy="5544996"/>
          </a:xfrm>
          <a:prstGeom prst="rect">
            <a:avLst/>
          </a:prstGeom>
        </p:spPr>
      </p:pic>
    </p:spTree>
    <p:extLst>
      <p:ext uri="{BB962C8B-B14F-4D97-AF65-F5344CB8AC3E}">
        <p14:creationId xmlns:p14="http://schemas.microsoft.com/office/powerpoint/2010/main" val="18369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8" y="5544996"/>
            <a:ext cx="11668680" cy="1200329"/>
          </a:xfrm>
          <a:prstGeom prst="rect">
            <a:avLst/>
          </a:prstGeom>
          <a:solidFill>
            <a:srgbClr val="91BE46"/>
          </a:solidFill>
        </p:spPr>
        <p:txBody>
          <a:bodyPr wrap="square" rtlCol="0">
            <a:spAutoFit/>
          </a:bodyPr>
          <a:lstStyle/>
          <a:p>
            <a:r>
              <a:rPr lang="sv-SE" sz="2400" dirty="0">
                <a:solidFill>
                  <a:schemeClr val="bg1"/>
                </a:solidFill>
                <a:latin typeface="WF-026510-009147-001251"/>
              </a:rPr>
              <a:t>En turistattraktion i Fujian-provinsen i Kina ger besökarna en chans att uppleva flygande kung </a:t>
            </a:r>
            <a:r>
              <a:rPr lang="sv-SE" sz="2400" dirty="0" err="1">
                <a:solidFill>
                  <a:schemeClr val="bg1"/>
                </a:solidFill>
                <a:latin typeface="WF-026510-009147-001251"/>
              </a:rPr>
              <a:t>fu</a:t>
            </a:r>
            <a:r>
              <a:rPr lang="sv-SE" sz="2400" dirty="0">
                <a:solidFill>
                  <a:schemeClr val="bg1"/>
                </a:solidFill>
                <a:latin typeface="WF-026510-009147-001251"/>
              </a:rPr>
              <a:t>: den låter sina kunder valsa genom luften och utföra fascinerande </a:t>
            </a:r>
            <a:r>
              <a:rPr lang="sv-SE" sz="2400" dirty="0" err="1">
                <a:solidFill>
                  <a:schemeClr val="bg1"/>
                </a:solidFill>
                <a:latin typeface="WF-026510-009147-001251"/>
              </a:rPr>
              <a:t>stunts</a:t>
            </a:r>
            <a:r>
              <a:rPr lang="sv-SE" sz="2400" dirty="0">
                <a:solidFill>
                  <a:schemeClr val="bg1"/>
                </a:solidFill>
                <a:latin typeface="WF-026510-009147-001251"/>
              </a:rPr>
              <a:t> som i de gamla kung </a:t>
            </a:r>
            <a:r>
              <a:rPr lang="sv-SE" sz="2400" dirty="0" err="1">
                <a:solidFill>
                  <a:schemeClr val="bg1"/>
                </a:solidFill>
                <a:latin typeface="WF-026510-009147-001251"/>
              </a:rPr>
              <a:t>fu</a:t>
            </a:r>
            <a:r>
              <a:rPr lang="sv-SE" sz="2400" dirty="0">
                <a:solidFill>
                  <a:schemeClr val="bg1"/>
                </a:solidFill>
                <a:latin typeface="WF-026510-009147-001251"/>
              </a:rPr>
              <a:t>-såpoperorna inom kinesisk underhållning.</a:t>
            </a:r>
            <a:endParaRPr lang="en-US" sz="2400" dirty="0">
              <a:solidFill>
                <a:schemeClr val="bg1"/>
              </a:solidFill>
              <a:latin typeface="WF-026510-009147-001251"/>
            </a:endParaRPr>
          </a:p>
        </p:txBody>
      </p:sp>
      <p:pic>
        <p:nvPicPr>
          <p:cNvPr id="3" name="Online Media 2" descr="‘I can do this all day,’ says ‘flying’ visitor to Chinese kung fu attraction">
            <a:hlinkClick r:id="" action="ppaction://media"/>
            <a:extLst>
              <a:ext uri="{FF2B5EF4-FFF2-40B4-BE49-F238E27FC236}">
                <a16:creationId xmlns:a16="http://schemas.microsoft.com/office/drawing/2014/main" id="{CA628E5E-979C-0348-9933-E4DC8EBC16AF}"/>
              </a:ext>
            </a:extLst>
          </p:cNvPr>
          <p:cNvPicPr>
            <a:picLocks noRot="1" noChangeAspect="1"/>
          </p:cNvPicPr>
          <p:nvPr>
            <a:videoFile r:link="rId1"/>
          </p:nvPr>
        </p:nvPicPr>
        <p:blipFill>
          <a:blip r:embed="rId3"/>
          <a:stretch>
            <a:fillRect/>
          </a:stretch>
        </p:blipFill>
        <p:spPr>
          <a:xfrm>
            <a:off x="1188922" y="0"/>
            <a:ext cx="9814153" cy="5544996"/>
          </a:xfrm>
          <a:prstGeom prst="rect">
            <a:avLst/>
          </a:prstGeom>
        </p:spPr>
      </p:pic>
    </p:spTree>
    <p:extLst>
      <p:ext uri="{BB962C8B-B14F-4D97-AF65-F5344CB8AC3E}">
        <p14:creationId xmlns:p14="http://schemas.microsoft.com/office/powerpoint/2010/main" val="213440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err="1">
                <a:solidFill>
                  <a:srgbClr val="9A2E90"/>
                </a:solidFill>
              </a:rPr>
              <a:t>Besökarnas</a:t>
            </a:r>
            <a:r>
              <a:rPr lang="en-US" dirty="0">
                <a:solidFill>
                  <a:srgbClr val="9A2E90"/>
                </a:solidFill>
              </a:rPr>
              <a:t> </a:t>
            </a:r>
            <a:r>
              <a:rPr lang="en-US" dirty="0" err="1">
                <a:solidFill>
                  <a:srgbClr val="9A2E90"/>
                </a:solidFill>
              </a:rPr>
              <a:t>preferenser</a:t>
            </a:r>
            <a:endParaRPr lang="en-US" dirty="0">
              <a:solidFill>
                <a:srgbClr val="9A2E90"/>
              </a:solidFill>
            </a:endParaRP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sv-SE" dirty="0"/>
              <a:t>Även om publiken gillar uppslukande besöksattraktioner, gillar de särskilt de som </a:t>
            </a:r>
            <a:r>
              <a:rPr lang="sv-SE" b="1" dirty="0"/>
              <a:t>kombinerar virtuella och fysiska upplevelser</a:t>
            </a:r>
            <a:r>
              <a:rPr lang="sv-SE" dirty="0"/>
              <a:t> med en stark ”</a:t>
            </a:r>
            <a:r>
              <a:rPr lang="sv-SE" dirty="0" err="1"/>
              <a:t>storyline</a:t>
            </a:r>
            <a:r>
              <a:rPr lang="sv-SE" dirty="0"/>
              <a:t>”.</a:t>
            </a:r>
          </a:p>
          <a:p>
            <a:pPr marL="342900" indent="-342900" algn="just">
              <a:buFont typeface="Arial" panose="020B0604020202020204" pitchFamily="34" charset="0"/>
              <a:buChar char="•"/>
            </a:pPr>
            <a:r>
              <a:rPr lang="sv-SE" dirty="0"/>
              <a:t>När upplevelsen enbart är en simulering, </a:t>
            </a:r>
            <a:r>
              <a:rPr lang="sv-SE" b="1" dirty="0"/>
              <a:t>gillar publiken att kunna hantera föremål samtidigt</a:t>
            </a:r>
            <a:r>
              <a:rPr lang="sv-SE" dirty="0"/>
              <a:t>. Medan människor föredrar fysiska objekt, är det bättre än ingenting att kunna hantera virtuella objekt.</a:t>
            </a:r>
          </a:p>
          <a:p>
            <a:pPr marL="342900" indent="-342900" algn="just">
              <a:buFont typeface="Arial" panose="020B0604020202020204" pitchFamily="34" charset="0"/>
              <a:buChar char="•"/>
            </a:pPr>
            <a:r>
              <a:rPr lang="sv-SE" dirty="0"/>
              <a:t>Digitala simuleringar är bra för att få besökare att </a:t>
            </a:r>
            <a:r>
              <a:rPr lang="sv-SE" b="1" dirty="0"/>
              <a:t>stanna längre på ett litet utrymme</a:t>
            </a:r>
            <a:r>
              <a:rPr lang="sv-SE" dirty="0"/>
              <a:t>. Detta kan antingen maximera användningen av utrymmet eller orsaka trängsel, beroende på upplevelsens popularitet.</a:t>
            </a:r>
          </a:p>
          <a:p>
            <a:pPr marL="342900" indent="-342900" algn="just">
              <a:buFont typeface="Arial" panose="020B0604020202020204" pitchFamily="34" charset="0"/>
              <a:buChar char="•"/>
            </a:pPr>
            <a:r>
              <a:rPr lang="sv-SE" dirty="0"/>
              <a:t>Människor </a:t>
            </a:r>
            <a:r>
              <a:rPr lang="sv-SE" b="1" dirty="0"/>
              <a:t>under 35 </a:t>
            </a:r>
            <a:r>
              <a:rPr lang="sv-SE" dirty="0"/>
              <a:t>år är </a:t>
            </a:r>
            <a:r>
              <a:rPr lang="sv-SE" b="1" dirty="0"/>
              <a:t>mest bekväma med simuleringar av digitala och virtuella verkligheter</a:t>
            </a:r>
            <a:r>
              <a:rPr lang="sv-SE" dirty="0"/>
              <a:t>, och de är också mycket mer benägna att vilja uppleva dem på distans.</a:t>
            </a:r>
            <a:endParaRPr lang="en-US" dirty="0"/>
          </a:p>
        </p:txBody>
      </p:sp>
      <p:sp>
        <p:nvSpPr>
          <p:cNvPr id="2" name="TextBox 1">
            <a:extLst>
              <a:ext uri="{FF2B5EF4-FFF2-40B4-BE49-F238E27FC236}">
                <a16:creationId xmlns:a16="http://schemas.microsoft.com/office/drawing/2014/main" id="{5CBCF50E-00C8-2B45-B659-6CFB84EC1F79}"/>
              </a:ext>
            </a:extLst>
          </p:cNvPr>
          <p:cNvSpPr txBox="1"/>
          <p:nvPr/>
        </p:nvSpPr>
        <p:spPr>
          <a:xfrm>
            <a:off x="437322" y="6162261"/>
            <a:ext cx="824072" cy="369332"/>
          </a:xfrm>
          <a:prstGeom prst="rect">
            <a:avLst/>
          </a:prstGeom>
          <a:noFill/>
        </p:spPr>
        <p:txBody>
          <a:bodyPr wrap="none" rtlCol="0">
            <a:spAutoFit/>
          </a:bodyPr>
          <a:lstStyle/>
          <a:p>
            <a:r>
              <a:rPr lang="en-LT" dirty="0">
                <a:hlinkClick r:id="rId2"/>
              </a:rPr>
              <a:t>Source</a:t>
            </a:r>
            <a:endParaRPr lang="en-LT" dirty="0"/>
          </a:p>
        </p:txBody>
      </p:sp>
    </p:spTree>
    <p:extLst>
      <p:ext uri="{BB962C8B-B14F-4D97-AF65-F5344CB8AC3E}">
        <p14:creationId xmlns:p14="http://schemas.microsoft.com/office/powerpoint/2010/main" val="1618647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6E6C49-AD90-4E00-B8CC-7BFADC4C103C}"/>
              </a:ext>
            </a:extLst>
          </p:cNvPr>
          <p:cNvSpPr>
            <a:spLocks noGrp="1"/>
          </p:cNvSpPr>
          <p:nvPr>
            <p:ph type="body" sz="quarter" idx="13"/>
          </p:nvPr>
        </p:nvSpPr>
        <p:spPr/>
        <p:txBody>
          <a:bodyPr/>
          <a:lstStyle/>
          <a:p>
            <a:r>
              <a:rPr lang="en-IE" dirty="0"/>
              <a:t>SEKTION 4</a:t>
            </a:r>
          </a:p>
          <a:p>
            <a:r>
              <a:rPr lang="en-IE" dirty="0"/>
              <a:t>EMOTIONELL FLYKT</a:t>
            </a:r>
          </a:p>
        </p:txBody>
      </p:sp>
      <p:pic>
        <p:nvPicPr>
          <p:cNvPr id="11" name="Picture Placeholder 10" descr="A person paddle boarding on a lake&#10;&#10;Description automatically generated with low confidence">
            <a:extLst>
              <a:ext uri="{FF2B5EF4-FFF2-40B4-BE49-F238E27FC236}">
                <a16:creationId xmlns:a16="http://schemas.microsoft.com/office/drawing/2014/main" id="{B23CE94F-F9A3-9644-AE16-017EBD6F015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34231" y="0"/>
            <a:ext cx="12198238" cy="6858000"/>
          </a:xfrm>
        </p:spPr>
      </p:pic>
      <p:sp>
        <p:nvSpPr>
          <p:cNvPr id="12" name="TextBox 11">
            <a:extLst>
              <a:ext uri="{FF2B5EF4-FFF2-40B4-BE49-F238E27FC236}">
                <a16:creationId xmlns:a16="http://schemas.microsoft.com/office/drawing/2014/main" id="{D8D2F5DA-7638-8544-9147-97B46E542880}"/>
              </a:ext>
            </a:extLst>
          </p:cNvPr>
          <p:cNvSpPr txBox="1"/>
          <p:nvPr/>
        </p:nvSpPr>
        <p:spPr>
          <a:xfrm>
            <a:off x="11151705" y="6321287"/>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279842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EMOTIONELL FLYKT</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048407"/>
          </a:xfrm>
        </p:spPr>
        <p:txBody>
          <a:bodyPr/>
          <a:lstStyle/>
          <a:p>
            <a:pPr algn="just"/>
            <a:r>
              <a:rPr lang="sv-SE" dirty="0"/>
              <a:t>Flera motiv leder till att turister väljer en destination. Det är en oemotståndlig önskan att åka tillbaka i tiden, att lära sig nya saker, att ändra idéer, att glömma en vardag som är för mycket laddad, att ha det bra och att njuta av känslorna och upptäckten. I detta perspektiv är känslor mer representativa för reseupplevelser. Det spelar en central roll för att definiera en minnesvärd upplevelse.</a:t>
            </a:r>
            <a:endParaRPr lang="en-US" dirty="0"/>
          </a:p>
        </p:txBody>
      </p:sp>
      <p:pic>
        <p:nvPicPr>
          <p:cNvPr id="7" name="Picture Placeholder 6" descr="A picture containing sky, outdoor&#10;&#10;Description automatically generated">
            <a:extLst>
              <a:ext uri="{FF2B5EF4-FFF2-40B4-BE49-F238E27FC236}">
                <a16:creationId xmlns:a16="http://schemas.microsoft.com/office/drawing/2014/main" id="{BB552A49-31B1-134B-9D39-D99AEA5296D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B06108E8-C7DF-EB4F-BC3D-E3E831957C2C}"/>
              </a:ext>
            </a:extLst>
          </p:cNvPr>
          <p:cNvSpPr txBox="1"/>
          <p:nvPr/>
        </p:nvSpPr>
        <p:spPr>
          <a:xfrm>
            <a:off x="11282809" y="5509981"/>
            <a:ext cx="824072" cy="369332"/>
          </a:xfrm>
          <a:prstGeom prst="rect">
            <a:avLst/>
          </a:prstGeom>
          <a:noFill/>
        </p:spPr>
        <p:txBody>
          <a:bodyPr wrap="none" rtlCol="0">
            <a:spAutoFit/>
          </a:bodyPr>
          <a:lstStyle/>
          <a:p>
            <a:r>
              <a:rPr lang="en-LT" dirty="0">
                <a:hlinkClick r:id="rId3"/>
              </a:rPr>
              <a:t>Source</a:t>
            </a:r>
            <a:endParaRPr lang="en-LT" dirty="0"/>
          </a:p>
        </p:txBody>
      </p:sp>
      <p:sp>
        <p:nvSpPr>
          <p:cNvPr id="9" name="TextBox 8">
            <a:extLst>
              <a:ext uri="{FF2B5EF4-FFF2-40B4-BE49-F238E27FC236}">
                <a16:creationId xmlns:a16="http://schemas.microsoft.com/office/drawing/2014/main" id="{7F04D2CB-151B-6D44-8DF8-CD3D674FA3C3}"/>
              </a:ext>
            </a:extLst>
          </p:cNvPr>
          <p:cNvSpPr txBox="1"/>
          <p:nvPr/>
        </p:nvSpPr>
        <p:spPr>
          <a:xfrm>
            <a:off x="11282809" y="4051604"/>
            <a:ext cx="824072" cy="369332"/>
          </a:xfrm>
          <a:prstGeom prst="rect">
            <a:avLst/>
          </a:prstGeom>
          <a:noFill/>
        </p:spPr>
        <p:txBody>
          <a:bodyPr wrap="none" rtlCol="0">
            <a:spAutoFit/>
          </a:bodyPr>
          <a:lstStyle/>
          <a:p>
            <a:r>
              <a:rPr lang="en-LT" dirty="0">
                <a:hlinkClick r:id="rId4"/>
              </a:rPr>
              <a:t>Source</a:t>
            </a:r>
            <a:endParaRPr lang="en-LT" dirty="0"/>
          </a:p>
        </p:txBody>
      </p:sp>
    </p:spTree>
    <p:extLst>
      <p:ext uri="{BB962C8B-B14F-4D97-AF65-F5344CB8AC3E}">
        <p14:creationId xmlns:p14="http://schemas.microsoft.com/office/powerpoint/2010/main" val="4266317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err="1">
                <a:solidFill>
                  <a:srgbClr val="9A2E90"/>
                </a:solidFill>
              </a:rPr>
              <a:t>Turism</a:t>
            </a:r>
            <a:r>
              <a:rPr lang="en-IE" dirty="0">
                <a:solidFill>
                  <a:srgbClr val="9A2E90"/>
                </a:solidFill>
              </a:rPr>
              <a:t> </a:t>
            </a:r>
            <a:r>
              <a:rPr lang="en-IE" dirty="0" err="1">
                <a:solidFill>
                  <a:srgbClr val="9A2E90"/>
                </a:solidFill>
              </a:rPr>
              <a:t>och</a:t>
            </a:r>
            <a:r>
              <a:rPr lang="en-IE" dirty="0">
                <a:solidFill>
                  <a:srgbClr val="9A2E90"/>
                </a:solidFill>
              </a:rPr>
              <a:t> </a:t>
            </a:r>
            <a:r>
              <a:rPr lang="en-IE" dirty="0" err="1">
                <a:solidFill>
                  <a:srgbClr val="9A2E90"/>
                </a:solidFill>
              </a:rPr>
              <a:t>känslor</a:t>
            </a:r>
            <a:endParaRPr lang="en-IE" dirty="0">
              <a:solidFill>
                <a:srgbClr val="9A2E90"/>
              </a:solidFill>
            </a:endParaRP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lvl="0" indent="-342900" algn="just">
              <a:buFont typeface="Arial" panose="020B0604020202020204" pitchFamily="34" charset="0"/>
              <a:buChar char="•"/>
            </a:pPr>
            <a:r>
              <a:rPr lang="sv-SE" sz="2400" dirty="0"/>
              <a:t>Turister i dag är mer </a:t>
            </a:r>
            <a:r>
              <a:rPr lang="sv-SE" sz="2400" b="1" dirty="0"/>
              <a:t>på jakt efter positiva känslor </a:t>
            </a:r>
            <a:r>
              <a:rPr lang="sv-SE" sz="2400" dirty="0"/>
              <a:t>när de väljer sina semestermål. Det räcker inte med att säkerställa och erbjuda en kvalitetsservice som uppfyller standarderna, det är också viktigt att beakta denna vilja hos </a:t>
            </a:r>
            <a:r>
              <a:rPr lang="sv-SE" sz="2400" b="1" dirty="0"/>
              <a:t>turisten att uppleva och känna känslor</a:t>
            </a:r>
            <a:r>
              <a:rPr lang="sv-SE" sz="2400" dirty="0"/>
              <a:t> som bidrar till att maximera tillfredsställelsen och skapa en varaktig länk.</a:t>
            </a:r>
          </a:p>
          <a:p>
            <a:pPr marL="342900" lvl="0" indent="-342900" algn="just">
              <a:buFont typeface="Arial" panose="020B0604020202020204" pitchFamily="34" charset="0"/>
              <a:buChar char="•"/>
            </a:pPr>
            <a:r>
              <a:rPr lang="sv-SE" sz="2400" dirty="0"/>
              <a:t>Forskare satte upp visionen för en ny ekonomisk era som kallas "upplevelseekonomin". Enligt detta nya koncept söker konsumenter efter extraordinära, unika, individuella och minnesvärda upplevelser. Och </a:t>
            </a:r>
            <a:r>
              <a:rPr lang="sv-SE" sz="2400" b="1" dirty="0"/>
              <a:t>känslorna sätts i centrum för upplevelserna.</a:t>
            </a:r>
            <a:endParaRPr lang="en-US" sz="2400" b="1" dirty="0"/>
          </a:p>
        </p:txBody>
      </p:sp>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24265" cy="369332"/>
          </a:xfrm>
          <a:prstGeom prst="rect">
            <a:avLst/>
          </a:prstGeom>
          <a:noFill/>
        </p:spPr>
        <p:txBody>
          <a:bodyPr wrap="none" rtlCol="0">
            <a:spAutoFit/>
          </a:bodyPr>
          <a:lstStyle/>
          <a:p>
            <a:r>
              <a:rPr lang="en-LT" dirty="0">
                <a:hlinkClick r:id="rId2"/>
              </a:rPr>
              <a:t>Source</a:t>
            </a:r>
            <a:endParaRPr lang="en-LT" dirty="0"/>
          </a:p>
        </p:txBody>
      </p:sp>
      <p:pic>
        <p:nvPicPr>
          <p:cNvPr id="8" name="Picture Placeholder 7" descr="A person carrying a surfboard on a beach&#10;&#10;Description automatically generated with medium confidence">
            <a:extLst>
              <a:ext uri="{FF2B5EF4-FFF2-40B4-BE49-F238E27FC236}">
                <a16:creationId xmlns:a16="http://schemas.microsoft.com/office/drawing/2014/main" id="{FF678B4F-EAA0-B344-853C-8AD756A783D9}"/>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16128A74-DFFA-C441-B2BD-FA8AA7329BFC}"/>
              </a:ext>
            </a:extLst>
          </p:cNvPr>
          <p:cNvSpPr txBox="1"/>
          <p:nvPr/>
        </p:nvSpPr>
        <p:spPr>
          <a:xfrm>
            <a:off x="11284215" y="4888015"/>
            <a:ext cx="824072" cy="369332"/>
          </a:xfrm>
          <a:prstGeom prst="rect">
            <a:avLst/>
          </a:prstGeom>
          <a:noFill/>
        </p:spPr>
        <p:txBody>
          <a:bodyPr wrap="none" rtlCol="0">
            <a:spAutoFit/>
          </a:bodyPr>
          <a:lstStyle/>
          <a:p>
            <a:r>
              <a:rPr lang="en-LT" dirty="0">
                <a:hlinkClick r:id="rId4"/>
              </a:rPr>
              <a:t>Source</a:t>
            </a:r>
            <a:endParaRPr lang="en-LT" dirty="0"/>
          </a:p>
        </p:txBody>
      </p:sp>
    </p:spTree>
    <p:extLst>
      <p:ext uri="{BB962C8B-B14F-4D97-AF65-F5344CB8AC3E}">
        <p14:creationId xmlns:p14="http://schemas.microsoft.com/office/powerpoint/2010/main" val="637990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sv-SE" dirty="0">
                <a:solidFill>
                  <a:srgbClr val="9A2E90"/>
                </a:solidFill>
              </a:rPr>
              <a:t>Turister lägger upp upplevelsen (återbesök/rekommenderar)</a:t>
            </a:r>
            <a:endParaRPr lang="en-US" dirty="0">
              <a:solidFill>
                <a:srgbClr val="9A2E90"/>
              </a:solidFill>
            </a:endParaRP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sv-SE" dirty="0"/>
              <a:t>Enligt undersökningar är </a:t>
            </a:r>
            <a:r>
              <a:rPr lang="sv-SE" b="1" dirty="0"/>
              <a:t>underhållnings-, estetik- och flyktdimensionerna </a:t>
            </a:r>
            <a:r>
              <a:rPr lang="sv-SE" dirty="0"/>
              <a:t>mycket viktigare </a:t>
            </a:r>
            <a:r>
              <a:rPr lang="sv-SE" dirty="0" err="1"/>
              <a:t>prediktorer</a:t>
            </a:r>
            <a:r>
              <a:rPr lang="sv-SE" dirty="0"/>
              <a:t> snarare än utbildningsdimensionen för att skapa känslomässig upphetsning.</a:t>
            </a:r>
          </a:p>
          <a:p>
            <a:pPr marL="342900" indent="-342900" algn="just">
              <a:buFont typeface="Arial" panose="020B0604020202020204" pitchFamily="34" charset="0"/>
              <a:buChar char="•"/>
            </a:pPr>
            <a:r>
              <a:rPr lang="sv-SE" dirty="0"/>
              <a:t>Man skulle kunna säga att </a:t>
            </a:r>
            <a:r>
              <a:rPr lang="sv-SE" b="1" dirty="0"/>
              <a:t>känslomässiga reaktioner från turister är grundläggande bestämningsfaktorer</a:t>
            </a:r>
            <a:r>
              <a:rPr lang="sv-SE" dirty="0"/>
              <a:t> för beteenden efter upplevelse och emotionell upphetsning kan identifieras som föregångare till tillfredsställelse och avsikter efter upplevelsen.</a:t>
            </a:r>
          </a:p>
          <a:p>
            <a:pPr marL="342900" indent="-342900" algn="just">
              <a:buFont typeface="Arial" panose="020B0604020202020204" pitchFamily="34" charset="0"/>
              <a:buChar char="•"/>
            </a:pPr>
            <a:r>
              <a:rPr lang="sv-SE" dirty="0"/>
              <a:t>Emotionell upphetsning har en positiv effekt på beteendet efter upplevelsen (återbesök/rekommendera). Så det är viktigt för managern för destinationen/hotellet och resebyrån att ge budskapet till turisten som </a:t>
            </a:r>
            <a:r>
              <a:rPr lang="sv-SE" b="1" dirty="0"/>
              <a:t>tillhandahåller den holistiska känslomässiga skapandet/upphetsningen</a:t>
            </a:r>
            <a:r>
              <a:rPr lang="sv-SE" dirty="0"/>
              <a:t>.</a:t>
            </a:r>
            <a:endParaRPr lang="en-US" dirty="0"/>
          </a:p>
        </p:txBody>
      </p:sp>
      <p:sp>
        <p:nvSpPr>
          <p:cNvPr id="2" name="TextBox 1">
            <a:extLst>
              <a:ext uri="{FF2B5EF4-FFF2-40B4-BE49-F238E27FC236}">
                <a16:creationId xmlns:a16="http://schemas.microsoft.com/office/drawing/2014/main" id="{5CBCF50E-00C8-2B45-B659-6CFB84EC1F79}"/>
              </a:ext>
            </a:extLst>
          </p:cNvPr>
          <p:cNvSpPr txBox="1"/>
          <p:nvPr/>
        </p:nvSpPr>
        <p:spPr>
          <a:xfrm>
            <a:off x="437322" y="6162261"/>
            <a:ext cx="824072" cy="369332"/>
          </a:xfrm>
          <a:prstGeom prst="rect">
            <a:avLst/>
          </a:prstGeom>
          <a:noFill/>
        </p:spPr>
        <p:txBody>
          <a:bodyPr wrap="none" rtlCol="0">
            <a:spAutoFit/>
          </a:bodyPr>
          <a:lstStyle/>
          <a:p>
            <a:r>
              <a:rPr lang="en-LT" dirty="0">
                <a:hlinkClick r:id="rId2"/>
              </a:rPr>
              <a:t>Source</a:t>
            </a:r>
            <a:endParaRPr lang="en-LT" dirty="0"/>
          </a:p>
        </p:txBody>
      </p:sp>
    </p:spTree>
    <p:extLst>
      <p:ext uri="{BB962C8B-B14F-4D97-AF65-F5344CB8AC3E}">
        <p14:creationId xmlns:p14="http://schemas.microsoft.com/office/powerpoint/2010/main" val="2873247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8D658A-2A92-4450-A6D6-51E1F2B25038}"/>
              </a:ext>
            </a:extLst>
          </p:cNvPr>
          <p:cNvSpPr>
            <a:spLocks noGrp="1"/>
          </p:cNvSpPr>
          <p:nvPr>
            <p:ph type="body" sz="quarter" idx="13"/>
          </p:nvPr>
        </p:nvSpPr>
        <p:spPr/>
        <p:txBody>
          <a:bodyPr/>
          <a:lstStyle/>
          <a:p>
            <a:r>
              <a:rPr lang="en-IE" dirty="0"/>
              <a:t>SEKTION 5 </a:t>
            </a:r>
          </a:p>
          <a:p>
            <a:r>
              <a:rPr lang="en-IE" dirty="0"/>
              <a:t>FANDOMS-KOPPLINGAR</a:t>
            </a:r>
          </a:p>
        </p:txBody>
      </p:sp>
      <p:sp>
        <p:nvSpPr>
          <p:cNvPr id="7" name="TextBox 6">
            <a:extLst>
              <a:ext uri="{FF2B5EF4-FFF2-40B4-BE49-F238E27FC236}">
                <a16:creationId xmlns:a16="http://schemas.microsoft.com/office/drawing/2014/main" id="{8081D260-4C65-F945-9702-2E6A07F6F53A}"/>
              </a:ext>
            </a:extLst>
          </p:cNvPr>
          <p:cNvSpPr txBox="1"/>
          <p:nvPr/>
        </p:nvSpPr>
        <p:spPr>
          <a:xfrm>
            <a:off x="11118574" y="6374296"/>
            <a:ext cx="824072" cy="369332"/>
          </a:xfrm>
          <a:prstGeom prst="rect">
            <a:avLst/>
          </a:prstGeom>
          <a:noFill/>
        </p:spPr>
        <p:txBody>
          <a:bodyPr wrap="none" rtlCol="0">
            <a:spAutoFit/>
          </a:bodyPr>
          <a:lstStyle/>
          <a:p>
            <a:r>
              <a:rPr lang="en-LT" dirty="0">
                <a:hlinkClick r:id="rId2"/>
              </a:rPr>
              <a:t>Source</a:t>
            </a:r>
            <a:endParaRPr lang="en-LT" dirty="0"/>
          </a:p>
        </p:txBody>
      </p:sp>
      <p:pic>
        <p:nvPicPr>
          <p:cNvPr id="13" name="Picture Placeholder 12" descr="A large group of people in a room with a large crowd of people&#10;&#10;Description automatically generated with low confidence">
            <a:extLst>
              <a:ext uri="{FF2B5EF4-FFF2-40B4-BE49-F238E27FC236}">
                <a16:creationId xmlns:a16="http://schemas.microsoft.com/office/drawing/2014/main" id="{035C5F1E-6B0A-A843-BD2A-61FE7744A3A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34343" y="0"/>
            <a:ext cx="12198350" cy="6858000"/>
          </a:xfrm>
        </p:spPr>
      </p:pic>
      <p:sp>
        <p:nvSpPr>
          <p:cNvPr id="15" name="TextBox 14">
            <a:extLst>
              <a:ext uri="{FF2B5EF4-FFF2-40B4-BE49-F238E27FC236}">
                <a16:creationId xmlns:a16="http://schemas.microsoft.com/office/drawing/2014/main" id="{D01DB7A5-D465-834E-9424-0A1C30E8B426}"/>
              </a:ext>
            </a:extLst>
          </p:cNvPr>
          <p:cNvSpPr txBox="1"/>
          <p:nvPr/>
        </p:nvSpPr>
        <p:spPr>
          <a:xfrm>
            <a:off x="11118574" y="6374296"/>
            <a:ext cx="824072" cy="369332"/>
          </a:xfrm>
          <a:prstGeom prst="rect">
            <a:avLst/>
          </a:prstGeom>
          <a:noFill/>
        </p:spPr>
        <p:txBody>
          <a:bodyPr wrap="none" rtlCol="0">
            <a:spAutoFit/>
          </a:bodyPr>
          <a:lstStyle/>
          <a:p>
            <a:r>
              <a:rPr lang="en-LT" dirty="0">
                <a:hlinkClick r:id="rId2"/>
              </a:rPr>
              <a:t>Source</a:t>
            </a:r>
            <a:endParaRPr lang="en-LT" dirty="0"/>
          </a:p>
        </p:txBody>
      </p:sp>
    </p:spTree>
    <p:extLst>
      <p:ext uri="{BB962C8B-B14F-4D97-AF65-F5344CB8AC3E}">
        <p14:creationId xmlns:p14="http://schemas.microsoft.com/office/powerpoint/2010/main" val="3461749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FANDOMS-KOPPLINGAR</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70444"/>
            <a:ext cx="10220464" cy="2187555"/>
          </a:xfrm>
        </p:spPr>
        <p:txBody>
          <a:bodyPr/>
          <a:lstStyle/>
          <a:p>
            <a:pPr algn="just"/>
            <a:r>
              <a:rPr lang="sv-SE" dirty="0"/>
              <a:t>Fandoms – subkulturer av människor "en känsla av närhet till andra med ett gemensamt intresse".</a:t>
            </a:r>
          </a:p>
          <a:p>
            <a:pPr algn="just"/>
            <a:r>
              <a:rPr lang="sv-SE" dirty="0"/>
              <a:t>Modern </a:t>
            </a:r>
            <a:r>
              <a:rPr lang="sv-SE" dirty="0" err="1"/>
              <a:t>fankultur</a:t>
            </a:r>
            <a:r>
              <a:rPr lang="sv-SE" dirty="0"/>
              <a:t> har sitt ursprung i Star Trek-fandomen på 1960-talet. På den tiden spred fansen i allmänhet sina skapelser genom fanzines eller konventioner. Internet har gjort att </a:t>
            </a:r>
            <a:r>
              <a:rPr lang="sv-SE" dirty="0" err="1"/>
              <a:t>fankulturen</a:t>
            </a:r>
            <a:r>
              <a:rPr lang="sv-SE" dirty="0"/>
              <a:t> blivit mer utbredd och mer tillgänglig.</a:t>
            </a:r>
            <a:endParaRPr lang="en-US" dirty="0"/>
          </a:p>
        </p:txBody>
      </p:sp>
      <p:pic>
        <p:nvPicPr>
          <p:cNvPr id="4" name="Picture Placeholder 3" descr="A picture containing floor, indoor, person&#10;&#10;Description automatically generated">
            <a:extLst>
              <a:ext uri="{FF2B5EF4-FFF2-40B4-BE49-F238E27FC236}">
                <a16:creationId xmlns:a16="http://schemas.microsoft.com/office/drawing/2014/main" id="{BD5A76E7-0E32-2744-9614-0DFA5E40B58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F195F54D-3F21-3442-8742-D0CFC4F14AD1}"/>
              </a:ext>
            </a:extLst>
          </p:cNvPr>
          <p:cNvSpPr txBox="1"/>
          <p:nvPr/>
        </p:nvSpPr>
        <p:spPr>
          <a:xfrm>
            <a:off x="11282809" y="5394889"/>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685131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normAutofit/>
          </a:bodyPr>
          <a:lstStyle/>
          <a:p>
            <a:r>
              <a:rPr lang="en-US" dirty="0"/>
              <a:t>“One of the problems for the modern </a:t>
            </a:r>
            <a:r>
              <a:rPr lang="en-US" dirty="0" err="1"/>
              <a:t>traveller</a:t>
            </a:r>
            <a:r>
              <a:rPr lang="en-US" dirty="0"/>
              <a:t> [...] is to establish identity and a sense of personal individuality in the face of the anomic forces of a technological world”</a:t>
            </a:r>
          </a:p>
        </p:txBody>
      </p:sp>
      <p:sp>
        <p:nvSpPr>
          <p:cNvPr id="2" name="TextBox 1">
            <a:extLst>
              <a:ext uri="{FF2B5EF4-FFF2-40B4-BE49-F238E27FC236}">
                <a16:creationId xmlns:a16="http://schemas.microsoft.com/office/drawing/2014/main" id="{F8A83836-A256-FF40-ACB2-1C3414E551D5}"/>
              </a:ext>
            </a:extLst>
          </p:cNvPr>
          <p:cNvSpPr txBox="1"/>
          <p:nvPr/>
        </p:nvSpPr>
        <p:spPr>
          <a:xfrm>
            <a:off x="10599990" y="1594220"/>
            <a:ext cx="824072" cy="369332"/>
          </a:xfrm>
          <a:prstGeom prst="rect">
            <a:avLst/>
          </a:prstGeom>
          <a:noFill/>
        </p:spPr>
        <p:txBody>
          <a:bodyPr wrap="none" rtlCol="0">
            <a:spAutoFit/>
          </a:bodyPr>
          <a:lstStyle/>
          <a:p>
            <a:r>
              <a:rPr lang="en-LT" dirty="0">
                <a:hlinkClick r:id="rId2"/>
              </a:rPr>
              <a:t>Source</a:t>
            </a:r>
            <a:endParaRPr lang="en-LT" dirty="0"/>
          </a:p>
        </p:txBody>
      </p:sp>
      <p:pic>
        <p:nvPicPr>
          <p:cNvPr id="8" name="Picture Placeholder 7" descr="A picture containing person, suit&#10;&#10;Description automatically generated">
            <a:extLst>
              <a:ext uri="{FF2B5EF4-FFF2-40B4-BE49-F238E27FC236}">
                <a16:creationId xmlns:a16="http://schemas.microsoft.com/office/drawing/2014/main" id="{58360AC3-0094-F649-AEDE-3C176B54E80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5A21D19A-FB1F-D840-A875-218F9A52E3E9}"/>
              </a:ext>
            </a:extLst>
          </p:cNvPr>
          <p:cNvSpPr txBox="1"/>
          <p:nvPr/>
        </p:nvSpPr>
        <p:spPr>
          <a:xfrm>
            <a:off x="8984974" y="6241151"/>
            <a:ext cx="824072" cy="369332"/>
          </a:xfrm>
          <a:prstGeom prst="rect">
            <a:avLst/>
          </a:prstGeom>
          <a:noFill/>
        </p:spPr>
        <p:txBody>
          <a:bodyPr wrap="none" rtlCol="0">
            <a:spAutoFit/>
          </a:bodyPr>
          <a:lstStyle/>
          <a:p>
            <a:r>
              <a:rPr lang="en-LT" dirty="0">
                <a:hlinkClick r:id="rId4"/>
              </a:rPr>
              <a:t>Source</a:t>
            </a:r>
            <a:endParaRPr lang="en-LT" dirty="0"/>
          </a:p>
        </p:txBody>
      </p:sp>
    </p:spTree>
    <p:extLst>
      <p:ext uri="{BB962C8B-B14F-4D97-AF65-F5344CB8AC3E}">
        <p14:creationId xmlns:p14="http://schemas.microsoft.com/office/powerpoint/2010/main" val="1864631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VILKA ÄR POPKULTURTURISTER?</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sv-SE" sz="2200" dirty="0"/>
              <a:t>Popkulturturister uppvisar något mer komplexa motiv än traditionella turisters resemotiv för att besöka destinationerna. Vissa har ett passionerat intresse (d.v.s. fans) för ett speciellt populärkulturfenomen, medan för andra platsens populärkulturgemenskap som lockar dem att besöka för mervärde. För fansen är drama, underhållning, social interaktion och gemenskapskontakter centrala för upplevelsen.</a:t>
            </a:r>
            <a:endParaRPr lang="en-US" sz="2200" dirty="0">
              <a:solidFill>
                <a:srgbClr val="FF0000"/>
              </a:solidFill>
            </a:endParaRPr>
          </a:p>
        </p:txBody>
      </p:sp>
      <p:pic>
        <p:nvPicPr>
          <p:cNvPr id="11" name="Picture Placeholder 10" descr="A picture containing text, tree, outdoor, person&#10;&#10;Description automatically generated">
            <a:extLst>
              <a:ext uri="{FF2B5EF4-FFF2-40B4-BE49-F238E27FC236}">
                <a16:creationId xmlns:a16="http://schemas.microsoft.com/office/drawing/2014/main" id="{FBEA1EA7-DA24-4143-B11D-D76249919C7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B438FFE5-7668-9D4B-A8DF-A186BF3AB53F}"/>
              </a:ext>
            </a:extLst>
          </p:cNvPr>
          <p:cNvSpPr txBox="1"/>
          <p:nvPr/>
        </p:nvSpPr>
        <p:spPr>
          <a:xfrm>
            <a:off x="11282809" y="5475641"/>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310117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err="1">
                <a:solidFill>
                  <a:srgbClr val="9A2E90"/>
                </a:solidFill>
              </a:rPr>
              <a:t>Turister</a:t>
            </a:r>
            <a:r>
              <a:rPr lang="en-IE" dirty="0">
                <a:solidFill>
                  <a:srgbClr val="9A2E90"/>
                </a:solidFill>
              </a:rPr>
              <a:t> vs fans</a:t>
            </a: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indent="-342900" algn="just">
              <a:buFont typeface="Arial" panose="020B0604020202020204" pitchFamily="34" charset="0"/>
              <a:buChar char="•"/>
            </a:pPr>
            <a:r>
              <a:rPr lang="sv-SE" sz="2400" dirty="0"/>
              <a:t>Popkulturturister lockas av de olika aspekterna av en destination som erbjuder potential att uppfylla önskningar och föra dem närmare deras populära populärkulturella tidsfördriv. Men fansen drivs också av </a:t>
            </a:r>
            <a:r>
              <a:rPr lang="sv-SE" sz="2400" b="1" dirty="0"/>
              <a:t>psykologiska och sociokulturella motiv </a:t>
            </a:r>
            <a:r>
              <a:rPr lang="sv-SE" sz="2400" dirty="0"/>
              <a:t>som är mer emotionellt laddade, som söker estetisk njutning, drama, interaktion med ikoner och symboler och gemenskap i en grupp som delar rutiner, ritualer och ett gemensamt fansspråk.</a:t>
            </a:r>
          </a:p>
          <a:p>
            <a:pPr marL="342900" indent="-342900" algn="just">
              <a:buFont typeface="Arial" panose="020B0604020202020204" pitchFamily="34" charset="0"/>
              <a:buChar char="•"/>
            </a:pPr>
            <a:r>
              <a:rPr lang="sv-SE" sz="2400" dirty="0"/>
              <a:t>Grupper av fans skapar delade betydelser för varandra; medienätverk, både online och </a:t>
            </a:r>
            <a:r>
              <a:rPr lang="sv-SE" sz="2400" dirty="0" err="1"/>
              <a:t>offline</a:t>
            </a:r>
            <a:r>
              <a:rPr lang="sv-SE" sz="2400" dirty="0"/>
              <a:t>, gör det möjligt för dem att </a:t>
            </a:r>
            <a:r>
              <a:rPr lang="sv-SE" sz="2400" b="1" dirty="0"/>
              <a:t>utbyta erfarenheter och berättelser </a:t>
            </a:r>
            <a:r>
              <a:rPr lang="sv-SE" sz="2400" dirty="0"/>
              <a:t>före, under och efter besök i turistområden.</a:t>
            </a:r>
            <a:endParaRPr lang="en-US" sz="2400" dirty="0"/>
          </a:p>
        </p:txBody>
      </p:sp>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24265" cy="369332"/>
          </a:xfrm>
          <a:prstGeom prst="rect">
            <a:avLst/>
          </a:prstGeom>
          <a:noFill/>
        </p:spPr>
        <p:txBody>
          <a:bodyPr wrap="none" rtlCol="0">
            <a:spAutoFit/>
          </a:bodyPr>
          <a:lstStyle/>
          <a:p>
            <a:r>
              <a:rPr lang="en-LT" dirty="0">
                <a:hlinkClick r:id="rId2"/>
              </a:rPr>
              <a:t>Source</a:t>
            </a:r>
            <a:endParaRPr lang="en-LT" dirty="0"/>
          </a:p>
        </p:txBody>
      </p:sp>
      <p:sp>
        <p:nvSpPr>
          <p:cNvPr id="9" name="TextBox 8">
            <a:extLst>
              <a:ext uri="{FF2B5EF4-FFF2-40B4-BE49-F238E27FC236}">
                <a16:creationId xmlns:a16="http://schemas.microsoft.com/office/drawing/2014/main" id="{16128A74-DFFA-C441-B2BD-FA8AA7329BFC}"/>
              </a:ext>
            </a:extLst>
          </p:cNvPr>
          <p:cNvSpPr txBox="1"/>
          <p:nvPr/>
        </p:nvSpPr>
        <p:spPr>
          <a:xfrm>
            <a:off x="11284215" y="4888015"/>
            <a:ext cx="824072" cy="369332"/>
          </a:xfrm>
          <a:prstGeom prst="rect">
            <a:avLst/>
          </a:prstGeom>
          <a:noFill/>
        </p:spPr>
        <p:txBody>
          <a:bodyPr wrap="none" rtlCol="0">
            <a:spAutoFit/>
          </a:bodyPr>
          <a:lstStyle/>
          <a:p>
            <a:r>
              <a:rPr lang="en-LT" dirty="0">
                <a:hlinkClick r:id="rId3"/>
              </a:rPr>
              <a:t>Source</a:t>
            </a:r>
            <a:endParaRPr lang="en-LT" dirty="0"/>
          </a:p>
        </p:txBody>
      </p:sp>
      <p:pic>
        <p:nvPicPr>
          <p:cNvPr id="14" name="Picture Placeholder 13" descr="A picture containing outdoor, light, lit&#10;&#10;Description automatically generated">
            <a:extLst>
              <a:ext uri="{FF2B5EF4-FFF2-40B4-BE49-F238E27FC236}">
                <a16:creationId xmlns:a16="http://schemas.microsoft.com/office/drawing/2014/main" id="{BEA81B95-8085-954D-BE22-C751AEB347B1}"/>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p:pic>
      <p:sp>
        <p:nvSpPr>
          <p:cNvPr id="15" name="TextBox 14">
            <a:extLst>
              <a:ext uri="{FF2B5EF4-FFF2-40B4-BE49-F238E27FC236}">
                <a16:creationId xmlns:a16="http://schemas.microsoft.com/office/drawing/2014/main" id="{77D73C8C-C2DD-6141-8077-C4D95302F436}"/>
              </a:ext>
            </a:extLst>
          </p:cNvPr>
          <p:cNvSpPr txBox="1"/>
          <p:nvPr/>
        </p:nvSpPr>
        <p:spPr>
          <a:xfrm>
            <a:off x="11200502" y="4885978"/>
            <a:ext cx="824072" cy="369332"/>
          </a:xfrm>
          <a:prstGeom prst="rect">
            <a:avLst/>
          </a:prstGeom>
          <a:noFill/>
        </p:spPr>
        <p:txBody>
          <a:bodyPr wrap="none" rtlCol="0">
            <a:spAutoFit/>
          </a:bodyPr>
          <a:lstStyle/>
          <a:p>
            <a:r>
              <a:rPr lang="en-LT" dirty="0">
                <a:hlinkClick r:id="rId5"/>
              </a:rPr>
              <a:t>Source</a:t>
            </a:r>
            <a:endParaRPr lang="en-LT" dirty="0"/>
          </a:p>
        </p:txBody>
      </p:sp>
    </p:spTree>
    <p:extLst>
      <p:ext uri="{BB962C8B-B14F-4D97-AF65-F5344CB8AC3E}">
        <p14:creationId xmlns:p14="http://schemas.microsoft.com/office/powerpoint/2010/main" val="1720111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7AD75-6E9E-4C9D-997A-18BDFDBFF6BF}"/>
              </a:ext>
            </a:extLst>
          </p:cNvPr>
          <p:cNvSpPr txBox="1"/>
          <p:nvPr/>
        </p:nvSpPr>
        <p:spPr>
          <a:xfrm>
            <a:off x="258278" y="5544996"/>
            <a:ext cx="11668680" cy="830997"/>
          </a:xfrm>
          <a:prstGeom prst="rect">
            <a:avLst/>
          </a:prstGeom>
          <a:solidFill>
            <a:srgbClr val="91BE46"/>
          </a:solidFill>
        </p:spPr>
        <p:txBody>
          <a:bodyPr wrap="square" rtlCol="0">
            <a:spAutoFit/>
          </a:bodyPr>
          <a:lstStyle/>
          <a:p>
            <a:r>
              <a:rPr lang="sv-SE" sz="2400" dirty="0">
                <a:solidFill>
                  <a:schemeClr val="bg1"/>
                </a:solidFill>
                <a:latin typeface="WF-026510-009147-001251"/>
              </a:rPr>
              <a:t>Vad behöver vi veta om fandoms?</a:t>
            </a:r>
          </a:p>
          <a:p>
            <a:r>
              <a:rPr lang="sv-SE" sz="2400" dirty="0">
                <a:solidFill>
                  <a:schemeClr val="bg1"/>
                </a:solidFill>
                <a:latin typeface="WF-026510-009147-001251"/>
              </a:rPr>
              <a:t>Varför bildar fansen aktiva gemenskaper som utökar sitt medieinflytande? </a:t>
            </a:r>
            <a:r>
              <a:rPr lang="en-US" sz="2400" dirty="0">
                <a:solidFill>
                  <a:schemeClr val="bg1"/>
                </a:solidFill>
                <a:latin typeface="WF-026510-009147-001251"/>
              </a:rPr>
              <a:t>​</a:t>
            </a:r>
          </a:p>
        </p:txBody>
      </p:sp>
      <p:pic>
        <p:nvPicPr>
          <p:cNvPr id="2" name="Online Media 1" descr="How Does Fandom Work?">
            <a:hlinkClick r:id="" action="ppaction://media"/>
            <a:extLst>
              <a:ext uri="{FF2B5EF4-FFF2-40B4-BE49-F238E27FC236}">
                <a16:creationId xmlns:a16="http://schemas.microsoft.com/office/drawing/2014/main" id="{867C1CA4-9194-2347-8660-D276D6AF02A6}"/>
              </a:ext>
            </a:extLst>
          </p:cNvPr>
          <p:cNvPicPr>
            <a:picLocks noRot="1" noChangeAspect="1"/>
          </p:cNvPicPr>
          <p:nvPr>
            <a:videoFile r:link="rId1"/>
          </p:nvPr>
        </p:nvPicPr>
        <p:blipFill>
          <a:blip r:embed="rId3"/>
          <a:stretch>
            <a:fillRect/>
          </a:stretch>
        </p:blipFill>
        <p:spPr>
          <a:xfrm>
            <a:off x="1172055" y="0"/>
            <a:ext cx="9841126" cy="5560236"/>
          </a:xfrm>
          <a:prstGeom prst="rect">
            <a:avLst/>
          </a:prstGeom>
        </p:spPr>
      </p:pic>
    </p:spTree>
    <p:extLst>
      <p:ext uri="{BB962C8B-B14F-4D97-AF65-F5344CB8AC3E}">
        <p14:creationId xmlns:p14="http://schemas.microsoft.com/office/powerpoint/2010/main" val="21829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F9F6F-C2FF-40D7-9DA4-FCEED3B7E0EB}"/>
              </a:ext>
            </a:extLst>
          </p:cNvPr>
          <p:cNvSpPr>
            <a:spLocks noGrp="1"/>
          </p:cNvSpPr>
          <p:nvPr>
            <p:ph type="body" sz="quarter" idx="13"/>
          </p:nvPr>
        </p:nvSpPr>
        <p:spPr>
          <a:xfrm>
            <a:off x="682389" y="912731"/>
            <a:ext cx="6667930" cy="1845826"/>
          </a:xfrm>
        </p:spPr>
        <p:txBody>
          <a:bodyPr>
            <a:noAutofit/>
          </a:bodyPr>
          <a:lstStyle/>
          <a:p>
            <a:r>
              <a:rPr lang="en-IE" dirty="0"/>
              <a:t>MODUL 2 ÖVNING 1:</a:t>
            </a:r>
          </a:p>
          <a:p>
            <a:r>
              <a:rPr lang="en-IE" dirty="0"/>
              <a:t>TÄNK PÅ POPKULTURTURISTERNAS MOTIVATIONER</a:t>
            </a:r>
          </a:p>
        </p:txBody>
      </p:sp>
      <p:sp>
        <p:nvSpPr>
          <p:cNvPr id="4" name="Text Placeholder 3">
            <a:extLst>
              <a:ext uri="{FF2B5EF4-FFF2-40B4-BE49-F238E27FC236}">
                <a16:creationId xmlns:a16="http://schemas.microsoft.com/office/drawing/2014/main" id="{92FDF262-2462-4C9F-A359-84F5943FED57}"/>
              </a:ext>
            </a:extLst>
          </p:cNvPr>
          <p:cNvSpPr>
            <a:spLocks noGrp="1"/>
          </p:cNvSpPr>
          <p:nvPr>
            <p:ph type="body" sz="quarter" idx="14"/>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Beskriv den typiska besökaren i din region. Titta sedan på din virtuella klippbok (se modul 1), fundera över vilken typ av turister som kan lockas av dina lokala popkulturturismsajter. Kan du kategorisera dem i olika grupper (familjer, par, seniorer,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Millennials</a:t>
            </a:r>
            <a:r>
              <a:rPr lang="sv-SE" sz="1800" dirty="0">
                <a:effectLst/>
                <a:latin typeface="Calibri" panose="020F0502020204030204" pitchFamily="34" charset="0"/>
                <a:ea typeface="Calibri" panose="020F0502020204030204" pitchFamily="34" charset="0"/>
                <a:cs typeface="Times New Roman" panose="02020603050405020304" pitchFamily="18" charset="0"/>
              </a:rPr>
              <a:t>, fans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etc</a:t>
            </a:r>
            <a:r>
              <a:rPr lang="sv-SE" sz="1800" dirty="0">
                <a:effectLst/>
                <a:latin typeface="Calibri" panose="020F0502020204030204" pitchFamily="34" charset="0"/>
                <a:ea typeface="Calibri" panose="020F0502020204030204" pitchFamily="34" charset="0"/>
                <a:cs typeface="Times New Roman" panose="02020603050405020304" pitchFamily="18" charset="0"/>
              </a:rPr>
              <a:t>)? Vad tror du är motiven för dessa olika popkulturturistgrupper?</a:t>
            </a:r>
            <a:endParaRPr lang="en-IE" dirty="0"/>
          </a:p>
        </p:txBody>
      </p:sp>
      <p:pic>
        <p:nvPicPr>
          <p:cNvPr id="8" name="Picture Placeholder 7">
            <a:extLst>
              <a:ext uri="{FF2B5EF4-FFF2-40B4-BE49-F238E27FC236}">
                <a16:creationId xmlns:a16="http://schemas.microsoft.com/office/drawing/2014/main" id="{9A4BC5A2-85DD-4877-9A88-B7B768140D2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81947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9F9F6F-C2FF-40D7-9DA4-FCEED3B7E0EB}"/>
              </a:ext>
            </a:extLst>
          </p:cNvPr>
          <p:cNvSpPr>
            <a:spLocks noGrp="1"/>
          </p:cNvSpPr>
          <p:nvPr>
            <p:ph type="body" sz="quarter" idx="13"/>
          </p:nvPr>
        </p:nvSpPr>
        <p:spPr/>
        <p:txBody>
          <a:bodyPr>
            <a:normAutofit lnSpcReduction="10000"/>
          </a:bodyPr>
          <a:lstStyle/>
          <a:p>
            <a:r>
              <a:rPr lang="en-IE" dirty="0"/>
              <a:t>MODUL 2 ÖVNING 2:</a:t>
            </a:r>
          </a:p>
          <a:p>
            <a:r>
              <a:rPr lang="en-IE" dirty="0"/>
              <a:t>UTFORSKA VAD POPKULTURTURISTER VILL</a:t>
            </a:r>
          </a:p>
        </p:txBody>
      </p:sp>
      <p:sp>
        <p:nvSpPr>
          <p:cNvPr id="4" name="Text Placeholder 3">
            <a:extLst>
              <a:ext uri="{FF2B5EF4-FFF2-40B4-BE49-F238E27FC236}">
                <a16:creationId xmlns:a16="http://schemas.microsoft.com/office/drawing/2014/main" id="{92FDF262-2462-4C9F-A359-84F5943FED57}"/>
              </a:ext>
            </a:extLst>
          </p:cNvPr>
          <p:cNvSpPr>
            <a:spLocks noGrp="1"/>
          </p:cNvSpPr>
          <p:nvPr>
            <p:ph type="body" sz="quarter" idx="14"/>
          </p:nvPr>
        </p:nvSpPr>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Ta reda på om du har några platser för popkulturturism i din region som har en stark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fanbas</a:t>
            </a:r>
            <a:r>
              <a:rPr lang="sv-SE" sz="1800" dirty="0">
                <a:effectLst/>
                <a:latin typeface="Calibri" panose="020F0502020204030204" pitchFamily="34" charset="0"/>
                <a:ea typeface="Calibri" panose="020F0502020204030204" pitchFamily="34" charset="0"/>
                <a:cs typeface="Times New Roman" panose="02020603050405020304" pitchFamily="18" charset="0"/>
              </a:rPr>
              <a:t>. Gör en del efterforskningar om online-</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fanfora</a:t>
            </a:r>
            <a:r>
              <a:rPr lang="sv-SE" sz="1800" dirty="0">
                <a:effectLst/>
                <a:latin typeface="Calibri" panose="020F0502020204030204" pitchFamily="34" charset="0"/>
                <a:ea typeface="Calibri" panose="020F0502020204030204" pitchFamily="34" charset="0"/>
                <a:cs typeface="Times New Roman" panose="02020603050405020304" pitchFamily="18" charset="0"/>
              </a:rPr>
              <a:t>/diskussionsgrupper/fanklubbsajter etc. – vad vill dessa fans få ut av ett besök på sajterna? Hur kan popkulturturismsajter tillgodose dessa fansbesökare?</a:t>
            </a:r>
            <a:endParaRPr lang="en-IE" dirty="0"/>
          </a:p>
        </p:txBody>
      </p:sp>
      <p:pic>
        <p:nvPicPr>
          <p:cNvPr id="6" name="Picture Placeholder 5">
            <a:extLst>
              <a:ext uri="{FF2B5EF4-FFF2-40B4-BE49-F238E27FC236}">
                <a16:creationId xmlns:a16="http://schemas.microsoft.com/office/drawing/2014/main" id="{0DB92E77-D71F-4731-93AD-855A6290E76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68447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556047" cy="2618509"/>
          </a:xfrm>
        </p:spPr>
        <p:txBody>
          <a:bodyPr>
            <a:normAutofit lnSpcReduction="10000"/>
          </a:bodyPr>
          <a:lstStyle/>
          <a:p>
            <a:pPr algn="ctr"/>
            <a:r>
              <a:rPr lang="en-US" dirty="0"/>
              <a:t>HÄRNÄST: Modul 3 Skapa </a:t>
            </a:r>
            <a:r>
              <a:rPr lang="en-US" dirty="0" err="1"/>
              <a:t>popkulturturism-upplevelser</a:t>
            </a:r>
            <a:r>
              <a:rPr lang="en-US" dirty="0"/>
              <a:t> </a:t>
            </a:r>
            <a:r>
              <a:rPr lang="en-US" dirty="0" err="1"/>
              <a:t>och</a:t>
            </a:r>
            <a:r>
              <a:rPr lang="en-US" dirty="0"/>
              <a:t> </a:t>
            </a:r>
          </a:p>
          <a:p>
            <a:pPr algn="ctr"/>
            <a:r>
              <a:rPr lang="en-US" dirty="0"/>
              <a:t>-</a:t>
            </a:r>
            <a:r>
              <a:rPr lang="en-US" dirty="0" err="1"/>
              <a:t>produkter</a:t>
            </a:r>
            <a:endParaRPr lang="en-US" dirty="0"/>
          </a:p>
          <a:p>
            <a:pPr algn="ctr"/>
            <a:endParaRPr lang="en-US" dirty="0"/>
          </a:p>
          <a:p>
            <a:endParaRPr lang="en-US" sz="2300" dirty="0"/>
          </a:p>
          <a:p>
            <a:pPr algn="r"/>
            <a:endParaRPr lang="en-US" sz="2300" dirty="0"/>
          </a:p>
        </p:txBody>
      </p:sp>
      <p:sp>
        <p:nvSpPr>
          <p:cNvPr id="4" name="Picture Placeholder 3">
            <a:extLst>
              <a:ext uri="{FF2B5EF4-FFF2-40B4-BE49-F238E27FC236}">
                <a16:creationId xmlns:a16="http://schemas.microsoft.com/office/drawing/2014/main" id="{7A0ECC9C-E148-48E0-8EE2-8816A1F52A73}"/>
              </a:ext>
            </a:extLst>
          </p:cNvPr>
          <p:cNvSpPr>
            <a:spLocks noGrp="1"/>
          </p:cNvSpPr>
          <p:nvPr>
            <p:ph type="pic" sz="quarter" idx="10"/>
          </p:nvPr>
        </p:nvSpPr>
        <p:spPr/>
      </p:sp>
      <p:pic>
        <p:nvPicPr>
          <p:cNvPr id="6" name="Picture Placeholder 6" descr="A statue in a garden&#10;&#10;Description automatically generated with low confidence">
            <a:extLst>
              <a:ext uri="{FF2B5EF4-FFF2-40B4-BE49-F238E27FC236}">
                <a16:creationId xmlns:a16="http://schemas.microsoft.com/office/drawing/2014/main" id="{8F6FFB98-AC57-4A44-8527-1749155AEBF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6655" y="-53488"/>
            <a:ext cx="12192000"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pic>
    </p:spTree>
    <p:extLst>
      <p:ext uri="{BB962C8B-B14F-4D97-AF65-F5344CB8AC3E}">
        <p14:creationId xmlns:p14="http://schemas.microsoft.com/office/powerpoint/2010/main" val="2016313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87E5F1-8DD3-B240-B447-4A4E2AAA1F6E}"/>
              </a:ext>
            </a:extLst>
          </p:cNvPr>
          <p:cNvSpPr>
            <a:spLocks noGrp="1"/>
          </p:cNvSpPr>
          <p:nvPr>
            <p:ph type="body" sz="quarter" idx="20"/>
          </p:nvPr>
        </p:nvSpPr>
        <p:spPr>
          <a:xfrm>
            <a:off x="1451114" y="424588"/>
            <a:ext cx="6370982" cy="1164100"/>
          </a:xfrm>
        </p:spPr>
        <p:txBody>
          <a:bodyPr>
            <a:normAutofit/>
          </a:bodyPr>
          <a:lstStyle/>
          <a:p>
            <a:r>
              <a:rPr lang="en-US" sz="3200" dirty="0" err="1"/>
              <a:t>Nyckelkällor</a:t>
            </a:r>
            <a:r>
              <a:rPr lang="en-US" sz="3200" dirty="0"/>
              <a:t>/</a:t>
            </a:r>
            <a:r>
              <a:rPr lang="en-US" sz="3200" dirty="0" err="1"/>
              <a:t>Resurser</a:t>
            </a:r>
            <a:r>
              <a:rPr lang="en-US" sz="3200" dirty="0"/>
              <a:t> </a:t>
            </a:r>
            <a:r>
              <a:rPr lang="en-US" sz="3200" dirty="0" err="1"/>
              <a:t>i</a:t>
            </a:r>
            <a:r>
              <a:rPr lang="en-US" sz="3200" dirty="0"/>
              <a:t> Modul 2</a:t>
            </a:r>
          </a:p>
        </p:txBody>
      </p:sp>
      <p:sp>
        <p:nvSpPr>
          <p:cNvPr id="2" name="Text Placeholder 1">
            <a:extLst>
              <a:ext uri="{FF2B5EF4-FFF2-40B4-BE49-F238E27FC236}">
                <a16:creationId xmlns:a16="http://schemas.microsoft.com/office/drawing/2014/main" id="{DD4C4EF9-5D89-1D4E-95DE-1A69C713B8FD}"/>
              </a:ext>
            </a:extLst>
          </p:cNvPr>
          <p:cNvSpPr>
            <a:spLocks noGrp="1"/>
          </p:cNvSpPr>
          <p:nvPr>
            <p:ph type="body" sz="quarter" idx="15"/>
          </p:nvPr>
        </p:nvSpPr>
        <p:spPr>
          <a:xfrm>
            <a:off x="8878502" y="1615175"/>
            <a:ext cx="2812464" cy="323455"/>
          </a:xfrm>
        </p:spPr>
        <p:txBody>
          <a:bodyPr/>
          <a:lstStyle/>
          <a:p>
            <a:r>
              <a:rPr lang="en-US" dirty="0"/>
              <a:t>www.facebook.com/outpaceeu</a:t>
            </a:r>
          </a:p>
        </p:txBody>
      </p:sp>
      <p:sp>
        <p:nvSpPr>
          <p:cNvPr id="4" name="Text Placeholder 3">
            <a:extLst>
              <a:ext uri="{FF2B5EF4-FFF2-40B4-BE49-F238E27FC236}">
                <a16:creationId xmlns:a16="http://schemas.microsoft.com/office/drawing/2014/main" id="{1258961C-F51A-A445-AFEE-52FF4222E2BE}"/>
              </a:ext>
            </a:extLst>
          </p:cNvPr>
          <p:cNvSpPr>
            <a:spLocks noGrp="1"/>
          </p:cNvSpPr>
          <p:nvPr>
            <p:ph type="body" sz="quarter" idx="17"/>
          </p:nvPr>
        </p:nvSpPr>
        <p:spPr/>
        <p:txBody>
          <a:bodyPr/>
          <a:lstStyle/>
          <a:p>
            <a:r>
              <a:rPr lang="en-US" dirty="0"/>
              <a:t>www.popculturetourism.eu</a:t>
            </a:r>
          </a:p>
        </p:txBody>
      </p:sp>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 name="Picture 26" descr="A picture containing drawing&#10;&#10;Description automatically generated">
            <a:extLst>
              <a:ext uri="{FF2B5EF4-FFF2-40B4-BE49-F238E27FC236}">
                <a16:creationId xmlns:a16="http://schemas.microsoft.com/office/drawing/2014/main" id="{BAA9B1D3-D351-443E-B63C-953A741BAB3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182596" y="1628444"/>
            <a:ext cx="415861" cy="415861"/>
          </a:xfrm>
          <a:prstGeom prst="rect">
            <a:avLst/>
          </a:prstGeom>
        </p:spPr>
      </p:pic>
      <p:sp>
        <p:nvSpPr>
          <p:cNvPr id="17" name="TextBox 16">
            <a:extLst>
              <a:ext uri="{FF2B5EF4-FFF2-40B4-BE49-F238E27FC236}">
                <a16:creationId xmlns:a16="http://schemas.microsoft.com/office/drawing/2014/main" id="{5E72F80B-4B12-4326-82AA-0B51025436A9}"/>
              </a:ext>
            </a:extLst>
          </p:cNvPr>
          <p:cNvSpPr txBox="1"/>
          <p:nvPr/>
        </p:nvSpPr>
        <p:spPr>
          <a:xfrm>
            <a:off x="204434" y="2225344"/>
            <a:ext cx="7784823" cy="1754326"/>
          </a:xfrm>
          <a:prstGeom prst="rect">
            <a:avLst/>
          </a:prstGeom>
          <a:noFill/>
        </p:spPr>
        <p:txBody>
          <a:bodyPr wrap="square">
            <a:spAutoFit/>
          </a:bodyPr>
          <a:lstStyle/>
          <a:p>
            <a:r>
              <a:rPr lang="en-GB" dirty="0">
                <a:hlinkClick r:id="rId4"/>
              </a:rPr>
              <a:t>Lundberg, C, Ziakas, V. 2018. The Routledge Handbook of Popular Culture and Tourism, 526 p.</a:t>
            </a:r>
            <a:endParaRPr lang="en-GB" dirty="0"/>
          </a:p>
          <a:p>
            <a:r>
              <a:rPr lang="en-GB" dirty="0">
                <a:hlinkClick r:id="rId5"/>
              </a:rPr>
              <a:t>Özlem Güzel, F. 2014. The dimensions of tour experience, emotional arousal, and post-experience behaviors: a research on Pamukkale in Turkey</a:t>
            </a:r>
            <a:endParaRPr lang="en-GB" dirty="0"/>
          </a:p>
          <a:p>
            <a:endParaRPr lang="en-GB" dirty="0"/>
          </a:p>
          <a:p>
            <a:endParaRPr lang="en-GB" dirty="0"/>
          </a:p>
          <a:p>
            <a:endParaRPr lang="en-US" sz="1800" dirty="0">
              <a:solidFill>
                <a:srgbClr val="FF0000"/>
              </a:solidFill>
            </a:endParaRPr>
          </a:p>
        </p:txBody>
      </p:sp>
    </p:spTree>
    <p:extLst>
      <p:ext uri="{BB962C8B-B14F-4D97-AF65-F5344CB8AC3E}">
        <p14:creationId xmlns:p14="http://schemas.microsoft.com/office/powerpoint/2010/main" val="1108207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TURISM DÅ OCH NU</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sv-SE" dirty="0"/>
              <a:t>Med modernitetens framväxt i början av 1900-talet och populärkulturens tillväxt </a:t>
            </a:r>
            <a:r>
              <a:rPr lang="sv-SE" b="1" dirty="0"/>
              <a:t>sedan 1950-talet </a:t>
            </a:r>
            <a:r>
              <a:rPr lang="sv-SE" dirty="0"/>
              <a:t>har människor sett upp till sina favoritidrottslag, musiker, filmer, TV-serier, böcker, serier, spel och kändisar </a:t>
            </a:r>
            <a:r>
              <a:rPr lang="sv-SE" b="1" dirty="0"/>
              <a:t>för att bygga upp en känsla av identitet och skapa sociala relationer med andra</a:t>
            </a:r>
            <a:r>
              <a:rPr lang="sv-SE" dirty="0"/>
              <a:t>.</a:t>
            </a:r>
          </a:p>
          <a:p>
            <a:pPr marL="342900" indent="-342900" algn="just">
              <a:buFont typeface="Arial" panose="020B0604020202020204" pitchFamily="34" charset="0"/>
              <a:buChar char="•"/>
            </a:pPr>
            <a:r>
              <a:rPr lang="sv-SE" dirty="0"/>
              <a:t>Ökningen av levnadsstandarden och fritiden har inneburit att turistindustrin också har förändrats och </a:t>
            </a:r>
            <a:r>
              <a:rPr lang="sv-SE" b="1" dirty="0"/>
              <a:t>växer exponentiellt i takt </a:t>
            </a:r>
            <a:r>
              <a:rPr lang="sv-SE" dirty="0"/>
              <a:t>med att ny teknik och resesätt öppnar upp alla hörn av världen till relativt låg kostnad.</a:t>
            </a:r>
          </a:p>
          <a:p>
            <a:pPr marL="342900" indent="-342900" algn="just">
              <a:buFont typeface="Arial" panose="020B0604020202020204" pitchFamily="34" charset="0"/>
              <a:buChar char="•"/>
            </a:pPr>
            <a:r>
              <a:rPr lang="sv-SE" dirty="0"/>
              <a:t>Vad som har blivit uppenbart inom samtida turism är att fans av populära texter är </a:t>
            </a:r>
            <a:r>
              <a:rPr lang="sv-SE" b="1" dirty="0"/>
              <a:t>mer synliga, villiga att spendera pengarna och kan resa längre</a:t>
            </a:r>
            <a:r>
              <a:rPr lang="sv-SE" dirty="0"/>
              <a:t> för att komma nära och interagera med sin favoritfilm, tv-program eller bok.</a:t>
            </a:r>
            <a:endParaRPr lang="en-US" dirty="0"/>
          </a:p>
        </p:txBody>
      </p:sp>
    </p:spTree>
    <p:extLst>
      <p:ext uri="{BB962C8B-B14F-4D97-AF65-F5344CB8AC3E}">
        <p14:creationId xmlns:p14="http://schemas.microsoft.com/office/powerpoint/2010/main" val="312409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IE" dirty="0"/>
              <a:t>VAD VILL POPKULTURTURISTER HA</a:t>
            </a:r>
            <a:r>
              <a:rPr lang="en-LT" dirty="0"/>
              <a:t>?</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217228" cy="1413729"/>
          </a:xfrm>
        </p:spPr>
        <p:txBody>
          <a:bodyPr/>
          <a:lstStyle/>
          <a:p>
            <a:pPr algn="just"/>
            <a:r>
              <a:rPr lang="sv-SE" dirty="0"/>
              <a:t>Popkulturturister utgör en målgrupp som bygger på människors djupa engagemang i olika filmer, tv-program, böcker, sport eller musik. För många popkulturturister genomsyrar detta engagemang flera aspekter av deras liv, såsom mode, personliga relationer, bloggande, utbildning och resor. Utöver detta är det ofta ett engagemang som finns kvar under lång tid, vilket gör dem till en typ av lojala kunder som gärna sprider sitt intresse till andra.</a:t>
            </a:r>
            <a:endParaRPr lang="en-US" dirty="0"/>
          </a:p>
        </p:txBody>
      </p:sp>
      <p:pic>
        <p:nvPicPr>
          <p:cNvPr id="9" name="Picture Placeholder 8" descr="A picture containing outdoor, sky, road, people&#10;&#10;Description automatically generated">
            <a:extLst>
              <a:ext uri="{FF2B5EF4-FFF2-40B4-BE49-F238E27FC236}">
                <a16:creationId xmlns:a16="http://schemas.microsoft.com/office/drawing/2014/main" id="{44D8BF25-C10C-BE47-88A0-17C1E428CC70}"/>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16322848-2E24-644A-BED1-0A639C8ECB96}"/>
              </a:ext>
            </a:extLst>
          </p:cNvPr>
          <p:cNvSpPr txBox="1"/>
          <p:nvPr/>
        </p:nvSpPr>
        <p:spPr>
          <a:xfrm>
            <a:off x="11282809" y="5366675"/>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2472680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lnSpcReduction="20000"/>
          </a:bodyPr>
          <a:lstStyle/>
          <a:p>
            <a:r>
              <a:rPr lang="en-IE" dirty="0">
                <a:solidFill>
                  <a:srgbClr val="9A2E90"/>
                </a:solidFill>
              </a:rPr>
              <a:t>POPKULTURTURISTER: FALLSTUDIE FÖR FILMTURISM</a:t>
            </a: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marL="342900" indent="-342900" algn="just">
              <a:buFont typeface="Arial" panose="020B0604020202020204" pitchFamily="34" charset="0"/>
              <a:buChar char="•"/>
            </a:pPr>
            <a:r>
              <a:rPr lang="sv-SE" sz="2400" dirty="0"/>
              <a:t>Fanskonsumtion och efterfrågan på populärkulturturism kan ta sig en mängd olika former, en av de mest kända – filmturism.</a:t>
            </a:r>
          </a:p>
          <a:p>
            <a:pPr marL="342900" indent="-342900" algn="just">
              <a:buFont typeface="Arial" panose="020B0604020202020204" pitchFamily="34" charset="0"/>
              <a:buChar char="•"/>
            </a:pPr>
            <a:r>
              <a:rPr lang="sv-SE" sz="2400" dirty="0"/>
              <a:t>Filmturism är ett allt mer komplext fenomen – det beror på en kombination av personliga egenskaper hos tittaren, såsom emotionell lyhördhet, utbildning och kulturell bakgrund, vilket gör filmturism till en mycket personlig upplevelse.</a:t>
            </a:r>
          </a:p>
          <a:p>
            <a:pPr marL="342900" indent="-342900" algn="just">
              <a:buFont typeface="Arial" panose="020B0604020202020204" pitchFamily="34" charset="0"/>
              <a:buChar char="•"/>
            </a:pPr>
            <a:r>
              <a:rPr lang="sv-SE" sz="2400" dirty="0"/>
              <a:t>Form av populärkulturturism beskrivs som en modern form av pilgrimsfärd där turisten går i sin favoritkaraktärs fotspår, ser vad karaktären såg, gör vad karaktären gjorde och känner vad karaktären kände på den specifika platsen.</a:t>
            </a:r>
            <a:endParaRPr lang="en-IE" sz="2400" dirty="0"/>
          </a:p>
        </p:txBody>
      </p:sp>
      <p:pic>
        <p:nvPicPr>
          <p:cNvPr id="9" name="Picture Placeholder 8" descr="A picture containing text, clapperboard&#10;&#10;Description automatically generated">
            <a:extLst>
              <a:ext uri="{FF2B5EF4-FFF2-40B4-BE49-F238E27FC236}">
                <a16:creationId xmlns:a16="http://schemas.microsoft.com/office/drawing/2014/main" id="{4C64DF3C-7876-7345-B39E-C3F5E0582F30}"/>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1" name="TextBox 10">
            <a:extLst>
              <a:ext uri="{FF2B5EF4-FFF2-40B4-BE49-F238E27FC236}">
                <a16:creationId xmlns:a16="http://schemas.microsoft.com/office/drawing/2014/main" id="{226E76C9-ACB2-F848-8C91-6E1449167C91}"/>
              </a:ext>
            </a:extLst>
          </p:cNvPr>
          <p:cNvSpPr txBox="1"/>
          <p:nvPr/>
        </p:nvSpPr>
        <p:spPr>
          <a:xfrm>
            <a:off x="11284215" y="6016731"/>
            <a:ext cx="824265"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06181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ADDEDA-343C-459B-A341-06AA8AF7465C}"/>
              </a:ext>
            </a:extLst>
          </p:cNvPr>
          <p:cNvSpPr>
            <a:spLocks noGrp="1"/>
          </p:cNvSpPr>
          <p:nvPr>
            <p:ph type="body" sz="quarter" idx="13"/>
          </p:nvPr>
        </p:nvSpPr>
        <p:spPr/>
        <p:txBody>
          <a:bodyPr/>
          <a:lstStyle/>
          <a:p>
            <a:r>
              <a:rPr lang="sv-SE" dirty="0"/>
              <a:t>Filmer börjar påverka den eventuella efterfrågan från filmturister när de möter informationen om filmen</a:t>
            </a:r>
            <a:endParaRPr lang="en-IE" dirty="0"/>
          </a:p>
        </p:txBody>
      </p:sp>
      <p:sp>
        <p:nvSpPr>
          <p:cNvPr id="6" name="Picture Placeholder 5">
            <a:extLst>
              <a:ext uri="{FF2B5EF4-FFF2-40B4-BE49-F238E27FC236}">
                <a16:creationId xmlns:a16="http://schemas.microsoft.com/office/drawing/2014/main" id="{D8B467F0-96FB-4B41-9776-F2CC32298361}"/>
              </a:ext>
            </a:extLst>
          </p:cNvPr>
          <p:cNvSpPr>
            <a:spLocks noGrp="1"/>
          </p:cNvSpPr>
          <p:nvPr>
            <p:ph type="pic" sz="quarter" idx="19"/>
          </p:nvPr>
        </p:nvSpPr>
        <p:spPr/>
      </p:sp>
      <p:pic>
        <p:nvPicPr>
          <p:cNvPr id="12" name="Picture 11" descr="Diagram&#10;&#10;Description automatically generated">
            <a:extLst>
              <a:ext uri="{FF2B5EF4-FFF2-40B4-BE49-F238E27FC236}">
                <a16:creationId xmlns:a16="http://schemas.microsoft.com/office/drawing/2014/main" id="{3538D17E-47EB-064D-BF0D-0CD7DA42936F}"/>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6536251" y="6513"/>
            <a:ext cx="4357037" cy="6832436"/>
          </a:xfrm>
          <a:prstGeom prst="rect">
            <a:avLst/>
          </a:prstGeom>
        </p:spPr>
      </p:pic>
    </p:spTree>
    <p:extLst>
      <p:ext uri="{BB962C8B-B14F-4D97-AF65-F5344CB8AC3E}">
        <p14:creationId xmlns:p14="http://schemas.microsoft.com/office/powerpoint/2010/main" val="2228455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39B671-013A-4386-AF77-44409538E301}"/>
              </a:ext>
            </a:extLst>
          </p:cNvPr>
          <p:cNvSpPr>
            <a:spLocks noGrp="1"/>
          </p:cNvSpPr>
          <p:nvPr>
            <p:ph type="body" sz="quarter" idx="13"/>
          </p:nvPr>
        </p:nvSpPr>
        <p:spPr/>
        <p:txBody>
          <a:bodyPr/>
          <a:lstStyle/>
          <a:p>
            <a:r>
              <a:rPr lang="en-IE" dirty="0"/>
              <a:t>SEKTION 2</a:t>
            </a:r>
          </a:p>
          <a:p>
            <a:r>
              <a:rPr lang="en-IE" dirty="0"/>
              <a:t>PLATSTURISM</a:t>
            </a:r>
          </a:p>
        </p:txBody>
      </p:sp>
      <p:pic>
        <p:nvPicPr>
          <p:cNvPr id="16" name="Picture Placeholder 15" descr="A picture containing grass, mountain, outdoor, green&#10;&#10;Description automatically generated">
            <a:extLst>
              <a:ext uri="{FF2B5EF4-FFF2-40B4-BE49-F238E27FC236}">
                <a16:creationId xmlns:a16="http://schemas.microsoft.com/office/drawing/2014/main" id="{619D3BBF-8C58-4A45-9D00-4A7F19F8981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E038D467-C508-414B-9BA0-97920CA0C018}"/>
              </a:ext>
            </a:extLst>
          </p:cNvPr>
          <p:cNvSpPr txBox="1"/>
          <p:nvPr/>
        </p:nvSpPr>
        <p:spPr>
          <a:xfrm>
            <a:off x="11171582" y="6182139"/>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436246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904C5CD-E8AC-4B98-B993-9C2B2B15CF5E}">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12700</TotalTime>
  <Words>2476</Words>
  <Application>Microsoft Macintosh PowerPoint</Application>
  <PresentationFormat>Widescreen</PresentationFormat>
  <Paragraphs>170</Paragraphs>
  <Slides>45</Slides>
  <Notes>0</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Austin News Text Roman</vt:lpstr>
      <vt:lpstr>Calibri</vt:lpstr>
      <vt:lpstr>Calibri Light</vt:lpstr>
      <vt:lpstr>Quattrocento Sans</vt:lpstr>
      <vt:lpstr>Times New Roman</vt:lpstr>
      <vt:lpstr>WF-026510-009147-001251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172</cp:revision>
  <dcterms:created xsi:type="dcterms:W3CDTF">2019-11-20T14:08:21Z</dcterms:created>
  <dcterms:modified xsi:type="dcterms:W3CDTF">2022-02-01T10:26:52Z</dcterms:modified>
</cp:coreProperties>
</file>