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94" r:id="rId2"/>
    <p:sldId id="295" r:id="rId3"/>
    <p:sldId id="315" r:id="rId4"/>
    <p:sldId id="337" r:id="rId5"/>
    <p:sldId id="339" r:id="rId6"/>
    <p:sldId id="340" r:id="rId7"/>
    <p:sldId id="341" r:id="rId8"/>
    <p:sldId id="354" r:id="rId9"/>
    <p:sldId id="343" r:id="rId10"/>
    <p:sldId id="338" r:id="rId11"/>
    <p:sldId id="344" r:id="rId12"/>
    <p:sldId id="345" r:id="rId13"/>
    <p:sldId id="346" r:id="rId14"/>
    <p:sldId id="347" r:id="rId15"/>
    <p:sldId id="333" r:id="rId16"/>
    <p:sldId id="279" r:id="rId17"/>
    <p:sldId id="376" r:id="rId18"/>
    <p:sldId id="348" r:id="rId19"/>
    <p:sldId id="375" r:id="rId20"/>
    <p:sldId id="392" r:id="rId21"/>
    <p:sldId id="384" r:id="rId22"/>
    <p:sldId id="385" r:id="rId23"/>
    <p:sldId id="352" r:id="rId24"/>
    <p:sldId id="353" r:id="rId25"/>
    <p:sldId id="355" r:id="rId26"/>
    <p:sldId id="388" r:id="rId27"/>
    <p:sldId id="387" r:id="rId28"/>
    <p:sldId id="391" r:id="rId29"/>
    <p:sldId id="390" r:id="rId30"/>
    <p:sldId id="389" r:id="rId31"/>
    <p:sldId id="334" r:id="rId32"/>
    <p:sldId id="378" r:id="rId33"/>
    <p:sldId id="379" r:id="rId34"/>
    <p:sldId id="380" r:id="rId35"/>
    <p:sldId id="382" r:id="rId36"/>
    <p:sldId id="381" r:id="rId37"/>
    <p:sldId id="335" r:id="rId38"/>
    <p:sldId id="377" r:id="rId39"/>
    <p:sldId id="367" r:id="rId40"/>
    <p:sldId id="336" r:id="rId41"/>
    <p:sldId id="365" r:id="rId42"/>
    <p:sldId id="366" r:id="rId43"/>
    <p:sldId id="356" r:id="rId44"/>
    <p:sldId id="362" r:id="rId45"/>
    <p:sldId id="374" r:id="rId46"/>
    <p:sldId id="364" r:id="rId47"/>
    <p:sldId id="393" r:id="rId48"/>
    <p:sldId id="394" r:id="rId49"/>
    <p:sldId id="395" r:id="rId50"/>
    <p:sldId id="396" r:id="rId51"/>
    <p:sldId id="349" r:id="rId52"/>
    <p:sldId id="35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ace Roche" initials="GR" lastIdx="1" clrIdx="0">
    <p:extLst>
      <p:ext uri="{19B8F6BF-5375-455C-9EA6-DF929625EA0E}">
        <p15:presenceInfo xmlns:p15="http://schemas.microsoft.com/office/powerpoint/2012/main" userId="Grace Roch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5B020"/>
    <a:srgbClr val="91BE46"/>
    <a:srgbClr val="1198D1"/>
    <a:srgbClr val="9A2E90"/>
    <a:srgbClr val="DD1B50"/>
    <a:srgbClr val="E45E32"/>
    <a:srgbClr val="003841"/>
    <a:srgbClr val="1D9647"/>
    <a:srgbClr val="000000"/>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1B81E4-09B4-412C-8730-B4206822B833}" v="128" dt="2021-11-14T12:49:41.3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534" autoAdjust="0"/>
    <p:restoredTop sz="94729"/>
  </p:normalViewPr>
  <p:slideViewPr>
    <p:cSldViewPr snapToGrid="0" snapToObjects="1">
      <p:cViewPr>
        <p:scale>
          <a:sx n="85" d="100"/>
          <a:sy n="85" d="100"/>
        </p:scale>
        <p:origin x="-91" y="-53"/>
      </p:cViewPr>
      <p:guideLst/>
    </p:cSldViewPr>
  </p:slideViewPr>
  <p:notesTextViewPr>
    <p:cViewPr>
      <p:scale>
        <a:sx n="1" d="1"/>
        <a:sy n="1" d="1"/>
      </p:scale>
      <p:origin x="0" y="0"/>
    </p:cViewPr>
  </p:notesTextViewPr>
  <p:sorterViewPr>
    <p:cViewPr>
      <p:scale>
        <a:sx n="66" d="100"/>
        <a:sy n="66" d="100"/>
      </p:scale>
      <p:origin x="0" y="-23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36172A-77FE-483D-A530-6D7DCBD59C45}" type="doc">
      <dgm:prSet loTypeId="urn:microsoft.com/office/officeart/2009/3/layout/RandomtoResultProcess" loCatId="process" qsTypeId="urn:microsoft.com/office/officeart/2005/8/quickstyle/simple1" qsCatId="simple" csTypeId="urn:microsoft.com/office/officeart/2005/8/colors/accent1_2" csCatId="accent1" phldr="1"/>
      <dgm:spPr/>
      <dgm:t>
        <a:bodyPr/>
        <a:lstStyle/>
        <a:p>
          <a:endParaRPr lang="en-IE"/>
        </a:p>
      </dgm:t>
    </dgm:pt>
    <dgm:pt modelId="{FE2DFFC7-FD6E-4E29-B06A-DC9EDADC1CD3}">
      <dgm:prSet phldrT="[Text]" custT="1"/>
      <dgm:spPr/>
      <dgm:t>
        <a:bodyPr/>
        <a:lstStyle/>
        <a:p>
          <a:pPr algn="ctr"/>
          <a:r>
            <a:rPr lang="sv-SE" sz="3200" b="0" i="0" dirty="0"/>
            <a:t>+ regeringen </a:t>
          </a:r>
        </a:p>
        <a:p>
          <a:pPr algn="ctr"/>
          <a:r>
            <a:rPr lang="sv-SE" sz="3200" b="0" i="0" dirty="0"/>
            <a:t>+ privata sektor </a:t>
          </a:r>
        </a:p>
        <a:p>
          <a:pPr algn="ctr"/>
          <a:r>
            <a:rPr lang="sv-SE" sz="3200" b="0" i="0" dirty="0"/>
            <a:t>+ offentligt stöd</a:t>
          </a:r>
          <a:endParaRPr lang="en-US" sz="3200" b="0" i="0" dirty="0"/>
        </a:p>
      </dgm:t>
    </dgm:pt>
    <dgm:pt modelId="{EBF38EA2-7638-4AE2-9EE0-D6BF7F7D42F3}" type="parTrans" cxnId="{CEAD4320-7B81-4FA7-A450-5CD76AAAC015}">
      <dgm:prSet/>
      <dgm:spPr/>
      <dgm:t>
        <a:bodyPr/>
        <a:lstStyle/>
        <a:p>
          <a:endParaRPr lang="en-IE"/>
        </a:p>
      </dgm:t>
    </dgm:pt>
    <dgm:pt modelId="{9B96E44D-01FE-4929-B85D-911D00D72958}" type="sibTrans" cxnId="{CEAD4320-7B81-4FA7-A450-5CD76AAAC015}">
      <dgm:prSet/>
      <dgm:spPr/>
      <dgm:t>
        <a:bodyPr/>
        <a:lstStyle/>
        <a:p>
          <a:endParaRPr lang="en-IE"/>
        </a:p>
      </dgm:t>
    </dgm:pt>
    <dgm:pt modelId="{4BE2EBD4-FBFB-42D4-9FF0-C1EE4630E803}">
      <dgm:prSet phldrT="[Text]"/>
      <dgm:spPr>
        <a:solidFill>
          <a:srgbClr val="9A2E90"/>
        </a:solidFill>
      </dgm:spPr>
      <dgm:t>
        <a:bodyPr/>
        <a:lstStyle/>
        <a:p>
          <a:r>
            <a:rPr lang="sv-SE" dirty="0"/>
            <a:t>Samarbete, autentiska element och informationsflöde är nyckelelementen</a:t>
          </a:r>
          <a:endParaRPr lang="en-IE" dirty="0"/>
        </a:p>
      </dgm:t>
    </dgm:pt>
    <dgm:pt modelId="{86BE3997-523B-4C25-B6BC-868BBEBC29BC}" type="parTrans" cxnId="{A17E0E5D-AA21-4F2D-9F81-D1283A2A6B44}">
      <dgm:prSet/>
      <dgm:spPr/>
      <dgm:t>
        <a:bodyPr/>
        <a:lstStyle/>
        <a:p>
          <a:endParaRPr lang="en-IE"/>
        </a:p>
      </dgm:t>
    </dgm:pt>
    <dgm:pt modelId="{3758A60C-A760-4003-B2A1-0A3EED7F258E}" type="sibTrans" cxnId="{A17E0E5D-AA21-4F2D-9F81-D1283A2A6B44}">
      <dgm:prSet/>
      <dgm:spPr/>
      <dgm:t>
        <a:bodyPr/>
        <a:lstStyle/>
        <a:p>
          <a:endParaRPr lang="en-IE"/>
        </a:p>
      </dgm:t>
    </dgm:pt>
    <dgm:pt modelId="{CD1ECF54-C84C-4C93-967D-FBCB5DAD50DD}" type="pres">
      <dgm:prSet presAssocID="{B136172A-77FE-483D-A530-6D7DCBD59C45}" presName="Name0" presStyleCnt="0">
        <dgm:presLayoutVars>
          <dgm:dir/>
          <dgm:animOne val="branch"/>
          <dgm:animLvl val="lvl"/>
        </dgm:presLayoutVars>
      </dgm:prSet>
      <dgm:spPr/>
    </dgm:pt>
    <dgm:pt modelId="{506E5788-0DEF-4D91-A32C-377D8C33EB51}" type="pres">
      <dgm:prSet presAssocID="{FE2DFFC7-FD6E-4E29-B06A-DC9EDADC1CD3}" presName="chaos" presStyleCnt="0"/>
      <dgm:spPr/>
    </dgm:pt>
    <dgm:pt modelId="{C16B8174-807D-4AB2-AC34-1ECA6BE24F39}" type="pres">
      <dgm:prSet presAssocID="{FE2DFFC7-FD6E-4E29-B06A-DC9EDADC1CD3}" presName="parTx1" presStyleLbl="revTx" presStyleIdx="0" presStyleCnt="1" custScaleX="115023" custScaleY="150793" custLinFactNeighborX="-39" custLinFactNeighborY="9174"/>
      <dgm:spPr/>
    </dgm:pt>
    <dgm:pt modelId="{71F0470F-C5BB-4B3E-A7E6-65F5BBC28D29}" type="pres">
      <dgm:prSet presAssocID="{FE2DFFC7-FD6E-4E29-B06A-DC9EDADC1CD3}" presName="c1" presStyleLbl="node1" presStyleIdx="0" presStyleCnt="19"/>
      <dgm:spPr/>
    </dgm:pt>
    <dgm:pt modelId="{2C91C065-8D65-40D9-998A-F7CAD4174277}" type="pres">
      <dgm:prSet presAssocID="{FE2DFFC7-FD6E-4E29-B06A-DC9EDADC1CD3}" presName="c2" presStyleLbl="node1" presStyleIdx="1" presStyleCnt="19"/>
      <dgm:spPr>
        <a:solidFill>
          <a:srgbClr val="E45E32"/>
        </a:solidFill>
      </dgm:spPr>
    </dgm:pt>
    <dgm:pt modelId="{14294C6D-F56D-4CF8-A39E-8699E3C0DE5D}" type="pres">
      <dgm:prSet presAssocID="{FE2DFFC7-FD6E-4E29-B06A-DC9EDADC1CD3}" presName="c3" presStyleLbl="node1" presStyleIdx="2" presStyleCnt="19"/>
      <dgm:spPr>
        <a:solidFill>
          <a:srgbClr val="91BE46"/>
        </a:solidFill>
      </dgm:spPr>
    </dgm:pt>
    <dgm:pt modelId="{B978F2DC-0EAE-4E22-95D1-F751026FB6A8}" type="pres">
      <dgm:prSet presAssocID="{FE2DFFC7-FD6E-4E29-B06A-DC9EDADC1CD3}" presName="c4" presStyleLbl="node1" presStyleIdx="3" presStyleCnt="19"/>
      <dgm:spPr/>
    </dgm:pt>
    <dgm:pt modelId="{570338F4-C7C2-487E-BB44-653AAB0A771A}" type="pres">
      <dgm:prSet presAssocID="{FE2DFFC7-FD6E-4E29-B06A-DC9EDADC1CD3}" presName="c5" presStyleLbl="node1" presStyleIdx="4" presStyleCnt="19"/>
      <dgm:spPr>
        <a:solidFill>
          <a:srgbClr val="F5B020"/>
        </a:solidFill>
      </dgm:spPr>
    </dgm:pt>
    <dgm:pt modelId="{E08E4F2B-7AB6-4763-A99E-3A15AD5504ED}" type="pres">
      <dgm:prSet presAssocID="{FE2DFFC7-FD6E-4E29-B06A-DC9EDADC1CD3}" presName="c6" presStyleLbl="node1" presStyleIdx="5" presStyleCnt="19"/>
      <dgm:spPr/>
    </dgm:pt>
    <dgm:pt modelId="{78C9B5DC-92A2-48C6-B577-53D094421583}" type="pres">
      <dgm:prSet presAssocID="{FE2DFFC7-FD6E-4E29-B06A-DC9EDADC1CD3}" presName="c7" presStyleLbl="node1" presStyleIdx="6" presStyleCnt="19"/>
      <dgm:spPr>
        <a:solidFill>
          <a:srgbClr val="9A2E90"/>
        </a:solidFill>
      </dgm:spPr>
    </dgm:pt>
    <dgm:pt modelId="{A523678B-C814-4F3E-9B11-B657F13BA3A9}" type="pres">
      <dgm:prSet presAssocID="{FE2DFFC7-FD6E-4E29-B06A-DC9EDADC1CD3}" presName="c8" presStyleLbl="node1" presStyleIdx="7" presStyleCnt="19"/>
      <dgm:spPr/>
    </dgm:pt>
    <dgm:pt modelId="{9C61900F-F763-48CF-BAAE-22A8168004A4}" type="pres">
      <dgm:prSet presAssocID="{FE2DFFC7-FD6E-4E29-B06A-DC9EDADC1CD3}" presName="c9" presStyleLbl="node1" presStyleIdx="8" presStyleCnt="19" custLinFactNeighborX="57960"/>
      <dgm:spPr>
        <a:solidFill>
          <a:srgbClr val="91BE46"/>
        </a:solidFill>
      </dgm:spPr>
    </dgm:pt>
    <dgm:pt modelId="{9249D64C-EECB-43F8-81C8-770398452B7B}" type="pres">
      <dgm:prSet presAssocID="{FE2DFFC7-FD6E-4E29-B06A-DC9EDADC1CD3}" presName="c10" presStyleLbl="node1" presStyleIdx="9" presStyleCnt="19" custScaleX="65899" custScaleY="70232" custLinFactNeighborX="2525" custLinFactNeighborY="-30295"/>
      <dgm:spPr>
        <a:solidFill>
          <a:srgbClr val="DD1B50"/>
        </a:solidFill>
      </dgm:spPr>
    </dgm:pt>
    <dgm:pt modelId="{0AB048A4-FF4B-4FD8-A9AC-0698D97EFBA5}" type="pres">
      <dgm:prSet presAssocID="{FE2DFFC7-FD6E-4E29-B06A-DC9EDADC1CD3}" presName="c11" presStyleLbl="node1" presStyleIdx="10" presStyleCnt="19" custLinFactY="11092" custLinFactNeighborY="100000"/>
      <dgm:spPr>
        <a:solidFill>
          <a:srgbClr val="9A2E90"/>
        </a:solidFill>
      </dgm:spPr>
    </dgm:pt>
    <dgm:pt modelId="{609814A5-7E02-4928-9F2B-73AE6CE6E643}" type="pres">
      <dgm:prSet presAssocID="{FE2DFFC7-FD6E-4E29-B06A-DC9EDADC1CD3}" presName="c12" presStyleLbl="node1" presStyleIdx="11" presStyleCnt="19" custLinFactNeighborY="43036"/>
      <dgm:spPr/>
    </dgm:pt>
    <dgm:pt modelId="{82EAB85F-CE64-4CC0-A797-11EBF933C0F1}" type="pres">
      <dgm:prSet presAssocID="{FE2DFFC7-FD6E-4E29-B06A-DC9EDADC1CD3}" presName="c13" presStyleLbl="node1" presStyleIdx="12" presStyleCnt="19" custLinFactNeighborY="28350"/>
      <dgm:spPr>
        <a:solidFill>
          <a:srgbClr val="E45E32"/>
        </a:solidFill>
      </dgm:spPr>
    </dgm:pt>
    <dgm:pt modelId="{2A6CBC9A-1208-4D0B-8A0C-0BD5186C6B16}" type="pres">
      <dgm:prSet presAssocID="{FE2DFFC7-FD6E-4E29-B06A-DC9EDADC1CD3}" presName="c14" presStyleLbl="node1" presStyleIdx="13" presStyleCnt="19" custLinFactY="29217" custLinFactNeighborX="-29213" custLinFactNeighborY="100000"/>
      <dgm:spPr>
        <a:solidFill>
          <a:srgbClr val="91BE46"/>
        </a:solidFill>
      </dgm:spPr>
    </dgm:pt>
    <dgm:pt modelId="{D119115F-B5C9-4F89-96A2-B5C62ABDA0E2}" type="pres">
      <dgm:prSet presAssocID="{FE2DFFC7-FD6E-4E29-B06A-DC9EDADC1CD3}" presName="c15" presStyleLbl="node1" presStyleIdx="14" presStyleCnt="19" custLinFactNeighborX="-10328" custLinFactNeighborY="78518"/>
      <dgm:spPr>
        <a:solidFill>
          <a:srgbClr val="1D9647"/>
        </a:solidFill>
      </dgm:spPr>
    </dgm:pt>
    <dgm:pt modelId="{CA5C9B47-8004-4A43-809D-BC0FF38DE903}" type="pres">
      <dgm:prSet presAssocID="{FE2DFFC7-FD6E-4E29-B06A-DC9EDADC1CD3}" presName="c16" presStyleLbl="node1" presStyleIdx="15" presStyleCnt="19" custLinFactNeighborY="24150"/>
      <dgm:spPr/>
    </dgm:pt>
    <dgm:pt modelId="{EE356CFC-AD2B-46F4-A98D-5D5190F68BF7}" type="pres">
      <dgm:prSet presAssocID="{FE2DFFC7-FD6E-4E29-B06A-DC9EDADC1CD3}" presName="c17" presStyleLbl="node1" presStyleIdx="16" presStyleCnt="19" custLinFactNeighborX="15621" custLinFactNeighborY="53689"/>
      <dgm:spPr>
        <a:solidFill>
          <a:srgbClr val="F5B020"/>
        </a:solidFill>
      </dgm:spPr>
    </dgm:pt>
    <dgm:pt modelId="{F4BF9F17-FABE-4080-BFC7-39599C07258D}" type="pres">
      <dgm:prSet presAssocID="{FE2DFFC7-FD6E-4E29-B06A-DC9EDADC1CD3}" presName="c18" presStyleLbl="node1" presStyleIdx="17" presStyleCnt="19" custLinFactNeighborY="36888"/>
      <dgm:spPr/>
    </dgm:pt>
    <dgm:pt modelId="{5EDBEE56-EA1D-4B76-BC34-C10BB0E257EB}" type="pres">
      <dgm:prSet presAssocID="{9B96E44D-01FE-4929-B85D-911D00D72958}" presName="chevronComposite1" presStyleCnt="0"/>
      <dgm:spPr/>
    </dgm:pt>
    <dgm:pt modelId="{F347819D-ED19-406A-91B1-40D24CF4FFEC}" type="pres">
      <dgm:prSet presAssocID="{9B96E44D-01FE-4929-B85D-911D00D72958}" presName="chevron1" presStyleLbl="sibTrans2D1" presStyleIdx="0" presStyleCnt="2"/>
      <dgm:spPr/>
    </dgm:pt>
    <dgm:pt modelId="{2CF57059-8319-4947-BD60-48B8952E6DC4}" type="pres">
      <dgm:prSet presAssocID="{9B96E44D-01FE-4929-B85D-911D00D72958}" presName="spChevron1" presStyleCnt="0"/>
      <dgm:spPr/>
    </dgm:pt>
    <dgm:pt modelId="{CC13C669-495D-4A42-9152-C23593A8E0A6}" type="pres">
      <dgm:prSet presAssocID="{9B96E44D-01FE-4929-B85D-911D00D72958}" presName="overlap" presStyleCnt="0"/>
      <dgm:spPr/>
    </dgm:pt>
    <dgm:pt modelId="{3465E5F6-E0D3-4E63-B35C-DE236BEBCAA6}" type="pres">
      <dgm:prSet presAssocID="{9B96E44D-01FE-4929-B85D-911D00D72958}" presName="chevronComposite2" presStyleCnt="0"/>
      <dgm:spPr/>
    </dgm:pt>
    <dgm:pt modelId="{D54A3F4D-CA34-4339-B9C6-8370218E415C}" type="pres">
      <dgm:prSet presAssocID="{9B96E44D-01FE-4929-B85D-911D00D72958}" presName="chevron2" presStyleLbl="sibTrans2D1" presStyleIdx="1" presStyleCnt="2"/>
      <dgm:spPr/>
    </dgm:pt>
    <dgm:pt modelId="{0AFAA3BA-592D-4E73-9256-3238E0E131B0}" type="pres">
      <dgm:prSet presAssocID="{9B96E44D-01FE-4929-B85D-911D00D72958}" presName="spChevron2" presStyleCnt="0"/>
      <dgm:spPr/>
    </dgm:pt>
    <dgm:pt modelId="{9BEEB66D-884B-4161-9CE8-D93E24A15822}" type="pres">
      <dgm:prSet presAssocID="{4BE2EBD4-FBFB-42D4-9FF0-C1EE4630E803}" presName="last" presStyleCnt="0"/>
      <dgm:spPr/>
    </dgm:pt>
    <dgm:pt modelId="{61F4A98E-BCBE-4199-AD03-FF64A940531E}" type="pres">
      <dgm:prSet presAssocID="{4BE2EBD4-FBFB-42D4-9FF0-C1EE4630E803}" presName="circleTx" presStyleLbl="node1" presStyleIdx="18" presStyleCnt="19"/>
      <dgm:spPr/>
    </dgm:pt>
    <dgm:pt modelId="{DCA5224E-215B-43EC-85AB-A7B39516F90D}" type="pres">
      <dgm:prSet presAssocID="{4BE2EBD4-FBFB-42D4-9FF0-C1EE4630E803}" presName="spN" presStyleCnt="0"/>
      <dgm:spPr/>
    </dgm:pt>
  </dgm:ptLst>
  <dgm:cxnLst>
    <dgm:cxn modelId="{ED114508-D56C-4445-A7AB-0B0D291A8AD1}" type="presOf" srcId="{4BE2EBD4-FBFB-42D4-9FF0-C1EE4630E803}" destId="{61F4A98E-BCBE-4199-AD03-FF64A940531E}" srcOrd="0" destOrd="0" presId="urn:microsoft.com/office/officeart/2009/3/layout/RandomtoResultProcess"/>
    <dgm:cxn modelId="{CEAD4320-7B81-4FA7-A450-5CD76AAAC015}" srcId="{B136172A-77FE-483D-A530-6D7DCBD59C45}" destId="{FE2DFFC7-FD6E-4E29-B06A-DC9EDADC1CD3}" srcOrd="0" destOrd="0" parTransId="{EBF38EA2-7638-4AE2-9EE0-D6BF7F7D42F3}" sibTransId="{9B96E44D-01FE-4929-B85D-911D00D72958}"/>
    <dgm:cxn modelId="{A17E0E5D-AA21-4F2D-9F81-D1283A2A6B44}" srcId="{B136172A-77FE-483D-A530-6D7DCBD59C45}" destId="{4BE2EBD4-FBFB-42D4-9FF0-C1EE4630E803}" srcOrd="1" destOrd="0" parTransId="{86BE3997-523B-4C25-B6BC-868BBEBC29BC}" sibTransId="{3758A60C-A760-4003-B2A1-0A3EED7F258E}"/>
    <dgm:cxn modelId="{B4D5F26C-F9FE-457D-9BE5-2EA463763696}" type="presOf" srcId="{B136172A-77FE-483D-A530-6D7DCBD59C45}" destId="{CD1ECF54-C84C-4C93-967D-FBCB5DAD50DD}" srcOrd="0" destOrd="0" presId="urn:microsoft.com/office/officeart/2009/3/layout/RandomtoResultProcess"/>
    <dgm:cxn modelId="{3960468F-67DA-4F07-ADE9-397A890EC4AA}" type="presOf" srcId="{FE2DFFC7-FD6E-4E29-B06A-DC9EDADC1CD3}" destId="{C16B8174-807D-4AB2-AC34-1ECA6BE24F39}" srcOrd="0" destOrd="0" presId="urn:microsoft.com/office/officeart/2009/3/layout/RandomtoResultProcess"/>
    <dgm:cxn modelId="{D7C36DD5-1431-4BBB-A576-649BC7D033CC}" type="presParOf" srcId="{CD1ECF54-C84C-4C93-967D-FBCB5DAD50DD}" destId="{506E5788-0DEF-4D91-A32C-377D8C33EB51}" srcOrd="0" destOrd="0" presId="urn:microsoft.com/office/officeart/2009/3/layout/RandomtoResultProcess"/>
    <dgm:cxn modelId="{825AA4B8-9E2B-424E-A99B-0C5ADAFE2060}" type="presParOf" srcId="{506E5788-0DEF-4D91-A32C-377D8C33EB51}" destId="{C16B8174-807D-4AB2-AC34-1ECA6BE24F39}" srcOrd="0" destOrd="0" presId="urn:microsoft.com/office/officeart/2009/3/layout/RandomtoResultProcess"/>
    <dgm:cxn modelId="{5B853841-33B3-40AC-8EC4-D6C6E4BBF8E8}" type="presParOf" srcId="{506E5788-0DEF-4D91-A32C-377D8C33EB51}" destId="{71F0470F-C5BB-4B3E-A7E6-65F5BBC28D29}" srcOrd="1" destOrd="0" presId="urn:microsoft.com/office/officeart/2009/3/layout/RandomtoResultProcess"/>
    <dgm:cxn modelId="{E5F62DF6-3C7C-40B6-B8DC-3D8176BE78E8}" type="presParOf" srcId="{506E5788-0DEF-4D91-A32C-377D8C33EB51}" destId="{2C91C065-8D65-40D9-998A-F7CAD4174277}" srcOrd="2" destOrd="0" presId="urn:microsoft.com/office/officeart/2009/3/layout/RandomtoResultProcess"/>
    <dgm:cxn modelId="{7C91AA15-9D4E-441B-BCF4-254556459432}" type="presParOf" srcId="{506E5788-0DEF-4D91-A32C-377D8C33EB51}" destId="{14294C6D-F56D-4CF8-A39E-8699E3C0DE5D}" srcOrd="3" destOrd="0" presId="urn:microsoft.com/office/officeart/2009/3/layout/RandomtoResultProcess"/>
    <dgm:cxn modelId="{FD2A3291-4B2C-4722-A8A4-49612646BDC8}" type="presParOf" srcId="{506E5788-0DEF-4D91-A32C-377D8C33EB51}" destId="{B978F2DC-0EAE-4E22-95D1-F751026FB6A8}" srcOrd="4" destOrd="0" presId="urn:microsoft.com/office/officeart/2009/3/layout/RandomtoResultProcess"/>
    <dgm:cxn modelId="{D83E38DC-D862-4933-A90E-F4677D750628}" type="presParOf" srcId="{506E5788-0DEF-4D91-A32C-377D8C33EB51}" destId="{570338F4-C7C2-487E-BB44-653AAB0A771A}" srcOrd="5" destOrd="0" presId="urn:microsoft.com/office/officeart/2009/3/layout/RandomtoResultProcess"/>
    <dgm:cxn modelId="{75594B65-EA77-42AF-8E9D-04FA9C795CF4}" type="presParOf" srcId="{506E5788-0DEF-4D91-A32C-377D8C33EB51}" destId="{E08E4F2B-7AB6-4763-A99E-3A15AD5504ED}" srcOrd="6" destOrd="0" presId="urn:microsoft.com/office/officeart/2009/3/layout/RandomtoResultProcess"/>
    <dgm:cxn modelId="{B70CEF2F-6F30-46F2-A261-ED4734D50D04}" type="presParOf" srcId="{506E5788-0DEF-4D91-A32C-377D8C33EB51}" destId="{78C9B5DC-92A2-48C6-B577-53D094421583}" srcOrd="7" destOrd="0" presId="urn:microsoft.com/office/officeart/2009/3/layout/RandomtoResultProcess"/>
    <dgm:cxn modelId="{8271F235-E076-4359-91C5-C63D1F729495}" type="presParOf" srcId="{506E5788-0DEF-4D91-A32C-377D8C33EB51}" destId="{A523678B-C814-4F3E-9B11-B657F13BA3A9}" srcOrd="8" destOrd="0" presId="urn:microsoft.com/office/officeart/2009/3/layout/RandomtoResultProcess"/>
    <dgm:cxn modelId="{5FCAEBA7-3457-4602-9A62-EBDF2B0AF5B7}" type="presParOf" srcId="{506E5788-0DEF-4D91-A32C-377D8C33EB51}" destId="{9C61900F-F763-48CF-BAAE-22A8168004A4}" srcOrd="9" destOrd="0" presId="urn:microsoft.com/office/officeart/2009/3/layout/RandomtoResultProcess"/>
    <dgm:cxn modelId="{FAFEFCBD-FEC3-4D5C-8024-CBFC7B60262F}" type="presParOf" srcId="{506E5788-0DEF-4D91-A32C-377D8C33EB51}" destId="{9249D64C-EECB-43F8-81C8-770398452B7B}" srcOrd="10" destOrd="0" presId="urn:microsoft.com/office/officeart/2009/3/layout/RandomtoResultProcess"/>
    <dgm:cxn modelId="{3076E614-E070-4ABD-86ED-14B1F246519B}" type="presParOf" srcId="{506E5788-0DEF-4D91-A32C-377D8C33EB51}" destId="{0AB048A4-FF4B-4FD8-A9AC-0698D97EFBA5}" srcOrd="11" destOrd="0" presId="urn:microsoft.com/office/officeart/2009/3/layout/RandomtoResultProcess"/>
    <dgm:cxn modelId="{D77F2F99-36C9-432A-BC69-D96713D189FA}" type="presParOf" srcId="{506E5788-0DEF-4D91-A32C-377D8C33EB51}" destId="{609814A5-7E02-4928-9F2B-73AE6CE6E643}" srcOrd="12" destOrd="0" presId="urn:microsoft.com/office/officeart/2009/3/layout/RandomtoResultProcess"/>
    <dgm:cxn modelId="{5048F171-3F00-4104-A285-D1DF17046470}" type="presParOf" srcId="{506E5788-0DEF-4D91-A32C-377D8C33EB51}" destId="{82EAB85F-CE64-4CC0-A797-11EBF933C0F1}" srcOrd="13" destOrd="0" presId="urn:microsoft.com/office/officeart/2009/3/layout/RandomtoResultProcess"/>
    <dgm:cxn modelId="{63E90856-EF60-4AB8-9531-3029669EAEA5}" type="presParOf" srcId="{506E5788-0DEF-4D91-A32C-377D8C33EB51}" destId="{2A6CBC9A-1208-4D0B-8A0C-0BD5186C6B16}" srcOrd="14" destOrd="0" presId="urn:microsoft.com/office/officeart/2009/3/layout/RandomtoResultProcess"/>
    <dgm:cxn modelId="{79DBB28F-9DAC-4C2E-A8F3-564989BF94D2}" type="presParOf" srcId="{506E5788-0DEF-4D91-A32C-377D8C33EB51}" destId="{D119115F-B5C9-4F89-96A2-B5C62ABDA0E2}" srcOrd="15" destOrd="0" presId="urn:microsoft.com/office/officeart/2009/3/layout/RandomtoResultProcess"/>
    <dgm:cxn modelId="{92E125D2-94F4-4310-9A65-CC8BA4C49FF3}" type="presParOf" srcId="{506E5788-0DEF-4D91-A32C-377D8C33EB51}" destId="{CA5C9B47-8004-4A43-809D-BC0FF38DE903}" srcOrd="16" destOrd="0" presId="urn:microsoft.com/office/officeart/2009/3/layout/RandomtoResultProcess"/>
    <dgm:cxn modelId="{66CE3FD7-2DCD-4F50-AE7E-433C229CEAD5}" type="presParOf" srcId="{506E5788-0DEF-4D91-A32C-377D8C33EB51}" destId="{EE356CFC-AD2B-46F4-A98D-5D5190F68BF7}" srcOrd="17" destOrd="0" presId="urn:microsoft.com/office/officeart/2009/3/layout/RandomtoResultProcess"/>
    <dgm:cxn modelId="{E95E58CD-F630-434A-A7E0-236E16E927F8}" type="presParOf" srcId="{506E5788-0DEF-4D91-A32C-377D8C33EB51}" destId="{F4BF9F17-FABE-4080-BFC7-39599C07258D}" srcOrd="18" destOrd="0" presId="urn:microsoft.com/office/officeart/2009/3/layout/RandomtoResultProcess"/>
    <dgm:cxn modelId="{6D2E4E6B-136D-441E-BDF5-E4572771A39E}" type="presParOf" srcId="{CD1ECF54-C84C-4C93-967D-FBCB5DAD50DD}" destId="{5EDBEE56-EA1D-4B76-BC34-C10BB0E257EB}" srcOrd="1" destOrd="0" presId="urn:microsoft.com/office/officeart/2009/3/layout/RandomtoResultProcess"/>
    <dgm:cxn modelId="{1FE9EA03-28BF-4578-823E-BAB28C4A1AA0}" type="presParOf" srcId="{5EDBEE56-EA1D-4B76-BC34-C10BB0E257EB}" destId="{F347819D-ED19-406A-91B1-40D24CF4FFEC}" srcOrd="0" destOrd="0" presId="urn:microsoft.com/office/officeart/2009/3/layout/RandomtoResultProcess"/>
    <dgm:cxn modelId="{00CF99B7-2703-4C05-8144-065411AEA11E}" type="presParOf" srcId="{5EDBEE56-EA1D-4B76-BC34-C10BB0E257EB}" destId="{2CF57059-8319-4947-BD60-48B8952E6DC4}" srcOrd="1" destOrd="0" presId="urn:microsoft.com/office/officeart/2009/3/layout/RandomtoResultProcess"/>
    <dgm:cxn modelId="{6F80589D-586D-401B-9B4A-D390804B8D89}" type="presParOf" srcId="{CD1ECF54-C84C-4C93-967D-FBCB5DAD50DD}" destId="{CC13C669-495D-4A42-9152-C23593A8E0A6}" srcOrd="2" destOrd="0" presId="urn:microsoft.com/office/officeart/2009/3/layout/RandomtoResultProcess"/>
    <dgm:cxn modelId="{A6917D8E-0787-44C2-9217-9C00A56A5633}" type="presParOf" srcId="{CD1ECF54-C84C-4C93-967D-FBCB5DAD50DD}" destId="{3465E5F6-E0D3-4E63-B35C-DE236BEBCAA6}" srcOrd="3" destOrd="0" presId="urn:microsoft.com/office/officeart/2009/3/layout/RandomtoResultProcess"/>
    <dgm:cxn modelId="{0B2917A0-C20B-40A1-B2CB-BF29FD1DBDF5}" type="presParOf" srcId="{3465E5F6-E0D3-4E63-B35C-DE236BEBCAA6}" destId="{D54A3F4D-CA34-4339-B9C6-8370218E415C}" srcOrd="0" destOrd="0" presId="urn:microsoft.com/office/officeart/2009/3/layout/RandomtoResultProcess"/>
    <dgm:cxn modelId="{C62641C5-8472-40FD-A202-A119969D648A}" type="presParOf" srcId="{3465E5F6-E0D3-4E63-B35C-DE236BEBCAA6}" destId="{0AFAA3BA-592D-4E73-9256-3238E0E131B0}" srcOrd="1" destOrd="0" presId="urn:microsoft.com/office/officeart/2009/3/layout/RandomtoResultProcess"/>
    <dgm:cxn modelId="{630DF582-8C2C-4087-A371-1634DA39BFCA}" type="presParOf" srcId="{CD1ECF54-C84C-4C93-967D-FBCB5DAD50DD}" destId="{9BEEB66D-884B-4161-9CE8-D93E24A15822}" srcOrd="4" destOrd="0" presId="urn:microsoft.com/office/officeart/2009/3/layout/RandomtoResultProcess"/>
    <dgm:cxn modelId="{241611A7-57C0-49EF-AEC7-328CD49A7D5E}" type="presParOf" srcId="{9BEEB66D-884B-4161-9CE8-D93E24A15822}" destId="{61F4A98E-BCBE-4199-AD03-FF64A940531E}" srcOrd="0" destOrd="0" presId="urn:microsoft.com/office/officeart/2009/3/layout/RandomtoResultProcess"/>
    <dgm:cxn modelId="{C36DFD7E-3179-41A0-9145-C6775628E061}" type="presParOf" srcId="{9BEEB66D-884B-4161-9CE8-D93E24A15822}" destId="{DCA5224E-215B-43EC-85AB-A7B39516F90D}" srcOrd="1"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6B8174-807D-4AB2-AC34-1ECA6BE24F39}">
      <dsp:nvSpPr>
        <dsp:cNvPr id="0" name=""/>
        <dsp:cNvSpPr/>
      </dsp:nvSpPr>
      <dsp:spPr>
        <a:xfrm>
          <a:off x="1" y="3011321"/>
          <a:ext cx="4802238" cy="2074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sv-SE" sz="3200" b="0" i="0" kern="1200" dirty="0"/>
            <a:t>+ regeringen </a:t>
          </a:r>
        </a:p>
        <a:p>
          <a:pPr marL="0" lvl="0" indent="0" algn="ctr" defTabSz="1422400">
            <a:lnSpc>
              <a:spcPct val="90000"/>
            </a:lnSpc>
            <a:spcBef>
              <a:spcPct val="0"/>
            </a:spcBef>
            <a:spcAft>
              <a:spcPct val="35000"/>
            </a:spcAft>
            <a:buNone/>
          </a:pPr>
          <a:r>
            <a:rPr lang="sv-SE" sz="3200" b="0" i="0" kern="1200" dirty="0"/>
            <a:t>+ privata sektor </a:t>
          </a:r>
        </a:p>
        <a:p>
          <a:pPr marL="0" lvl="0" indent="0" algn="ctr" defTabSz="1422400">
            <a:lnSpc>
              <a:spcPct val="90000"/>
            </a:lnSpc>
            <a:spcBef>
              <a:spcPct val="0"/>
            </a:spcBef>
            <a:spcAft>
              <a:spcPct val="35000"/>
            </a:spcAft>
            <a:buNone/>
          </a:pPr>
          <a:r>
            <a:rPr lang="sv-SE" sz="3200" b="0" i="0" kern="1200" dirty="0"/>
            <a:t>+ offentligt stöd</a:t>
          </a:r>
          <a:endParaRPr lang="en-US" sz="3200" b="0" i="0" kern="1200" dirty="0"/>
        </a:p>
      </dsp:txBody>
      <dsp:txXfrm>
        <a:off x="1" y="3011321"/>
        <a:ext cx="4802238" cy="2074701"/>
      </dsp:txXfrm>
    </dsp:sp>
    <dsp:sp modelId="{71F0470F-C5BB-4B3E-A7E6-65F5BBC28D29}">
      <dsp:nvSpPr>
        <dsp:cNvPr id="0" name=""/>
        <dsp:cNvSpPr/>
      </dsp:nvSpPr>
      <dsp:spPr>
        <a:xfrm>
          <a:off x="310492" y="2816068"/>
          <a:ext cx="332104" cy="3321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91C065-8D65-40D9-998A-F7CAD4174277}">
      <dsp:nvSpPr>
        <dsp:cNvPr id="0" name=""/>
        <dsp:cNvSpPr/>
      </dsp:nvSpPr>
      <dsp:spPr>
        <a:xfrm>
          <a:off x="542965" y="2351122"/>
          <a:ext cx="332104" cy="332104"/>
        </a:xfrm>
        <a:prstGeom prst="ellipse">
          <a:avLst/>
        </a:prstGeom>
        <a:solidFill>
          <a:srgbClr val="E45E3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294C6D-F56D-4CF8-A39E-8699E3C0DE5D}">
      <dsp:nvSpPr>
        <dsp:cNvPr id="0" name=""/>
        <dsp:cNvSpPr/>
      </dsp:nvSpPr>
      <dsp:spPr>
        <a:xfrm>
          <a:off x="1100900" y="2444112"/>
          <a:ext cx="521878" cy="521878"/>
        </a:xfrm>
        <a:prstGeom prst="ellipse">
          <a:avLst/>
        </a:prstGeom>
        <a:solidFill>
          <a:srgbClr val="91BE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78F2DC-0EAE-4E22-95D1-F751026FB6A8}">
      <dsp:nvSpPr>
        <dsp:cNvPr id="0" name=""/>
        <dsp:cNvSpPr/>
      </dsp:nvSpPr>
      <dsp:spPr>
        <a:xfrm>
          <a:off x="1565846" y="1932671"/>
          <a:ext cx="332104" cy="3321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0338F4-C7C2-487E-BB44-653AAB0A771A}">
      <dsp:nvSpPr>
        <dsp:cNvPr id="0" name=""/>
        <dsp:cNvSpPr/>
      </dsp:nvSpPr>
      <dsp:spPr>
        <a:xfrm>
          <a:off x="2170275" y="1746693"/>
          <a:ext cx="332104" cy="332104"/>
        </a:xfrm>
        <a:prstGeom prst="ellipse">
          <a:avLst/>
        </a:prstGeom>
        <a:solidFill>
          <a:srgbClr val="F5B0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8E4F2B-7AB6-4763-A99E-3A15AD5504ED}">
      <dsp:nvSpPr>
        <dsp:cNvPr id="0" name=""/>
        <dsp:cNvSpPr/>
      </dsp:nvSpPr>
      <dsp:spPr>
        <a:xfrm>
          <a:off x="2914189" y="2072155"/>
          <a:ext cx="332104" cy="3321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C9B5DC-92A2-48C6-B577-53D094421583}">
      <dsp:nvSpPr>
        <dsp:cNvPr id="0" name=""/>
        <dsp:cNvSpPr/>
      </dsp:nvSpPr>
      <dsp:spPr>
        <a:xfrm>
          <a:off x="3379135" y="2304628"/>
          <a:ext cx="521878" cy="521878"/>
        </a:xfrm>
        <a:prstGeom prst="ellipse">
          <a:avLst/>
        </a:prstGeom>
        <a:solidFill>
          <a:srgbClr val="9A2E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23678B-C814-4F3E-9B11-B657F13BA3A9}">
      <dsp:nvSpPr>
        <dsp:cNvPr id="0" name=""/>
        <dsp:cNvSpPr/>
      </dsp:nvSpPr>
      <dsp:spPr>
        <a:xfrm>
          <a:off x="4030059" y="2816068"/>
          <a:ext cx="332104" cy="3321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61900F-F763-48CF-BAAE-22A8168004A4}">
      <dsp:nvSpPr>
        <dsp:cNvPr id="0" name=""/>
        <dsp:cNvSpPr/>
      </dsp:nvSpPr>
      <dsp:spPr>
        <a:xfrm>
          <a:off x="4501514" y="3327509"/>
          <a:ext cx="332104" cy="332104"/>
        </a:xfrm>
        <a:prstGeom prst="ellipse">
          <a:avLst/>
        </a:prstGeom>
        <a:solidFill>
          <a:srgbClr val="91BE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49D64C-EECB-43F8-81C8-770398452B7B}">
      <dsp:nvSpPr>
        <dsp:cNvPr id="0" name=""/>
        <dsp:cNvSpPr/>
      </dsp:nvSpPr>
      <dsp:spPr>
        <a:xfrm>
          <a:off x="2058479" y="2219515"/>
          <a:ext cx="562765" cy="599768"/>
        </a:xfrm>
        <a:prstGeom prst="ellipse">
          <a:avLst/>
        </a:prstGeom>
        <a:solidFill>
          <a:srgbClr val="DD1B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B048A4-FF4B-4FD8-A9AC-0698D97EFBA5}">
      <dsp:nvSpPr>
        <dsp:cNvPr id="0" name=""/>
        <dsp:cNvSpPr/>
      </dsp:nvSpPr>
      <dsp:spPr>
        <a:xfrm>
          <a:off x="78019" y="4486858"/>
          <a:ext cx="332104" cy="332104"/>
        </a:xfrm>
        <a:prstGeom prst="ellipse">
          <a:avLst/>
        </a:prstGeom>
        <a:solidFill>
          <a:srgbClr val="9A2E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9814A5-7E02-4928-9F2B-73AE6CE6E643}">
      <dsp:nvSpPr>
        <dsp:cNvPr id="0" name=""/>
        <dsp:cNvSpPr/>
      </dsp:nvSpPr>
      <dsp:spPr>
        <a:xfrm>
          <a:off x="356986" y="4760964"/>
          <a:ext cx="521878" cy="52187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EAB85F-CE64-4CC0-A797-11EBF933C0F1}">
      <dsp:nvSpPr>
        <dsp:cNvPr id="0" name=""/>
        <dsp:cNvSpPr/>
      </dsp:nvSpPr>
      <dsp:spPr>
        <a:xfrm>
          <a:off x="1054405" y="5123528"/>
          <a:ext cx="759095" cy="759095"/>
        </a:xfrm>
        <a:prstGeom prst="ellipse">
          <a:avLst/>
        </a:prstGeom>
        <a:solidFill>
          <a:srgbClr val="E45E3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6CBC9A-1208-4D0B-8A0C-0BD5186C6B16}">
      <dsp:nvSpPr>
        <dsp:cNvPr id="0" name=""/>
        <dsp:cNvSpPr/>
      </dsp:nvSpPr>
      <dsp:spPr>
        <a:xfrm>
          <a:off x="1933774" y="5941890"/>
          <a:ext cx="332104" cy="332104"/>
        </a:xfrm>
        <a:prstGeom prst="ellipse">
          <a:avLst/>
        </a:prstGeom>
        <a:solidFill>
          <a:srgbClr val="91BE4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19115F-B5C9-4F89-96A2-B5C62ABDA0E2}">
      <dsp:nvSpPr>
        <dsp:cNvPr id="0" name=""/>
        <dsp:cNvSpPr/>
      </dsp:nvSpPr>
      <dsp:spPr>
        <a:xfrm>
          <a:off x="2162870" y="5318093"/>
          <a:ext cx="521878" cy="521878"/>
        </a:xfrm>
        <a:prstGeom prst="ellipse">
          <a:avLst/>
        </a:prstGeom>
        <a:solidFill>
          <a:srgbClr val="1D964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5C9B47-8004-4A43-809D-BC0FF38DE903}">
      <dsp:nvSpPr>
        <dsp:cNvPr id="0" name=""/>
        <dsp:cNvSpPr/>
      </dsp:nvSpPr>
      <dsp:spPr>
        <a:xfrm>
          <a:off x="2681716" y="5639452"/>
          <a:ext cx="332104" cy="3321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356CFC-AD2B-46F4-A98D-5D5190F68BF7}">
      <dsp:nvSpPr>
        <dsp:cNvPr id="0" name=""/>
        <dsp:cNvSpPr/>
      </dsp:nvSpPr>
      <dsp:spPr>
        <a:xfrm>
          <a:off x="3218745" y="5222886"/>
          <a:ext cx="759095" cy="759095"/>
        </a:xfrm>
        <a:prstGeom prst="ellipse">
          <a:avLst/>
        </a:prstGeom>
        <a:solidFill>
          <a:srgbClr val="F5B02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BF9F17-FABE-4080-BFC7-39599C07258D}">
      <dsp:nvSpPr>
        <dsp:cNvPr id="0" name=""/>
        <dsp:cNvSpPr/>
      </dsp:nvSpPr>
      <dsp:spPr>
        <a:xfrm>
          <a:off x="4123048" y="4821868"/>
          <a:ext cx="521878" cy="52187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47819D-ED19-406A-91B1-40D24CF4FFEC}">
      <dsp:nvSpPr>
        <dsp:cNvPr id="0" name=""/>
        <dsp:cNvSpPr/>
      </dsp:nvSpPr>
      <dsp:spPr>
        <a:xfrm>
          <a:off x="4803868" y="2443338"/>
          <a:ext cx="1532681" cy="2926056"/>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54A3F4D-CA34-4339-B9C6-8370218E415C}">
      <dsp:nvSpPr>
        <dsp:cNvPr id="0" name=""/>
        <dsp:cNvSpPr/>
      </dsp:nvSpPr>
      <dsp:spPr>
        <a:xfrm>
          <a:off x="6057880" y="2443338"/>
          <a:ext cx="1532681" cy="2926056"/>
        </a:xfrm>
        <a:prstGeom prst="chevron">
          <a:avLst>
            <a:gd name="adj" fmla="val 6231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1F4A98E-BCBE-4199-AD03-FF64A940531E}">
      <dsp:nvSpPr>
        <dsp:cNvPr id="0" name=""/>
        <dsp:cNvSpPr/>
      </dsp:nvSpPr>
      <dsp:spPr>
        <a:xfrm>
          <a:off x="7757763" y="2201523"/>
          <a:ext cx="3553034" cy="3553034"/>
        </a:xfrm>
        <a:prstGeom prst="ellipse">
          <a:avLst/>
        </a:prstGeom>
        <a:solidFill>
          <a:srgbClr val="9A2E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sv-SE" sz="2700" kern="1200" dirty="0"/>
            <a:t>Samarbete, autentiska element och informationsflöde är nyckelelementen</a:t>
          </a:r>
          <a:endParaRPr lang="en-IE" sz="2700" kern="1200" dirty="0"/>
        </a:p>
      </dsp:txBody>
      <dsp:txXfrm>
        <a:off x="8278093" y="2721853"/>
        <a:ext cx="2512374" cy="2512374"/>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C2BBE5-951B-7448-9280-3E5E86F1213F}" type="datetimeFigureOut">
              <a:rPr lang="en-US" smtClean="0"/>
              <a:t>11/14/2021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4A299-DD6E-4F4E-AAAF-972CE464E941}" type="slidenum">
              <a:rPr lang="en-US" smtClean="0"/>
              <a:t>‹#›</a:t>
            </a:fld>
            <a:endParaRPr lang="en-US" dirty="0"/>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7848AD-6592-B642-AC77-A3318D8B851F}" type="datetimeFigureOut">
              <a:rPr lang="en-US" smtClean="0"/>
              <a:t>11/14/2021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dirty="0"/>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with photo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E08CF4-3792-6045-B757-F76FFDBE9F88}"/>
              </a:ext>
            </a:extLst>
          </p:cNvPr>
          <p:cNvSpPr/>
          <p:nvPr userDrawn="1"/>
        </p:nvSpPr>
        <p:spPr>
          <a:xfrm>
            <a:off x="2921000" y="342900"/>
            <a:ext cx="8864600" cy="2838450"/>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ectangle 11">
            <a:extLst>
              <a:ext uri="{FF2B5EF4-FFF2-40B4-BE49-F238E27FC236}">
                <a16:creationId xmlns:a16="http://schemas.microsoft.com/office/drawing/2014/main" id="{1353CFCD-2703-C64F-A780-92441DA7ACC2}"/>
              </a:ext>
            </a:extLst>
          </p:cNvPr>
          <p:cNvSpPr/>
          <p:nvPr userDrawn="1"/>
        </p:nvSpPr>
        <p:spPr>
          <a:xfrm>
            <a:off x="390978" y="4841874"/>
            <a:ext cx="1935844" cy="1644650"/>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Picture Placeholder 5">
            <a:extLst>
              <a:ext uri="{FF2B5EF4-FFF2-40B4-BE49-F238E27FC236}">
                <a16:creationId xmlns:a16="http://schemas.microsoft.com/office/drawing/2014/main" id="{09F7D135-1563-AE4B-81C1-4E2B1B946478}"/>
              </a:ext>
            </a:extLst>
          </p:cNvPr>
          <p:cNvSpPr>
            <a:spLocks noGrp="1"/>
          </p:cNvSpPr>
          <p:nvPr>
            <p:ph type="pic" sz="quarter" idx="10"/>
          </p:nvPr>
        </p:nvSpPr>
        <p:spPr>
          <a:xfrm>
            <a:off x="1358900" y="2069433"/>
            <a:ext cx="8991600" cy="3773228"/>
          </a:xfrm>
        </p:spPr>
        <p:txBody>
          <a:bodyPr/>
          <a:lstStyle>
            <a:lvl1pPr marL="0" indent="0" algn="ctr">
              <a:buNone/>
              <a:defRPr sz="2400" i="1"/>
            </a:lvl1pPr>
          </a:lstStyle>
          <a:p>
            <a:endParaRPr lang="en-US" dirty="0"/>
          </a:p>
          <a:p>
            <a:endParaRPr lang="en-US" dirty="0"/>
          </a:p>
          <a:p>
            <a:endParaRPr lang="en-US" dirty="0"/>
          </a:p>
          <a:p>
            <a:endParaRPr lang="en-US" dirty="0"/>
          </a:p>
          <a:p>
            <a:endParaRPr lang="en-US" dirty="0"/>
          </a:p>
          <a:p>
            <a:r>
              <a:rPr lang="en-US" dirty="0"/>
              <a:t>Click to add photo</a:t>
            </a:r>
          </a:p>
        </p:txBody>
      </p:sp>
      <p:sp>
        <p:nvSpPr>
          <p:cNvPr id="16" name="Text Placeholder 23">
            <a:extLst>
              <a:ext uri="{FF2B5EF4-FFF2-40B4-BE49-F238E27FC236}">
                <a16:creationId xmlns:a16="http://schemas.microsoft.com/office/drawing/2014/main" id="{BA0149BF-683F-8D45-AFD6-207264B018E9}"/>
              </a:ext>
            </a:extLst>
          </p:cNvPr>
          <p:cNvSpPr>
            <a:spLocks noGrp="1"/>
          </p:cNvSpPr>
          <p:nvPr>
            <p:ph type="body" sz="quarter" idx="15" hasCustomPrompt="1"/>
          </p:nvPr>
        </p:nvSpPr>
        <p:spPr>
          <a:xfrm>
            <a:off x="3175537" y="722727"/>
            <a:ext cx="8248525" cy="1346703"/>
          </a:xfrm>
          <a:noFill/>
        </p:spPr>
        <p:txBody>
          <a:bodyPr>
            <a:normAutofit/>
          </a:bodyPr>
          <a:lstStyle>
            <a:lvl1pPr marL="0" indent="0" algn="l">
              <a:buNone/>
              <a:defRPr sz="2200" b="0">
                <a:solidFill>
                  <a:schemeClr val="bg1"/>
                </a:solidFill>
                <a:latin typeface="+mn-lt"/>
              </a:defRPr>
            </a:lvl1pPr>
          </a:lstStyle>
          <a:p>
            <a:pPr lvl="0"/>
            <a:r>
              <a:rPr lang="en-US" dirty="0"/>
              <a:t>Main Body Text</a:t>
            </a:r>
          </a:p>
        </p:txBody>
      </p:sp>
      <p:pic>
        <p:nvPicPr>
          <p:cNvPr id="17" name="Picture 16" descr="A close up of a sign&#10;&#10;Description automatically generated">
            <a:extLst>
              <a:ext uri="{FF2B5EF4-FFF2-40B4-BE49-F238E27FC236}">
                <a16:creationId xmlns:a16="http://schemas.microsoft.com/office/drawing/2014/main" id="{8C4AA226-2938-6F41-8288-DD9770C2C6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26479" y="6149728"/>
            <a:ext cx="1539688" cy="375052"/>
          </a:xfrm>
          <a:prstGeom prst="rect">
            <a:avLst/>
          </a:prstGeom>
        </p:spPr>
      </p:pic>
    </p:spTree>
    <p:extLst>
      <p:ext uri="{BB962C8B-B14F-4D97-AF65-F5344CB8AC3E}">
        <p14:creationId xmlns:p14="http://schemas.microsoft.com/office/powerpoint/2010/main" val="3509760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with photo 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F26EA75-D55F-D04A-BF8D-0291E9DC5EFA}"/>
              </a:ext>
            </a:extLst>
          </p:cNvPr>
          <p:cNvSpPr/>
          <p:nvPr userDrawn="1"/>
        </p:nvSpPr>
        <p:spPr>
          <a:xfrm>
            <a:off x="2415442" y="297595"/>
            <a:ext cx="4439557" cy="994230"/>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89D0881-36CB-7649-A7E8-5F14C25F4676}"/>
              </a:ext>
            </a:extLst>
          </p:cNvPr>
          <p:cNvSpPr/>
          <p:nvPr userDrawn="1"/>
        </p:nvSpPr>
        <p:spPr>
          <a:xfrm>
            <a:off x="3025255" y="4046615"/>
            <a:ext cx="1219201" cy="1244869"/>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00A0A225-0F55-F641-B8B5-2BE6B2129688}"/>
              </a:ext>
            </a:extLst>
          </p:cNvPr>
          <p:cNvSpPr>
            <a:spLocks noGrp="1"/>
          </p:cNvSpPr>
          <p:nvPr>
            <p:ph type="pic" sz="quarter" idx="10"/>
          </p:nvPr>
        </p:nvSpPr>
        <p:spPr>
          <a:xfrm>
            <a:off x="445569" y="523574"/>
            <a:ext cx="3798887" cy="4222750"/>
          </a:xfrm>
        </p:spPr>
        <p:txBody>
          <a:bodyPr/>
          <a:lstStyle>
            <a:lvl1pPr marL="0" indent="0" algn="ctr">
              <a:buNone/>
              <a:defRPr sz="2000"/>
            </a:lvl1pPr>
          </a:lstStyle>
          <a:p>
            <a:endParaRPr lang="en-US" dirty="0"/>
          </a:p>
          <a:p>
            <a:endParaRPr lang="en-US" dirty="0"/>
          </a:p>
          <a:p>
            <a:r>
              <a:rPr lang="en-US" dirty="0"/>
              <a:t>Click to add a photo</a:t>
            </a:r>
          </a:p>
        </p:txBody>
      </p:sp>
      <p:sp>
        <p:nvSpPr>
          <p:cNvPr id="20" name="Picture Placeholder 2">
            <a:extLst>
              <a:ext uri="{FF2B5EF4-FFF2-40B4-BE49-F238E27FC236}">
                <a16:creationId xmlns:a16="http://schemas.microsoft.com/office/drawing/2014/main" id="{DAA584C7-BD3C-8844-AD84-8513CEFC5002}"/>
              </a:ext>
            </a:extLst>
          </p:cNvPr>
          <p:cNvSpPr>
            <a:spLocks noGrp="1"/>
          </p:cNvSpPr>
          <p:nvPr>
            <p:ph type="pic" sz="quarter" idx="11"/>
          </p:nvPr>
        </p:nvSpPr>
        <p:spPr>
          <a:xfrm>
            <a:off x="4709884" y="3546595"/>
            <a:ext cx="2771571" cy="3013810"/>
          </a:xfrm>
        </p:spPr>
        <p:txBody>
          <a:bodyPr>
            <a:normAutofit/>
          </a:bodyPr>
          <a:lstStyle>
            <a:lvl1pPr marL="0" indent="0" algn="ctr">
              <a:buNone/>
              <a:defRPr sz="1800"/>
            </a:lvl1pPr>
          </a:lstStyle>
          <a:p>
            <a:endParaRPr lang="en-US" dirty="0"/>
          </a:p>
          <a:p>
            <a:r>
              <a:rPr lang="en-US" dirty="0"/>
              <a:t>Click to add a photo</a:t>
            </a:r>
          </a:p>
        </p:txBody>
      </p:sp>
      <p:sp>
        <p:nvSpPr>
          <p:cNvPr id="21" name="Text Placeholder 23">
            <a:extLst>
              <a:ext uri="{FF2B5EF4-FFF2-40B4-BE49-F238E27FC236}">
                <a16:creationId xmlns:a16="http://schemas.microsoft.com/office/drawing/2014/main" id="{6F20DF54-2E46-6F4D-86D8-14F6B589B636}"/>
              </a:ext>
            </a:extLst>
          </p:cNvPr>
          <p:cNvSpPr>
            <a:spLocks noGrp="1"/>
          </p:cNvSpPr>
          <p:nvPr>
            <p:ph type="body" sz="quarter" idx="13" hasCustomPrompt="1"/>
          </p:nvPr>
        </p:nvSpPr>
        <p:spPr>
          <a:xfrm>
            <a:off x="4635221" y="1508861"/>
            <a:ext cx="3999055" cy="1791502"/>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22" name="Text Placeholder 25">
            <a:extLst>
              <a:ext uri="{FF2B5EF4-FFF2-40B4-BE49-F238E27FC236}">
                <a16:creationId xmlns:a16="http://schemas.microsoft.com/office/drawing/2014/main" id="{474C6A3D-1373-F247-AC68-6AE232ADE7BB}"/>
              </a:ext>
            </a:extLst>
          </p:cNvPr>
          <p:cNvSpPr>
            <a:spLocks noGrp="1"/>
          </p:cNvSpPr>
          <p:nvPr>
            <p:ph type="body" sz="quarter" idx="14" hasCustomPrompt="1"/>
          </p:nvPr>
        </p:nvSpPr>
        <p:spPr>
          <a:xfrm>
            <a:off x="7814127" y="4046615"/>
            <a:ext cx="3932304" cy="2164180"/>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23" name="Picture 22" descr="A close up of a sign&#10;&#10;Description automatically generated">
            <a:extLst>
              <a:ext uri="{FF2B5EF4-FFF2-40B4-BE49-F238E27FC236}">
                <a16:creationId xmlns:a16="http://schemas.microsoft.com/office/drawing/2014/main" id="{BE2774BD-5BCF-704B-97DA-8BFC95F10F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with photo 5">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AFC46528-25B4-2F48-AA77-04A105677A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
        <p:nvSpPr>
          <p:cNvPr id="6" name="Rectangle 5">
            <a:extLst>
              <a:ext uri="{FF2B5EF4-FFF2-40B4-BE49-F238E27FC236}">
                <a16:creationId xmlns:a16="http://schemas.microsoft.com/office/drawing/2014/main" id="{E44500FC-7EC6-DC4E-8C11-0020987E093C}"/>
              </a:ext>
            </a:extLst>
          </p:cNvPr>
          <p:cNvSpPr/>
          <p:nvPr userDrawn="1"/>
        </p:nvSpPr>
        <p:spPr>
          <a:xfrm>
            <a:off x="405433" y="370011"/>
            <a:ext cx="11381134" cy="5597232"/>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icture Placeholder 14">
            <a:extLst>
              <a:ext uri="{FF2B5EF4-FFF2-40B4-BE49-F238E27FC236}">
                <a16:creationId xmlns:a16="http://schemas.microsoft.com/office/drawing/2014/main" id="{D4A7241C-0A1C-8E47-AB22-CA50160A444E}"/>
              </a:ext>
            </a:extLst>
          </p:cNvPr>
          <p:cNvSpPr>
            <a:spLocks noGrp="1"/>
          </p:cNvSpPr>
          <p:nvPr>
            <p:ph type="pic" sz="quarter" idx="10" hasCustomPrompt="1"/>
          </p:nvPr>
        </p:nvSpPr>
        <p:spPr>
          <a:xfrm>
            <a:off x="5834298" y="0"/>
            <a:ext cx="5675313" cy="6858000"/>
          </a:xfrm>
          <a:custGeom>
            <a:avLst/>
            <a:gdLst>
              <a:gd name="connsiteX0" fmla="*/ 0 w 5675313"/>
              <a:gd name="connsiteY0" fmla="*/ 0 h 6858000"/>
              <a:gd name="connsiteX1" fmla="*/ 5675313 w 5675313"/>
              <a:gd name="connsiteY1" fmla="*/ 0 h 6858000"/>
              <a:gd name="connsiteX2" fmla="*/ 5675313 w 5675313"/>
              <a:gd name="connsiteY2" fmla="*/ 6858000 h 6858000"/>
              <a:gd name="connsiteX3" fmla="*/ 0 w 5675313"/>
              <a:gd name="connsiteY3" fmla="*/ 6858000 h 6858000"/>
              <a:gd name="connsiteX4" fmla="*/ 0 w 5675313"/>
              <a:gd name="connsiteY4" fmla="*/ 3082177 h 6858000"/>
              <a:gd name="connsiteX5" fmla="*/ 1808066 w 5675313"/>
              <a:gd name="connsiteY5" fmla="*/ 3082177 h 6858000"/>
              <a:gd name="connsiteX6" fmla="*/ 1808066 w 5675313"/>
              <a:gd name="connsiteY6" fmla="*/ 874591 h 6858000"/>
              <a:gd name="connsiteX7" fmla="*/ 0 w 5675313"/>
              <a:gd name="connsiteY7" fmla="*/ 8745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75313" h="6858000">
                <a:moveTo>
                  <a:pt x="0" y="0"/>
                </a:moveTo>
                <a:lnTo>
                  <a:pt x="5675313" y="0"/>
                </a:lnTo>
                <a:lnTo>
                  <a:pt x="5675313" y="6858000"/>
                </a:lnTo>
                <a:lnTo>
                  <a:pt x="0" y="6858000"/>
                </a:lnTo>
                <a:lnTo>
                  <a:pt x="0" y="3082177"/>
                </a:lnTo>
                <a:lnTo>
                  <a:pt x="1808066" y="3082177"/>
                </a:lnTo>
                <a:lnTo>
                  <a:pt x="1808066" y="874591"/>
                </a:lnTo>
                <a:lnTo>
                  <a:pt x="0" y="874591"/>
                </a:lnTo>
                <a:close/>
              </a:path>
            </a:pathLst>
          </a:custGeom>
        </p:spPr>
        <p:txBody>
          <a:bodyPr wrap="square">
            <a:noAutofit/>
          </a:bodyPr>
          <a:lstStyle>
            <a:lvl1pPr marL="0" indent="0" algn="ctr">
              <a:buNone/>
              <a:defRPr/>
            </a:lvl1pPr>
          </a:lstStyle>
          <a:p>
            <a:r>
              <a:rPr lang="en-US" dirty="0"/>
              <a:t>Click to add photo</a:t>
            </a:r>
          </a:p>
        </p:txBody>
      </p:sp>
      <p:sp>
        <p:nvSpPr>
          <p:cNvPr id="18" name="Text Placeholder 23">
            <a:extLst>
              <a:ext uri="{FF2B5EF4-FFF2-40B4-BE49-F238E27FC236}">
                <a16:creationId xmlns:a16="http://schemas.microsoft.com/office/drawing/2014/main" id="{EA37CBD0-16C2-3C4E-BA65-C4A3C2754789}"/>
              </a:ext>
            </a:extLst>
          </p:cNvPr>
          <p:cNvSpPr>
            <a:spLocks noGrp="1"/>
          </p:cNvSpPr>
          <p:nvPr>
            <p:ph type="body" sz="quarter" idx="13" hasCustomPrompt="1"/>
          </p:nvPr>
        </p:nvSpPr>
        <p:spPr>
          <a:xfrm>
            <a:off x="1675006" y="1074656"/>
            <a:ext cx="5675313" cy="1690335"/>
          </a:xfrm>
        </p:spPr>
        <p:txBody>
          <a:bodyPr>
            <a:normAutofit/>
          </a:bodyPr>
          <a:lstStyle>
            <a:lvl1pPr marL="0" indent="0" algn="r">
              <a:buNone/>
              <a:defRPr sz="3600" b="1">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659C82FC-7246-E14D-A9E5-1C151EBADF2A}"/>
              </a:ext>
            </a:extLst>
          </p:cNvPr>
          <p:cNvSpPr>
            <a:spLocks noGrp="1"/>
          </p:cNvSpPr>
          <p:nvPr>
            <p:ph type="body" sz="quarter" idx="14" hasCustomPrompt="1"/>
          </p:nvPr>
        </p:nvSpPr>
        <p:spPr>
          <a:xfrm>
            <a:off x="682390" y="3336966"/>
            <a:ext cx="5005892" cy="2090057"/>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999890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photo slide with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396E02-8FBF-A446-9643-E01AE0E11DF3}"/>
              </a:ext>
            </a:extLst>
          </p:cNvPr>
          <p:cNvSpPr/>
          <p:nvPr userDrawn="1"/>
        </p:nvSpPr>
        <p:spPr>
          <a:xfrm>
            <a:off x="0" y="0"/>
            <a:ext cx="3526971" cy="255371"/>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 Placeholder 23">
            <a:extLst>
              <a:ext uri="{FF2B5EF4-FFF2-40B4-BE49-F238E27FC236}">
                <a16:creationId xmlns:a16="http://schemas.microsoft.com/office/drawing/2014/main" id="{0ED9A6FB-AAFA-524E-9310-2891429DBDBB}"/>
              </a:ext>
            </a:extLst>
          </p:cNvPr>
          <p:cNvSpPr>
            <a:spLocks noGrp="1"/>
          </p:cNvSpPr>
          <p:nvPr>
            <p:ph type="body" sz="quarter" idx="15" hasCustomPrompt="1"/>
          </p:nvPr>
        </p:nvSpPr>
        <p:spPr>
          <a:xfrm>
            <a:off x="571313" y="875544"/>
            <a:ext cx="5252711" cy="145969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8" name="Text Placeholder 25">
            <a:extLst>
              <a:ext uri="{FF2B5EF4-FFF2-40B4-BE49-F238E27FC236}">
                <a16:creationId xmlns:a16="http://schemas.microsoft.com/office/drawing/2014/main" id="{E50C6166-5703-B44C-9DAE-3A351D82DD01}"/>
              </a:ext>
            </a:extLst>
          </p:cNvPr>
          <p:cNvSpPr>
            <a:spLocks noGrp="1"/>
          </p:cNvSpPr>
          <p:nvPr>
            <p:ph type="body" sz="quarter" idx="16" hasCustomPrompt="1"/>
          </p:nvPr>
        </p:nvSpPr>
        <p:spPr>
          <a:xfrm>
            <a:off x="5950634" y="875544"/>
            <a:ext cx="5642758" cy="1459694"/>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Picture Placeholder 2">
            <a:extLst>
              <a:ext uri="{FF2B5EF4-FFF2-40B4-BE49-F238E27FC236}">
                <a16:creationId xmlns:a16="http://schemas.microsoft.com/office/drawing/2014/main" id="{3DADBF15-2FCA-A342-BB7E-6CED0C683C72}"/>
              </a:ext>
            </a:extLst>
          </p:cNvPr>
          <p:cNvSpPr>
            <a:spLocks noGrp="1"/>
          </p:cNvSpPr>
          <p:nvPr>
            <p:ph type="pic" sz="quarter" idx="19"/>
          </p:nvPr>
        </p:nvSpPr>
        <p:spPr>
          <a:xfrm>
            <a:off x="571500"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
        <p:nvSpPr>
          <p:cNvPr id="16" name="Picture Placeholder 2">
            <a:extLst>
              <a:ext uri="{FF2B5EF4-FFF2-40B4-BE49-F238E27FC236}">
                <a16:creationId xmlns:a16="http://schemas.microsoft.com/office/drawing/2014/main" id="{19744109-D362-8D45-8D31-6DE47BA66FE2}"/>
              </a:ext>
            </a:extLst>
          </p:cNvPr>
          <p:cNvSpPr>
            <a:spLocks noGrp="1"/>
          </p:cNvSpPr>
          <p:nvPr>
            <p:ph type="pic" sz="quarter" idx="25"/>
          </p:nvPr>
        </p:nvSpPr>
        <p:spPr>
          <a:xfrm>
            <a:off x="8285775"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pic>
        <p:nvPicPr>
          <p:cNvPr id="17" name="Picture 16" descr="A close up of a sign&#10;&#10;Description automatically generated">
            <a:extLst>
              <a:ext uri="{FF2B5EF4-FFF2-40B4-BE49-F238E27FC236}">
                <a16:creationId xmlns:a16="http://schemas.microsoft.com/office/drawing/2014/main" id="{9256D7B6-A0A6-7440-B736-77923A095C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
        <p:nvSpPr>
          <p:cNvPr id="21" name="Picture Placeholder 2">
            <a:extLst>
              <a:ext uri="{FF2B5EF4-FFF2-40B4-BE49-F238E27FC236}">
                <a16:creationId xmlns:a16="http://schemas.microsoft.com/office/drawing/2014/main" id="{AFACD075-9FAC-BD4A-B8F8-DC74C5B3FD9E}"/>
              </a:ext>
            </a:extLst>
          </p:cNvPr>
          <p:cNvSpPr>
            <a:spLocks noGrp="1"/>
          </p:cNvSpPr>
          <p:nvPr>
            <p:ph type="pic" sz="quarter" idx="26"/>
          </p:nvPr>
        </p:nvSpPr>
        <p:spPr>
          <a:xfrm>
            <a:off x="4464050" y="2666795"/>
            <a:ext cx="3263900" cy="3079750"/>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spTree>
    <p:extLst>
      <p:ext uri="{BB962C8B-B14F-4D97-AF65-F5344CB8AC3E}">
        <p14:creationId xmlns:p14="http://schemas.microsoft.com/office/powerpoint/2010/main" val="1107843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with tit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5A07560-3848-C44E-89C5-7B8AA02F539E}"/>
              </a:ext>
            </a:extLst>
          </p:cNvPr>
          <p:cNvSpPr>
            <a:spLocks noGrp="1"/>
          </p:cNvSpPr>
          <p:nvPr>
            <p:ph type="pic" sz="quarter" idx="10"/>
          </p:nvPr>
        </p:nvSpPr>
        <p:spPr>
          <a:xfrm>
            <a:off x="-6238" y="0"/>
            <a:ext cx="12198238" cy="6858000"/>
          </a:xfrm>
          <a:custGeom>
            <a:avLst/>
            <a:gdLst>
              <a:gd name="connsiteX0" fmla="*/ 0 w 12198238"/>
              <a:gd name="connsiteY0" fmla="*/ 0 h 6858000"/>
              <a:gd name="connsiteX1" fmla="*/ 12198238 w 12198238"/>
              <a:gd name="connsiteY1" fmla="*/ 0 h 6858000"/>
              <a:gd name="connsiteX2" fmla="*/ 12198238 w 12198238"/>
              <a:gd name="connsiteY2" fmla="*/ 6858000 h 6858000"/>
              <a:gd name="connsiteX3" fmla="*/ 0 w 12198238"/>
              <a:gd name="connsiteY3" fmla="*/ 6858000 h 6858000"/>
              <a:gd name="connsiteX4" fmla="*/ 0 w 12198238"/>
              <a:gd name="connsiteY4" fmla="*/ 6078975 h 6858000"/>
              <a:gd name="connsiteX5" fmla="*/ 5197998 w 12198238"/>
              <a:gd name="connsiteY5" fmla="*/ 6078975 h 6858000"/>
              <a:gd name="connsiteX6" fmla="*/ 5197998 w 12198238"/>
              <a:gd name="connsiteY6" fmla="*/ 3048000 h 6858000"/>
              <a:gd name="connsiteX7" fmla="*/ 0 w 12198238"/>
              <a:gd name="connsiteY7" fmla="*/ 304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8238" h="6858000">
                <a:moveTo>
                  <a:pt x="0" y="0"/>
                </a:moveTo>
                <a:lnTo>
                  <a:pt x="12198238" y="0"/>
                </a:lnTo>
                <a:lnTo>
                  <a:pt x="12198238" y="6858000"/>
                </a:lnTo>
                <a:lnTo>
                  <a:pt x="0" y="6858000"/>
                </a:lnTo>
                <a:lnTo>
                  <a:pt x="0" y="6078975"/>
                </a:lnTo>
                <a:lnTo>
                  <a:pt x="5197998" y="6078975"/>
                </a:lnTo>
                <a:lnTo>
                  <a:pt x="5197998" y="3048000"/>
                </a:lnTo>
                <a:lnTo>
                  <a:pt x="0" y="3048000"/>
                </a:lnTo>
                <a:close/>
              </a:path>
            </a:pathLst>
          </a:custGeom>
          <a:ln>
            <a:noFill/>
          </a:ln>
        </p:spPr>
        <p:txBody>
          <a:bodyPr wrap="square" anchor="t">
            <a:noAutofit/>
          </a:bodyPr>
          <a:lstStyle>
            <a:lvl1pPr marL="0" indent="0" algn="ctr">
              <a:buNone/>
              <a:defRPr sz="1800" i="1" baseline="0">
                <a:solidFill>
                  <a:srgbClr val="142D55"/>
                </a:solidFill>
              </a:defRPr>
            </a:lvl1pPr>
          </a:lstStyle>
          <a:p>
            <a:endParaRPr lang="en-US" dirty="0"/>
          </a:p>
          <a:p>
            <a:endParaRPr lang="en-US" dirty="0"/>
          </a:p>
          <a:p>
            <a:endParaRPr lang="en-US" dirty="0"/>
          </a:p>
          <a:p>
            <a:endParaRPr lang="en-US" dirty="0"/>
          </a:p>
          <a:p>
            <a:endParaRPr lang="en-US" dirty="0"/>
          </a:p>
          <a:p>
            <a:endParaRPr lang="en-US" dirty="0"/>
          </a:p>
          <a:p>
            <a:r>
              <a:rPr lang="en-US" dirty="0"/>
              <a:t>Click to add photo </a:t>
            </a:r>
          </a:p>
        </p:txBody>
      </p:sp>
      <p:sp>
        <p:nvSpPr>
          <p:cNvPr id="5" name="Rectangle 4">
            <a:extLst>
              <a:ext uri="{FF2B5EF4-FFF2-40B4-BE49-F238E27FC236}">
                <a16:creationId xmlns:a16="http://schemas.microsoft.com/office/drawing/2014/main" id="{B33CFD9A-7D20-6341-9296-700BED885CC8}"/>
              </a:ext>
            </a:extLst>
          </p:cNvPr>
          <p:cNvSpPr/>
          <p:nvPr userDrawn="1"/>
        </p:nvSpPr>
        <p:spPr>
          <a:xfrm>
            <a:off x="-6239" y="2987040"/>
            <a:ext cx="5197998" cy="3132575"/>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3">
            <a:extLst>
              <a:ext uri="{FF2B5EF4-FFF2-40B4-BE49-F238E27FC236}">
                <a16:creationId xmlns:a16="http://schemas.microsoft.com/office/drawing/2014/main" id="{1E72DBEE-1A4C-3D40-8EE0-FA63872FE217}"/>
              </a:ext>
            </a:extLst>
          </p:cNvPr>
          <p:cNvSpPr>
            <a:spLocks noGrp="1"/>
          </p:cNvSpPr>
          <p:nvPr>
            <p:ph type="body" sz="quarter" idx="13" hasCustomPrompt="1"/>
          </p:nvPr>
        </p:nvSpPr>
        <p:spPr>
          <a:xfrm>
            <a:off x="388093" y="3428999"/>
            <a:ext cx="4338286" cy="2389910"/>
          </a:xfrm>
        </p:spPr>
        <p:txBody>
          <a:bodyPr>
            <a:normAutofit/>
          </a:bodyPr>
          <a:lstStyle>
            <a:lvl1pPr marL="0" indent="0" algn="l">
              <a:buNone/>
              <a:defRPr sz="3600" b="1">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044807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bullet slide">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6D46ED09-CB54-A245-9876-42BFB2A98AF6}"/>
              </a:ext>
            </a:extLst>
          </p:cNvPr>
          <p:cNvSpPr/>
          <p:nvPr userDrawn="1"/>
        </p:nvSpPr>
        <p:spPr>
          <a:xfrm>
            <a:off x="820023" y="2319890"/>
            <a:ext cx="1248295" cy="1248295"/>
          </a:xfrm>
          <a:prstGeom prst="ellipse">
            <a:avLst/>
          </a:prstGeom>
          <a:solidFill>
            <a:srgbClr val="1198D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48945943-17E4-DB44-9E22-02692DE164EF}"/>
              </a:ext>
            </a:extLst>
          </p:cNvPr>
          <p:cNvSpPr/>
          <p:nvPr userDrawn="1"/>
        </p:nvSpPr>
        <p:spPr>
          <a:xfrm>
            <a:off x="1" y="0"/>
            <a:ext cx="12191999" cy="226360"/>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23">
            <a:extLst>
              <a:ext uri="{FF2B5EF4-FFF2-40B4-BE49-F238E27FC236}">
                <a16:creationId xmlns:a16="http://schemas.microsoft.com/office/drawing/2014/main" id="{E9A8ED48-74EB-6E4F-AE21-ACF6A681F971}"/>
              </a:ext>
            </a:extLst>
          </p:cNvPr>
          <p:cNvSpPr>
            <a:spLocks noGrp="1"/>
          </p:cNvSpPr>
          <p:nvPr>
            <p:ph type="body" sz="quarter" idx="13" hasCustomPrompt="1"/>
          </p:nvPr>
        </p:nvSpPr>
        <p:spPr>
          <a:xfrm>
            <a:off x="0" y="609472"/>
            <a:ext cx="12191999" cy="1358487"/>
          </a:xfrm>
          <a:noFill/>
        </p:spPr>
        <p:txBody>
          <a:bodyPr>
            <a:normAutofit/>
          </a:bodyPr>
          <a:lstStyle>
            <a:lvl1pPr marL="0" indent="0" algn="ctr">
              <a:buNone/>
              <a:defRPr sz="3600" b="1">
                <a:solidFill>
                  <a:srgbClr val="003841"/>
                </a:solidFill>
                <a:latin typeface="Calibri" panose="020F0502020204030204" pitchFamily="34" charset="0"/>
                <a:cs typeface="Calibri" panose="020F0502020204030204" pitchFamily="34" charset="0"/>
              </a:defRPr>
            </a:lvl1pPr>
          </a:lstStyle>
          <a:p>
            <a:pPr lvl="0"/>
            <a:r>
              <a:rPr lang="en-US" dirty="0"/>
              <a:t>TITLE</a:t>
            </a:r>
          </a:p>
        </p:txBody>
      </p:sp>
      <p:sp>
        <p:nvSpPr>
          <p:cNvPr id="27" name="Text Placeholder 23">
            <a:extLst>
              <a:ext uri="{FF2B5EF4-FFF2-40B4-BE49-F238E27FC236}">
                <a16:creationId xmlns:a16="http://schemas.microsoft.com/office/drawing/2014/main" id="{9FAFDBDA-8C47-E344-A385-E727A051BB86}"/>
              </a:ext>
            </a:extLst>
          </p:cNvPr>
          <p:cNvSpPr>
            <a:spLocks noGrp="1"/>
          </p:cNvSpPr>
          <p:nvPr>
            <p:ph type="body" sz="quarter" idx="14" hasCustomPrompt="1"/>
          </p:nvPr>
        </p:nvSpPr>
        <p:spPr>
          <a:xfrm>
            <a:off x="2275755" y="2349579"/>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28" name="Text Placeholder 23">
            <a:extLst>
              <a:ext uri="{FF2B5EF4-FFF2-40B4-BE49-F238E27FC236}">
                <a16:creationId xmlns:a16="http://schemas.microsoft.com/office/drawing/2014/main" id="{9949F2D9-52ED-654A-8561-47EBBFF5DFB9}"/>
              </a:ext>
            </a:extLst>
          </p:cNvPr>
          <p:cNvSpPr>
            <a:spLocks noGrp="1"/>
          </p:cNvSpPr>
          <p:nvPr>
            <p:ph type="body" sz="quarter" idx="15" hasCustomPrompt="1"/>
          </p:nvPr>
        </p:nvSpPr>
        <p:spPr>
          <a:xfrm>
            <a:off x="2275755" y="3036035"/>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1" name="Oval 30">
            <a:extLst>
              <a:ext uri="{FF2B5EF4-FFF2-40B4-BE49-F238E27FC236}">
                <a16:creationId xmlns:a16="http://schemas.microsoft.com/office/drawing/2014/main" id="{C334C265-B0F7-CC4B-BF91-E524F7704899}"/>
              </a:ext>
            </a:extLst>
          </p:cNvPr>
          <p:cNvSpPr/>
          <p:nvPr userDrawn="1"/>
        </p:nvSpPr>
        <p:spPr>
          <a:xfrm>
            <a:off x="6767581" y="2306582"/>
            <a:ext cx="1248295" cy="1248295"/>
          </a:xfrm>
          <a:prstGeom prst="ellipse">
            <a:avLst/>
          </a:prstGeom>
          <a:solidFill>
            <a:srgbClr val="1198D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23">
            <a:extLst>
              <a:ext uri="{FF2B5EF4-FFF2-40B4-BE49-F238E27FC236}">
                <a16:creationId xmlns:a16="http://schemas.microsoft.com/office/drawing/2014/main" id="{2B89F862-F0A9-9C48-8ACD-0930BC972AE0}"/>
              </a:ext>
            </a:extLst>
          </p:cNvPr>
          <p:cNvSpPr>
            <a:spLocks noGrp="1"/>
          </p:cNvSpPr>
          <p:nvPr>
            <p:ph type="body" sz="quarter" idx="16" hasCustomPrompt="1"/>
          </p:nvPr>
        </p:nvSpPr>
        <p:spPr>
          <a:xfrm>
            <a:off x="8223313" y="2336271"/>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3" name="Text Placeholder 23">
            <a:extLst>
              <a:ext uri="{FF2B5EF4-FFF2-40B4-BE49-F238E27FC236}">
                <a16:creationId xmlns:a16="http://schemas.microsoft.com/office/drawing/2014/main" id="{1056BA68-E841-0749-A8C6-B0D2CC0CBB4C}"/>
              </a:ext>
            </a:extLst>
          </p:cNvPr>
          <p:cNvSpPr>
            <a:spLocks noGrp="1"/>
          </p:cNvSpPr>
          <p:nvPr>
            <p:ph type="body" sz="quarter" idx="17" hasCustomPrompt="1"/>
          </p:nvPr>
        </p:nvSpPr>
        <p:spPr>
          <a:xfrm>
            <a:off x="8223313" y="3022727"/>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4" name="Oval 33">
            <a:extLst>
              <a:ext uri="{FF2B5EF4-FFF2-40B4-BE49-F238E27FC236}">
                <a16:creationId xmlns:a16="http://schemas.microsoft.com/office/drawing/2014/main" id="{1A59965A-F117-7249-B7B6-86B0DFB6DBE1}"/>
              </a:ext>
            </a:extLst>
          </p:cNvPr>
          <p:cNvSpPr/>
          <p:nvPr userDrawn="1"/>
        </p:nvSpPr>
        <p:spPr>
          <a:xfrm>
            <a:off x="820023" y="4491095"/>
            <a:ext cx="1248295" cy="1248295"/>
          </a:xfrm>
          <a:prstGeom prst="ellipse">
            <a:avLst/>
          </a:prstGeom>
          <a:solidFill>
            <a:srgbClr val="1198D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23">
            <a:extLst>
              <a:ext uri="{FF2B5EF4-FFF2-40B4-BE49-F238E27FC236}">
                <a16:creationId xmlns:a16="http://schemas.microsoft.com/office/drawing/2014/main" id="{D0F712A0-88EE-F248-B7F5-E303D82BF0BE}"/>
              </a:ext>
            </a:extLst>
          </p:cNvPr>
          <p:cNvSpPr>
            <a:spLocks noGrp="1"/>
          </p:cNvSpPr>
          <p:nvPr>
            <p:ph type="body" sz="quarter" idx="18" hasCustomPrompt="1"/>
          </p:nvPr>
        </p:nvSpPr>
        <p:spPr>
          <a:xfrm>
            <a:off x="2275755" y="4520784"/>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6" name="Text Placeholder 23">
            <a:extLst>
              <a:ext uri="{FF2B5EF4-FFF2-40B4-BE49-F238E27FC236}">
                <a16:creationId xmlns:a16="http://schemas.microsoft.com/office/drawing/2014/main" id="{91A53127-7A05-2046-86CB-4E7841931E92}"/>
              </a:ext>
            </a:extLst>
          </p:cNvPr>
          <p:cNvSpPr>
            <a:spLocks noGrp="1"/>
          </p:cNvSpPr>
          <p:nvPr>
            <p:ph type="body" sz="quarter" idx="19" hasCustomPrompt="1"/>
          </p:nvPr>
        </p:nvSpPr>
        <p:spPr>
          <a:xfrm>
            <a:off x="2275755" y="5207240"/>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
        <p:nvSpPr>
          <p:cNvPr id="37" name="Oval 36">
            <a:extLst>
              <a:ext uri="{FF2B5EF4-FFF2-40B4-BE49-F238E27FC236}">
                <a16:creationId xmlns:a16="http://schemas.microsoft.com/office/drawing/2014/main" id="{523918FE-0F30-B04D-8532-14CA4F825B34}"/>
              </a:ext>
            </a:extLst>
          </p:cNvPr>
          <p:cNvSpPr/>
          <p:nvPr userDrawn="1"/>
        </p:nvSpPr>
        <p:spPr>
          <a:xfrm>
            <a:off x="6767581" y="4477787"/>
            <a:ext cx="1248295" cy="1248295"/>
          </a:xfrm>
          <a:prstGeom prst="ellipse">
            <a:avLst/>
          </a:prstGeom>
          <a:solidFill>
            <a:srgbClr val="1198D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23">
            <a:extLst>
              <a:ext uri="{FF2B5EF4-FFF2-40B4-BE49-F238E27FC236}">
                <a16:creationId xmlns:a16="http://schemas.microsoft.com/office/drawing/2014/main" id="{11D2E5F6-37C2-6C46-839B-F8B0F3D2F503}"/>
              </a:ext>
            </a:extLst>
          </p:cNvPr>
          <p:cNvSpPr>
            <a:spLocks noGrp="1"/>
          </p:cNvSpPr>
          <p:nvPr>
            <p:ph type="body" sz="quarter" idx="20" hasCustomPrompt="1"/>
          </p:nvPr>
        </p:nvSpPr>
        <p:spPr>
          <a:xfrm>
            <a:off x="8223313" y="4507476"/>
            <a:ext cx="3182275" cy="616776"/>
          </a:xfrm>
          <a:noFill/>
        </p:spPr>
        <p:txBody>
          <a:bodyPr>
            <a:normAutofit/>
          </a:bodyPr>
          <a:lstStyle>
            <a:lvl1pPr marL="0" indent="0" algn="l">
              <a:buNone/>
              <a:defRPr sz="2200" b="1">
                <a:solidFill>
                  <a:srgbClr val="003841"/>
                </a:solidFill>
                <a:latin typeface="+mn-lt"/>
              </a:defRPr>
            </a:lvl1pPr>
          </a:lstStyle>
          <a:p>
            <a:pPr lvl="0"/>
            <a:r>
              <a:rPr lang="en-US" dirty="0"/>
              <a:t>Sub-Heading</a:t>
            </a:r>
          </a:p>
        </p:txBody>
      </p:sp>
      <p:sp>
        <p:nvSpPr>
          <p:cNvPr id="39" name="Text Placeholder 23">
            <a:extLst>
              <a:ext uri="{FF2B5EF4-FFF2-40B4-BE49-F238E27FC236}">
                <a16:creationId xmlns:a16="http://schemas.microsoft.com/office/drawing/2014/main" id="{22227995-303C-AF4A-8DC9-8E1BBC9E562F}"/>
              </a:ext>
            </a:extLst>
          </p:cNvPr>
          <p:cNvSpPr>
            <a:spLocks noGrp="1"/>
          </p:cNvSpPr>
          <p:nvPr>
            <p:ph type="body" sz="quarter" idx="21" hasCustomPrompt="1"/>
          </p:nvPr>
        </p:nvSpPr>
        <p:spPr>
          <a:xfrm>
            <a:off x="8223313" y="5193932"/>
            <a:ext cx="3182275" cy="731204"/>
          </a:xfrm>
          <a:noFill/>
        </p:spPr>
        <p:txBody>
          <a:bodyPr>
            <a:normAutofit/>
          </a:bodyPr>
          <a:lstStyle>
            <a:lvl1pPr marL="0" indent="0" algn="l">
              <a:buNone/>
              <a:defRPr sz="2200" b="0">
                <a:solidFill>
                  <a:srgbClr val="003841"/>
                </a:solidFill>
                <a:latin typeface="+mn-lt"/>
              </a:defRPr>
            </a:lvl1pPr>
          </a:lstStyle>
          <a:p>
            <a:pPr lvl="0"/>
            <a:r>
              <a:rPr lang="en-US" dirty="0"/>
              <a:t>Main Body Text</a:t>
            </a:r>
          </a:p>
        </p:txBody>
      </p:sp>
    </p:spTree>
    <p:extLst>
      <p:ext uri="{BB962C8B-B14F-4D97-AF65-F5344CB8AC3E}">
        <p14:creationId xmlns:p14="http://schemas.microsoft.com/office/powerpoint/2010/main" val="1073860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1F58DA4-6F4C-C248-A4A3-EF7FD4F700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66" t="-1339"/>
          <a:stretch/>
        </p:blipFill>
        <p:spPr>
          <a:xfrm>
            <a:off x="2449287" y="1355271"/>
            <a:ext cx="9742714" cy="5502729"/>
          </a:xfrm>
          <a:prstGeom prst="rect">
            <a:avLst/>
          </a:prstGeom>
        </p:spPr>
      </p:pic>
      <p:sp>
        <p:nvSpPr>
          <p:cNvPr id="9" name="Picture Placeholder 5">
            <a:extLst>
              <a:ext uri="{FF2B5EF4-FFF2-40B4-BE49-F238E27FC236}">
                <a16:creationId xmlns:a16="http://schemas.microsoft.com/office/drawing/2014/main" id="{5D0EA656-2748-104A-823B-754E7C1E1A8D}"/>
              </a:ext>
            </a:extLst>
          </p:cNvPr>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3" name="Text Placeholder 23">
            <a:extLst>
              <a:ext uri="{FF2B5EF4-FFF2-40B4-BE49-F238E27FC236}">
                <a16:creationId xmlns:a16="http://schemas.microsoft.com/office/drawing/2014/main" id="{215D66F8-C87E-3D47-8626-DA3321900A41}"/>
              </a:ext>
            </a:extLst>
          </p:cNvPr>
          <p:cNvSpPr>
            <a:spLocks noGrp="1"/>
          </p:cNvSpPr>
          <p:nvPr>
            <p:ph type="body" sz="quarter" idx="13" hasCustomPrompt="1"/>
          </p:nvPr>
        </p:nvSpPr>
        <p:spPr>
          <a:xfrm>
            <a:off x="0" y="430522"/>
            <a:ext cx="12192000" cy="1358487"/>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19" name="Rectangle 18">
            <a:extLst>
              <a:ext uri="{FF2B5EF4-FFF2-40B4-BE49-F238E27FC236}">
                <a16:creationId xmlns:a16="http://schemas.microsoft.com/office/drawing/2014/main" id="{A1C7DDB6-A55D-D045-BE6E-EF7342686E01}"/>
              </a:ext>
            </a:extLst>
          </p:cNvPr>
          <p:cNvSpPr/>
          <p:nvPr userDrawn="1"/>
        </p:nvSpPr>
        <p:spPr>
          <a:xfrm>
            <a:off x="4332514" y="6083"/>
            <a:ext cx="3526971" cy="255371"/>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2" name="Picture 21" descr="A close up of a sign&#10;&#10;Description automatically generated">
            <a:extLst>
              <a:ext uri="{FF2B5EF4-FFF2-40B4-BE49-F238E27FC236}">
                <a16:creationId xmlns:a16="http://schemas.microsoft.com/office/drawing/2014/main" id="{B48BCD59-E666-1440-BF88-53DB9B76360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Tree>
    <p:extLst>
      <p:ext uri="{BB962C8B-B14F-4D97-AF65-F5344CB8AC3E}">
        <p14:creationId xmlns:p14="http://schemas.microsoft.com/office/powerpoint/2010/main" val="42368622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ptop 1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B9AC9F-F7D4-2B48-A2A6-1220F98D1C5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29500" y="740153"/>
            <a:ext cx="4762500" cy="5612853"/>
          </a:xfrm>
          <a:prstGeom prst="rect">
            <a:avLst/>
          </a:prstGeom>
        </p:spPr>
      </p:pic>
      <p:sp>
        <p:nvSpPr>
          <p:cNvPr id="11" name="Picture Placeholder 7">
            <a:extLst>
              <a:ext uri="{FF2B5EF4-FFF2-40B4-BE49-F238E27FC236}">
                <a16:creationId xmlns:a16="http://schemas.microsoft.com/office/drawing/2014/main" id="{A38EB24A-DF03-3741-890D-3264884BD437}"/>
              </a:ext>
            </a:extLst>
          </p:cNvPr>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12" name="Text Placeholder 23">
            <a:extLst>
              <a:ext uri="{FF2B5EF4-FFF2-40B4-BE49-F238E27FC236}">
                <a16:creationId xmlns:a16="http://schemas.microsoft.com/office/drawing/2014/main" id="{B1614870-2699-AC4B-9675-D56CF42F2F94}"/>
              </a:ext>
            </a:extLst>
          </p:cNvPr>
          <p:cNvSpPr>
            <a:spLocks noGrp="1"/>
          </p:cNvSpPr>
          <p:nvPr>
            <p:ph type="body" sz="quarter" idx="16" hasCustomPrompt="1"/>
          </p:nvPr>
        </p:nvSpPr>
        <p:spPr>
          <a:xfrm>
            <a:off x="643223" y="1079254"/>
            <a:ext cx="6361734" cy="69735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13" name="Text Placeholder 25">
            <a:extLst>
              <a:ext uri="{FF2B5EF4-FFF2-40B4-BE49-F238E27FC236}">
                <a16:creationId xmlns:a16="http://schemas.microsoft.com/office/drawing/2014/main" id="{4086C8BB-F443-6448-B205-A90D012DBB75}"/>
              </a:ext>
            </a:extLst>
          </p:cNvPr>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16" name="Rectangle 15">
            <a:extLst>
              <a:ext uri="{FF2B5EF4-FFF2-40B4-BE49-F238E27FC236}">
                <a16:creationId xmlns:a16="http://schemas.microsoft.com/office/drawing/2014/main" id="{C86F4CB9-C803-1348-8107-B17B255B771A}"/>
              </a:ext>
            </a:extLst>
          </p:cNvPr>
          <p:cNvSpPr/>
          <p:nvPr userDrawn="1"/>
        </p:nvSpPr>
        <p:spPr>
          <a:xfrm>
            <a:off x="0" y="0"/>
            <a:ext cx="3526971" cy="255371"/>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22" name="Picture 21" descr="A close up of a sign&#10;&#10;Description automatically generated">
            <a:extLst>
              <a:ext uri="{FF2B5EF4-FFF2-40B4-BE49-F238E27FC236}">
                <a16:creationId xmlns:a16="http://schemas.microsoft.com/office/drawing/2014/main" id="{1E398702-E431-DC4F-851A-087EB70441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extLst>
      <p:ext uri="{BB962C8B-B14F-4D97-AF65-F5344CB8AC3E}">
        <p14:creationId xmlns:p14="http://schemas.microsoft.com/office/powerpoint/2010/main" val="1662949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ptop 2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535753-0DCC-D144-BD05-E0AE8543D1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7" name="Picture Placeholder 7">
            <a:extLst>
              <a:ext uri="{FF2B5EF4-FFF2-40B4-BE49-F238E27FC236}">
                <a16:creationId xmlns:a16="http://schemas.microsoft.com/office/drawing/2014/main" id="{117DA62C-E9DF-7F4D-A6C4-E879D8339543}"/>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8" name="Text Placeholder 23">
            <a:extLst>
              <a:ext uri="{FF2B5EF4-FFF2-40B4-BE49-F238E27FC236}">
                <a16:creationId xmlns:a16="http://schemas.microsoft.com/office/drawing/2014/main" id="{DF0274FC-8EE0-B448-8BAF-1A0661398AC4}"/>
              </a:ext>
            </a:extLst>
          </p:cNvPr>
          <p:cNvSpPr>
            <a:spLocks noGrp="1"/>
          </p:cNvSpPr>
          <p:nvPr>
            <p:ph type="body" sz="quarter" idx="13" hasCustomPrompt="1"/>
          </p:nvPr>
        </p:nvSpPr>
        <p:spPr>
          <a:xfrm>
            <a:off x="0" y="430522"/>
            <a:ext cx="12192000" cy="1358487"/>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16" name="Rectangle 15">
            <a:extLst>
              <a:ext uri="{FF2B5EF4-FFF2-40B4-BE49-F238E27FC236}">
                <a16:creationId xmlns:a16="http://schemas.microsoft.com/office/drawing/2014/main" id="{CADF9F0D-4EDB-2E4C-9739-03C50C8AE7D0}"/>
              </a:ext>
            </a:extLst>
          </p:cNvPr>
          <p:cNvSpPr/>
          <p:nvPr userDrawn="1"/>
        </p:nvSpPr>
        <p:spPr>
          <a:xfrm>
            <a:off x="4332514" y="-5792"/>
            <a:ext cx="3526971" cy="255371"/>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7" name="Picture 16" descr="A close up of a sign&#10;&#10;Description automatically generated">
            <a:extLst>
              <a:ext uri="{FF2B5EF4-FFF2-40B4-BE49-F238E27FC236}">
                <a16:creationId xmlns:a16="http://schemas.microsoft.com/office/drawing/2014/main" id="{963678D3-0478-1B45-8655-4E66CE0878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26156" y="6118685"/>
            <a:ext cx="1539688" cy="375052"/>
          </a:xfrm>
          <a:prstGeom prst="rect">
            <a:avLst/>
          </a:prstGeom>
        </p:spPr>
      </p:pic>
    </p:spTree>
    <p:extLst>
      <p:ext uri="{BB962C8B-B14F-4D97-AF65-F5344CB8AC3E}">
        <p14:creationId xmlns:p14="http://schemas.microsoft.com/office/powerpoint/2010/main" val="18004446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10" name="Rectangle 9"/>
          <p:cNvSpPr/>
          <p:nvPr userDrawn="1"/>
        </p:nvSpPr>
        <p:spPr>
          <a:xfrm>
            <a:off x="7772399" y="0"/>
            <a:ext cx="4412886" cy="6858000"/>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6715" y="504100"/>
            <a:ext cx="1421418" cy="1522949"/>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p:cNvSpPr>
            <a:spLocks noGrp="1"/>
          </p:cNvSpPr>
          <p:nvPr>
            <p:ph type="body" sz="quarter" idx="19" hasCustomPrompt="1"/>
          </p:nvPr>
        </p:nvSpPr>
        <p:spPr>
          <a:xfrm>
            <a:off x="1688281" y="1313676"/>
            <a:ext cx="3195486" cy="731140"/>
          </a:xfrm>
        </p:spPr>
        <p:txBody>
          <a:bodyPr anchor="ctr">
            <a:normAutofit/>
          </a:bodyPr>
          <a:lstStyle>
            <a:lvl1pPr marL="0" indent="0" algn="l">
              <a:buNone/>
              <a:defRPr sz="2800" baseline="0">
                <a:solidFill>
                  <a:srgbClr val="003841"/>
                </a:solidFill>
                <a:latin typeface="+mn-lt"/>
              </a:defRPr>
            </a:lvl1pPr>
          </a:lstStyle>
          <a:p>
            <a:pPr lvl="0"/>
            <a:r>
              <a:rPr lang="en-US" dirty="0"/>
              <a:t>Any Questions?</a:t>
            </a:r>
          </a:p>
        </p:txBody>
      </p:sp>
      <p:sp>
        <p:nvSpPr>
          <p:cNvPr id="19" name="Text Placeholder 23"/>
          <p:cNvSpPr>
            <a:spLocks noGrp="1"/>
          </p:cNvSpPr>
          <p:nvPr>
            <p:ph type="body" sz="quarter" idx="20" hasCustomPrompt="1"/>
          </p:nvPr>
        </p:nvSpPr>
        <p:spPr>
          <a:xfrm>
            <a:off x="1688281" y="504100"/>
            <a:ext cx="3195485" cy="837258"/>
          </a:xfrm>
        </p:spPr>
        <p:txBody>
          <a:bodyPr anchor="ctr">
            <a:normAutofit/>
          </a:bodyPr>
          <a:lstStyle>
            <a:lvl1pPr marL="0" indent="0" algn="l">
              <a:buNone/>
              <a:defRPr sz="5000" baseline="0">
                <a:solidFill>
                  <a:srgbClr val="003841"/>
                </a:solidFill>
                <a:latin typeface="+mn-lt"/>
              </a:defRPr>
            </a:lvl1pPr>
          </a:lstStyle>
          <a:p>
            <a:pPr lvl="0"/>
            <a:r>
              <a:rPr lang="en-US" dirty="0"/>
              <a:t>Thank You</a:t>
            </a:r>
          </a:p>
        </p:txBody>
      </p:sp>
      <p:pic>
        <p:nvPicPr>
          <p:cNvPr id="9" name="Picture 8" descr="A close up of a sign&#10;&#10;Description automatically generated">
            <a:extLst>
              <a:ext uri="{FF2B5EF4-FFF2-40B4-BE49-F238E27FC236}">
                <a16:creationId xmlns:a16="http://schemas.microsoft.com/office/drawing/2014/main" id="{A395B351-9006-234D-9A1B-79B5405C42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0111" y="4944200"/>
            <a:ext cx="5517971" cy="1409700"/>
          </a:xfrm>
          <a:prstGeom prst="rect">
            <a:avLst/>
          </a:prstGeom>
        </p:spPr>
      </p:pic>
      <p:sp>
        <p:nvSpPr>
          <p:cNvPr id="11" name="Text Placeholder 2">
            <a:extLst>
              <a:ext uri="{FF2B5EF4-FFF2-40B4-BE49-F238E27FC236}">
                <a16:creationId xmlns:a16="http://schemas.microsoft.com/office/drawing/2014/main" id="{CF539CD9-60CE-714B-8A84-7C0BE1DC9217}"/>
              </a:ext>
            </a:extLst>
          </p:cNvPr>
          <p:cNvSpPr>
            <a:spLocks noGrp="1"/>
          </p:cNvSpPr>
          <p:nvPr>
            <p:ph type="body" sz="quarter" idx="15" hasCustomPrompt="1"/>
          </p:nvPr>
        </p:nvSpPr>
        <p:spPr>
          <a:xfrm>
            <a:off x="8878502" y="796464"/>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12" name="Text Placeholder 2">
            <a:extLst>
              <a:ext uri="{FF2B5EF4-FFF2-40B4-BE49-F238E27FC236}">
                <a16:creationId xmlns:a16="http://schemas.microsoft.com/office/drawing/2014/main" id="{64A8B731-16EB-AE46-A71B-A1C8CAFF7E14}"/>
              </a:ext>
            </a:extLst>
          </p:cNvPr>
          <p:cNvSpPr>
            <a:spLocks noGrp="1"/>
          </p:cNvSpPr>
          <p:nvPr>
            <p:ph type="body" sz="quarter" idx="16" hasCustomPrompt="1"/>
          </p:nvPr>
        </p:nvSpPr>
        <p:spPr>
          <a:xfrm>
            <a:off x="8878502" y="1460860"/>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13" name="Text Placeholder 2">
            <a:extLst>
              <a:ext uri="{FF2B5EF4-FFF2-40B4-BE49-F238E27FC236}">
                <a16:creationId xmlns:a16="http://schemas.microsoft.com/office/drawing/2014/main" id="{21760F33-1862-4647-B6AD-A5A4D0E9396A}"/>
              </a:ext>
            </a:extLst>
          </p:cNvPr>
          <p:cNvSpPr>
            <a:spLocks noGrp="1"/>
          </p:cNvSpPr>
          <p:nvPr>
            <p:ph type="body" sz="quarter" idx="17" hasCustomPrompt="1"/>
          </p:nvPr>
        </p:nvSpPr>
        <p:spPr>
          <a:xfrm>
            <a:off x="8878502" y="2160311"/>
            <a:ext cx="2812464" cy="323455"/>
          </a:xfrm>
        </p:spPr>
        <p:txBody>
          <a:bodyPr anchor="t">
            <a:normAutofit/>
          </a:bodyPr>
          <a:lstStyle>
            <a:lvl1pPr marL="0" indent="0">
              <a:buNone/>
              <a:defRPr sz="1600">
                <a:solidFill>
                  <a:schemeClr val="bg1"/>
                </a:solidFill>
              </a:defRPr>
            </a:lvl1pPr>
          </a:lstStyle>
          <a:p>
            <a:pPr lvl="0"/>
            <a:r>
              <a:rPr lang="en-US" dirty="0"/>
              <a:t>Text 1</a:t>
            </a:r>
          </a:p>
        </p:txBody>
      </p:sp>
      <p:grpSp>
        <p:nvGrpSpPr>
          <p:cNvPr id="14" name="Group 13">
            <a:extLst>
              <a:ext uri="{FF2B5EF4-FFF2-40B4-BE49-F238E27FC236}">
                <a16:creationId xmlns:a16="http://schemas.microsoft.com/office/drawing/2014/main" id="{C86B65C5-E9E8-604C-A40B-B208684F96E4}"/>
              </a:ext>
            </a:extLst>
          </p:cNvPr>
          <p:cNvGrpSpPr/>
          <p:nvPr userDrawn="1"/>
        </p:nvGrpSpPr>
        <p:grpSpPr>
          <a:xfrm>
            <a:off x="9449292" y="5674555"/>
            <a:ext cx="2735993" cy="679345"/>
            <a:chOff x="0" y="0"/>
            <a:chExt cx="2301694" cy="571500"/>
          </a:xfrm>
        </p:grpSpPr>
        <p:sp>
          <p:nvSpPr>
            <p:cNvPr id="15" name="Rectangle 14">
              <a:extLst>
                <a:ext uri="{FF2B5EF4-FFF2-40B4-BE49-F238E27FC236}">
                  <a16:creationId xmlns:a16="http://schemas.microsoft.com/office/drawing/2014/main" id="{3B3A7937-47A6-7846-B54D-34A59BB8A10A}"/>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6" name="Picture 15">
              <a:extLst>
                <a:ext uri="{FF2B5EF4-FFF2-40B4-BE49-F238E27FC236}">
                  <a16:creationId xmlns:a16="http://schemas.microsoft.com/office/drawing/2014/main" id="{415C7CBF-B3C1-654E-BFD1-8490C94E5B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813256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9A2E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OUTPACE</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OUTPACE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680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11/14/2021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dirty="0"/>
          </a:p>
        </p:txBody>
      </p:sp>
    </p:spTree>
    <p:extLst>
      <p:ext uri="{BB962C8B-B14F-4D97-AF65-F5344CB8AC3E}">
        <p14:creationId xmlns:p14="http://schemas.microsoft.com/office/powerpoint/2010/main" val="11529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7848AD-6592-B642-AC77-A3318D8B851F}" type="datetimeFigureOut">
              <a:rPr lang="en-US" smtClean="0"/>
              <a:t>11/14/2021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D58B29-4516-0E41-9E10-164871924BBC}" type="slidenum">
              <a:rPr lang="en-US" smtClean="0"/>
              <a:t>‹#›</a:t>
            </a:fld>
            <a:endParaRPr lang="en-US" dirty="0"/>
          </a:p>
        </p:txBody>
      </p:sp>
    </p:spTree>
    <p:extLst>
      <p:ext uri="{BB962C8B-B14F-4D97-AF65-F5344CB8AC3E}">
        <p14:creationId xmlns:p14="http://schemas.microsoft.com/office/powerpoint/2010/main" val="5097531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7848AD-6592-B642-AC77-A3318D8B851F}" type="datetimeFigureOut">
              <a:rPr lang="en-US" smtClean="0"/>
              <a:t>11/14/2021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D58B29-4516-0E41-9E10-164871924BBC}" type="slidenum">
              <a:rPr lang="en-US" smtClean="0"/>
              <a:t>‹#›</a:t>
            </a:fld>
            <a:endParaRPr lang="en-US" dirty="0"/>
          </a:p>
        </p:txBody>
      </p:sp>
    </p:spTree>
    <p:extLst>
      <p:ext uri="{BB962C8B-B14F-4D97-AF65-F5344CB8AC3E}">
        <p14:creationId xmlns:p14="http://schemas.microsoft.com/office/powerpoint/2010/main" val="1109344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E45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OUTPACE</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5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 Large Photo">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E9C78EDF-0002-D243-BE14-4DB2F759C0BE}"/>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5830784 h 6858000"/>
              <a:gd name="connsiteX3" fmla="*/ 9724425 w 12192000"/>
              <a:gd name="connsiteY3" fmla="*/ 5830784 h 6858000"/>
              <a:gd name="connsiteX4" fmla="*/ 9724425 w 12192000"/>
              <a:gd name="connsiteY4" fmla="*/ 6858000 h 6858000"/>
              <a:gd name="connsiteX5" fmla="*/ 0 w 12192000"/>
              <a:gd name="connsiteY5" fmla="*/ 6858000 h 6858000"/>
              <a:gd name="connsiteX6" fmla="*/ 0 w 12192000"/>
              <a:gd name="connsiteY6" fmla="*/ 6412675 h 6858000"/>
              <a:gd name="connsiteX7" fmla="*/ 2303813 w 12192000"/>
              <a:gd name="connsiteY7" fmla="*/ 6412675 h 6858000"/>
              <a:gd name="connsiteX8" fmla="*/ 2303813 w 12192000"/>
              <a:gd name="connsiteY8" fmla="*/ 5760582 h 6858000"/>
              <a:gd name="connsiteX9" fmla="*/ 0 w 12192000"/>
              <a:gd name="connsiteY9" fmla="*/ 57605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5830784"/>
                </a:lnTo>
                <a:lnTo>
                  <a:pt x="9724425" y="5830784"/>
                </a:lnTo>
                <a:lnTo>
                  <a:pt x="9724425" y="6858000"/>
                </a:lnTo>
                <a:lnTo>
                  <a:pt x="0" y="6858000"/>
                </a:lnTo>
                <a:lnTo>
                  <a:pt x="0" y="6412675"/>
                </a:lnTo>
                <a:lnTo>
                  <a:pt x="2303813" y="6412675"/>
                </a:lnTo>
                <a:lnTo>
                  <a:pt x="2303813" y="5760582"/>
                </a:lnTo>
                <a:lnTo>
                  <a:pt x="0" y="5760582"/>
                </a:lnTo>
                <a:close/>
              </a:path>
            </a:pathLst>
          </a:custGeom>
        </p:spPr>
        <p:txBody>
          <a:bodyPr wrap="square">
            <a:noAutofit/>
          </a:bodyPr>
          <a:lstStyle>
            <a:lvl1pPr marL="0" indent="0" algn="ctr">
              <a:buNone/>
              <a:defRPr/>
            </a:lvl1pPr>
          </a:lstStyle>
          <a:p>
            <a:endParaRPr lang="en-US" dirty="0"/>
          </a:p>
          <a:p>
            <a:endParaRPr lang="en-US" dirty="0"/>
          </a:p>
          <a:p>
            <a:r>
              <a:rPr lang="en-US" dirty="0"/>
              <a:t>Click to add photo</a:t>
            </a:r>
          </a:p>
        </p:txBody>
      </p:sp>
      <p:sp>
        <p:nvSpPr>
          <p:cNvPr id="14" name="Rectangle 13">
            <a:extLst>
              <a:ext uri="{FF2B5EF4-FFF2-40B4-BE49-F238E27FC236}">
                <a16:creationId xmlns:a16="http://schemas.microsoft.com/office/drawing/2014/main" id="{808FF2F0-510E-0C49-A3B3-E3FDE6A2905B}"/>
              </a:ext>
            </a:extLst>
          </p:cNvPr>
          <p:cNvSpPr/>
          <p:nvPr userDrawn="1"/>
        </p:nvSpPr>
        <p:spPr>
          <a:xfrm>
            <a:off x="9353576" y="5676405"/>
            <a:ext cx="2838424" cy="1181595"/>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EE368355-9CC1-B44C-83A8-360C611577C6}"/>
              </a:ext>
            </a:extLst>
          </p:cNvPr>
          <p:cNvSpPr>
            <a:spLocks noGrp="1"/>
          </p:cNvSpPr>
          <p:nvPr>
            <p:ph type="body" sz="quarter" idx="15" hasCustomPrompt="1"/>
          </p:nvPr>
        </p:nvSpPr>
        <p:spPr>
          <a:xfrm>
            <a:off x="0" y="3485497"/>
            <a:ext cx="12192000" cy="775681"/>
          </a:xfrm>
        </p:spPr>
        <p:txBody>
          <a:bodyPr>
            <a:noAutofit/>
          </a:bodyPr>
          <a:lstStyle>
            <a:lvl1pPr marL="0" indent="0" algn="ctr">
              <a:buNone/>
              <a:defRPr sz="5400" b="1" baseline="0">
                <a:solidFill>
                  <a:schemeClr val="bg1"/>
                </a:solidFill>
                <a:latin typeface="+mn-lt"/>
              </a:defRPr>
            </a:lvl1pPr>
          </a:lstStyle>
          <a:p>
            <a:pPr lvl="0"/>
            <a:r>
              <a:rPr lang="en-US" dirty="0"/>
              <a:t>HEADING</a:t>
            </a:r>
          </a:p>
        </p:txBody>
      </p:sp>
      <p:sp>
        <p:nvSpPr>
          <p:cNvPr id="18" name="Text Placeholder 23">
            <a:extLst>
              <a:ext uri="{FF2B5EF4-FFF2-40B4-BE49-F238E27FC236}">
                <a16:creationId xmlns:a16="http://schemas.microsoft.com/office/drawing/2014/main" id="{14AAB772-A3C1-D54B-A986-AC045470D107}"/>
              </a:ext>
            </a:extLst>
          </p:cNvPr>
          <p:cNvSpPr>
            <a:spLocks noGrp="1"/>
          </p:cNvSpPr>
          <p:nvPr>
            <p:ph type="body" sz="quarter" idx="16" hasCustomPrompt="1"/>
          </p:nvPr>
        </p:nvSpPr>
        <p:spPr>
          <a:xfrm>
            <a:off x="0" y="4191990"/>
            <a:ext cx="12192000" cy="775681"/>
          </a:xfrm>
        </p:spPr>
        <p:txBody>
          <a:bodyPr>
            <a:normAutofit/>
          </a:bodyPr>
          <a:lstStyle>
            <a:lvl1pPr marL="0" indent="0" algn="ctr">
              <a:buNone/>
              <a:defRPr sz="3600">
                <a:solidFill>
                  <a:schemeClr val="bg1"/>
                </a:solidFill>
                <a:latin typeface="+mn-lt"/>
              </a:defRPr>
            </a:lvl1pPr>
          </a:lstStyle>
          <a:p>
            <a:pPr lvl="0"/>
            <a:r>
              <a:rPr lang="en-US" dirty="0"/>
              <a:t>Sub-Heading</a:t>
            </a:r>
          </a:p>
        </p:txBody>
      </p:sp>
      <p:pic>
        <p:nvPicPr>
          <p:cNvPr id="19" name="Picture 18">
            <a:extLst>
              <a:ext uri="{FF2B5EF4-FFF2-40B4-BE49-F238E27FC236}">
                <a16:creationId xmlns:a16="http://schemas.microsoft.com/office/drawing/2014/main" id="{CE5713AF-C60E-944E-9727-1251D60620F7}"/>
              </a:ext>
            </a:extLst>
          </p:cNvPr>
          <p:cNvPicPr>
            <a:picLocks noChangeAspect="1"/>
          </p:cNvPicPr>
          <p:nvPr userDrawn="1"/>
        </p:nvPicPr>
        <p:blipFill>
          <a:blip r:embed="rId2"/>
          <a:stretch>
            <a:fillRect/>
          </a:stretch>
        </p:blipFill>
        <p:spPr>
          <a:xfrm>
            <a:off x="113312" y="5834567"/>
            <a:ext cx="2095500" cy="558800"/>
          </a:xfrm>
          <a:prstGeom prst="rect">
            <a:avLst/>
          </a:prstGeom>
        </p:spPr>
      </p:pic>
    </p:spTree>
    <p:extLst>
      <p:ext uri="{BB962C8B-B14F-4D97-AF65-F5344CB8AC3E}">
        <p14:creationId xmlns:p14="http://schemas.microsoft.com/office/powerpoint/2010/main" val="1041523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with 3 bullets">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9664B8B6-B324-3D46-96E0-88D7AF282F56}"/>
              </a:ext>
            </a:extLst>
          </p:cNvPr>
          <p:cNvSpPr>
            <a:spLocks noGrp="1"/>
          </p:cNvSpPr>
          <p:nvPr>
            <p:ph type="pic" sz="quarter" idx="10"/>
          </p:nvPr>
        </p:nvSpPr>
        <p:spPr>
          <a:xfrm>
            <a:off x="333749" y="242444"/>
            <a:ext cx="4951120" cy="5981700"/>
          </a:xfrm>
          <a:prstGeom prst="rect">
            <a:avLst/>
          </a:prstGeom>
        </p:spPr>
        <p:txBody>
          <a:bodyPr wrap="square">
            <a:noAutofit/>
          </a:bodyPr>
          <a:lstStyle>
            <a:lvl1pPr marL="0" indent="0" algn="ctr">
              <a:buNone/>
              <a:defRPr sz="2000"/>
            </a:lvl1pPr>
          </a:lstStyle>
          <a:p>
            <a:endParaRPr lang="en-US" dirty="0"/>
          </a:p>
          <a:p>
            <a:endParaRPr lang="en-US" dirty="0"/>
          </a:p>
          <a:p>
            <a:r>
              <a:rPr lang="en-US" dirty="0"/>
              <a:t>Click to add a photo</a:t>
            </a:r>
          </a:p>
        </p:txBody>
      </p:sp>
      <p:sp>
        <p:nvSpPr>
          <p:cNvPr id="30" name="Text Placeholder 25">
            <a:extLst>
              <a:ext uri="{FF2B5EF4-FFF2-40B4-BE49-F238E27FC236}">
                <a16:creationId xmlns:a16="http://schemas.microsoft.com/office/drawing/2014/main" id="{00264E86-7968-674A-99D3-31FAF4C0ECAE}"/>
              </a:ext>
            </a:extLst>
          </p:cNvPr>
          <p:cNvSpPr>
            <a:spLocks noGrp="1"/>
          </p:cNvSpPr>
          <p:nvPr>
            <p:ph type="body" sz="quarter" idx="14" hasCustomPrompt="1"/>
          </p:nvPr>
        </p:nvSpPr>
        <p:spPr>
          <a:xfrm>
            <a:off x="6843009" y="3101553"/>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1" name="Text Placeholder 25">
            <a:extLst>
              <a:ext uri="{FF2B5EF4-FFF2-40B4-BE49-F238E27FC236}">
                <a16:creationId xmlns:a16="http://schemas.microsoft.com/office/drawing/2014/main" id="{0C931F30-B6FE-9943-B951-E2DED9B0D238}"/>
              </a:ext>
            </a:extLst>
          </p:cNvPr>
          <p:cNvSpPr>
            <a:spLocks noGrp="1"/>
          </p:cNvSpPr>
          <p:nvPr>
            <p:ph type="body" sz="quarter" idx="15" hasCustomPrompt="1"/>
          </p:nvPr>
        </p:nvSpPr>
        <p:spPr>
          <a:xfrm>
            <a:off x="5848098" y="3430144"/>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32" name="Text Placeholder 25">
            <a:extLst>
              <a:ext uri="{FF2B5EF4-FFF2-40B4-BE49-F238E27FC236}">
                <a16:creationId xmlns:a16="http://schemas.microsoft.com/office/drawing/2014/main" id="{08038425-9264-1F4E-88D1-3EBC1D8EC002}"/>
              </a:ext>
            </a:extLst>
          </p:cNvPr>
          <p:cNvSpPr>
            <a:spLocks noGrp="1"/>
          </p:cNvSpPr>
          <p:nvPr>
            <p:ph type="body" sz="quarter" idx="16" hasCustomPrompt="1"/>
          </p:nvPr>
        </p:nvSpPr>
        <p:spPr>
          <a:xfrm>
            <a:off x="6843009" y="4351307"/>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Text Placeholder 25">
            <a:extLst>
              <a:ext uri="{FF2B5EF4-FFF2-40B4-BE49-F238E27FC236}">
                <a16:creationId xmlns:a16="http://schemas.microsoft.com/office/drawing/2014/main" id="{45893CFC-8396-4D40-901D-100173AF1E57}"/>
              </a:ext>
            </a:extLst>
          </p:cNvPr>
          <p:cNvSpPr>
            <a:spLocks noGrp="1"/>
          </p:cNvSpPr>
          <p:nvPr>
            <p:ph type="body" sz="quarter" idx="17" hasCustomPrompt="1"/>
          </p:nvPr>
        </p:nvSpPr>
        <p:spPr>
          <a:xfrm>
            <a:off x="5848098" y="4679898"/>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sp>
        <p:nvSpPr>
          <p:cNvPr id="34" name="Text Placeholder 25">
            <a:extLst>
              <a:ext uri="{FF2B5EF4-FFF2-40B4-BE49-F238E27FC236}">
                <a16:creationId xmlns:a16="http://schemas.microsoft.com/office/drawing/2014/main" id="{4D7757DD-E2E7-9040-BCA6-26552F8FD55A}"/>
              </a:ext>
            </a:extLst>
          </p:cNvPr>
          <p:cNvSpPr>
            <a:spLocks noGrp="1"/>
          </p:cNvSpPr>
          <p:nvPr>
            <p:ph type="body" sz="quarter" idx="18" hasCustomPrompt="1"/>
          </p:nvPr>
        </p:nvSpPr>
        <p:spPr>
          <a:xfrm>
            <a:off x="6804738" y="5559667"/>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a:extLst>
              <a:ext uri="{FF2B5EF4-FFF2-40B4-BE49-F238E27FC236}">
                <a16:creationId xmlns:a16="http://schemas.microsoft.com/office/drawing/2014/main" id="{684551EA-8CF7-824A-988E-9EBE2A6FFE43}"/>
              </a:ext>
            </a:extLst>
          </p:cNvPr>
          <p:cNvSpPr>
            <a:spLocks noGrp="1"/>
          </p:cNvSpPr>
          <p:nvPr>
            <p:ph type="body" sz="quarter" idx="19" hasCustomPrompt="1"/>
          </p:nvPr>
        </p:nvSpPr>
        <p:spPr>
          <a:xfrm>
            <a:off x="5857452" y="5907308"/>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sp>
        <p:nvSpPr>
          <p:cNvPr id="11" name="Text Placeholder 25">
            <a:extLst>
              <a:ext uri="{FF2B5EF4-FFF2-40B4-BE49-F238E27FC236}">
                <a16:creationId xmlns:a16="http://schemas.microsoft.com/office/drawing/2014/main" id="{CF130524-0B6F-4ABC-B60A-56D10CD5B7D2}"/>
              </a:ext>
            </a:extLst>
          </p:cNvPr>
          <p:cNvSpPr>
            <a:spLocks noGrp="1"/>
          </p:cNvSpPr>
          <p:nvPr>
            <p:ph type="body" sz="quarter" idx="20" hasCustomPrompt="1"/>
          </p:nvPr>
        </p:nvSpPr>
        <p:spPr>
          <a:xfrm>
            <a:off x="5837978" y="2134744"/>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12" name="Text Placeholder 25">
            <a:extLst>
              <a:ext uri="{FF2B5EF4-FFF2-40B4-BE49-F238E27FC236}">
                <a16:creationId xmlns:a16="http://schemas.microsoft.com/office/drawing/2014/main" id="{56144275-CBA6-4567-9D76-6868B01C311D}"/>
              </a:ext>
            </a:extLst>
          </p:cNvPr>
          <p:cNvSpPr>
            <a:spLocks noGrp="1"/>
          </p:cNvSpPr>
          <p:nvPr>
            <p:ph type="body" sz="quarter" idx="21" hasCustomPrompt="1"/>
          </p:nvPr>
        </p:nvSpPr>
        <p:spPr>
          <a:xfrm>
            <a:off x="5837978" y="906831"/>
            <a:ext cx="685799" cy="635000"/>
          </a:xfrm>
          <a:solidFill>
            <a:srgbClr val="1198D1"/>
          </a:solidFill>
        </p:spPr>
        <p:txBody>
          <a:bodyPr anchor="ctr">
            <a:noAutofit/>
          </a:bodyPr>
          <a:lstStyle>
            <a:lvl1pPr marL="0" indent="0" algn="ctr">
              <a:buNone/>
              <a:defRPr sz="2800" b="1"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sp>
        <p:nvSpPr>
          <p:cNvPr id="13" name="Text Placeholder 25">
            <a:extLst>
              <a:ext uri="{FF2B5EF4-FFF2-40B4-BE49-F238E27FC236}">
                <a16:creationId xmlns:a16="http://schemas.microsoft.com/office/drawing/2014/main" id="{1383A843-1802-42B0-ACA6-EBA812612F47}"/>
              </a:ext>
            </a:extLst>
          </p:cNvPr>
          <p:cNvSpPr>
            <a:spLocks noGrp="1"/>
          </p:cNvSpPr>
          <p:nvPr>
            <p:ph type="body" sz="quarter" idx="22" hasCustomPrompt="1"/>
          </p:nvPr>
        </p:nvSpPr>
        <p:spPr>
          <a:xfrm>
            <a:off x="6793918" y="586221"/>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4" name="Text Placeholder 25">
            <a:extLst>
              <a:ext uri="{FF2B5EF4-FFF2-40B4-BE49-F238E27FC236}">
                <a16:creationId xmlns:a16="http://schemas.microsoft.com/office/drawing/2014/main" id="{E7A34E27-E4CC-4262-8634-1A5DB1D34556}"/>
              </a:ext>
            </a:extLst>
          </p:cNvPr>
          <p:cNvSpPr>
            <a:spLocks noGrp="1"/>
          </p:cNvSpPr>
          <p:nvPr>
            <p:ph type="body" sz="quarter" idx="23" hasCustomPrompt="1"/>
          </p:nvPr>
        </p:nvSpPr>
        <p:spPr>
          <a:xfrm>
            <a:off x="6843009" y="1758033"/>
            <a:ext cx="4902027" cy="968329"/>
          </a:xfrm>
        </p:spPr>
        <p:txBody>
          <a:bodyPr anchor="ct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0" name="Text Placeholder 23">
            <a:extLst>
              <a:ext uri="{FF2B5EF4-FFF2-40B4-BE49-F238E27FC236}">
                <a16:creationId xmlns:a16="http://schemas.microsoft.com/office/drawing/2014/main" id="{1D95DCFA-7244-DC46-94F1-472953A5C4BC}"/>
              </a:ext>
            </a:extLst>
          </p:cNvPr>
          <p:cNvSpPr>
            <a:spLocks noGrp="1"/>
          </p:cNvSpPr>
          <p:nvPr>
            <p:ph type="body" sz="quarter" idx="13" hasCustomPrompt="1"/>
          </p:nvPr>
        </p:nvSpPr>
        <p:spPr>
          <a:xfrm>
            <a:off x="446964" y="911924"/>
            <a:ext cx="4563524" cy="1540320"/>
          </a:xfrm>
          <a:noFill/>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27" name="Rectangle 26">
            <a:extLst>
              <a:ext uri="{FF2B5EF4-FFF2-40B4-BE49-F238E27FC236}">
                <a16:creationId xmlns:a16="http://schemas.microsoft.com/office/drawing/2014/main" id="{7AEBD82E-F0BC-AB42-9736-66DF3CA36D1F}"/>
              </a:ext>
            </a:extLst>
          </p:cNvPr>
          <p:cNvSpPr/>
          <p:nvPr userDrawn="1"/>
        </p:nvSpPr>
        <p:spPr>
          <a:xfrm>
            <a:off x="126035" y="680118"/>
            <a:ext cx="5366548" cy="2089626"/>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bullet point slide">
    <p:spTree>
      <p:nvGrpSpPr>
        <p:cNvPr id="1" name=""/>
        <p:cNvGrpSpPr/>
        <p:nvPr/>
      </p:nvGrpSpPr>
      <p:grpSpPr>
        <a:xfrm>
          <a:off x="0" y="0"/>
          <a:ext cx="0" cy="0"/>
          <a:chOff x="0" y="0"/>
          <a:chExt cx="0" cy="0"/>
        </a:xfrm>
      </p:grpSpPr>
      <p:sp>
        <p:nvSpPr>
          <p:cNvPr id="17" name="Rectangle 16"/>
          <p:cNvSpPr/>
          <p:nvPr userDrawn="1"/>
        </p:nvSpPr>
        <p:spPr>
          <a:xfrm>
            <a:off x="447066" y="2335033"/>
            <a:ext cx="2659582" cy="3331335"/>
          </a:xfrm>
          <a:prstGeom prst="rect">
            <a:avLst/>
          </a:prstGeom>
          <a:noFill/>
          <a:ln w="19050">
            <a:solidFill>
              <a:srgbClr val="E45E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3306311" y="2335033"/>
            <a:ext cx="2659582" cy="3331335"/>
          </a:xfrm>
          <a:prstGeom prst="rect">
            <a:avLst/>
          </a:prstGeom>
          <a:noFill/>
          <a:ln w="19050">
            <a:solidFill>
              <a:srgbClr val="119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a:xfrm>
            <a:off x="6165555" y="2335033"/>
            <a:ext cx="2659582" cy="3331335"/>
          </a:xfrm>
          <a:prstGeom prst="rect">
            <a:avLst/>
          </a:prstGeom>
          <a:noFill/>
          <a:ln w="19050">
            <a:solidFill>
              <a:srgbClr val="9A2E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userDrawn="1"/>
        </p:nvSpPr>
        <p:spPr>
          <a:xfrm>
            <a:off x="9024798" y="2335033"/>
            <a:ext cx="2659582" cy="3331335"/>
          </a:xfrm>
          <a:prstGeom prst="rect">
            <a:avLst/>
          </a:prstGeom>
          <a:noFill/>
          <a:ln w="19050">
            <a:solidFill>
              <a:srgbClr val="F5B0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p:cNvSpPr/>
          <p:nvPr userDrawn="1"/>
        </p:nvSpPr>
        <p:spPr>
          <a:xfrm>
            <a:off x="892881" y="5378747"/>
            <a:ext cx="1811454" cy="432170"/>
          </a:xfrm>
          <a:prstGeom prst="roundRect">
            <a:avLst/>
          </a:prstGeom>
          <a:solidFill>
            <a:srgbClr val="E45E32"/>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 Placeholder 23"/>
          <p:cNvSpPr>
            <a:spLocks noGrp="1"/>
          </p:cNvSpPr>
          <p:nvPr>
            <p:ph type="body" sz="quarter" idx="13" hasCustomPrompt="1"/>
          </p:nvPr>
        </p:nvSpPr>
        <p:spPr>
          <a:xfrm>
            <a:off x="447066" y="211017"/>
            <a:ext cx="11222614" cy="836066"/>
          </a:xfrm>
          <a:noFill/>
        </p:spPr>
        <p:txBody>
          <a:bodyPr>
            <a:normAutofit/>
          </a:bodyPr>
          <a:lstStyle>
            <a:lvl1pPr marL="0" indent="0" algn="ctr">
              <a:buNone/>
              <a:defRPr sz="3600" b="1">
                <a:solidFill>
                  <a:srgbClr val="003841"/>
                </a:solidFill>
                <a:latin typeface="+mn-lt"/>
              </a:defRPr>
            </a:lvl1pPr>
          </a:lstStyle>
          <a:p>
            <a:pPr lvl="0"/>
            <a:r>
              <a:rPr lang="en-US" dirty="0"/>
              <a:t>TITLE</a:t>
            </a:r>
          </a:p>
        </p:txBody>
      </p:sp>
      <p:sp>
        <p:nvSpPr>
          <p:cNvPr id="53" name="Text Placeholder 25"/>
          <p:cNvSpPr>
            <a:spLocks noGrp="1"/>
          </p:cNvSpPr>
          <p:nvPr>
            <p:ph type="body" sz="quarter" idx="14" hasCustomPrompt="1"/>
          </p:nvPr>
        </p:nvSpPr>
        <p:spPr>
          <a:xfrm>
            <a:off x="447067" y="1047083"/>
            <a:ext cx="11222614" cy="900332"/>
          </a:xfrm>
          <a:noFill/>
        </p:spPr>
        <p:txBody>
          <a:bodyPr>
            <a:noAutofit/>
          </a:bodyPr>
          <a:lstStyle>
            <a:lvl1pPr marL="0" indent="0" algn="ctr">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54" name="Text Placeholder 25"/>
          <p:cNvSpPr>
            <a:spLocks noGrp="1"/>
          </p:cNvSpPr>
          <p:nvPr>
            <p:ph type="body" sz="quarter" idx="15" hasCustomPrompt="1"/>
          </p:nvPr>
        </p:nvSpPr>
        <p:spPr>
          <a:xfrm>
            <a:off x="461765"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5" name="Text Placeholder 25"/>
          <p:cNvSpPr>
            <a:spLocks noGrp="1"/>
          </p:cNvSpPr>
          <p:nvPr>
            <p:ph type="body" sz="quarter" idx="16" hasCustomPrompt="1"/>
          </p:nvPr>
        </p:nvSpPr>
        <p:spPr>
          <a:xfrm>
            <a:off x="461765"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6" name="Rounded Rectangle 55"/>
          <p:cNvSpPr/>
          <p:nvPr userDrawn="1"/>
        </p:nvSpPr>
        <p:spPr>
          <a:xfrm>
            <a:off x="3733731" y="5378747"/>
            <a:ext cx="1811454" cy="432170"/>
          </a:xfrm>
          <a:prstGeom prst="roundRect">
            <a:avLst/>
          </a:prstGeom>
          <a:solidFill>
            <a:srgbClr val="1198D1"/>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 Placeholder 25"/>
          <p:cNvSpPr>
            <a:spLocks noGrp="1"/>
          </p:cNvSpPr>
          <p:nvPr>
            <p:ph type="body" sz="quarter" idx="17" hasCustomPrompt="1"/>
          </p:nvPr>
        </p:nvSpPr>
        <p:spPr>
          <a:xfrm>
            <a:off x="3302615"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58" name="Text Placeholder 25"/>
          <p:cNvSpPr>
            <a:spLocks noGrp="1"/>
          </p:cNvSpPr>
          <p:nvPr>
            <p:ph type="body" sz="quarter" idx="18" hasCustomPrompt="1"/>
          </p:nvPr>
        </p:nvSpPr>
        <p:spPr>
          <a:xfrm>
            <a:off x="3302615"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59" name="Rounded Rectangle 58"/>
          <p:cNvSpPr/>
          <p:nvPr userDrawn="1"/>
        </p:nvSpPr>
        <p:spPr>
          <a:xfrm>
            <a:off x="6630703" y="5378747"/>
            <a:ext cx="1811454" cy="432170"/>
          </a:xfrm>
          <a:prstGeom prst="roundRect">
            <a:avLst/>
          </a:prstGeom>
          <a:solidFill>
            <a:srgbClr val="9A2E90"/>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ext Placeholder 25"/>
          <p:cNvSpPr>
            <a:spLocks noGrp="1"/>
          </p:cNvSpPr>
          <p:nvPr>
            <p:ph type="body" sz="quarter" idx="19" hasCustomPrompt="1"/>
          </p:nvPr>
        </p:nvSpPr>
        <p:spPr>
          <a:xfrm>
            <a:off x="6199587"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1" name="Text Placeholder 25"/>
          <p:cNvSpPr>
            <a:spLocks noGrp="1"/>
          </p:cNvSpPr>
          <p:nvPr>
            <p:ph type="body" sz="quarter" idx="20" hasCustomPrompt="1"/>
          </p:nvPr>
        </p:nvSpPr>
        <p:spPr>
          <a:xfrm>
            <a:off x="6199587"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sp>
        <p:nvSpPr>
          <p:cNvPr id="62" name="Rounded Rectangle 61"/>
          <p:cNvSpPr/>
          <p:nvPr userDrawn="1"/>
        </p:nvSpPr>
        <p:spPr>
          <a:xfrm>
            <a:off x="9467167" y="5378747"/>
            <a:ext cx="1811454" cy="432170"/>
          </a:xfrm>
          <a:prstGeom prst="roundRect">
            <a:avLst/>
          </a:prstGeom>
          <a:solidFill>
            <a:srgbClr val="F5B020"/>
          </a:solidFill>
          <a:ln>
            <a:noFill/>
          </a:ln>
          <a:effectLst>
            <a:outerShdw blurRad="101600" dist="38100" dir="2700000" sx="103000" sy="10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 Placeholder 25"/>
          <p:cNvSpPr>
            <a:spLocks noGrp="1"/>
          </p:cNvSpPr>
          <p:nvPr>
            <p:ph type="body" sz="quarter" idx="21" hasCustomPrompt="1"/>
          </p:nvPr>
        </p:nvSpPr>
        <p:spPr>
          <a:xfrm>
            <a:off x="9036051" y="5387782"/>
            <a:ext cx="2644883" cy="278586"/>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Heading</a:t>
            </a:r>
          </a:p>
        </p:txBody>
      </p:sp>
      <p:sp>
        <p:nvSpPr>
          <p:cNvPr id="64" name="Text Placeholder 25"/>
          <p:cNvSpPr>
            <a:spLocks noGrp="1"/>
          </p:cNvSpPr>
          <p:nvPr>
            <p:ph type="body" sz="quarter" idx="22" hasCustomPrompt="1"/>
          </p:nvPr>
        </p:nvSpPr>
        <p:spPr>
          <a:xfrm>
            <a:off x="9036051" y="2877120"/>
            <a:ext cx="2659582" cy="716489"/>
          </a:xfrm>
          <a:noFill/>
        </p:spPr>
        <p:txBody>
          <a:bodyPr>
            <a:noAutofit/>
          </a:bodyPr>
          <a:lstStyle>
            <a:lvl1pPr marL="0" indent="0" algn="ctr">
              <a:buNone/>
              <a:defRPr sz="18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Click to add text</a:t>
            </a:r>
            <a:r>
              <a:rPr lang="is-IS" dirty="0"/>
              <a:t>…</a:t>
            </a:r>
            <a:endParaRPr lang="en-US" dirty="0"/>
          </a:p>
        </p:txBody>
      </p:sp>
      <p:pic>
        <p:nvPicPr>
          <p:cNvPr id="29" name="Picture 28" descr="A close up of a sign&#10;&#10;Description automatically generated">
            <a:extLst>
              <a:ext uri="{FF2B5EF4-FFF2-40B4-BE49-F238E27FC236}">
                <a16:creationId xmlns:a16="http://schemas.microsoft.com/office/drawing/2014/main" id="{1DD5BB67-19D4-464E-A704-5598375375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88529" y="6271931"/>
            <a:ext cx="1539688" cy="37505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Slide ">
    <p:spTree>
      <p:nvGrpSpPr>
        <p:cNvPr id="1" name=""/>
        <p:cNvGrpSpPr/>
        <p:nvPr/>
      </p:nvGrpSpPr>
      <p:grpSpPr>
        <a:xfrm>
          <a:off x="0" y="0"/>
          <a:ext cx="0" cy="0"/>
          <a:chOff x="0" y="0"/>
          <a:chExt cx="0" cy="0"/>
        </a:xfrm>
      </p:grpSpPr>
      <p:sp>
        <p:nvSpPr>
          <p:cNvPr id="11" name="Rectangle 10"/>
          <p:cNvSpPr/>
          <p:nvPr userDrawn="1"/>
        </p:nvSpPr>
        <p:spPr>
          <a:xfrm>
            <a:off x="-13271" y="643325"/>
            <a:ext cx="1423827" cy="1525530"/>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23"/>
          <p:cNvSpPr>
            <a:spLocks noGrp="1"/>
          </p:cNvSpPr>
          <p:nvPr>
            <p:ph type="body" sz="quarter" idx="13" hasCustomPrompt="1"/>
          </p:nvPr>
        </p:nvSpPr>
        <p:spPr>
          <a:xfrm>
            <a:off x="1675006" y="1074656"/>
            <a:ext cx="9649486" cy="697353"/>
          </a:xfrm>
        </p:spPr>
        <p:txBody>
          <a:bodyPr>
            <a:normAutofit/>
          </a:bodyPr>
          <a:lstStyle>
            <a:lvl1pPr marL="0" indent="0" algn="l">
              <a:buNone/>
              <a:defRPr sz="3600" b="1">
                <a:solidFill>
                  <a:srgbClr val="003841"/>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1687302" y="2602523"/>
            <a:ext cx="9637190" cy="3245241"/>
          </a:xfrm>
        </p:spPr>
        <p:txBody>
          <a:bodyPr>
            <a:noAutofit/>
          </a:bodyPr>
          <a:lstStyle>
            <a:lvl1pPr marL="0" indent="0" algn="l">
              <a:buNone/>
              <a:defRPr sz="240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8" name="Picture 7" descr="A close up of a sign&#10;&#10;Description automatically generated">
            <a:extLst>
              <a:ext uri="{FF2B5EF4-FFF2-40B4-BE49-F238E27FC236}">
                <a16:creationId xmlns:a16="http://schemas.microsoft.com/office/drawing/2014/main" id="{7B04A69D-E8D7-C346-9FB0-BC70B601A3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26479" y="6149728"/>
            <a:ext cx="1539688" cy="37505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with photo 1">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AFAE3B-FF71-824B-8CB0-7CCD27032815}"/>
              </a:ext>
            </a:extLst>
          </p:cNvPr>
          <p:cNvSpPr/>
          <p:nvPr userDrawn="1"/>
        </p:nvSpPr>
        <p:spPr>
          <a:xfrm>
            <a:off x="1" y="573972"/>
            <a:ext cx="3657600" cy="3966192"/>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7" name="Rectangle 6">
            <a:extLst>
              <a:ext uri="{FF2B5EF4-FFF2-40B4-BE49-F238E27FC236}">
                <a16:creationId xmlns:a16="http://schemas.microsoft.com/office/drawing/2014/main" id="{77E5691C-2052-114E-856B-680D845C8C20}"/>
              </a:ext>
            </a:extLst>
          </p:cNvPr>
          <p:cNvSpPr/>
          <p:nvPr userDrawn="1"/>
        </p:nvSpPr>
        <p:spPr>
          <a:xfrm>
            <a:off x="10798629" y="4540164"/>
            <a:ext cx="1393371" cy="814718"/>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A726"/>
              </a:solidFill>
            </a:endParaRPr>
          </a:p>
        </p:txBody>
      </p:sp>
      <p:sp>
        <p:nvSpPr>
          <p:cNvPr id="8" name="Text Placeholder 23">
            <a:extLst>
              <a:ext uri="{FF2B5EF4-FFF2-40B4-BE49-F238E27FC236}">
                <a16:creationId xmlns:a16="http://schemas.microsoft.com/office/drawing/2014/main" id="{BFB9A59F-FDA9-2844-8C32-A323E886B259}"/>
              </a:ext>
            </a:extLst>
          </p:cNvPr>
          <p:cNvSpPr>
            <a:spLocks noGrp="1"/>
          </p:cNvSpPr>
          <p:nvPr>
            <p:ph type="body" sz="quarter" idx="13" hasCustomPrompt="1"/>
          </p:nvPr>
        </p:nvSpPr>
        <p:spPr>
          <a:xfrm>
            <a:off x="388093" y="936395"/>
            <a:ext cx="3058492" cy="3297980"/>
          </a:xfrm>
        </p:spPr>
        <p:txBody>
          <a:bodyPr>
            <a:normAutofit/>
          </a:bodyPr>
          <a:lstStyle>
            <a:lvl1pPr marL="0" indent="0" algn="l">
              <a:buNone/>
              <a:defRPr sz="3600" b="1">
                <a:solidFill>
                  <a:schemeClr val="bg1"/>
                </a:solidFill>
                <a:latin typeface="+mn-lt"/>
              </a:defRPr>
            </a:lvl1pPr>
          </a:lstStyle>
          <a:p>
            <a:pPr lvl="0"/>
            <a:r>
              <a:rPr lang="en-US" dirty="0"/>
              <a:t>TITLE</a:t>
            </a:r>
          </a:p>
        </p:txBody>
      </p:sp>
      <p:sp>
        <p:nvSpPr>
          <p:cNvPr id="9" name="Text Placeholder 25">
            <a:extLst>
              <a:ext uri="{FF2B5EF4-FFF2-40B4-BE49-F238E27FC236}">
                <a16:creationId xmlns:a16="http://schemas.microsoft.com/office/drawing/2014/main" id="{17C90649-0499-D74D-8596-D5BB30845642}"/>
              </a:ext>
            </a:extLst>
          </p:cNvPr>
          <p:cNvSpPr>
            <a:spLocks noGrp="1"/>
          </p:cNvSpPr>
          <p:nvPr>
            <p:ph type="body" sz="quarter" idx="14" hasCustomPrompt="1"/>
          </p:nvPr>
        </p:nvSpPr>
        <p:spPr>
          <a:xfrm>
            <a:off x="497155" y="5114135"/>
            <a:ext cx="9000157" cy="469184"/>
          </a:xfrm>
        </p:spPr>
        <p:txBody>
          <a:bodyPr>
            <a:noAutofit/>
          </a:bodyPr>
          <a:lstStyle>
            <a:lvl1pPr marL="0" indent="0" algn="l">
              <a:buNone/>
              <a:defRPr sz="2400" b="0" baseline="0">
                <a:solidFill>
                  <a:srgbClr val="00384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a:t>
            </a:r>
          </a:p>
        </p:txBody>
      </p:sp>
      <p:sp>
        <p:nvSpPr>
          <p:cNvPr id="18" name="Picture Placeholder 2">
            <a:extLst>
              <a:ext uri="{FF2B5EF4-FFF2-40B4-BE49-F238E27FC236}">
                <a16:creationId xmlns:a16="http://schemas.microsoft.com/office/drawing/2014/main" id="{B9C7CB3E-60A5-E949-87DB-726699ECB3D6}"/>
              </a:ext>
            </a:extLst>
          </p:cNvPr>
          <p:cNvSpPr>
            <a:spLocks noGrp="1"/>
          </p:cNvSpPr>
          <p:nvPr>
            <p:ph type="pic" sz="quarter" idx="19"/>
          </p:nvPr>
        </p:nvSpPr>
        <p:spPr>
          <a:xfrm>
            <a:off x="3564835" y="-1"/>
            <a:ext cx="8627164" cy="4540151"/>
          </a:xfrm>
        </p:spPr>
        <p:txBody>
          <a:bodyPr>
            <a:normAutofit/>
          </a:bodyPr>
          <a:lstStyle>
            <a:lvl1pPr marL="0" indent="0" algn="ctr">
              <a:buNone/>
              <a:defRPr sz="2000" i="1">
                <a:solidFill>
                  <a:srgbClr val="404040"/>
                </a:solidFill>
              </a:defRPr>
            </a:lvl1pPr>
          </a:lstStyle>
          <a:p>
            <a:endParaRPr lang="en-US" dirty="0"/>
          </a:p>
          <a:p>
            <a:r>
              <a:rPr lang="en-US" dirty="0"/>
              <a:t>Click to add photo</a:t>
            </a:r>
          </a:p>
        </p:txBody>
      </p:sp>
      <p:pic>
        <p:nvPicPr>
          <p:cNvPr id="21" name="Picture 20" descr="A close up of a sign&#10;&#10;Description automatically generated">
            <a:extLst>
              <a:ext uri="{FF2B5EF4-FFF2-40B4-BE49-F238E27FC236}">
                <a16:creationId xmlns:a16="http://schemas.microsoft.com/office/drawing/2014/main" id="{50641B7D-7439-6543-A65A-E49D8626EA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49990" y="6226730"/>
            <a:ext cx="1539688" cy="375052"/>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with photo 2">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3B2DC8-500A-3A4F-B251-CD2EF8833B4D}"/>
              </a:ext>
            </a:extLst>
          </p:cNvPr>
          <p:cNvSpPr/>
          <p:nvPr userDrawn="1"/>
        </p:nvSpPr>
        <p:spPr>
          <a:xfrm>
            <a:off x="405433" y="370011"/>
            <a:ext cx="11381134" cy="5687804"/>
          </a:xfrm>
          <a:prstGeom prst="rect">
            <a:avLst/>
          </a:prstGeom>
          <a:solidFill>
            <a:srgbClr val="11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Placeholder 23">
            <a:extLst>
              <a:ext uri="{FF2B5EF4-FFF2-40B4-BE49-F238E27FC236}">
                <a16:creationId xmlns:a16="http://schemas.microsoft.com/office/drawing/2014/main" id="{4C2E4610-81E2-D244-8987-5FA2ACDEDDB5}"/>
              </a:ext>
            </a:extLst>
          </p:cNvPr>
          <p:cNvSpPr>
            <a:spLocks noGrp="1"/>
          </p:cNvSpPr>
          <p:nvPr>
            <p:ph type="body" sz="quarter" idx="14" hasCustomPrompt="1"/>
          </p:nvPr>
        </p:nvSpPr>
        <p:spPr>
          <a:xfrm>
            <a:off x="4440654" y="467490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5" name="Text Placeholder 23">
            <a:extLst>
              <a:ext uri="{FF2B5EF4-FFF2-40B4-BE49-F238E27FC236}">
                <a16:creationId xmlns:a16="http://schemas.microsoft.com/office/drawing/2014/main" id="{706C063A-7C23-4A43-9162-4E4477076049}"/>
              </a:ext>
            </a:extLst>
          </p:cNvPr>
          <p:cNvSpPr>
            <a:spLocks noGrp="1"/>
          </p:cNvSpPr>
          <p:nvPr>
            <p:ph type="body" sz="quarter" idx="13" hasCustomPrompt="1"/>
          </p:nvPr>
        </p:nvSpPr>
        <p:spPr>
          <a:xfrm>
            <a:off x="856590" y="997503"/>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26" name="Text Placeholder 23">
            <a:extLst>
              <a:ext uri="{FF2B5EF4-FFF2-40B4-BE49-F238E27FC236}">
                <a16:creationId xmlns:a16="http://schemas.microsoft.com/office/drawing/2014/main" id="{4DC726BF-C822-2542-BFBC-F344ABCACEF1}"/>
              </a:ext>
            </a:extLst>
          </p:cNvPr>
          <p:cNvSpPr>
            <a:spLocks noGrp="1"/>
          </p:cNvSpPr>
          <p:nvPr>
            <p:ph type="body" sz="quarter" idx="15" hasCustomPrompt="1"/>
          </p:nvPr>
        </p:nvSpPr>
        <p:spPr>
          <a:xfrm>
            <a:off x="768174" y="80018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Picture Placeholder 2">
            <a:extLst>
              <a:ext uri="{FF2B5EF4-FFF2-40B4-BE49-F238E27FC236}">
                <a16:creationId xmlns:a16="http://schemas.microsoft.com/office/drawing/2014/main" id="{46F4AE76-94D8-0A4B-8769-FD0E3C670864}"/>
              </a:ext>
            </a:extLst>
          </p:cNvPr>
          <p:cNvSpPr>
            <a:spLocks noGrp="1"/>
          </p:cNvSpPr>
          <p:nvPr>
            <p:ph type="pic" sz="quarter" idx="19"/>
          </p:nvPr>
        </p:nvSpPr>
        <p:spPr>
          <a:xfrm>
            <a:off x="5734225" y="-1"/>
            <a:ext cx="5689601"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32" name="Picture 31" descr="A close up of a sign&#10;&#10;Description automatically generated">
            <a:extLst>
              <a:ext uri="{FF2B5EF4-FFF2-40B4-BE49-F238E27FC236}">
                <a16:creationId xmlns:a16="http://schemas.microsoft.com/office/drawing/2014/main" id="{7EF35BAF-552E-1041-B6E8-F766989E80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5833" y="6185353"/>
            <a:ext cx="1539688" cy="37505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848AD-6592-B642-AC77-A3318D8B851F}" type="datetimeFigureOut">
              <a:rPr lang="en-US" smtClean="0"/>
              <a:t>11/14/2021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58B29-4516-0E41-9E10-164871924BBC}" type="slidenum">
              <a:rPr lang="en-US" smtClean="0"/>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72" r:id="rId4"/>
    <p:sldLayoutId id="2147483665" r:id="rId5"/>
    <p:sldLayoutId id="2147483666" r:id="rId6"/>
    <p:sldLayoutId id="2147483662" r:id="rId7"/>
    <p:sldLayoutId id="2147483661" r:id="rId8"/>
    <p:sldLayoutId id="2147483667" r:id="rId9"/>
    <p:sldLayoutId id="2147483679" r:id="rId10"/>
    <p:sldLayoutId id="2147483660" r:id="rId11"/>
    <p:sldLayoutId id="2147483651" r:id="rId12"/>
    <p:sldLayoutId id="2147483652" r:id="rId13"/>
    <p:sldLayoutId id="2147483673" r:id="rId14"/>
    <p:sldLayoutId id="2147483678" r:id="rId15"/>
    <p:sldLayoutId id="2147483677" r:id="rId16"/>
    <p:sldLayoutId id="2147483670" r:id="rId17"/>
    <p:sldLayoutId id="2147483676" r:id="rId18"/>
    <p:sldLayoutId id="2147483669" r:id="rId19"/>
    <p:sldLayoutId id="2147483656" r:id="rId20"/>
    <p:sldLayoutId id="2147483657" r:id="rId21"/>
    <p:sldLayoutId id="2147483658"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xml"/><Relationship Id="rId4" Type="http://schemas.openxmlformats.org/officeDocument/2006/relationships/hyperlink" Target="https://thetripguru.com/tour/eat-pray-love-bali-small-group-tour-full-day"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exploreminnesota.com/article/great-gatsby-more-literary-tourism-minnesota" TargetMode="External"/><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www.bbc.com/storyworks/specials/hotels-in-film/fifty-shades-of-grey/" TargetMode="External"/><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www.heyiceland.is/blog/nanar/5196/top-12-movies-shot-in-iceland" TargetMode="Externa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super-news.info/wp-content/uploads/2019/06/Chernobyl-sees-a-spike-in-visitors-as-pop-culture-influences.jpg" TargetMode="Externa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iberdrola.com/culture/what-is-cultural-tourism-and-importance" TargetMode="External"/><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1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venuereport.com/roundups/22-celebrations-of-culture-from-around-the-world/" TargetMode="External"/><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hyperlink" Target="https://www.tiketa.lt/LT/comic_con_baltics_20442" TargetMode="External"/><Relationship Id="rId2" Type="http://schemas.openxmlformats.org/officeDocument/2006/relationships/slideLayout" Target="../slideLayouts/slideLayout8.xml"/><Relationship Id="rId1" Type="http://schemas.openxmlformats.org/officeDocument/2006/relationships/video" Target="https://www.youtube.com/embed/C0b2PS40Fgg?feature=oembed" TargetMode="Externa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hyperlink" Target="https://adventures.com/blog/movies-filmed-in-iceland/"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www.lrytas.lt/verslas/rinkos-pulsas/2021/04/15/news/-akropoliuose-atsidaro-parduotuves-skelbia-svarbiausia-informacija-lankytojams-19033648/" TargetMode="External"/><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hyperlink" Target="https://www.govilnius.lt/media-news/stranger-things-season-4-filming-wraps-in-vilnius-lithuania" TargetMode="External"/><Relationship Id="rId2" Type="http://schemas.openxmlformats.org/officeDocument/2006/relationships/image" Target="../media/image35.jpeg"/><Relationship Id="rId1" Type="http://schemas.openxmlformats.org/officeDocument/2006/relationships/slideLayout" Target="../slideLayouts/slideLayout11.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1.xml"/><Relationship Id="rId1" Type="http://schemas.openxmlformats.org/officeDocument/2006/relationships/video" Target="https://www.youtube.com/embed/Qk_rlVlw5-g?feature=oembed"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lrytas.lt/verslas/rinkos-pulsas/2021/04/15/news/-akropoliuose-atsidaro-parduotuves-skelbia-svarbiausia-informacija-lankytojams-19033648/" TargetMode="Externa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https://www.globalexperiences.com/blog/london-film-locations" TargetMode="External"/><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video" Target="https://www.youtube.com/embed/3gbVXz0wDQA?feature=oembed"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www.globalexperiences.com/blog/london-film-locations" TargetMode="Externa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hyperlink" Target="https://www.earthtrekkers.com/loch-ness-urquhart-castle-worth-visiting/" TargetMode="External"/><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abbathemuseum.com/en/" TargetMode="Externa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https://partner.booking.com/en-gb/click-magazine/rise-pop-culture-tourism" TargetMode="External"/><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www.visitcalifornia.com/experience/studio-tour/" TargetMode="Externa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1.xml"/><Relationship Id="rId1" Type="http://schemas.openxmlformats.org/officeDocument/2006/relationships/video" Target="https://www.youtube.com/embed/2Cb7s2U93pg?feature=oembed"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en.wikipedia.org/wiki/Madame_Tussauds" TargetMode="External"/><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1.xml"/><Relationship Id="rId1" Type="http://schemas.openxmlformats.org/officeDocument/2006/relationships/video" Target="https://www.youtube.com/embed/5fZy-WFaNIk?start=24&amp;feature=oembed"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www.designboom.com/design/game-on-exhibition-smartandgreendesign-video-game-expo-madrid-spain-06-09-2020/" TargetMode="Externa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hyperlink" Target="https://www.getyourguide.com/saxe-theater-l110252/" TargetMode="External"/><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en.wikipedia.org/wiki/U.S._Route_66#In_popular_culture" TargetMode="Externa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hyperlink" Target="https://www.visitbritain.com/us/en/campaigns/travel-offers/england/family-pop-culture-tour-england" TargetMode="External"/><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hyperlink" Target="https://www.indesignlive.sg/happenings/decade-singapore-night-festival" TargetMode="External"/><Relationship Id="rId2" Type="http://schemas.openxmlformats.org/officeDocument/2006/relationships/image" Target="../media/image52.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hyperlink" Target="https://www.timeout.com/london/music/the-50-best-music-festivals-in-the-world" TargetMode="External"/><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hyperlink" Target="https://www.travelmedford.org/oregon-shakespeare-festival" TargetMode="External"/><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hyperlink" Target="https://www.tiketa.lt/LT/comic_con_baltics_20442" TargetMode="External"/><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1.xml"/><Relationship Id="rId4" Type="http://schemas.openxmlformats.org/officeDocument/2006/relationships/hyperlink" Target="https://bollywoodbio.se/bts-members-look-heavenly-in-head-to-toe-prada-collection-on-the-august-cover-of-vogue-japan/"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s://en.wikipedia.org/wiki/Burning_Man" TargetMode="Externa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s://ggn00b.com/for-noobs/what-is-evo/" TargetMode="Externa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s://toggl.com/blog/elevator-pitch-examples" TargetMode="Externa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s://articles.bplans.com/the-7-key-components-of-a-perfect-elevator-pitch" TargetMode="Externa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hyperlink" Target="http://belovedbyall.com/about/" TargetMode="External"/><Relationship Id="rId2" Type="http://schemas.openxmlformats.org/officeDocument/2006/relationships/image" Target="../media/image63.png"/><Relationship Id="rId1" Type="http://schemas.openxmlformats.org/officeDocument/2006/relationships/slideLayout" Target="../slideLayouts/slideLayout19.xml"/><Relationship Id="rId6" Type="http://schemas.openxmlformats.org/officeDocument/2006/relationships/hyperlink" Target="https://www.diva-portal.org/smash/get/diva2:967897/FULLTEXT01.pdf" TargetMode="External"/><Relationship Id="rId5" Type="http://schemas.openxmlformats.org/officeDocument/2006/relationships/hyperlink" Target="https://www.slideshare.net/jenniferbarbee/pop-culture-marketing-in-tourism-29767713" TargetMode="External"/><Relationship Id="rId4" Type="http://schemas.openxmlformats.org/officeDocument/2006/relationships/hyperlink" Target="https://www.researchgate.net/publication/346317107_Popular_Culture_Tourism_trend_or_transition" TargetMode="Externa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7.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verizonmedia.com/insights/case-study-making-australia-a-top-travel-destination?guccounter=1&amp;guce_referrer=aHR0cHM6Ly93d3cuZ29vZ2xlLmNvbS8&amp;guce_referrer_sig=AQAAAMuwR6NqdcxN6252WXpO87z3MsPD9mw0WKj6HGOpf2mWfhVtRLkT2KyYoTiFdPXKUbf4PxdPN9RomKy4yDoDWSUI3QPh1Uw1JnLlALLgT2ceQrNquGS3bRHhk5Lzq9iXfc1OfZix1lxbpBfwgBRaKDuGPnDFb8xpXk9O8nOm1dRZ" TargetMode="External"/><Relationship Id="rId1" Type="http://schemas.openxmlformats.org/officeDocument/2006/relationships/slideLayout" Target="../slideLayouts/slideLayout11.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hyperlink" Target="http://www.warpedfactor.com/2016/02/bond-10-things-you-might-not-know-about_15.html" TargetMode="External"/><Relationship Id="rId2" Type="http://schemas.openxmlformats.org/officeDocument/2006/relationships/image" Target="../media/image21.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statue in a garden&#10;&#10;Description automatically generated with low confidence">
            <a:extLst>
              <a:ext uri="{FF2B5EF4-FFF2-40B4-BE49-F238E27FC236}">
                <a16:creationId xmlns:a16="http://schemas.microsoft.com/office/drawing/2014/main" id="{5270E272-08E1-3045-988C-E2FC4C09C65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0" y="-4"/>
            <a:ext cx="12192000" cy="6858000"/>
          </a:xfrm>
        </p:spPr>
      </p:pic>
      <p:sp>
        <p:nvSpPr>
          <p:cNvPr id="2" name="Text Placeholder 1">
            <a:extLst>
              <a:ext uri="{FF2B5EF4-FFF2-40B4-BE49-F238E27FC236}">
                <a16:creationId xmlns:a16="http://schemas.microsoft.com/office/drawing/2014/main" id="{B629D804-B772-004C-8CEE-AE54F567FE99}"/>
              </a:ext>
            </a:extLst>
          </p:cNvPr>
          <p:cNvSpPr>
            <a:spLocks noGrp="1"/>
          </p:cNvSpPr>
          <p:nvPr>
            <p:ph type="body" sz="quarter" idx="15"/>
          </p:nvPr>
        </p:nvSpPr>
        <p:spPr>
          <a:xfrm>
            <a:off x="-1" y="4335390"/>
            <a:ext cx="12335069" cy="775681"/>
          </a:xfrm>
          <a:solidFill>
            <a:srgbClr val="1198D1"/>
          </a:solidFill>
        </p:spPr>
        <p:txBody>
          <a:bodyPr/>
          <a:lstStyle/>
          <a:p>
            <a:r>
              <a:rPr lang="en-US" sz="4000" dirty="0"/>
              <a:t>Skapa </a:t>
            </a:r>
            <a:r>
              <a:rPr lang="en-US" sz="4000" dirty="0" err="1"/>
              <a:t>upplevelser</a:t>
            </a:r>
            <a:r>
              <a:rPr lang="en-US" sz="4000" dirty="0"/>
              <a:t> </a:t>
            </a:r>
            <a:r>
              <a:rPr lang="en-US" sz="4000" dirty="0" err="1"/>
              <a:t>och</a:t>
            </a:r>
            <a:r>
              <a:rPr lang="en-US" sz="4000" dirty="0"/>
              <a:t> </a:t>
            </a:r>
            <a:r>
              <a:rPr lang="en-US" sz="4000" dirty="0" err="1"/>
              <a:t>produkter</a:t>
            </a:r>
            <a:r>
              <a:rPr lang="en-US" sz="4000" dirty="0"/>
              <a:t> </a:t>
            </a:r>
            <a:r>
              <a:rPr lang="en-US" sz="4000" dirty="0" err="1"/>
              <a:t>utifrån</a:t>
            </a:r>
            <a:r>
              <a:rPr lang="en-US" sz="4000" dirty="0"/>
              <a:t> </a:t>
            </a:r>
            <a:r>
              <a:rPr lang="en-US" sz="4000" dirty="0" err="1"/>
              <a:t>popkulturturism</a:t>
            </a:r>
            <a:r>
              <a:rPr lang="en-US" sz="4000" dirty="0"/>
              <a:t> </a:t>
            </a:r>
          </a:p>
        </p:txBody>
      </p:sp>
      <p:pic>
        <p:nvPicPr>
          <p:cNvPr id="12" name="Picture 11" descr="A close up of a sign&#10;&#10;Description automatically generated">
            <a:extLst>
              <a:ext uri="{FF2B5EF4-FFF2-40B4-BE49-F238E27FC236}">
                <a16:creationId xmlns:a16="http://schemas.microsoft.com/office/drawing/2014/main" id="{49C8601D-6F68-5448-8C96-03634009EA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599" y="548753"/>
            <a:ext cx="4224667" cy="1079295"/>
          </a:xfrm>
          <a:prstGeom prst="rect">
            <a:avLst/>
          </a:prstGeom>
        </p:spPr>
      </p:pic>
      <p:sp>
        <p:nvSpPr>
          <p:cNvPr id="3" name="TextBox 2">
            <a:extLst>
              <a:ext uri="{FF2B5EF4-FFF2-40B4-BE49-F238E27FC236}">
                <a16:creationId xmlns:a16="http://schemas.microsoft.com/office/drawing/2014/main" id="{BC36626D-22DB-4D2E-8B55-D00886814266}"/>
              </a:ext>
            </a:extLst>
          </p:cNvPr>
          <p:cNvSpPr txBox="1"/>
          <p:nvPr/>
        </p:nvSpPr>
        <p:spPr>
          <a:xfrm>
            <a:off x="9820275" y="5981700"/>
            <a:ext cx="2162175" cy="646331"/>
          </a:xfrm>
          <a:prstGeom prst="rect">
            <a:avLst/>
          </a:prstGeom>
          <a:noFill/>
        </p:spPr>
        <p:txBody>
          <a:bodyPr wrap="square" rtlCol="0">
            <a:spAutoFit/>
          </a:bodyPr>
          <a:lstStyle/>
          <a:p>
            <a:pPr algn="r"/>
            <a:r>
              <a:rPr lang="en-IE" sz="3600" b="1" dirty="0">
                <a:solidFill>
                  <a:schemeClr val="bg1"/>
                </a:solidFill>
              </a:rPr>
              <a:t>Modul 3</a:t>
            </a:r>
          </a:p>
        </p:txBody>
      </p:sp>
      <p:sp>
        <p:nvSpPr>
          <p:cNvPr id="8" name="TextBox 7">
            <a:extLst>
              <a:ext uri="{FF2B5EF4-FFF2-40B4-BE49-F238E27FC236}">
                <a16:creationId xmlns:a16="http://schemas.microsoft.com/office/drawing/2014/main" id="{586FBAB2-E772-0242-A5E8-FCC21606B2AF}"/>
              </a:ext>
            </a:extLst>
          </p:cNvPr>
          <p:cNvSpPr txBox="1"/>
          <p:nvPr/>
        </p:nvSpPr>
        <p:spPr>
          <a:xfrm>
            <a:off x="228599" y="6488668"/>
            <a:ext cx="824072" cy="369332"/>
          </a:xfrm>
          <a:prstGeom prst="rect">
            <a:avLst/>
          </a:prstGeom>
          <a:noFill/>
        </p:spPr>
        <p:txBody>
          <a:bodyPr wrap="square" rtlCol="0">
            <a:spAutoFit/>
          </a:bodyPr>
          <a:lstStyle/>
          <a:p>
            <a:r>
              <a:rPr lang="en-LT" dirty="0">
                <a:hlinkClick r:id="rId4"/>
              </a:rPr>
              <a:t>Source</a:t>
            </a:r>
            <a:endParaRPr lang="en-LT" dirty="0"/>
          </a:p>
        </p:txBody>
      </p:sp>
    </p:spTree>
    <p:extLst>
      <p:ext uri="{BB962C8B-B14F-4D97-AF65-F5344CB8AC3E}">
        <p14:creationId xmlns:p14="http://schemas.microsoft.com/office/powerpoint/2010/main" val="3663961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group of people sitting at a table in a restaurant&#10;&#10;Description automatically generated with medium confidence">
            <a:extLst>
              <a:ext uri="{FF2B5EF4-FFF2-40B4-BE49-F238E27FC236}">
                <a16:creationId xmlns:a16="http://schemas.microsoft.com/office/drawing/2014/main" id="{F4D350B0-3B3B-3E49-96B5-0F74CDD02A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90"/>
          <a:stretch/>
        </p:blipFill>
        <p:spPr>
          <a:xfrm>
            <a:off x="3190940" y="2106041"/>
            <a:ext cx="2830045" cy="4070457"/>
          </a:xfrm>
          <a:prstGeom prst="rect">
            <a:avLst/>
          </a:prstGeom>
        </p:spPr>
      </p:pic>
      <p:pic>
        <p:nvPicPr>
          <p:cNvPr id="20" name="Picture 19">
            <a:extLst>
              <a:ext uri="{FF2B5EF4-FFF2-40B4-BE49-F238E27FC236}">
                <a16:creationId xmlns:a16="http://schemas.microsoft.com/office/drawing/2014/main" id="{3A417AFA-CB55-C243-BC41-44FF3A6D3B1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28273" y="2090573"/>
            <a:ext cx="2739176" cy="4078191"/>
          </a:xfrm>
          <a:prstGeom prst="rect">
            <a:avLst/>
          </a:prstGeom>
        </p:spPr>
      </p:pic>
      <p:pic>
        <p:nvPicPr>
          <p:cNvPr id="16" name="Picture 15" descr="A person in a suit walking down the street&#10;&#10;Description automatically generated with low confidence">
            <a:extLst>
              <a:ext uri="{FF2B5EF4-FFF2-40B4-BE49-F238E27FC236}">
                <a16:creationId xmlns:a16="http://schemas.microsoft.com/office/drawing/2014/main" id="{6EE9FC5F-7140-8142-8FE0-F7BA6C7F12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74737" y="2090573"/>
            <a:ext cx="2720896" cy="4085925"/>
          </a:xfrm>
          <a:prstGeom prst="rect">
            <a:avLst/>
          </a:prstGeom>
        </p:spPr>
      </p:pic>
      <p:pic>
        <p:nvPicPr>
          <p:cNvPr id="14" name="Picture 13" descr="A person in a blue dress&#10;&#10;Description automatically generated with low confidence">
            <a:extLst>
              <a:ext uri="{FF2B5EF4-FFF2-40B4-BE49-F238E27FC236}">
                <a16:creationId xmlns:a16="http://schemas.microsoft.com/office/drawing/2014/main" id="{4C286AB9-DE8B-7940-AE05-29CC202B46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91"/>
          <a:stretch/>
        </p:blipFill>
        <p:spPr>
          <a:xfrm>
            <a:off x="382172" y="2098307"/>
            <a:ext cx="2724476" cy="4070457"/>
          </a:xfrm>
          <a:prstGeom prst="rect">
            <a:avLst/>
          </a:prstGeom>
        </p:spPr>
      </p:pic>
      <p:sp>
        <p:nvSpPr>
          <p:cNvPr id="2" name="Text Placeholder 1">
            <a:extLst>
              <a:ext uri="{FF2B5EF4-FFF2-40B4-BE49-F238E27FC236}">
                <a16:creationId xmlns:a16="http://schemas.microsoft.com/office/drawing/2014/main" id="{6BCEDB64-AE89-42A3-BB55-6CEBCC911D4D}"/>
              </a:ext>
            </a:extLst>
          </p:cNvPr>
          <p:cNvSpPr>
            <a:spLocks noGrp="1"/>
          </p:cNvSpPr>
          <p:nvPr>
            <p:ph type="body" sz="quarter" idx="13"/>
          </p:nvPr>
        </p:nvSpPr>
        <p:spPr/>
        <p:txBody>
          <a:bodyPr>
            <a:normAutofit/>
          </a:bodyPr>
          <a:lstStyle/>
          <a:p>
            <a:r>
              <a:rPr lang="sv-SE" dirty="0" err="1"/>
              <a:t>Sammarbete</a:t>
            </a:r>
            <a:r>
              <a:rPr lang="sv-SE" dirty="0"/>
              <a:t> med intressenter</a:t>
            </a:r>
            <a:endParaRPr lang="en-IE" dirty="0"/>
          </a:p>
        </p:txBody>
      </p:sp>
      <p:sp>
        <p:nvSpPr>
          <p:cNvPr id="3" name="Text Placeholder 2">
            <a:extLst>
              <a:ext uri="{FF2B5EF4-FFF2-40B4-BE49-F238E27FC236}">
                <a16:creationId xmlns:a16="http://schemas.microsoft.com/office/drawing/2014/main" id="{76986745-3EA5-4FF3-A1D7-D6B1283C493F}"/>
              </a:ext>
            </a:extLst>
          </p:cNvPr>
          <p:cNvSpPr>
            <a:spLocks noGrp="1"/>
          </p:cNvSpPr>
          <p:nvPr>
            <p:ph type="body" sz="quarter" idx="14"/>
          </p:nvPr>
        </p:nvSpPr>
        <p:spPr/>
        <p:txBody>
          <a:bodyPr/>
          <a:lstStyle/>
          <a:p>
            <a:r>
              <a:rPr lang="en-IE" dirty="0" err="1"/>
              <a:t>Vilka</a:t>
            </a:r>
            <a:r>
              <a:rPr lang="en-IE" dirty="0"/>
              <a:t> </a:t>
            </a:r>
            <a:r>
              <a:rPr lang="en-IE" dirty="0" err="1"/>
              <a:t>är</a:t>
            </a:r>
            <a:r>
              <a:rPr lang="en-IE" dirty="0"/>
              <a:t> de?</a:t>
            </a:r>
          </a:p>
        </p:txBody>
      </p:sp>
      <p:sp>
        <p:nvSpPr>
          <p:cNvPr id="4" name="Text Placeholder 3">
            <a:extLst>
              <a:ext uri="{FF2B5EF4-FFF2-40B4-BE49-F238E27FC236}">
                <a16:creationId xmlns:a16="http://schemas.microsoft.com/office/drawing/2014/main" id="{7CB96FA5-C24E-48FB-BC02-CC83D51610FD}"/>
              </a:ext>
            </a:extLst>
          </p:cNvPr>
          <p:cNvSpPr>
            <a:spLocks noGrp="1"/>
          </p:cNvSpPr>
          <p:nvPr>
            <p:ph type="body" sz="quarter" idx="15"/>
          </p:nvPr>
        </p:nvSpPr>
        <p:spPr>
          <a:xfrm>
            <a:off x="461765" y="5387781"/>
            <a:ext cx="2655688" cy="423135"/>
          </a:xfrm>
          <a:solidFill>
            <a:srgbClr val="1198D1"/>
          </a:solidFill>
        </p:spPr>
        <p:txBody>
          <a:bodyPr/>
          <a:lstStyle/>
          <a:p>
            <a:r>
              <a:rPr lang="en-IE" sz="1400" dirty="0"/>
              <a:t>FOLK SOM PRODUCERAR INNEHÅLL </a:t>
            </a:r>
          </a:p>
        </p:txBody>
      </p:sp>
      <p:sp>
        <p:nvSpPr>
          <p:cNvPr id="5" name="Text Placeholder 4">
            <a:extLst>
              <a:ext uri="{FF2B5EF4-FFF2-40B4-BE49-F238E27FC236}">
                <a16:creationId xmlns:a16="http://schemas.microsoft.com/office/drawing/2014/main" id="{9564C75C-595C-4695-8C4F-31032D3803F5}"/>
              </a:ext>
            </a:extLst>
          </p:cNvPr>
          <p:cNvSpPr>
            <a:spLocks noGrp="1"/>
          </p:cNvSpPr>
          <p:nvPr>
            <p:ph type="body" sz="quarter" idx="16"/>
          </p:nvPr>
        </p:nvSpPr>
        <p:spPr>
          <a:xfrm>
            <a:off x="382172" y="2282148"/>
            <a:ext cx="2724476" cy="716489"/>
          </a:xfrm>
          <a:solidFill>
            <a:srgbClr val="1198D1"/>
          </a:solidFill>
        </p:spPr>
        <p:txBody>
          <a:bodyPr/>
          <a:lstStyle/>
          <a:p>
            <a:r>
              <a:rPr lang="sv-SE" sz="1500" dirty="0">
                <a:solidFill>
                  <a:schemeClr val="bg1"/>
                </a:solidFill>
              </a:rPr>
              <a:t>Som producerar, skapar, forskar, skriver filmer och böcker som påverkar popkulturen</a:t>
            </a:r>
            <a:endParaRPr lang="en-IE" sz="1500" dirty="0">
              <a:solidFill>
                <a:schemeClr val="bg1"/>
              </a:solidFill>
            </a:endParaRPr>
          </a:p>
        </p:txBody>
      </p:sp>
      <p:sp>
        <p:nvSpPr>
          <p:cNvPr id="6" name="Text Placeholder 5">
            <a:extLst>
              <a:ext uri="{FF2B5EF4-FFF2-40B4-BE49-F238E27FC236}">
                <a16:creationId xmlns:a16="http://schemas.microsoft.com/office/drawing/2014/main" id="{72F500F5-96BD-4F69-9FEA-2DAFDB7B2AC5}"/>
              </a:ext>
            </a:extLst>
          </p:cNvPr>
          <p:cNvSpPr>
            <a:spLocks noGrp="1"/>
          </p:cNvSpPr>
          <p:nvPr>
            <p:ph type="body" sz="quarter" idx="17"/>
          </p:nvPr>
        </p:nvSpPr>
        <p:spPr>
          <a:xfrm>
            <a:off x="3302615" y="5387782"/>
            <a:ext cx="2644883" cy="423134"/>
          </a:xfrm>
          <a:solidFill>
            <a:srgbClr val="DD1B50"/>
          </a:solidFill>
        </p:spPr>
        <p:txBody>
          <a:bodyPr/>
          <a:lstStyle/>
          <a:p>
            <a:r>
              <a:rPr lang="en-IE" sz="1400" dirty="0"/>
              <a:t>VÄRDAR PÅ DESTINATIONSPLATSERNA</a:t>
            </a:r>
          </a:p>
        </p:txBody>
      </p:sp>
      <p:sp>
        <p:nvSpPr>
          <p:cNvPr id="7" name="Text Placeholder 6">
            <a:extLst>
              <a:ext uri="{FF2B5EF4-FFF2-40B4-BE49-F238E27FC236}">
                <a16:creationId xmlns:a16="http://schemas.microsoft.com/office/drawing/2014/main" id="{522AC89D-E4A1-412B-A993-5C97D69B68D9}"/>
              </a:ext>
            </a:extLst>
          </p:cNvPr>
          <p:cNvSpPr>
            <a:spLocks noGrp="1"/>
          </p:cNvSpPr>
          <p:nvPr>
            <p:ph type="body" sz="quarter" idx="18"/>
          </p:nvPr>
        </p:nvSpPr>
        <p:spPr>
          <a:xfrm>
            <a:off x="3298229" y="2282149"/>
            <a:ext cx="2724475" cy="716489"/>
          </a:xfrm>
          <a:solidFill>
            <a:srgbClr val="DD1B50"/>
          </a:solidFill>
        </p:spPr>
        <p:txBody>
          <a:bodyPr/>
          <a:lstStyle/>
          <a:p>
            <a:r>
              <a:rPr lang="sv-SE" dirty="0">
                <a:solidFill>
                  <a:schemeClr val="bg1"/>
                </a:solidFill>
              </a:rPr>
              <a:t>Hotell, restauranger, resetjänster m.m.</a:t>
            </a:r>
            <a:endParaRPr lang="en-IE" dirty="0">
              <a:solidFill>
                <a:schemeClr val="bg1"/>
              </a:solidFill>
            </a:endParaRPr>
          </a:p>
        </p:txBody>
      </p:sp>
      <p:sp>
        <p:nvSpPr>
          <p:cNvPr id="8" name="Text Placeholder 7">
            <a:extLst>
              <a:ext uri="{FF2B5EF4-FFF2-40B4-BE49-F238E27FC236}">
                <a16:creationId xmlns:a16="http://schemas.microsoft.com/office/drawing/2014/main" id="{1281099C-13E3-40F5-A219-65711AB4B14B}"/>
              </a:ext>
            </a:extLst>
          </p:cNvPr>
          <p:cNvSpPr>
            <a:spLocks noGrp="1"/>
          </p:cNvSpPr>
          <p:nvPr>
            <p:ph type="body" sz="quarter" idx="19"/>
          </p:nvPr>
        </p:nvSpPr>
        <p:spPr>
          <a:solidFill>
            <a:srgbClr val="9A2E90"/>
          </a:solidFill>
        </p:spPr>
        <p:txBody>
          <a:bodyPr/>
          <a:lstStyle/>
          <a:p>
            <a:r>
              <a:rPr lang="en-IE" dirty="0"/>
              <a:t>POPKULTURTURISTER</a:t>
            </a:r>
          </a:p>
        </p:txBody>
      </p:sp>
      <p:sp>
        <p:nvSpPr>
          <p:cNvPr id="9" name="Text Placeholder 8">
            <a:extLst>
              <a:ext uri="{FF2B5EF4-FFF2-40B4-BE49-F238E27FC236}">
                <a16:creationId xmlns:a16="http://schemas.microsoft.com/office/drawing/2014/main" id="{15F22D2F-2274-47AD-8793-F242BDD2203C}"/>
              </a:ext>
            </a:extLst>
          </p:cNvPr>
          <p:cNvSpPr>
            <a:spLocks noGrp="1"/>
          </p:cNvSpPr>
          <p:nvPr>
            <p:ph type="body" sz="quarter" idx="20"/>
          </p:nvPr>
        </p:nvSpPr>
        <p:spPr>
          <a:xfrm>
            <a:off x="6168070" y="2282147"/>
            <a:ext cx="2659582" cy="716489"/>
          </a:xfrm>
          <a:solidFill>
            <a:srgbClr val="9A2E90"/>
          </a:solidFill>
        </p:spPr>
        <p:txBody>
          <a:bodyPr/>
          <a:lstStyle/>
          <a:p>
            <a:r>
              <a:rPr lang="sv-SE" sz="1600" dirty="0">
                <a:solidFill>
                  <a:schemeClr val="bg1"/>
                </a:solidFill>
              </a:rPr>
              <a:t>De har en förutfattad uppfattning om vad de kommer att uppleva</a:t>
            </a:r>
            <a:endParaRPr lang="en-IE" sz="1600" dirty="0">
              <a:solidFill>
                <a:schemeClr val="bg1"/>
              </a:solidFill>
            </a:endParaRPr>
          </a:p>
        </p:txBody>
      </p:sp>
      <p:sp>
        <p:nvSpPr>
          <p:cNvPr id="10" name="Text Placeholder 9">
            <a:extLst>
              <a:ext uri="{FF2B5EF4-FFF2-40B4-BE49-F238E27FC236}">
                <a16:creationId xmlns:a16="http://schemas.microsoft.com/office/drawing/2014/main" id="{D6B9C8E9-64C5-435E-91B4-57BB1F786DA6}"/>
              </a:ext>
            </a:extLst>
          </p:cNvPr>
          <p:cNvSpPr>
            <a:spLocks noGrp="1"/>
          </p:cNvSpPr>
          <p:nvPr>
            <p:ph type="body" sz="quarter" idx="21"/>
          </p:nvPr>
        </p:nvSpPr>
        <p:spPr>
          <a:solidFill>
            <a:srgbClr val="F5B020"/>
          </a:solidFill>
        </p:spPr>
        <p:txBody>
          <a:bodyPr/>
          <a:lstStyle/>
          <a:p>
            <a:r>
              <a:rPr lang="en-IE" dirty="0"/>
              <a:t>SKÅDESPELARE</a:t>
            </a:r>
          </a:p>
        </p:txBody>
      </p:sp>
      <p:sp>
        <p:nvSpPr>
          <p:cNvPr id="11" name="Text Placeholder 10">
            <a:extLst>
              <a:ext uri="{FF2B5EF4-FFF2-40B4-BE49-F238E27FC236}">
                <a16:creationId xmlns:a16="http://schemas.microsoft.com/office/drawing/2014/main" id="{A4CC27BF-8F97-4C9E-BB4C-91AB6F7856E2}"/>
              </a:ext>
            </a:extLst>
          </p:cNvPr>
          <p:cNvSpPr>
            <a:spLocks noGrp="1"/>
          </p:cNvSpPr>
          <p:nvPr>
            <p:ph type="body" sz="quarter" idx="22"/>
          </p:nvPr>
        </p:nvSpPr>
        <p:spPr>
          <a:xfrm>
            <a:off x="9036051" y="2310191"/>
            <a:ext cx="2659582" cy="856521"/>
          </a:xfrm>
          <a:solidFill>
            <a:srgbClr val="F5B020"/>
          </a:solidFill>
        </p:spPr>
        <p:txBody>
          <a:bodyPr/>
          <a:lstStyle/>
          <a:p>
            <a:r>
              <a:rPr lang="sv-SE" dirty="0">
                <a:solidFill>
                  <a:schemeClr val="bg1"/>
                </a:solidFill>
              </a:rPr>
              <a:t>Som spelar rollerna som karaktärer som lockar följare</a:t>
            </a:r>
            <a:endParaRPr lang="en-IE" dirty="0">
              <a:solidFill>
                <a:schemeClr val="bg1"/>
              </a:solidFill>
            </a:endParaRPr>
          </a:p>
        </p:txBody>
      </p:sp>
    </p:spTree>
    <p:extLst>
      <p:ext uri="{BB962C8B-B14F-4D97-AF65-F5344CB8AC3E}">
        <p14:creationId xmlns:p14="http://schemas.microsoft.com/office/powerpoint/2010/main" val="3466732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en-US" dirty="0">
                <a:solidFill>
                  <a:srgbClr val="9A2E90"/>
                </a:solidFill>
              </a:rPr>
              <a:t>VAR UPPDATERAD</a:t>
            </a: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687302" y="2124075"/>
            <a:ext cx="10284958" cy="3723689"/>
          </a:xfrm>
        </p:spPr>
        <p:txBody>
          <a:bodyPr/>
          <a:lstStyle/>
          <a:p>
            <a:pPr marL="342900" indent="-342900" algn="just">
              <a:buFont typeface="Arial" panose="020B0604020202020204" pitchFamily="34" charset="0"/>
              <a:buChar char="•"/>
            </a:pPr>
            <a:r>
              <a:rPr lang="sv-SE" dirty="0"/>
              <a:t>Lär dig de hetaste filmerna, böckerna och TV-programmen vid varje given tidpunkt och hitta nya idéer: hotellerbjudanden, visningsfester för hela destinationen, etc.</a:t>
            </a:r>
          </a:p>
          <a:p>
            <a:pPr marL="342900" indent="-342900" algn="just">
              <a:buFont typeface="Arial" panose="020B0604020202020204" pitchFamily="34" charset="0"/>
              <a:buChar char="•"/>
            </a:pPr>
            <a:r>
              <a:rPr lang="sv-SE" dirty="0"/>
              <a:t>Hitta kreativa vägar till nyheter, eller hoppa på tåget för en ny trend eller ett nytt ämne. Realtidsmarknadsföring är ett utmärkt sätt att göra detta.</a:t>
            </a:r>
          </a:p>
          <a:p>
            <a:pPr marL="342900" indent="-342900" algn="just">
              <a:buFont typeface="Arial" panose="020B0604020202020204" pitchFamily="34" charset="0"/>
              <a:buChar char="•"/>
            </a:pPr>
            <a:r>
              <a:rPr lang="sv-SE" dirty="0"/>
              <a:t>Paketera en affär eller kampanj kring en popkulturtrend eller ett tillfälle.</a:t>
            </a:r>
          </a:p>
          <a:p>
            <a:pPr marL="342900" indent="-342900" algn="just">
              <a:buFont typeface="Arial" panose="020B0604020202020204" pitchFamily="34" charset="0"/>
              <a:buChar char="•"/>
            </a:pPr>
            <a:r>
              <a:rPr lang="sv-SE" dirty="0"/>
              <a:t>Skapa temainnehåll för nationella webbplatser och sociala medier som är i linje med nuvarande trender.</a:t>
            </a:r>
            <a:endParaRPr lang="en-US" dirty="0">
              <a:highlight>
                <a:srgbClr val="FFFF00"/>
              </a:highlight>
            </a:endParaRPr>
          </a:p>
        </p:txBody>
      </p:sp>
    </p:spTree>
    <p:extLst>
      <p:ext uri="{BB962C8B-B14F-4D97-AF65-F5344CB8AC3E}">
        <p14:creationId xmlns:p14="http://schemas.microsoft.com/office/powerpoint/2010/main" val="1756624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45D8A66B-F6BA-3246-A2DE-10DD9DF7F1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5860" y="0"/>
            <a:ext cx="11520279" cy="6858000"/>
          </a:xfrm>
          <a:prstGeom prst="rect">
            <a:avLst/>
          </a:prstGeom>
        </p:spPr>
      </p:pic>
      <p:sp>
        <p:nvSpPr>
          <p:cNvPr id="2" name="TextBox 1">
            <a:extLst>
              <a:ext uri="{FF2B5EF4-FFF2-40B4-BE49-F238E27FC236}">
                <a16:creationId xmlns:a16="http://schemas.microsoft.com/office/drawing/2014/main" id="{2CFA2EF8-2983-4DCA-930D-A3017C276982}"/>
              </a:ext>
            </a:extLst>
          </p:cNvPr>
          <p:cNvSpPr txBox="1"/>
          <p:nvPr/>
        </p:nvSpPr>
        <p:spPr>
          <a:xfrm>
            <a:off x="0" y="5423154"/>
            <a:ext cx="4716379" cy="830997"/>
          </a:xfrm>
          <a:prstGeom prst="rect">
            <a:avLst/>
          </a:prstGeom>
          <a:solidFill>
            <a:srgbClr val="F5B020"/>
          </a:solidFill>
        </p:spPr>
        <p:txBody>
          <a:bodyPr wrap="square" rtlCol="0">
            <a:spAutoFit/>
          </a:bodyPr>
          <a:lstStyle/>
          <a:p>
            <a:r>
              <a:rPr lang="en-IE" sz="2400" dirty="0">
                <a:solidFill>
                  <a:schemeClr val="bg1"/>
                </a:solidFill>
              </a:rPr>
              <a:t>The Great Gatsby &amp; The Mansions of Long Island's Gold Coast</a:t>
            </a:r>
          </a:p>
        </p:txBody>
      </p:sp>
      <p:sp>
        <p:nvSpPr>
          <p:cNvPr id="5" name="TextBox 4">
            <a:extLst>
              <a:ext uri="{FF2B5EF4-FFF2-40B4-BE49-F238E27FC236}">
                <a16:creationId xmlns:a16="http://schemas.microsoft.com/office/drawing/2014/main" id="{E98ABFAA-5890-0E41-ADAC-5E66604462ED}"/>
              </a:ext>
            </a:extLst>
          </p:cNvPr>
          <p:cNvSpPr txBox="1"/>
          <p:nvPr/>
        </p:nvSpPr>
        <p:spPr>
          <a:xfrm>
            <a:off x="0" y="6390266"/>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2756257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en-US" dirty="0">
                <a:solidFill>
                  <a:srgbClr val="9A2E90"/>
                </a:solidFill>
              </a:rPr>
              <a:t>VAR KREATIV</a:t>
            </a: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687302" y="2124075"/>
            <a:ext cx="10284958" cy="3723689"/>
          </a:xfrm>
        </p:spPr>
        <p:txBody>
          <a:bodyPr/>
          <a:lstStyle/>
          <a:p>
            <a:pPr marL="342900" indent="-342900" algn="just">
              <a:buFont typeface="Arial" panose="020B0604020202020204" pitchFamily="34" charset="0"/>
              <a:buChar char="•"/>
            </a:pPr>
            <a:r>
              <a:rPr lang="sv-SE" dirty="0"/>
              <a:t>När det kommer till turism riktar sig popkulturmarknadsföring sig ofta mot en destination där en film, ett tv-program eller en bok utspelades.</a:t>
            </a:r>
          </a:p>
          <a:p>
            <a:pPr marL="342900" indent="-342900" algn="just">
              <a:buFont typeface="Arial" panose="020B0604020202020204" pitchFamily="34" charset="0"/>
              <a:buChar char="•"/>
            </a:pPr>
            <a:r>
              <a:rPr lang="sv-SE" dirty="0"/>
              <a:t>Men även om det inte finns några inspelningsplatser i ditt land så finns det gott om alternativ. Du kan använda popkulturtrender för att främja olika aspekter av din destination.</a:t>
            </a:r>
          </a:p>
          <a:p>
            <a:pPr marL="342900" indent="-342900" algn="just">
              <a:buFont typeface="Arial" panose="020B0604020202020204" pitchFamily="34" charset="0"/>
              <a:buChar char="•"/>
            </a:pPr>
            <a:r>
              <a:rPr lang="sv-SE" dirty="0"/>
              <a:t>Kommunicera med filmkontor och var "filmvänlig" - ta en proaktiv hållning för att uppmuntra filmning. Utveckla relationer med de stora filmstudiorna, internationella och lokala PR-företag och reklambyråer.</a:t>
            </a:r>
          </a:p>
          <a:p>
            <a:pPr marL="342900" indent="-342900" algn="just">
              <a:buFont typeface="Arial" panose="020B0604020202020204" pitchFamily="34" charset="0"/>
              <a:buChar char="•"/>
            </a:pPr>
            <a:r>
              <a:rPr lang="sv-SE" dirty="0"/>
              <a:t>Marknadsföring av popkultur handlar om att tänka utanför ramarna – att komma på kreativa idéer baserade på gemensamma teman och utbredda trender och reaktioner i realtid.</a:t>
            </a:r>
            <a:endParaRPr lang="en-US" dirty="0"/>
          </a:p>
        </p:txBody>
      </p:sp>
    </p:spTree>
    <p:extLst>
      <p:ext uri="{BB962C8B-B14F-4D97-AF65-F5344CB8AC3E}">
        <p14:creationId xmlns:p14="http://schemas.microsoft.com/office/powerpoint/2010/main" val="1750725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10;&#10;Description automatically generated">
            <a:extLst>
              <a:ext uri="{FF2B5EF4-FFF2-40B4-BE49-F238E27FC236}">
                <a16:creationId xmlns:a16="http://schemas.microsoft.com/office/drawing/2014/main" id="{495F34A5-6267-5A4E-BD9F-EC2A7A52ECA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9582"/>
            <a:ext cx="12192000" cy="6572680"/>
          </a:xfrm>
          <a:prstGeom prst="rect">
            <a:avLst/>
          </a:prstGeom>
        </p:spPr>
      </p:pic>
      <p:sp>
        <p:nvSpPr>
          <p:cNvPr id="2" name="TextBox 1">
            <a:extLst>
              <a:ext uri="{FF2B5EF4-FFF2-40B4-BE49-F238E27FC236}">
                <a16:creationId xmlns:a16="http://schemas.microsoft.com/office/drawing/2014/main" id="{2CFA2EF8-2983-4DCA-930D-A3017C276982}"/>
              </a:ext>
            </a:extLst>
          </p:cNvPr>
          <p:cNvSpPr txBox="1"/>
          <p:nvPr/>
        </p:nvSpPr>
        <p:spPr>
          <a:xfrm>
            <a:off x="1" y="4385670"/>
            <a:ext cx="4917056" cy="461665"/>
          </a:xfrm>
          <a:prstGeom prst="rect">
            <a:avLst/>
          </a:prstGeom>
          <a:solidFill>
            <a:srgbClr val="F5B020"/>
          </a:solidFill>
        </p:spPr>
        <p:txBody>
          <a:bodyPr wrap="square" rtlCol="0">
            <a:spAutoFit/>
          </a:bodyPr>
          <a:lstStyle/>
          <a:p>
            <a:r>
              <a:rPr lang="en-IE" sz="2400" dirty="0">
                <a:solidFill>
                  <a:schemeClr val="bg1"/>
                </a:solidFill>
              </a:rPr>
              <a:t>Fifty Shades of Grey themed specials</a:t>
            </a:r>
          </a:p>
        </p:txBody>
      </p:sp>
      <p:sp>
        <p:nvSpPr>
          <p:cNvPr id="5" name="TextBox 4">
            <a:extLst>
              <a:ext uri="{FF2B5EF4-FFF2-40B4-BE49-F238E27FC236}">
                <a16:creationId xmlns:a16="http://schemas.microsoft.com/office/drawing/2014/main" id="{98A0101C-18B5-974D-8166-4AC1090CE9E2}"/>
              </a:ext>
            </a:extLst>
          </p:cNvPr>
          <p:cNvSpPr txBox="1"/>
          <p:nvPr/>
        </p:nvSpPr>
        <p:spPr>
          <a:xfrm>
            <a:off x="138022" y="6193766"/>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4249278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a:xfrm>
            <a:off x="388093" y="3428999"/>
            <a:ext cx="4417172" cy="2389910"/>
          </a:xfrm>
        </p:spPr>
        <p:txBody>
          <a:bodyPr>
            <a:normAutofit fontScale="92500"/>
          </a:bodyPr>
          <a:lstStyle/>
          <a:p>
            <a:r>
              <a:rPr lang="en-IE" dirty="0"/>
              <a:t>SEKTION 2</a:t>
            </a:r>
          </a:p>
          <a:p>
            <a:r>
              <a:rPr lang="sv-SE" dirty="0"/>
              <a:t>POPKULTURTURISMENS MÖJLIGHETER I DIN REGION OCH MER</a:t>
            </a:r>
            <a:endParaRPr lang="en-IE" dirty="0"/>
          </a:p>
        </p:txBody>
      </p:sp>
      <p:sp>
        <p:nvSpPr>
          <p:cNvPr id="14" name="TextBox 13">
            <a:extLst>
              <a:ext uri="{FF2B5EF4-FFF2-40B4-BE49-F238E27FC236}">
                <a16:creationId xmlns:a16="http://schemas.microsoft.com/office/drawing/2014/main" id="{035BF860-8084-D94A-A60A-8BE9B6947070}"/>
              </a:ext>
            </a:extLst>
          </p:cNvPr>
          <p:cNvSpPr txBox="1"/>
          <p:nvPr/>
        </p:nvSpPr>
        <p:spPr>
          <a:xfrm>
            <a:off x="388093" y="6262777"/>
            <a:ext cx="2251590" cy="369332"/>
          </a:xfrm>
          <a:prstGeom prst="rect">
            <a:avLst/>
          </a:prstGeom>
          <a:noFill/>
        </p:spPr>
        <p:txBody>
          <a:bodyPr wrap="square" rtlCol="0">
            <a:spAutoFit/>
          </a:bodyPr>
          <a:lstStyle/>
          <a:p>
            <a:r>
              <a:rPr lang="en-LT" dirty="0">
                <a:hlinkClick r:id="rId2"/>
              </a:rPr>
              <a:t>Source</a:t>
            </a:r>
            <a:endParaRPr lang="en-LT" dirty="0"/>
          </a:p>
        </p:txBody>
      </p:sp>
      <p:pic>
        <p:nvPicPr>
          <p:cNvPr id="6" name="Picture Placeholder 5" descr="A person and a child standing in front of a house with a starry night sky&#10;&#10;Description automatically generated with low confidence">
            <a:extLst>
              <a:ext uri="{FF2B5EF4-FFF2-40B4-BE49-F238E27FC236}">
                <a16:creationId xmlns:a16="http://schemas.microsoft.com/office/drawing/2014/main" id="{7C1C7F32-23E0-9940-8C38-CEF7C5D42A4B}"/>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574037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a:xfrm>
            <a:off x="172016" y="936395"/>
            <a:ext cx="3274569" cy="3297980"/>
          </a:xfrm>
        </p:spPr>
        <p:txBody>
          <a:bodyPr>
            <a:normAutofit/>
          </a:bodyPr>
          <a:lstStyle/>
          <a:p>
            <a:r>
              <a:rPr lang="sv-SE" dirty="0"/>
              <a:t>POPKULTUR-TURISMENS MÖJLIGHETER I DIN REGION OCH MER</a:t>
            </a:r>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356839" y="4659812"/>
            <a:ext cx="10296984" cy="1631658"/>
          </a:xfrm>
        </p:spPr>
        <p:txBody>
          <a:bodyPr/>
          <a:lstStyle/>
          <a:p>
            <a:pPr algn="just"/>
            <a:r>
              <a:rPr lang="sv-SE" sz="2200" dirty="0"/>
              <a:t>Popkulturturismen växer i popularitet och många länder, regioner och destinationer fokuserar på att utveckla denna sektor för att återspegla de starka associationer de kan ha med dessa teman.</a:t>
            </a:r>
          </a:p>
          <a:p>
            <a:pPr algn="just"/>
            <a:r>
              <a:rPr lang="sv-SE" sz="2200" dirty="0"/>
              <a:t>I det här avsnittet utforskar vi några av världens och Europas mest populära popkulturturismdestinationer med särskilt fokus på Island, Litauen, Storbritannien och Sverige eftersom de är de grundande OUTPACE-länderna.</a:t>
            </a:r>
            <a:endParaRPr lang="en-US" sz="2200" dirty="0">
              <a:solidFill>
                <a:srgbClr val="FF0000"/>
              </a:solidFill>
            </a:endParaRPr>
          </a:p>
        </p:txBody>
      </p:sp>
      <p:sp>
        <p:nvSpPr>
          <p:cNvPr id="12" name="TextBox 11">
            <a:extLst>
              <a:ext uri="{FF2B5EF4-FFF2-40B4-BE49-F238E27FC236}">
                <a16:creationId xmlns:a16="http://schemas.microsoft.com/office/drawing/2014/main" id="{B438FFE5-7668-9D4B-A8DF-A186BF3AB53F}"/>
              </a:ext>
            </a:extLst>
          </p:cNvPr>
          <p:cNvSpPr txBox="1"/>
          <p:nvPr/>
        </p:nvSpPr>
        <p:spPr>
          <a:xfrm>
            <a:off x="11282809" y="5475641"/>
            <a:ext cx="824072" cy="369332"/>
          </a:xfrm>
          <a:prstGeom prst="rect">
            <a:avLst/>
          </a:prstGeom>
          <a:noFill/>
        </p:spPr>
        <p:txBody>
          <a:bodyPr wrap="none" rtlCol="0">
            <a:spAutoFit/>
          </a:bodyPr>
          <a:lstStyle/>
          <a:p>
            <a:r>
              <a:rPr lang="en-LT" dirty="0">
                <a:hlinkClick r:id="rId2"/>
              </a:rPr>
              <a:t>Source</a:t>
            </a:r>
            <a:endParaRPr lang="en-LT" dirty="0"/>
          </a:p>
        </p:txBody>
      </p:sp>
      <p:pic>
        <p:nvPicPr>
          <p:cNvPr id="4" name="Picture Placeholder 3">
            <a:extLst>
              <a:ext uri="{FF2B5EF4-FFF2-40B4-BE49-F238E27FC236}">
                <a16:creationId xmlns:a16="http://schemas.microsoft.com/office/drawing/2014/main" id="{51F9202B-F58C-4156-A7D9-EC445B49A9F5}"/>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a:xfrm>
            <a:off x="3565525" y="-107950"/>
            <a:ext cx="8626475" cy="4540250"/>
          </a:xfrm>
        </p:spPr>
      </p:pic>
    </p:spTree>
    <p:extLst>
      <p:ext uri="{BB962C8B-B14F-4D97-AF65-F5344CB8AC3E}">
        <p14:creationId xmlns:p14="http://schemas.microsoft.com/office/powerpoint/2010/main" val="1310117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sv-SE" sz="3500" dirty="0">
                <a:solidFill>
                  <a:srgbClr val="9A2E90"/>
                </a:solidFill>
              </a:rPr>
              <a:t>DE 10 STÄDERNA MED DET STÖRSTA TURISTARVET</a:t>
            </a:r>
            <a:endParaRPr lang="en-US" sz="3500" dirty="0">
              <a:solidFill>
                <a:srgbClr val="9A2E90"/>
              </a:solidFill>
            </a:endParaRP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687302" y="2124075"/>
            <a:ext cx="10504698" cy="3723689"/>
          </a:xfrm>
        </p:spPr>
        <p:txBody>
          <a:bodyPr/>
          <a:lstStyle/>
          <a:p>
            <a:pPr marL="342900" indent="-342900">
              <a:buAutoNum type="arabicPeriod"/>
            </a:pPr>
            <a:r>
              <a:rPr lang="en-US" sz="1600" dirty="0"/>
              <a:t>Amsterdam: 96 </a:t>
            </a:r>
            <a:r>
              <a:rPr lang="en-US" sz="1600" dirty="0" err="1"/>
              <a:t>teatrar</a:t>
            </a:r>
            <a:r>
              <a:rPr lang="en-US" sz="1600" dirty="0"/>
              <a:t>, 81 </a:t>
            </a:r>
            <a:r>
              <a:rPr lang="en-US" sz="1600" dirty="0" err="1"/>
              <a:t>museer</a:t>
            </a:r>
            <a:r>
              <a:rPr lang="en-US" sz="1600" dirty="0"/>
              <a:t>, 54 </a:t>
            </a:r>
            <a:r>
              <a:rPr lang="en-US" sz="1600" dirty="0" err="1"/>
              <a:t>konstgallerier</a:t>
            </a:r>
            <a:r>
              <a:rPr lang="en-US" sz="1600" dirty="0"/>
              <a:t>, 2 </a:t>
            </a:r>
            <a:r>
              <a:rPr lang="en-US" sz="1600" dirty="0" err="1"/>
              <a:t>världsarv</a:t>
            </a:r>
            <a:r>
              <a:rPr lang="en-US" sz="1600" dirty="0"/>
              <a:t>, 8 </a:t>
            </a:r>
            <a:r>
              <a:rPr lang="en-US" sz="1600" dirty="0" err="1"/>
              <a:t>konserthallar</a:t>
            </a:r>
            <a:r>
              <a:rPr lang="en-US" sz="1600" dirty="0"/>
              <a:t>, 43 </a:t>
            </a:r>
            <a:r>
              <a:rPr lang="en-US" sz="1600" dirty="0" err="1"/>
              <a:t>restauranger</a:t>
            </a:r>
            <a:r>
              <a:rPr lang="en-US" sz="1600" dirty="0"/>
              <a:t> </a:t>
            </a:r>
            <a:r>
              <a:rPr lang="en-US" sz="1600" dirty="0" err="1"/>
              <a:t>i</a:t>
            </a:r>
            <a:r>
              <a:rPr lang="en-US" sz="1600" dirty="0"/>
              <a:t> </a:t>
            </a:r>
            <a:r>
              <a:rPr lang="en-US" sz="1600" dirty="0" err="1"/>
              <a:t>Michelinguiden</a:t>
            </a:r>
            <a:r>
              <a:rPr lang="en-US" sz="1600" dirty="0"/>
              <a:t>.</a:t>
            </a:r>
          </a:p>
          <a:p>
            <a:pPr marL="342900" indent="-342900">
              <a:buAutoNum type="arabicPeriod"/>
            </a:pPr>
            <a:r>
              <a:rPr lang="en-US" sz="1600" dirty="0"/>
              <a:t>Dublin: 127 </a:t>
            </a:r>
            <a:r>
              <a:rPr lang="en-US" sz="1600" dirty="0" err="1"/>
              <a:t>teatrar</a:t>
            </a:r>
            <a:r>
              <a:rPr lang="en-US" sz="1600" dirty="0"/>
              <a:t>, 57 </a:t>
            </a:r>
            <a:r>
              <a:rPr lang="en-US" sz="1600" dirty="0" err="1"/>
              <a:t>museer</a:t>
            </a:r>
            <a:r>
              <a:rPr lang="en-US" sz="1600" dirty="0"/>
              <a:t>, 32 </a:t>
            </a:r>
            <a:r>
              <a:rPr lang="en-US" sz="1600" dirty="0" err="1"/>
              <a:t>konstgallerier</a:t>
            </a:r>
            <a:r>
              <a:rPr lang="en-US" sz="1600" dirty="0"/>
              <a:t>, 6 </a:t>
            </a:r>
            <a:r>
              <a:rPr lang="en-US" sz="1600" dirty="0" err="1"/>
              <a:t>konsertsalar</a:t>
            </a:r>
            <a:r>
              <a:rPr lang="en-US" sz="1600" dirty="0"/>
              <a:t>, 5 </a:t>
            </a:r>
            <a:r>
              <a:rPr lang="en-US" sz="1600" dirty="0" err="1"/>
              <a:t>restauranger</a:t>
            </a:r>
            <a:r>
              <a:rPr lang="en-US" sz="1600" dirty="0"/>
              <a:t> </a:t>
            </a:r>
            <a:r>
              <a:rPr lang="en-US" sz="1600" dirty="0" err="1"/>
              <a:t>i</a:t>
            </a:r>
            <a:r>
              <a:rPr lang="en-US" sz="1600" dirty="0"/>
              <a:t> </a:t>
            </a:r>
            <a:r>
              <a:rPr lang="en-US" sz="1600" dirty="0" err="1"/>
              <a:t>Michelinguiden</a:t>
            </a:r>
            <a:r>
              <a:rPr lang="en-US" sz="1600" dirty="0"/>
              <a:t>.</a:t>
            </a:r>
          </a:p>
          <a:p>
            <a:pPr marL="342900" indent="-342900">
              <a:buAutoNum type="arabicPeriod"/>
            </a:pPr>
            <a:r>
              <a:rPr lang="en-US" sz="1600" dirty="0" err="1"/>
              <a:t>Prag</a:t>
            </a:r>
            <a:r>
              <a:rPr lang="en-US" sz="1600" dirty="0"/>
              <a:t>: 129 </a:t>
            </a:r>
            <a:r>
              <a:rPr lang="en-US" sz="1600" dirty="0" err="1"/>
              <a:t>teatrar</a:t>
            </a:r>
            <a:r>
              <a:rPr lang="en-US" sz="1600" dirty="0"/>
              <a:t>, 110 </a:t>
            </a:r>
            <a:r>
              <a:rPr lang="en-US" sz="1600" dirty="0" err="1"/>
              <a:t>museer</a:t>
            </a:r>
            <a:r>
              <a:rPr lang="en-US" sz="1600" dirty="0"/>
              <a:t>, 201 </a:t>
            </a:r>
            <a:r>
              <a:rPr lang="en-US" sz="1600" dirty="0" err="1"/>
              <a:t>konstgallerier</a:t>
            </a:r>
            <a:r>
              <a:rPr lang="en-US" sz="1600" dirty="0"/>
              <a:t>, 1 </a:t>
            </a:r>
            <a:r>
              <a:rPr lang="en-US" sz="1600" dirty="0" err="1"/>
              <a:t>världsarv</a:t>
            </a:r>
            <a:r>
              <a:rPr lang="en-US" sz="1600" dirty="0"/>
              <a:t>, 4 </a:t>
            </a:r>
            <a:r>
              <a:rPr lang="en-US" sz="1600" dirty="0" err="1"/>
              <a:t>konsertsalar</a:t>
            </a:r>
            <a:r>
              <a:rPr lang="en-US" sz="1600" dirty="0"/>
              <a:t>, 3 </a:t>
            </a:r>
            <a:r>
              <a:rPr lang="en-US" sz="1600" dirty="0" err="1"/>
              <a:t>restauranger</a:t>
            </a:r>
            <a:r>
              <a:rPr lang="en-US" sz="1600" dirty="0"/>
              <a:t> </a:t>
            </a:r>
            <a:r>
              <a:rPr lang="en-US" sz="1600" dirty="0" err="1"/>
              <a:t>i</a:t>
            </a:r>
            <a:r>
              <a:rPr lang="en-US" sz="1600" dirty="0"/>
              <a:t> </a:t>
            </a:r>
            <a:r>
              <a:rPr lang="en-US" sz="1600" dirty="0" err="1"/>
              <a:t>Michelinguiden</a:t>
            </a:r>
            <a:r>
              <a:rPr lang="en-US" sz="1600" dirty="0"/>
              <a:t>.</a:t>
            </a:r>
            <a:endParaRPr lang="sv-SE" sz="1600" dirty="0"/>
          </a:p>
          <a:p>
            <a:pPr marL="342900" indent="-342900">
              <a:buAutoNum type="arabicPeriod"/>
            </a:pPr>
            <a:r>
              <a:rPr lang="sv-SE" sz="1600" dirty="0"/>
              <a:t>Miami: 72 teatrar, 18 museer, 27 konstgallerier, 1 världsarv och 1 konsertsal.</a:t>
            </a:r>
          </a:p>
          <a:p>
            <a:pPr marL="342900" indent="-342900">
              <a:buAutoNum type="arabicPeriod"/>
            </a:pPr>
            <a:r>
              <a:rPr lang="sv-SE" sz="1600" dirty="0"/>
              <a:t>Paris: 245 teatrar, 147 museer, 69 konstgallerier, 1 världsarv, 6 konsertsalar, 100 restauranger i Michelinguiden.</a:t>
            </a:r>
            <a:r>
              <a:rPr lang="en-US" sz="1600" dirty="0"/>
              <a:t> </a:t>
            </a:r>
          </a:p>
          <a:p>
            <a:pPr marL="342900" indent="-342900">
              <a:buAutoNum type="arabicPeriod"/>
            </a:pPr>
            <a:r>
              <a:rPr lang="en-US" sz="1600" dirty="0"/>
              <a:t>Barcelona: 80 </a:t>
            </a:r>
            <a:r>
              <a:rPr lang="en-US" sz="1600" dirty="0" err="1"/>
              <a:t>teatrar</a:t>
            </a:r>
            <a:r>
              <a:rPr lang="en-US" sz="1600" dirty="0"/>
              <a:t>, 95 </a:t>
            </a:r>
            <a:r>
              <a:rPr lang="en-US" sz="1600" dirty="0" err="1"/>
              <a:t>museer</a:t>
            </a:r>
            <a:r>
              <a:rPr lang="en-US" sz="1600" dirty="0"/>
              <a:t>, 46 </a:t>
            </a:r>
            <a:r>
              <a:rPr lang="en-US" sz="1600" dirty="0" err="1"/>
              <a:t>konstgallerier</a:t>
            </a:r>
            <a:r>
              <a:rPr lang="en-US" sz="1600" dirty="0"/>
              <a:t>, 1 </a:t>
            </a:r>
            <a:r>
              <a:rPr lang="en-US" sz="1600" dirty="0" err="1"/>
              <a:t>världsarv</a:t>
            </a:r>
            <a:r>
              <a:rPr lang="en-US" sz="1600" dirty="0"/>
              <a:t>, 3 </a:t>
            </a:r>
            <a:r>
              <a:rPr lang="en-US" sz="1600" dirty="0" err="1"/>
              <a:t>konsertsalar</a:t>
            </a:r>
            <a:r>
              <a:rPr lang="en-US" sz="1600" dirty="0"/>
              <a:t>, 25 </a:t>
            </a:r>
            <a:r>
              <a:rPr lang="en-US" sz="1600" dirty="0" err="1"/>
              <a:t>restauranger</a:t>
            </a:r>
            <a:r>
              <a:rPr lang="en-US" sz="1600" dirty="0"/>
              <a:t> </a:t>
            </a:r>
            <a:r>
              <a:rPr lang="en-US" sz="1600" dirty="0" err="1"/>
              <a:t>i</a:t>
            </a:r>
            <a:r>
              <a:rPr lang="en-US" sz="1600" dirty="0"/>
              <a:t> </a:t>
            </a:r>
            <a:r>
              <a:rPr lang="en-US" sz="1600" dirty="0" err="1"/>
              <a:t>Michelinguiden</a:t>
            </a:r>
            <a:r>
              <a:rPr lang="en-US" sz="1600" dirty="0"/>
              <a:t>.</a:t>
            </a:r>
          </a:p>
          <a:p>
            <a:pPr marL="342900" indent="-342900">
              <a:buAutoNum type="arabicPeriod"/>
            </a:pPr>
            <a:r>
              <a:rPr lang="en-US" sz="1600" dirty="0"/>
              <a:t>Milano: 43 </a:t>
            </a:r>
            <a:r>
              <a:rPr lang="en-US" sz="1600" dirty="0" err="1"/>
              <a:t>teatrar</a:t>
            </a:r>
            <a:r>
              <a:rPr lang="en-US" sz="1600" dirty="0"/>
              <a:t>, 76 </a:t>
            </a:r>
            <a:r>
              <a:rPr lang="en-US" sz="1600" dirty="0" err="1"/>
              <a:t>museer</a:t>
            </a:r>
            <a:r>
              <a:rPr lang="en-US" sz="1600" dirty="0"/>
              <a:t>, 42 </a:t>
            </a:r>
            <a:r>
              <a:rPr lang="en-US" sz="1600" dirty="0" err="1"/>
              <a:t>konstgallerier</a:t>
            </a:r>
            <a:r>
              <a:rPr lang="en-US" sz="1600" dirty="0"/>
              <a:t>, 1 </a:t>
            </a:r>
            <a:r>
              <a:rPr lang="en-US" sz="1600" dirty="0" err="1"/>
              <a:t>världsarv</a:t>
            </a:r>
            <a:r>
              <a:rPr lang="en-US" sz="1600" dirty="0"/>
              <a:t>, 4 </a:t>
            </a:r>
            <a:r>
              <a:rPr lang="en-US" sz="1600" dirty="0" err="1"/>
              <a:t>konsertsalar</a:t>
            </a:r>
            <a:r>
              <a:rPr lang="en-US" sz="1600" dirty="0"/>
              <a:t>, 17 </a:t>
            </a:r>
            <a:r>
              <a:rPr lang="en-US" sz="1600" dirty="0" err="1"/>
              <a:t>restauranger</a:t>
            </a:r>
            <a:r>
              <a:rPr lang="en-US" sz="1600" dirty="0"/>
              <a:t> </a:t>
            </a:r>
            <a:r>
              <a:rPr lang="en-US" sz="1600" dirty="0" err="1"/>
              <a:t>i</a:t>
            </a:r>
            <a:r>
              <a:rPr lang="en-US" sz="1600" dirty="0"/>
              <a:t> </a:t>
            </a:r>
            <a:r>
              <a:rPr lang="en-US" sz="1600" dirty="0" err="1"/>
              <a:t>Michelinguiden</a:t>
            </a:r>
            <a:r>
              <a:rPr lang="en-US" sz="1600" dirty="0"/>
              <a:t>.</a:t>
            </a:r>
          </a:p>
          <a:p>
            <a:pPr marL="342900" indent="-342900">
              <a:buAutoNum type="arabicPeriod"/>
            </a:pPr>
            <a:r>
              <a:rPr lang="en-US" sz="1600" dirty="0"/>
              <a:t>Rom: 93 </a:t>
            </a:r>
            <a:r>
              <a:rPr lang="en-US" sz="1600" dirty="0" err="1"/>
              <a:t>teatrar</a:t>
            </a:r>
            <a:r>
              <a:rPr lang="en-US" sz="1600" dirty="0"/>
              <a:t>, 151 </a:t>
            </a:r>
            <a:r>
              <a:rPr lang="en-US" sz="1600" dirty="0" err="1"/>
              <a:t>museer</a:t>
            </a:r>
            <a:r>
              <a:rPr lang="en-US" sz="1600" dirty="0"/>
              <a:t>, 42 </a:t>
            </a:r>
            <a:r>
              <a:rPr lang="en-US" sz="1600" dirty="0" err="1"/>
              <a:t>konstgallerier</a:t>
            </a:r>
            <a:r>
              <a:rPr lang="en-US" sz="1600" dirty="0"/>
              <a:t>, 5 </a:t>
            </a:r>
            <a:r>
              <a:rPr lang="en-US" sz="1600" dirty="0" err="1"/>
              <a:t>världsarv</a:t>
            </a:r>
            <a:r>
              <a:rPr lang="en-US" sz="1600" dirty="0"/>
              <a:t>, 3 </a:t>
            </a:r>
            <a:r>
              <a:rPr lang="en-US" sz="1600" dirty="0" err="1"/>
              <a:t>konsertsalar</a:t>
            </a:r>
            <a:r>
              <a:rPr lang="en-US" sz="1600" dirty="0"/>
              <a:t>, 18 </a:t>
            </a:r>
            <a:r>
              <a:rPr lang="en-US" sz="1600" dirty="0" err="1"/>
              <a:t>restauranger</a:t>
            </a:r>
            <a:r>
              <a:rPr lang="en-US" sz="1600" dirty="0"/>
              <a:t> </a:t>
            </a:r>
            <a:r>
              <a:rPr lang="en-US" sz="1600" dirty="0" err="1"/>
              <a:t>i</a:t>
            </a:r>
            <a:r>
              <a:rPr lang="en-US" sz="1600" dirty="0"/>
              <a:t> </a:t>
            </a:r>
            <a:r>
              <a:rPr lang="en-US" sz="1600" dirty="0" err="1"/>
              <a:t>Michelinguiden</a:t>
            </a:r>
            <a:r>
              <a:rPr lang="en-US" sz="1600" dirty="0"/>
              <a:t>.</a:t>
            </a:r>
          </a:p>
          <a:p>
            <a:pPr marL="342900" indent="-342900">
              <a:buAutoNum type="arabicPeriod"/>
            </a:pPr>
            <a:r>
              <a:rPr lang="sv-SE" sz="1600" dirty="0"/>
              <a:t>Wien: 55 teatrar, 103 museer, 14 konstgallerier, 2 världsarv, 7 konsertsalar, 9 restauranger i Michelinguiden.</a:t>
            </a:r>
          </a:p>
          <a:p>
            <a:pPr marL="342900" indent="-342900">
              <a:buAutoNum type="arabicPeriod"/>
            </a:pPr>
            <a:r>
              <a:rPr lang="sv-SE" sz="1600" dirty="0"/>
              <a:t>London: 878 teatrar, 186 museer, 125 konstgallerier, 4 världsarv, 17 konsertsalar, 67 restauranger i Michelinguiden.</a:t>
            </a:r>
            <a:endParaRPr lang="en-US" sz="1600" dirty="0"/>
          </a:p>
        </p:txBody>
      </p:sp>
      <p:sp>
        <p:nvSpPr>
          <p:cNvPr id="2" name="TextBox 1">
            <a:extLst>
              <a:ext uri="{FF2B5EF4-FFF2-40B4-BE49-F238E27FC236}">
                <a16:creationId xmlns:a16="http://schemas.microsoft.com/office/drawing/2014/main" id="{6A137C54-F72A-1342-B465-12D21D944138}"/>
              </a:ext>
            </a:extLst>
          </p:cNvPr>
          <p:cNvSpPr txBox="1"/>
          <p:nvPr/>
        </p:nvSpPr>
        <p:spPr>
          <a:xfrm>
            <a:off x="1687302" y="6286676"/>
            <a:ext cx="824072" cy="369332"/>
          </a:xfrm>
          <a:prstGeom prst="rect">
            <a:avLst/>
          </a:prstGeom>
          <a:noFill/>
        </p:spPr>
        <p:txBody>
          <a:bodyPr wrap="none" rtlCol="0">
            <a:spAutoFit/>
          </a:bodyPr>
          <a:lstStyle/>
          <a:p>
            <a:r>
              <a:rPr lang="en-LT" dirty="0">
                <a:hlinkClick r:id="rId2"/>
              </a:rPr>
              <a:t>Source</a:t>
            </a:r>
            <a:endParaRPr lang="en-LT" dirty="0"/>
          </a:p>
        </p:txBody>
      </p:sp>
      <p:pic>
        <p:nvPicPr>
          <p:cNvPr id="7" name="Graphic 6" descr="Earth globe: Africa and Europe with solid fill">
            <a:extLst>
              <a:ext uri="{FF2B5EF4-FFF2-40B4-BE49-F238E27FC236}">
                <a16:creationId xmlns:a16="http://schemas.microsoft.com/office/drawing/2014/main" id="{5BA28BF8-5BCD-4921-9ED8-663E842017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2603" y="900113"/>
            <a:ext cx="914400" cy="914400"/>
          </a:xfrm>
          <a:prstGeom prst="rect">
            <a:avLst/>
          </a:prstGeom>
        </p:spPr>
      </p:pic>
    </p:spTree>
    <p:extLst>
      <p:ext uri="{BB962C8B-B14F-4D97-AF65-F5344CB8AC3E}">
        <p14:creationId xmlns:p14="http://schemas.microsoft.com/office/powerpoint/2010/main" val="1681907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sv-SE" sz="3500" dirty="0">
                <a:solidFill>
                  <a:srgbClr val="9A2E90"/>
                </a:solidFill>
              </a:rPr>
              <a:t>BÄSTA DESTINATIONER FÖR POPKULTUR INGÅR (1)</a:t>
            </a:r>
            <a:endParaRPr lang="en-US" sz="3500" dirty="0">
              <a:solidFill>
                <a:srgbClr val="9A2E90"/>
              </a:solidFill>
            </a:endParaRP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785990" y="1504950"/>
            <a:ext cx="10523705" cy="4810879"/>
          </a:xfrm>
        </p:spPr>
        <p:txBody>
          <a:bodyPr/>
          <a:lstStyle/>
          <a:p>
            <a:pPr>
              <a:lnSpc>
                <a:spcPct val="100000"/>
              </a:lnSpc>
            </a:pPr>
            <a:r>
              <a:rPr lang="en-US" sz="1400" dirty="0">
                <a:solidFill>
                  <a:srgbClr val="91BE46"/>
                </a:solidFill>
              </a:rPr>
              <a:t>FILMER</a:t>
            </a:r>
            <a:br>
              <a:rPr lang="en-US" sz="1400" dirty="0"/>
            </a:br>
            <a:r>
              <a:rPr lang="en-US" sz="1400" dirty="0"/>
              <a:t>- Los Angeles, </a:t>
            </a:r>
            <a:r>
              <a:rPr lang="en-US" sz="1400" dirty="0" err="1"/>
              <a:t>Kaliforniens</a:t>
            </a:r>
            <a:r>
              <a:rPr lang="en-US" sz="1400" dirty="0"/>
              <a:t> </a:t>
            </a:r>
            <a:r>
              <a:rPr lang="en-US" sz="1400" dirty="0" err="1"/>
              <a:t>filmstudior</a:t>
            </a:r>
            <a:r>
              <a:rPr lang="en-US" sz="1400" dirty="0"/>
              <a:t> </a:t>
            </a:r>
          </a:p>
          <a:p>
            <a:pPr>
              <a:lnSpc>
                <a:spcPct val="100000"/>
              </a:lnSpc>
            </a:pPr>
            <a:r>
              <a:rPr lang="en-US" sz="1400" dirty="0"/>
              <a:t>- New York City, New York </a:t>
            </a:r>
            <a:r>
              <a:rPr lang="en-US" sz="1400" dirty="0" err="1"/>
              <a:t>stadsområde</a:t>
            </a:r>
            <a:r>
              <a:rPr lang="en-US" sz="1400" dirty="0"/>
              <a:t> med </a:t>
            </a:r>
            <a:r>
              <a:rPr lang="en-US" sz="1400" dirty="0" err="1"/>
              <a:t>i</a:t>
            </a:r>
            <a:r>
              <a:rPr lang="en-US" sz="1400" dirty="0"/>
              <a:t> </a:t>
            </a:r>
            <a:r>
              <a:rPr lang="en-US" sz="1400" dirty="0" err="1"/>
              <a:t>hundratals</a:t>
            </a:r>
            <a:r>
              <a:rPr lang="en-US" sz="1400" dirty="0"/>
              <a:t> Hollywood- </a:t>
            </a:r>
            <a:r>
              <a:rPr lang="en-US" sz="1400" dirty="0" err="1"/>
              <a:t>och</a:t>
            </a:r>
            <a:r>
              <a:rPr lang="en-US" sz="1400" dirty="0"/>
              <a:t> </a:t>
            </a:r>
            <a:r>
              <a:rPr lang="en-US" sz="1400" dirty="0" err="1"/>
              <a:t>amerikanska</a:t>
            </a:r>
            <a:r>
              <a:rPr lang="en-US" sz="1400" dirty="0"/>
              <a:t> </a:t>
            </a:r>
            <a:r>
              <a:rPr lang="en-US" sz="1400" dirty="0" err="1"/>
              <a:t>filmer</a:t>
            </a:r>
            <a:r>
              <a:rPr lang="en-US" sz="1400" dirty="0"/>
              <a:t> </a:t>
            </a:r>
          </a:p>
          <a:p>
            <a:pPr>
              <a:lnSpc>
                <a:spcPct val="100000"/>
              </a:lnSpc>
            </a:pPr>
            <a:r>
              <a:rPr lang="en-US" sz="1400" dirty="0"/>
              <a:t>- Salzburg, </a:t>
            </a:r>
            <a:r>
              <a:rPr lang="en-US" sz="1400" dirty="0" err="1"/>
              <a:t>Österrike</a:t>
            </a:r>
            <a:r>
              <a:rPr lang="en-US" sz="1400" dirty="0"/>
              <a:t>, </a:t>
            </a:r>
            <a:r>
              <a:rPr lang="en-US" sz="1400" dirty="0" err="1"/>
              <a:t>där</a:t>
            </a:r>
            <a:r>
              <a:rPr lang="en-US" sz="1400" dirty="0"/>
              <a:t> </a:t>
            </a:r>
            <a:r>
              <a:rPr lang="en-US" sz="1400" dirty="0" err="1"/>
              <a:t>många</a:t>
            </a:r>
            <a:r>
              <a:rPr lang="en-US" sz="1400" dirty="0"/>
              <a:t> </a:t>
            </a:r>
            <a:r>
              <a:rPr lang="en-US" sz="1400" dirty="0" err="1"/>
              <a:t>scener</a:t>
            </a:r>
            <a:r>
              <a:rPr lang="en-US" sz="1400" dirty="0"/>
              <a:t> </a:t>
            </a:r>
            <a:r>
              <a:rPr lang="en-US" sz="1400" dirty="0" err="1"/>
              <a:t>från</a:t>
            </a:r>
            <a:r>
              <a:rPr lang="en-US" sz="1400" dirty="0"/>
              <a:t> The Sound of Music (1965) </a:t>
            </a:r>
            <a:r>
              <a:rPr lang="en-US" sz="1400" dirty="0" err="1"/>
              <a:t>spelades</a:t>
            </a:r>
            <a:r>
              <a:rPr lang="en-US" sz="1400" dirty="0"/>
              <a:t> in </a:t>
            </a:r>
          </a:p>
          <a:p>
            <a:pPr>
              <a:lnSpc>
                <a:spcPct val="100000"/>
              </a:lnSpc>
            </a:pPr>
            <a:r>
              <a:rPr lang="en-US" sz="1400" dirty="0"/>
              <a:t>- </a:t>
            </a:r>
            <a:r>
              <a:rPr lang="en-US" sz="1400" dirty="0" err="1"/>
              <a:t>Tunisien</a:t>
            </a:r>
            <a:r>
              <a:rPr lang="en-US" sz="1400" dirty="0"/>
              <a:t>, </a:t>
            </a:r>
            <a:r>
              <a:rPr lang="en-US" sz="1400" dirty="0" err="1"/>
              <a:t>platsen</a:t>
            </a:r>
            <a:r>
              <a:rPr lang="en-US" sz="1400" dirty="0"/>
              <a:t> </a:t>
            </a:r>
            <a:r>
              <a:rPr lang="en-US" sz="1400" dirty="0" err="1"/>
              <a:t>för</a:t>
            </a:r>
            <a:r>
              <a:rPr lang="en-US" sz="1400" dirty="0"/>
              <a:t> </a:t>
            </a:r>
            <a:r>
              <a:rPr lang="en-US" sz="1400" dirty="0" err="1"/>
              <a:t>inspelningen</a:t>
            </a:r>
            <a:r>
              <a:rPr lang="en-US" sz="1400" dirty="0"/>
              <a:t> av Star Wars-</a:t>
            </a:r>
            <a:r>
              <a:rPr lang="en-US" sz="1400" dirty="0" err="1"/>
              <a:t>filmerna</a:t>
            </a:r>
            <a:r>
              <a:rPr lang="en-US" sz="1400" dirty="0"/>
              <a:t>, </a:t>
            </a:r>
            <a:r>
              <a:rPr lang="en-US" sz="1400" dirty="0" err="1"/>
              <a:t>började</a:t>
            </a:r>
            <a:r>
              <a:rPr lang="en-US" sz="1400" dirty="0"/>
              <a:t> 1977 </a:t>
            </a:r>
          </a:p>
          <a:p>
            <a:pPr>
              <a:lnSpc>
                <a:spcPct val="100000"/>
              </a:lnSpc>
            </a:pPr>
            <a:r>
              <a:rPr lang="en-US" sz="1400" dirty="0"/>
              <a:t>- The Field of Dreams, </a:t>
            </a:r>
            <a:r>
              <a:rPr lang="en-US" sz="1400" dirty="0" err="1"/>
              <a:t>en</a:t>
            </a:r>
            <a:r>
              <a:rPr lang="en-US" sz="1400" dirty="0"/>
              <a:t> </a:t>
            </a:r>
            <a:r>
              <a:rPr lang="en-US" sz="1400" dirty="0" err="1"/>
              <a:t>basebollplan</a:t>
            </a:r>
            <a:r>
              <a:rPr lang="en-US" sz="1400" dirty="0"/>
              <a:t> med </a:t>
            </a:r>
            <a:r>
              <a:rPr lang="en-US" sz="1400" dirty="0" err="1"/>
              <a:t>i</a:t>
            </a:r>
            <a:r>
              <a:rPr lang="en-US" sz="1400" dirty="0"/>
              <a:t> </a:t>
            </a:r>
            <a:r>
              <a:rPr lang="en-US" sz="1400" dirty="0" err="1"/>
              <a:t>filmen</a:t>
            </a:r>
            <a:r>
              <a:rPr lang="en-US" sz="1400" dirty="0"/>
              <a:t> </a:t>
            </a:r>
            <a:r>
              <a:rPr lang="en-US" sz="1400" dirty="0" err="1"/>
              <a:t>från</a:t>
            </a:r>
            <a:r>
              <a:rPr lang="en-US" sz="1400" dirty="0"/>
              <a:t> 1989 med </a:t>
            </a:r>
            <a:r>
              <a:rPr lang="en-US" sz="1400" dirty="0" err="1"/>
              <a:t>samma</a:t>
            </a:r>
            <a:r>
              <a:rPr lang="en-US" sz="1400" dirty="0"/>
              <a:t> </a:t>
            </a:r>
            <a:r>
              <a:rPr lang="en-US" sz="1400" dirty="0" err="1"/>
              <a:t>namn</a:t>
            </a:r>
            <a:r>
              <a:rPr lang="en-US" sz="1400" dirty="0"/>
              <a:t> </a:t>
            </a:r>
          </a:p>
          <a:p>
            <a:pPr>
              <a:lnSpc>
                <a:spcPct val="100000"/>
              </a:lnSpc>
            </a:pPr>
            <a:r>
              <a:rPr lang="en-US" sz="1400" dirty="0"/>
              <a:t>- Petra, </a:t>
            </a:r>
            <a:r>
              <a:rPr lang="en-US" sz="1400" dirty="0" err="1"/>
              <a:t>Jordanien</a:t>
            </a:r>
            <a:r>
              <a:rPr lang="en-US" sz="1400" dirty="0"/>
              <a:t>, </a:t>
            </a:r>
            <a:r>
              <a:rPr lang="en-US" sz="1400" dirty="0" err="1"/>
              <a:t>där</a:t>
            </a:r>
            <a:r>
              <a:rPr lang="en-US" sz="1400" dirty="0"/>
              <a:t> </a:t>
            </a:r>
            <a:r>
              <a:rPr lang="en-US" sz="1400" dirty="0" err="1"/>
              <a:t>besöken</a:t>
            </a:r>
            <a:r>
              <a:rPr lang="en-US" sz="1400" dirty="0"/>
              <a:t> </a:t>
            </a:r>
            <a:r>
              <a:rPr lang="en-US" sz="1400" dirty="0" err="1"/>
              <a:t>gick</a:t>
            </a:r>
            <a:r>
              <a:rPr lang="en-US" sz="1400" dirty="0"/>
              <a:t> </a:t>
            </a:r>
            <a:r>
              <a:rPr lang="en-US" sz="1400" dirty="0" err="1"/>
              <a:t>från</a:t>
            </a:r>
            <a:r>
              <a:rPr lang="en-US" sz="1400" dirty="0"/>
              <a:t> </a:t>
            </a:r>
            <a:r>
              <a:rPr lang="en-US" sz="1400" dirty="0" err="1"/>
              <a:t>tusentals</a:t>
            </a:r>
            <a:r>
              <a:rPr lang="en-US" sz="1400" dirty="0"/>
              <a:t> till </a:t>
            </a:r>
            <a:r>
              <a:rPr lang="en-US" sz="1400" dirty="0" err="1"/>
              <a:t>miljoner</a:t>
            </a:r>
            <a:r>
              <a:rPr lang="en-US" sz="1400" dirty="0"/>
              <a:t> </a:t>
            </a:r>
            <a:r>
              <a:rPr lang="en-US" sz="1400" dirty="0" err="1"/>
              <a:t>efter</a:t>
            </a:r>
            <a:r>
              <a:rPr lang="en-US" sz="1400" dirty="0"/>
              <a:t> </a:t>
            </a:r>
            <a:r>
              <a:rPr lang="en-US" sz="1400" dirty="0" err="1"/>
              <a:t>kulmen</a:t>
            </a:r>
            <a:r>
              <a:rPr lang="en-US" sz="1400" dirty="0"/>
              <a:t> </a:t>
            </a:r>
            <a:r>
              <a:rPr lang="en-US" sz="1400" dirty="0" err="1"/>
              <a:t>i</a:t>
            </a:r>
            <a:r>
              <a:rPr lang="en-US" sz="1400" dirty="0"/>
              <a:t> </a:t>
            </a:r>
            <a:r>
              <a:rPr lang="en-US" sz="1400" dirty="0" err="1"/>
              <a:t>filmen</a:t>
            </a:r>
            <a:r>
              <a:rPr lang="en-US" sz="1400" dirty="0"/>
              <a:t> Indiana </a:t>
            </a:r>
            <a:r>
              <a:rPr lang="en-US" sz="1400" dirty="0" err="1"/>
              <a:t>från</a:t>
            </a:r>
            <a:r>
              <a:rPr lang="en-US" sz="1400" dirty="0"/>
              <a:t> 1989 Jones and the Last Crusade </a:t>
            </a:r>
            <a:r>
              <a:rPr lang="en-US" sz="1400" dirty="0" err="1"/>
              <a:t>filmades</a:t>
            </a:r>
            <a:r>
              <a:rPr lang="en-US" sz="1400" dirty="0"/>
              <a:t> </a:t>
            </a:r>
            <a:r>
              <a:rPr lang="en-US" sz="1400" dirty="0" err="1"/>
              <a:t>i</a:t>
            </a:r>
            <a:r>
              <a:rPr lang="en-US" sz="1400" dirty="0"/>
              <a:t> Al </a:t>
            </a:r>
            <a:r>
              <a:rPr lang="en-US" sz="1400" dirty="0" err="1"/>
              <a:t>Khazneh</a:t>
            </a:r>
            <a:r>
              <a:rPr lang="en-US" sz="1400" dirty="0"/>
              <a:t> </a:t>
            </a:r>
          </a:p>
          <a:p>
            <a:pPr>
              <a:lnSpc>
                <a:spcPct val="100000"/>
              </a:lnSpc>
            </a:pPr>
            <a:r>
              <a:rPr lang="en-US" sz="1400" dirty="0"/>
              <a:t>- Wallace Monument, Stirling, </a:t>
            </a:r>
            <a:r>
              <a:rPr lang="en-US" sz="1400" dirty="0" err="1"/>
              <a:t>tillägnad</a:t>
            </a:r>
            <a:r>
              <a:rPr lang="en-US" sz="1400" dirty="0"/>
              <a:t> den </a:t>
            </a:r>
            <a:r>
              <a:rPr lang="en-US" sz="1400" dirty="0" err="1"/>
              <a:t>skotske</a:t>
            </a:r>
            <a:r>
              <a:rPr lang="en-US" sz="1400" dirty="0"/>
              <a:t> </a:t>
            </a:r>
            <a:r>
              <a:rPr lang="en-US" sz="1400" dirty="0" err="1"/>
              <a:t>hjälten</a:t>
            </a:r>
            <a:r>
              <a:rPr lang="en-US" sz="1400" dirty="0"/>
              <a:t> William Wallace. </a:t>
            </a:r>
            <a:r>
              <a:rPr lang="en-US" sz="1400" dirty="0" err="1"/>
              <a:t>Såg</a:t>
            </a:r>
            <a:r>
              <a:rPr lang="en-US" sz="1400" dirty="0"/>
              <a:t> </a:t>
            </a:r>
            <a:r>
              <a:rPr lang="en-US" sz="1400" dirty="0" err="1"/>
              <a:t>en</a:t>
            </a:r>
            <a:r>
              <a:rPr lang="en-US" sz="1400" dirty="0"/>
              <a:t> </a:t>
            </a:r>
            <a:r>
              <a:rPr lang="en-US" sz="1400" dirty="0" err="1"/>
              <a:t>besökare</a:t>
            </a:r>
            <a:r>
              <a:rPr lang="en-US" sz="1400" dirty="0"/>
              <a:t> </a:t>
            </a:r>
            <a:r>
              <a:rPr lang="en-US" sz="1400" dirty="0" err="1"/>
              <a:t>öka</a:t>
            </a:r>
            <a:r>
              <a:rPr lang="en-US" sz="1400" dirty="0"/>
              <a:t> med 160 000 </a:t>
            </a:r>
            <a:r>
              <a:rPr lang="en-US" sz="1400" dirty="0" err="1"/>
              <a:t>efter</a:t>
            </a:r>
            <a:r>
              <a:rPr lang="en-US" sz="1400" dirty="0"/>
              <a:t> </a:t>
            </a:r>
            <a:r>
              <a:rPr lang="en-US" sz="1400" dirty="0" err="1"/>
              <a:t>filmen</a:t>
            </a:r>
            <a:r>
              <a:rPr lang="en-US" sz="1400" dirty="0"/>
              <a:t> Braveheart </a:t>
            </a:r>
          </a:p>
          <a:p>
            <a:pPr>
              <a:lnSpc>
                <a:spcPct val="100000"/>
              </a:lnSpc>
            </a:pPr>
            <a:r>
              <a:rPr lang="en-US" sz="1400" dirty="0"/>
              <a:t>- </a:t>
            </a:r>
            <a:r>
              <a:rPr lang="en-US" sz="1400" dirty="0" err="1"/>
              <a:t>Burkittsville</a:t>
            </a:r>
            <a:r>
              <a:rPr lang="en-US" sz="1400" dirty="0"/>
              <a:t>, Maryland </a:t>
            </a:r>
            <a:r>
              <a:rPr lang="en-US" sz="1400" dirty="0" err="1"/>
              <a:t>från</a:t>
            </a:r>
            <a:r>
              <a:rPr lang="en-US" sz="1400" dirty="0"/>
              <a:t> 1995, </a:t>
            </a:r>
            <a:r>
              <a:rPr lang="en-US" sz="1400" dirty="0" err="1"/>
              <a:t>där</a:t>
            </a:r>
            <a:r>
              <a:rPr lang="en-US" sz="1400" dirty="0"/>
              <a:t> </a:t>
            </a:r>
            <a:r>
              <a:rPr lang="en-US" sz="1400" dirty="0" err="1"/>
              <a:t>turister</a:t>
            </a:r>
            <a:r>
              <a:rPr lang="en-US" sz="1400" dirty="0"/>
              <a:t> </a:t>
            </a:r>
            <a:r>
              <a:rPr lang="en-US" sz="1400" dirty="0" err="1"/>
              <a:t>återskapar</a:t>
            </a:r>
            <a:r>
              <a:rPr lang="en-US" sz="1400" dirty="0"/>
              <a:t> de </a:t>
            </a:r>
            <a:r>
              <a:rPr lang="en-US" sz="1400" dirty="0" err="1"/>
              <a:t>mest</a:t>
            </a:r>
            <a:r>
              <a:rPr lang="en-US" sz="1400" dirty="0"/>
              <a:t> </a:t>
            </a:r>
            <a:r>
              <a:rPr lang="en-US" sz="1400" dirty="0" err="1"/>
              <a:t>ohyggliga</a:t>
            </a:r>
            <a:r>
              <a:rPr lang="en-US" sz="1400" dirty="0"/>
              <a:t> </a:t>
            </a:r>
            <a:r>
              <a:rPr lang="en-US" sz="1400" dirty="0" err="1"/>
              <a:t>scenerna</a:t>
            </a:r>
            <a:r>
              <a:rPr lang="en-US" sz="1400" dirty="0"/>
              <a:t> </a:t>
            </a:r>
            <a:r>
              <a:rPr lang="en-US" sz="1400" dirty="0" err="1"/>
              <a:t>från</a:t>
            </a:r>
            <a:r>
              <a:rPr lang="en-US" sz="1400" dirty="0"/>
              <a:t> </a:t>
            </a:r>
            <a:r>
              <a:rPr lang="en-US" sz="1400" dirty="0" err="1"/>
              <a:t>filmen</a:t>
            </a:r>
            <a:r>
              <a:rPr lang="en-US" sz="1400" dirty="0"/>
              <a:t> The Blair Witch Project </a:t>
            </a:r>
            <a:r>
              <a:rPr lang="en-US" sz="1400" dirty="0" err="1"/>
              <a:t>från</a:t>
            </a:r>
            <a:r>
              <a:rPr lang="en-US" sz="1400" dirty="0"/>
              <a:t> 1999 </a:t>
            </a:r>
          </a:p>
          <a:p>
            <a:pPr>
              <a:lnSpc>
                <a:spcPct val="100000"/>
              </a:lnSpc>
            </a:pPr>
            <a:r>
              <a:rPr lang="en-US" sz="1400" dirty="0"/>
              <a:t>- Nya Zeeland, </a:t>
            </a:r>
            <a:r>
              <a:rPr lang="en-US" sz="1400" dirty="0" err="1"/>
              <a:t>efter</a:t>
            </a:r>
            <a:r>
              <a:rPr lang="en-US" sz="1400" dirty="0"/>
              <a:t> </a:t>
            </a:r>
            <a:r>
              <a:rPr lang="en-US" sz="1400" dirty="0" err="1"/>
              <a:t>att</a:t>
            </a:r>
            <a:r>
              <a:rPr lang="en-US" sz="1400" dirty="0"/>
              <a:t> Sagan om </a:t>
            </a:r>
            <a:r>
              <a:rPr lang="en-US" sz="1400" dirty="0" err="1"/>
              <a:t>ringen</a:t>
            </a:r>
            <a:r>
              <a:rPr lang="en-US" sz="1400" dirty="0"/>
              <a:t> (2001–2003) </a:t>
            </a:r>
            <a:r>
              <a:rPr lang="en-US" sz="1400" dirty="0" err="1"/>
              <a:t>spelades</a:t>
            </a:r>
            <a:r>
              <a:rPr lang="en-US" sz="1400" dirty="0"/>
              <a:t> in </a:t>
            </a:r>
            <a:r>
              <a:rPr lang="en-US" sz="1400" dirty="0" err="1"/>
              <a:t>där</a:t>
            </a:r>
            <a:r>
              <a:rPr lang="en-US" sz="1400" dirty="0"/>
              <a:t> </a:t>
            </a:r>
          </a:p>
          <a:p>
            <a:pPr>
              <a:lnSpc>
                <a:spcPct val="100000"/>
              </a:lnSpc>
            </a:pPr>
            <a:r>
              <a:rPr lang="en-US" sz="1400" dirty="0"/>
              <a:t>- </a:t>
            </a:r>
            <a:r>
              <a:rPr lang="en-US" sz="1400" dirty="0" err="1"/>
              <a:t>Alnwick</a:t>
            </a:r>
            <a:r>
              <a:rPr lang="en-US" sz="1400" dirty="0"/>
              <a:t> Castle, </a:t>
            </a:r>
            <a:r>
              <a:rPr lang="en-US" sz="1400" dirty="0" err="1"/>
              <a:t>platsen</a:t>
            </a:r>
            <a:r>
              <a:rPr lang="en-US" sz="1400" dirty="0"/>
              <a:t> </a:t>
            </a:r>
            <a:r>
              <a:rPr lang="en-US" sz="1400" dirty="0" err="1"/>
              <a:t>för</a:t>
            </a:r>
            <a:r>
              <a:rPr lang="en-US" sz="1400" dirty="0"/>
              <a:t> Hogwarts </a:t>
            </a:r>
            <a:r>
              <a:rPr lang="en-US" sz="1400" dirty="0" err="1"/>
              <a:t>i</a:t>
            </a:r>
            <a:r>
              <a:rPr lang="en-US" sz="1400" dirty="0"/>
              <a:t> Harry Potter-</a:t>
            </a:r>
            <a:r>
              <a:rPr lang="en-US" sz="1400" dirty="0" err="1"/>
              <a:t>filmserien</a:t>
            </a:r>
            <a:r>
              <a:rPr lang="en-US" sz="1400" dirty="0"/>
              <a:t> (2001–2011) </a:t>
            </a:r>
          </a:p>
          <a:p>
            <a:pPr>
              <a:lnSpc>
                <a:spcPct val="100000"/>
              </a:lnSpc>
            </a:pPr>
            <a:r>
              <a:rPr lang="en-US" sz="1400" dirty="0"/>
              <a:t>- Santa Ynez Valley </a:t>
            </a:r>
            <a:r>
              <a:rPr lang="en-US" sz="1400" dirty="0" err="1"/>
              <a:t>i</a:t>
            </a:r>
            <a:r>
              <a:rPr lang="en-US" sz="1400" dirty="0"/>
              <a:t> </a:t>
            </a:r>
            <a:r>
              <a:rPr lang="en-US" sz="1400" dirty="0" err="1"/>
              <a:t>centrala</a:t>
            </a:r>
            <a:r>
              <a:rPr lang="en-US" sz="1400" dirty="0"/>
              <a:t> </a:t>
            </a:r>
            <a:r>
              <a:rPr lang="en-US" sz="1400" dirty="0" err="1"/>
              <a:t>Kalifornien</a:t>
            </a:r>
            <a:r>
              <a:rPr lang="en-US" sz="1400" dirty="0"/>
              <a:t> </a:t>
            </a:r>
            <a:r>
              <a:rPr lang="en-US" sz="1400" dirty="0" err="1"/>
              <a:t>där</a:t>
            </a:r>
            <a:r>
              <a:rPr lang="en-US" sz="1400" dirty="0"/>
              <a:t> </a:t>
            </a:r>
            <a:r>
              <a:rPr lang="en-US" sz="1400" dirty="0" err="1"/>
              <a:t>mycket</a:t>
            </a:r>
            <a:r>
              <a:rPr lang="en-US" sz="1400" dirty="0"/>
              <a:t> av </a:t>
            </a:r>
            <a:r>
              <a:rPr lang="en-US" sz="1400" dirty="0" err="1"/>
              <a:t>filmen</a:t>
            </a:r>
            <a:r>
              <a:rPr lang="en-US" sz="1400" dirty="0"/>
              <a:t> Sideways </a:t>
            </a:r>
            <a:r>
              <a:rPr lang="en-US" sz="1400" dirty="0" err="1"/>
              <a:t>från</a:t>
            </a:r>
            <a:r>
              <a:rPr lang="en-US" sz="1400" dirty="0"/>
              <a:t> 2004 </a:t>
            </a:r>
            <a:r>
              <a:rPr lang="en-US" sz="1400" dirty="0" err="1"/>
              <a:t>utspelade</a:t>
            </a:r>
            <a:r>
              <a:rPr lang="en-US" sz="1400" dirty="0"/>
              <a:t> sig </a:t>
            </a:r>
          </a:p>
          <a:p>
            <a:pPr>
              <a:lnSpc>
                <a:spcPct val="100000"/>
              </a:lnSpc>
            </a:pPr>
            <a:r>
              <a:rPr lang="en-US" sz="1400" dirty="0"/>
              <a:t>- Rosslyn Chapel, </a:t>
            </a:r>
            <a:r>
              <a:rPr lang="en-US" sz="1400" dirty="0" err="1"/>
              <a:t>Skottland</a:t>
            </a:r>
            <a:r>
              <a:rPr lang="en-US" sz="1400" dirty="0"/>
              <a:t> </a:t>
            </a:r>
            <a:r>
              <a:rPr lang="en-US" sz="1400" dirty="0" err="1"/>
              <a:t>och</a:t>
            </a:r>
            <a:r>
              <a:rPr lang="en-US" sz="1400" dirty="0"/>
              <a:t> Lincoln Cathedral, England. </a:t>
            </a:r>
            <a:r>
              <a:rPr lang="en-US" sz="1400" dirty="0" err="1"/>
              <a:t>Platser</a:t>
            </a:r>
            <a:r>
              <a:rPr lang="en-US" sz="1400" dirty="0"/>
              <a:t> </a:t>
            </a:r>
            <a:r>
              <a:rPr lang="en-US" sz="1400" dirty="0" err="1"/>
              <a:t>som</a:t>
            </a:r>
            <a:r>
              <a:rPr lang="en-US" sz="1400" dirty="0"/>
              <a:t> </a:t>
            </a:r>
            <a:r>
              <a:rPr lang="en-US" sz="1400" dirty="0" err="1"/>
              <a:t>används</a:t>
            </a:r>
            <a:r>
              <a:rPr lang="en-US" sz="1400" dirty="0"/>
              <a:t> </a:t>
            </a:r>
            <a:r>
              <a:rPr lang="en-US" sz="1400" dirty="0" err="1"/>
              <a:t>i</a:t>
            </a:r>
            <a:r>
              <a:rPr lang="en-US" sz="1400" dirty="0"/>
              <a:t> </a:t>
            </a:r>
            <a:r>
              <a:rPr lang="en-US" sz="1400" dirty="0" err="1"/>
              <a:t>filmen</a:t>
            </a:r>
            <a:r>
              <a:rPr lang="en-US" sz="1400" dirty="0"/>
              <a:t> The Da Vinci Code (film) (2006) </a:t>
            </a:r>
          </a:p>
          <a:p>
            <a:pPr>
              <a:lnSpc>
                <a:spcPct val="100000"/>
              </a:lnSpc>
            </a:pPr>
            <a:r>
              <a:rPr lang="en-US" sz="1400" dirty="0"/>
              <a:t>- Brevard </a:t>
            </a:r>
            <a:r>
              <a:rPr lang="en-US" sz="1400" dirty="0" err="1"/>
              <a:t>och</a:t>
            </a:r>
            <a:r>
              <a:rPr lang="en-US" sz="1400" dirty="0"/>
              <a:t> Transylvania County, North Carolina. </a:t>
            </a:r>
            <a:r>
              <a:rPr lang="en-US" sz="1400" dirty="0" err="1"/>
              <a:t>Inspelningsplats</a:t>
            </a:r>
            <a:r>
              <a:rPr lang="en-US" sz="1400" dirty="0"/>
              <a:t> </a:t>
            </a:r>
            <a:r>
              <a:rPr lang="en-US" sz="1400" dirty="0" err="1"/>
              <a:t>för</a:t>
            </a:r>
            <a:r>
              <a:rPr lang="en-US" sz="1400" dirty="0"/>
              <a:t> The Hunger Games (2012) </a:t>
            </a:r>
          </a:p>
          <a:p>
            <a:pPr>
              <a:lnSpc>
                <a:spcPct val="100000"/>
              </a:lnSpc>
            </a:pPr>
            <a:r>
              <a:rPr lang="en-US" sz="1400" dirty="0"/>
              <a:t>- Norge, </a:t>
            </a:r>
            <a:r>
              <a:rPr lang="en-US" sz="1400" dirty="0" err="1"/>
              <a:t>där</a:t>
            </a:r>
            <a:r>
              <a:rPr lang="en-US" sz="1400" dirty="0"/>
              <a:t> </a:t>
            </a:r>
            <a:r>
              <a:rPr lang="en-US" sz="1400" dirty="0" err="1"/>
              <a:t>turismen</a:t>
            </a:r>
            <a:r>
              <a:rPr lang="en-US" sz="1400" dirty="0"/>
              <a:t> </a:t>
            </a:r>
            <a:r>
              <a:rPr lang="en-US" sz="1400" dirty="0" err="1"/>
              <a:t>ökade</a:t>
            </a:r>
            <a:r>
              <a:rPr lang="en-US" sz="1400" dirty="0"/>
              <a:t> </a:t>
            </a:r>
            <a:r>
              <a:rPr lang="en-US" sz="1400" dirty="0" err="1"/>
              <a:t>efter</a:t>
            </a:r>
            <a:r>
              <a:rPr lang="en-US" sz="1400" dirty="0"/>
              <a:t> </a:t>
            </a:r>
            <a:r>
              <a:rPr lang="en-US" sz="1400" dirty="0" err="1"/>
              <a:t>att</a:t>
            </a:r>
            <a:r>
              <a:rPr lang="en-US" sz="1400" dirty="0"/>
              <a:t> Pixar-</a:t>
            </a:r>
            <a:r>
              <a:rPr lang="en-US" sz="1400" dirty="0" err="1"/>
              <a:t>filmen</a:t>
            </a:r>
            <a:r>
              <a:rPr lang="en-US" sz="1400" dirty="0"/>
              <a:t> Frozen 2013 </a:t>
            </a:r>
            <a:r>
              <a:rPr lang="en-US" sz="1400" dirty="0" err="1"/>
              <a:t>släpptes</a:t>
            </a:r>
            <a:endParaRPr lang="en-US" sz="1400" dirty="0"/>
          </a:p>
        </p:txBody>
      </p:sp>
      <p:sp>
        <p:nvSpPr>
          <p:cNvPr id="2" name="TextBox 1">
            <a:extLst>
              <a:ext uri="{FF2B5EF4-FFF2-40B4-BE49-F238E27FC236}">
                <a16:creationId xmlns:a16="http://schemas.microsoft.com/office/drawing/2014/main" id="{3B0E1266-9D4F-4539-90A8-23D2C5248898}"/>
              </a:ext>
            </a:extLst>
          </p:cNvPr>
          <p:cNvSpPr txBox="1"/>
          <p:nvPr/>
        </p:nvSpPr>
        <p:spPr>
          <a:xfrm>
            <a:off x="99588" y="2907115"/>
            <a:ext cx="1575418" cy="3693319"/>
          </a:xfrm>
          <a:prstGeom prst="rect">
            <a:avLst/>
          </a:prstGeom>
          <a:solidFill>
            <a:srgbClr val="9A2E90"/>
          </a:solidFill>
        </p:spPr>
        <p:txBody>
          <a:bodyPr wrap="square" rtlCol="0">
            <a:spAutoFit/>
          </a:bodyPr>
          <a:lstStyle/>
          <a:p>
            <a:pPr algn="ctr"/>
            <a:r>
              <a:rPr lang="sv-SE" dirty="0">
                <a:solidFill>
                  <a:schemeClr val="bg1"/>
                </a:solidFill>
              </a:rPr>
              <a:t>Du kan hitta massor av intressanta turisminsikter och information om dessa online, vi rekommenderar att du studerar dessa destinationer mer i detalj!</a:t>
            </a:r>
            <a:endParaRPr lang="en-IE" dirty="0">
              <a:solidFill>
                <a:schemeClr val="bg1"/>
              </a:solidFill>
            </a:endParaRPr>
          </a:p>
        </p:txBody>
      </p:sp>
      <p:pic>
        <p:nvPicPr>
          <p:cNvPr id="10" name="Graphic 9" descr="Earth globe: Africa and Europe with solid fill">
            <a:extLst>
              <a:ext uri="{FF2B5EF4-FFF2-40B4-BE49-F238E27FC236}">
                <a16:creationId xmlns:a16="http://schemas.microsoft.com/office/drawing/2014/main" id="{3B76A299-6EE6-4A47-8EC0-16B672E7D1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2603" y="900113"/>
            <a:ext cx="914400" cy="914400"/>
          </a:xfrm>
          <a:prstGeom prst="rect">
            <a:avLst/>
          </a:prstGeom>
        </p:spPr>
      </p:pic>
    </p:spTree>
    <p:extLst>
      <p:ext uri="{BB962C8B-B14F-4D97-AF65-F5344CB8AC3E}">
        <p14:creationId xmlns:p14="http://schemas.microsoft.com/office/powerpoint/2010/main" val="3475703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412425"/>
            <a:ext cx="9649486" cy="1285874"/>
          </a:xfrm>
        </p:spPr>
        <p:txBody>
          <a:bodyPr>
            <a:normAutofit/>
          </a:bodyPr>
          <a:lstStyle/>
          <a:p>
            <a:r>
              <a:rPr lang="sv-SE" sz="3500" dirty="0">
                <a:solidFill>
                  <a:srgbClr val="9A2E90"/>
                </a:solidFill>
              </a:rPr>
              <a:t>POPULÄRASTE DESTINATIONER FÖR POPKULTUR INKLUSIVE (2)</a:t>
            </a:r>
            <a:endParaRPr lang="en-US" sz="3500" dirty="0">
              <a:solidFill>
                <a:srgbClr val="9A2E90"/>
              </a:solidFill>
            </a:endParaRP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814050" y="1436012"/>
            <a:ext cx="10284958" cy="3723689"/>
          </a:xfrm>
        </p:spPr>
        <p:txBody>
          <a:bodyPr/>
          <a:lstStyle/>
          <a:p>
            <a:r>
              <a:rPr lang="en-US" sz="1800" dirty="0">
                <a:solidFill>
                  <a:srgbClr val="91BE46"/>
                </a:solidFill>
              </a:rPr>
              <a:t>FOLKLORES</a:t>
            </a:r>
            <a:br>
              <a:rPr lang="en-US" sz="1800" dirty="0"/>
            </a:br>
            <a:r>
              <a:rPr lang="en-US" sz="1800" dirty="0"/>
              <a:t>- Loch Ness I det </a:t>
            </a:r>
            <a:r>
              <a:rPr lang="en-US" sz="1800" dirty="0" err="1"/>
              <a:t>skotska</a:t>
            </a:r>
            <a:r>
              <a:rPr lang="en-US" sz="1800" dirty="0"/>
              <a:t> highlands, hem </a:t>
            </a:r>
            <a:r>
              <a:rPr lang="en-US" sz="1800" dirty="0" err="1"/>
              <a:t>för</a:t>
            </a:r>
            <a:r>
              <a:rPr lang="en-US" sz="1800" dirty="0"/>
              <a:t> det </a:t>
            </a:r>
            <a:r>
              <a:rPr lang="en-US" sz="1800" dirty="0" err="1"/>
              <a:t>mytiska</a:t>
            </a:r>
            <a:r>
              <a:rPr lang="en-US" sz="1800" dirty="0"/>
              <a:t> Loch Ness </a:t>
            </a:r>
            <a:r>
              <a:rPr lang="en-US" sz="1800" dirty="0" err="1"/>
              <a:t>Monstret</a:t>
            </a:r>
            <a:br>
              <a:rPr lang="en-US" sz="1800" dirty="0"/>
            </a:br>
            <a:r>
              <a:rPr lang="en-US" sz="1800" dirty="0"/>
              <a:t>- Sherwood Forest, Nottinghamshire, England, </a:t>
            </a:r>
            <a:r>
              <a:rPr lang="en-US" sz="1800" dirty="0" err="1"/>
              <a:t>associerat</a:t>
            </a:r>
            <a:r>
              <a:rPr lang="en-US" sz="1800" dirty="0"/>
              <a:t> med Robin Hood</a:t>
            </a:r>
            <a:br>
              <a:rPr lang="en-US" sz="1800" dirty="0"/>
            </a:br>
            <a:r>
              <a:rPr lang="en-US" sz="1800" dirty="0"/>
              <a:t>- Tintagel Castle </a:t>
            </a:r>
            <a:r>
              <a:rPr lang="en-US" sz="1800" dirty="0" err="1"/>
              <a:t>i</a:t>
            </a:r>
            <a:r>
              <a:rPr lang="en-US" sz="1800" dirty="0"/>
              <a:t> South-West England, </a:t>
            </a:r>
            <a:r>
              <a:rPr lang="en-US" sz="1800" dirty="0" err="1"/>
              <a:t>associerat</a:t>
            </a:r>
            <a:r>
              <a:rPr lang="en-US" sz="1800" dirty="0"/>
              <a:t> med King Arthur</a:t>
            </a:r>
          </a:p>
          <a:p>
            <a:r>
              <a:rPr lang="en-US" sz="1800" dirty="0">
                <a:solidFill>
                  <a:srgbClr val="91BE46"/>
                </a:solidFill>
              </a:rPr>
              <a:t>LITTERATUR</a:t>
            </a:r>
            <a:br>
              <a:rPr lang="en-US" sz="1800" dirty="0"/>
            </a:br>
            <a:r>
              <a:rPr lang="en-US" sz="1800" dirty="0"/>
              <a:t>- Ashdown Forest, East Sussex, England, </a:t>
            </a:r>
            <a:r>
              <a:rPr lang="en-US" sz="1800" dirty="0" err="1"/>
              <a:t>platsen</a:t>
            </a:r>
            <a:r>
              <a:rPr lang="en-US" sz="1800" dirty="0"/>
              <a:t> </a:t>
            </a:r>
            <a:r>
              <a:rPr lang="en-US" sz="1800" dirty="0" err="1"/>
              <a:t>där</a:t>
            </a:r>
            <a:r>
              <a:rPr lang="en-US" sz="1800" dirty="0"/>
              <a:t> </a:t>
            </a:r>
            <a:r>
              <a:rPr lang="en-US" sz="1800" dirty="0" err="1"/>
              <a:t>Nalle</a:t>
            </a:r>
            <a:r>
              <a:rPr lang="en-US" sz="1800" dirty="0"/>
              <a:t> Puh </a:t>
            </a:r>
            <a:r>
              <a:rPr lang="en-US" sz="1800" dirty="0" err="1"/>
              <a:t>utspelare</a:t>
            </a:r>
            <a:r>
              <a:rPr lang="en-US" sz="1800" dirty="0"/>
              <a:t> sig under 1920talet</a:t>
            </a:r>
            <a:br>
              <a:rPr lang="en-US" sz="1800" dirty="0"/>
            </a:br>
            <a:r>
              <a:rPr lang="en-US" sz="1800" dirty="0"/>
              <a:t>- Stratford-upon-Avon, Warwickshire, England, </a:t>
            </a:r>
            <a:r>
              <a:rPr lang="en-US" sz="1800" dirty="0" err="1"/>
              <a:t>födelseplats</a:t>
            </a:r>
            <a:r>
              <a:rPr lang="en-US" sz="1800" dirty="0"/>
              <a:t> </a:t>
            </a:r>
            <a:r>
              <a:rPr lang="en-US" sz="1800" dirty="0" err="1"/>
              <a:t>för</a:t>
            </a:r>
            <a:r>
              <a:rPr lang="en-US" sz="1800" dirty="0"/>
              <a:t> William Shakespeare (1564–1616), tar </a:t>
            </a:r>
            <a:r>
              <a:rPr lang="en-US" sz="1800" dirty="0" err="1"/>
              <a:t>emot</a:t>
            </a:r>
            <a:r>
              <a:rPr lang="en-US" sz="1800" dirty="0"/>
              <a:t> </a:t>
            </a:r>
            <a:r>
              <a:rPr lang="en-US" sz="1800" dirty="0" err="1"/>
              <a:t>ungefär</a:t>
            </a:r>
            <a:r>
              <a:rPr lang="en-US" sz="1800" dirty="0"/>
              <a:t> 4.9 </a:t>
            </a:r>
            <a:r>
              <a:rPr lang="en-US" sz="1800" dirty="0" err="1"/>
              <a:t>miljoner</a:t>
            </a:r>
            <a:r>
              <a:rPr lang="en-US" sz="1800" dirty="0"/>
              <a:t> </a:t>
            </a:r>
            <a:r>
              <a:rPr lang="en-US" sz="1800" dirty="0" err="1"/>
              <a:t>besökare</a:t>
            </a:r>
            <a:r>
              <a:rPr lang="en-US" sz="1800" dirty="0"/>
              <a:t> </a:t>
            </a:r>
            <a:r>
              <a:rPr lang="en-US" sz="1800" dirty="0" err="1"/>
              <a:t>varje</a:t>
            </a:r>
            <a:r>
              <a:rPr lang="en-US" sz="1800" dirty="0"/>
              <a:t> </a:t>
            </a:r>
            <a:r>
              <a:rPr lang="en-US" sz="1800" dirty="0" err="1"/>
              <a:t>år</a:t>
            </a:r>
            <a:r>
              <a:rPr lang="en-US" sz="1800" dirty="0"/>
              <a:t> </a:t>
            </a:r>
            <a:r>
              <a:rPr lang="en-US" sz="1800" dirty="0" err="1"/>
              <a:t>från</a:t>
            </a:r>
            <a:r>
              <a:rPr lang="en-US" sz="1800" dirty="0"/>
              <a:t> </a:t>
            </a:r>
            <a:r>
              <a:rPr lang="en-US" sz="1800" dirty="0" err="1"/>
              <a:t>världen</a:t>
            </a:r>
            <a:r>
              <a:rPr lang="en-US" sz="1800" dirty="0"/>
              <a:t> </a:t>
            </a:r>
            <a:r>
              <a:rPr lang="en-US" sz="1800" dirty="0" err="1"/>
              <a:t>över</a:t>
            </a:r>
            <a:br>
              <a:rPr lang="en-US" sz="1800" dirty="0"/>
            </a:br>
            <a:r>
              <a:rPr lang="en-US" sz="1800" dirty="0"/>
              <a:t>- Prince Edward Island, </a:t>
            </a:r>
            <a:r>
              <a:rPr lang="sv-SE" sz="1800" dirty="0"/>
              <a:t>där den kanadensiska romanen Anne </a:t>
            </a:r>
            <a:r>
              <a:rPr lang="sv-SE" sz="1800" dirty="0" err="1"/>
              <a:t>of</a:t>
            </a:r>
            <a:r>
              <a:rPr lang="sv-SE" sz="1800" dirty="0"/>
              <a:t> Green Gables från 1908 utspelar sig, är en populär attraktion för turister, särskilt från Japan där den första översatta upplagan publicerades 1952</a:t>
            </a:r>
            <a:br>
              <a:rPr lang="en-US" sz="1800" dirty="0"/>
            </a:br>
            <a:r>
              <a:rPr lang="en-US" sz="1800" dirty="0"/>
              <a:t>- </a:t>
            </a:r>
            <a:r>
              <a:rPr lang="sv-SE" sz="1800" dirty="0" err="1"/>
              <a:t>Forks</a:t>
            </a:r>
            <a:r>
              <a:rPr lang="sv-SE" sz="1800" dirty="0"/>
              <a:t>, Washington, primär miljö för </a:t>
            </a:r>
            <a:r>
              <a:rPr lang="sv-SE" sz="1800" dirty="0" err="1"/>
              <a:t>Twilight</a:t>
            </a:r>
            <a:r>
              <a:rPr lang="sv-SE" sz="1800" dirty="0"/>
              <a:t>-serien av romaner och filmer.</a:t>
            </a:r>
          </a:p>
          <a:p>
            <a:r>
              <a:rPr lang="en-US" sz="1800" dirty="0">
                <a:solidFill>
                  <a:srgbClr val="91BE46"/>
                </a:solidFill>
              </a:rPr>
              <a:t>MUSIK</a:t>
            </a:r>
            <a:br>
              <a:rPr lang="en-US" sz="1800" dirty="0"/>
            </a:br>
            <a:r>
              <a:rPr lang="en-US" sz="1800" dirty="0"/>
              <a:t>- Abbey Road, London, </a:t>
            </a:r>
            <a:r>
              <a:rPr lang="en-US" sz="1800" dirty="0" err="1"/>
              <a:t>känd</a:t>
            </a:r>
            <a:r>
              <a:rPr lang="en-US" sz="1800" dirty="0"/>
              <a:t> av 1969 </a:t>
            </a:r>
            <a:r>
              <a:rPr lang="en-US" sz="1800" dirty="0" err="1"/>
              <a:t>års</a:t>
            </a:r>
            <a:r>
              <a:rPr lang="en-US" sz="1800" dirty="0"/>
              <a:t> album Abbey Road av The Beatles vars </a:t>
            </a:r>
            <a:r>
              <a:rPr lang="en-US" sz="1800" dirty="0" err="1"/>
              <a:t>omslag</a:t>
            </a:r>
            <a:r>
              <a:rPr lang="en-US" sz="1800" dirty="0"/>
              <a:t> </a:t>
            </a:r>
            <a:r>
              <a:rPr lang="en-US" sz="1800" dirty="0" err="1"/>
              <a:t>visar</a:t>
            </a:r>
            <a:r>
              <a:rPr lang="en-US" sz="1800" dirty="0"/>
              <a:t> Beatles </a:t>
            </a:r>
            <a:r>
              <a:rPr lang="en-US" sz="1800" dirty="0" err="1"/>
              <a:t>som</a:t>
            </a:r>
            <a:r>
              <a:rPr lang="en-US" sz="1800" dirty="0"/>
              <a:t> </a:t>
            </a:r>
            <a:r>
              <a:rPr lang="en-US" sz="1800" dirty="0" err="1"/>
              <a:t>går</a:t>
            </a:r>
            <a:r>
              <a:rPr lang="en-US" sz="1800" dirty="0"/>
              <a:t> </a:t>
            </a:r>
            <a:r>
              <a:rPr lang="en-US" sz="1800" dirty="0" err="1"/>
              <a:t>över</a:t>
            </a:r>
            <a:r>
              <a:rPr lang="en-US" sz="1800" dirty="0"/>
              <a:t> </a:t>
            </a:r>
            <a:r>
              <a:rPr lang="en-US" sz="1800" dirty="0" err="1"/>
              <a:t>vägkorsningen</a:t>
            </a:r>
            <a:br>
              <a:rPr lang="en-US" sz="1800" dirty="0"/>
            </a:br>
            <a:r>
              <a:rPr lang="en-US" sz="1800" dirty="0"/>
              <a:t>- </a:t>
            </a:r>
            <a:r>
              <a:rPr lang="sv-SE" sz="1800" dirty="0"/>
              <a:t>Liverpool, England, för fans av The Beatles. Ett museum tillägnat dem "The Beatles Story" ligger vid Albert Dock</a:t>
            </a:r>
            <a:br>
              <a:rPr lang="en-US" sz="1800" dirty="0"/>
            </a:br>
            <a:r>
              <a:rPr lang="en-US" sz="1800" dirty="0"/>
              <a:t>- </a:t>
            </a:r>
            <a:r>
              <a:rPr lang="sv-SE" sz="1800" dirty="0"/>
              <a:t>Graceland, Memphis, Tennessee, en herrgård som ägdes av Elvis Presley. Det fungerar som hans biografiska museum sedan 1982</a:t>
            </a:r>
            <a:endParaRPr lang="en-US" sz="1800" dirty="0"/>
          </a:p>
        </p:txBody>
      </p:sp>
      <p:pic>
        <p:nvPicPr>
          <p:cNvPr id="4" name="Graphic 3" descr="Earth globe: Africa and Europe with solid fill">
            <a:extLst>
              <a:ext uri="{FF2B5EF4-FFF2-40B4-BE49-F238E27FC236}">
                <a16:creationId xmlns:a16="http://schemas.microsoft.com/office/drawing/2014/main" id="{2D3E03FC-E83A-4950-A59B-00AA76DF51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2603" y="900113"/>
            <a:ext cx="914400" cy="914400"/>
          </a:xfrm>
          <a:prstGeom prst="rect">
            <a:avLst/>
          </a:prstGeom>
        </p:spPr>
      </p:pic>
      <p:sp>
        <p:nvSpPr>
          <p:cNvPr id="7" name="TextBox 6">
            <a:extLst>
              <a:ext uri="{FF2B5EF4-FFF2-40B4-BE49-F238E27FC236}">
                <a16:creationId xmlns:a16="http://schemas.microsoft.com/office/drawing/2014/main" id="{314B714E-4056-4FF4-8C42-3F11F65B334F}"/>
              </a:ext>
            </a:extLst>
          </p:cNvPr>
          <p:cNvSpPr txBox="1"/>
          <p:nvPr/>
        </p:nvSpPr>
        <p:spPr>
          <a:xfrm>
            <a:off x="99588" y="2907115"/>
            <a:ext cx="1575418" cy="3416320"/>
          </a:xfrm>
          <a:prstGeom prst="rect">
            <a:avLst/>
          </a:prstGeom>
          <a:solidFill>
            <a:srgbClr val="9A2E90"/>
          </a:solidFill>
        </p:spPr>
        <p:txBody>
          <a:bodyPr wrap="square" rtlCol="0">
            <a:spAutoFit/>
          </a:bodyPr>
          <a:lstStyle/>
          <a:p>
            <a:pPr algn="ctr"/>
            <a:r>
              <a:rPr lang="en-IE" dirty="0">
                <a:solidFill>
                  <a:schemeClr val="bg1"/>
                </a:solidFill>
              </a:rPr>
              <a:t>You can find lots of interesting tourism insights and information on these online, we recommend studying these destinations in more detail!</a:t>
            </a:r>
          </a:p>
        </p:txBody>
      </p:sp>
    </p:spTree>
    <p:extLst>
      <p:ext uri="{BB962C8B-B14F-4D97-AF65-F5344CB8AC3E}">
        <p14:creationId xmlns:p14="http://schemas.microsoft.com/office/powerpoint/2010/main" val="3349717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picture containing outdoor, fireworks, sunset, many&#10;&#10;Description automatically generated">
            <a:extLst>
              <a:ext uri="{FF2B5EF4-FFF2-40B4-BE49-F238E27FC236}">
                <a16:creationId xmlns:a16="http://schemas.microsoft.com/office/drawing/2014/main" id="{17060B93-01D7-7D48-8A7B-D7CF69EF78F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333749" y="167800"/>
            <a:ext cx="4951120" cy="5981700"/>
          </a:xfrm>
        </p:spPr>
      </p:pic>
      <p:sp>
        <p:nvSpPr>
          <p:cNvPr id="3" name="Text Placeholder 2">
            <a:extLst>
              <a:ext uri="{FF2B5EF4-FFF2-40B4-BE49-F238E27FC236}">
                <a16:creationId xmlns:a16="http://schemas.microsoft.com/office/drawing/2014/main" id="{035783F7-4F0B-474E-9452-AB0B59CEA517}"/>
              </a:ext>
            </a:extLst>
          </p:cNvPr>
          <p:cNvSpPr>
            <a:spLocks noGrp="1"/>
          </p:cNvSpPr>
          <p:nvPr>
            <p:ph type="body" sz="quarter" idx="14"/>
          </p:nvPr>
        </p:nvSpPr>
        <p:spPr>
          <a:xfrm>
            <a:off x="6843009" y="3217464"/>
            <a:ext cx="4902027" cy="968329"/>
          </a:xfrm>
        </p:spPr>
        <p:txBody>
          <a:bodyPr/>
          <a:lstStyle/>
          <a:p>
            <a:r>
              <a:rPr lang="sv-SE" dirty="0"/>
              <a:t>KORTTIDSUPPLEVELSER INOM POPKULTURTURISMEN</a:t>
            </a:r>
            <a:endParaRPr lang="en-IE" dirty="0"/>
          </a:p>
        </p:txBody>
      </p:sp>
      <p:sp>
        <p:nvSpPr>
          <p:cNvPr id="4" name="Text Placeholder 3">
            <a:extLst>
              <a:ext uri="{FF2B5EF4-FFF2-40B4-BE49-F238E27FC236}">
                <a16:creationId xmlns:a16="http://schemas.microsoft.com/office/drawing/2014/main" id="{306F49EF-F1AB-4833-9A9D-B9935B2A0EB8}"/>
              </a:ext>
            </a:extLst>
          </p:cNvPr>
          <p:cNvSpPr>
            <a:spLocks noGrp="1"/>
          </p:cNvSpPr>
          <p:nvPr>
            <p:ph type="body" sz="quarter" idx="15"/>
          </p:nvPr>
        </p:nvSpPr>
        <p:spPr>
          <a:solidFill>
            <a:srgbClr val="1198D1"/>
          </a:solidFill>
        </p:spPr>
        <p:txBody>
          <a:bodyPr/>
          <a:lstStyle/>
          <a:p>
            <a:r>
              <a:rPr lang="en-IE" dirty="0"/>
              <a:t>3</a:t>
            </a:r>
          </a:p>
        </p:txBody>
      </p:sp>
      <p:sp>
        <p:nvSpPr>
          <p:cNvPr id="5" name="Text Placeholder 4">
            <a:extLst>
              <a:ext uri="{FF2B5EF4-FFF2-40B4-BE49-F238E27FC236}">
                <a16:creationId xmlns:a16="http://schemas.microsoft.com/office/drawing/2014/main" id="{31D0A785-DE70-43EB-BAEE-5FE889806743}"/>
              </a:ext>
            </a:extLst>
          </p:cNvPr>
          <p:cNvSpPr>
            <a:spLocks noGrp="1"/>
          </p:cNvSpPr>
          <p:nvPr>
            <p:ph type="body" sz="quarter" idx="16"/>
          </p:nvPr>
        </p:nvSpPr>
        <p:spPr>
          <a:xfrm>
            <a:off x="6843009" y="4480097"/>
            <a:ext cx="4902027" cy="968329"/>
          </a:xfrm>
        </p:spPr>
        <p:txBody>
          <a:bodyPr/>
          <a:lstStyle/>
          <a:p>
            <a:r>
              <a:rPr lang="en-IE" dirty="0"/>
              <a:t>LÅNGTIDSUPPLEVELSER INOM POPKULTURTURISMEN</a:t>
            </a:r>
          </a:p>
        </p:txBody>
      </p:sp>
      <p:sp>
        <p:nvSpPr>
          <p:cNvPr id="6" name="Text Placeholder 5">
            <a:extLst>
              <a:ext uri="{FF2B5EF4-FFF2-40B4-BE49-F238E27FC236}">
                <a16:creationId xmlns:a16="http://schemas.microsoft.com/office/drawing/2014/main" id="{F9CC331F-DCE0-43EC-BED4-BD6FCE48B188}"/>
              </a:ext>
            </a:extLst>
          </p:cNvPr>
          <p:cNvSpPr>
            <a:spLocks noGrp="1"/>
          </p:cNvSpPr>
          <p:nvPr>
            <p:ph type="body" sz="quarter" idx="17"/>
          </p:nvPr>
        </p:nvSpPr>
        <p:spPr>
          <a:solidFill>
            <a:srgbClr val="F5B020"/>
          </a:solidFill>
        </p:spPr>
        <p:txBody>
          <a:bodyPr/>
          <a:lstStyle/>
          <a:p>
            <a:r>
              <a:rPr lang="en-IE" dirty="0"/>
              <a:t>4</a:t>
            </a:r>
          </a:p>
        </p:txBody>
      </p:sp>
      <p:sp>
        <p:nvSpPr>
          <p:cNvPr id="7" name="Text Placeholder 6">
            <a:extLst>
              <a:ext uri="{FF2B5EF4-FFF2-40B4-BE49-F238E27FC236}">
                <a16:creationId xmlns:a16="http://schemas.microsoft.com/office/drawing/2014/main" id="{9211FD49-601F-482F-8ABE-16EAFC4D3CD5}"/>
              </a:ext>
            </a:extLst>
          </p:cNvPr>
          <p:cNvSpPr>
            <a:spLocks noGrp="1"/>
          </p:cNvSpPr>
          <p:nvPr>
            <p:ph type="body" sz="quarter" idx="18"/>
          </p:nvPr>
        </p:nvSpPr>
        <p:spPr>
          <a:xfrm>
            <a:off x="6793917" y="5716598"/>
            <a:ext cx="4902027" cy="968329"/>
          </a:xfrm>
        </p:spPr>
        <p:txBody>
          <a:bodyPr/>
          <a:lstStyle/>
          <a:p>
            <a:r>
              <a:rPr lang="sv-SE" dirty="0"/>
              <a:t>ANDRA FESTIVALER OCH EVENT INOM POPKULTURTURISEN</a:t>
            </a:r>
            <a:endParaRPr lang="en-IE" dirty="0"/>
          </a:p>
        </p:txBody>
      </p:sp>
      <p:sp>
        <p:nvSpPr>
          <p:cNvPr id="8" name="Text Placeholder 7">
            <a:extLst>
              <a:ext uri="{FF2B5EF4-FFF2-40B4-BE49-F238E27FC236}">
                <a16:creationId xmlns:a16="http://schemas.microsoft.com/office/drawing/2014/main" id="{ED1293A3-DD98-4A91-8793-5610CCC43F20}"/>
              </a:ext>
            </a:extLst>
          </p:cNvPr>
          <p:cNvSpPr>
            <a:spLocks noGrp="1"/>
          </p:cNvSpPr>
          <p:nvPr>
            <p:ph type="body" sz="quarter" idx="19"/>
          </p:nvPr>
        </p:nvSpPr>
        <p:spPr>
          <a:solidFill>
            <a:srgbClr val="DD1B50"/>
          </a:solidFill>
        </p:spPr>
        <p:txBody>
          <a:bodyPr/>
          <a:lstStyle/>
          <a:p>
            <a:r>
              <a:rPr lang="en-IE" dirty="0"/>
              <a:t>5</a:t>
            </a:r>
          </a:p>
        </p:txBody>
      </p:sp>
      <p:sp>
        <p:nvSpPr>
          <p:cNvPr id="9" name="Text Placeholder 8">
            <a:extLst>
              <a:ext uri="{FF2B5EF4-FFF2-40B4-BE49-F238E27FC236}">
                <a16:creationId xmlns:a16="http://schemas.microsoft.com/office/drawing/2014/main" id="{48D2091F-8325-453B-9688-9A200775695F}"/>
              </a:ext>
            </a:extLst>
          </p:cNvPr>
          <p:cNvSpPr>
            <a:spLocks noGrp="1"/>
          </p:cNvSpPr>
          <p:nvPr>
            <p:ph type="body" sz="quarter" idx="13"/>
          </p:nvPr>
        </p:nvSpPr>
        <p:spPr>
          <a:xfrm>
            <a:off x="333749" y="666750"/>
            <a:ext cx="5184997" cy="2102994"/>
          </a:xfrm>
          <a:solidFill>
            <a:srgbClr val="1198D1"/>
          </a:solidFill>
        </p:spPr>
        <p:txBody>
          <a:bodyPr/>
          <a:lstStyle/>
          <a:p>
            <a:endParaRPr lang="en-IE" dirty="0"/>
          </a:p>
          <a:p>
            <a:r>
              <a:rPr lang="en-IE" dirty="0"/>
              <a:t>   MODUL 3 INNEHÅLL</a:t>
            </a:r>
          </a:p>
        </p:txBody>
      </p:sp>
      <p:sp>
        <p:nvSpPr>
          <p:cNvPr id="10" name="Text Placeholder 9">
            <a:extLst>
              <a:ext uri="{FF2B5EF4-FFF2-40B4-BE49-F238E27FC236}">
                <a16:creationId xmlns:a16="http://schemas.microsoft.com/office/drawing/2014/main" id="{63B1B6F9-E9F5-4C3D-8083-407FB5B0362D}"/>
              </a:ext>
            </a:extLst>
          </p:cNvPr>
          <p:cNvSpPr>
            <a:spLocks noGrp="1"/>
          </p:cNvSpPr>
          <p:nvPr>
            <p:ph type="body" sz="quarter" idx="20"/>
          </p:nvPr>
        </p:nvSpPr>
        <p:spPr>
          <a:solidFill>
            <a:srgbClr val="91BE46"/>
          </a:solidFill>
        </p:spPr>
        <p:txBody>
          <a:bodyPr/>
          <a:lstStyle/>
          <a:p>
            <a:r>
              <a:rPr lang="en-IE" dirty="0"/>
              <a:t>2</a:t>
            </a:r>
          </a:p>
        </p:txBody>
      </p:sp>
      <p:sp>
        <p:nvSpPr>
          <p:cNvPr id="11" name="Text Placeholder 10">
            <a:extLst>
              <a:ext uri="{FF2B5EF4-FFF2-40B4-BE49-F238E27FC236}">
                <a16:creationId xmlns:a16="http://schemas.microsoft.com/office/drawing/2014/main" id="{1A0D5563-DFEE-4E92-A484-A9AE49B1A2DB}"/>
              </a:ext>
            </a:extLst>
          </p:cNvPr>
          <p:cNvSpPr>
            <a:spLocks noGrp="1"/>
          </p:cNvSpPr>
          <p:nvPr>
            <p:ph type="body" sz="quarter" idx="21"/>
          </p:nvPr>
        </p:nvSpPr>
        <p:spPr>
          <a:solidFill>
            <a:srgbClr val="9A2E90"/>
          </a:solidFill>
        </p:spPr>
        <p:txBody>
          <a:bodyPr/>
          <a:lstStyle/>
          <a:p>
            <a:r>
              <a:rPr lang="en-IE" dirty="0"/>
              <a:t>1</a:t>
            </a:r>
          </a:p>
        </p:txBody>
      </p:sp>
      <p:sp>
        <p:nvSpPr>
          <p:cNvPr id="12" name="Text Placeholder 11">
            <a:extLst>
              <a:ext uri="{FF2B5EF4-FFF2-40B4-BE49-F238E27FC236}">
                <a16:creationId xmlns:a16="http://schemas.microsoft.com/office/drawing/2014/main" id="{A0B62811-2390-4DA8-B1CF-474D80A3C3F9}"/>
              </a:ext>
            </a:extLst>
          </p:cNvPr>
          <p:cNvSpPr>
            <a:spLocks noGrp="1"/>
          </p:cNvSpPr>
          <p:nvPr>
            <p:ph type="body" sz="quarter" idx="22"/>
          </p:nvPr>
        </p:nvSpPr>
        <p:spPr>
          <a:xfrm>
            <a:off x="6793918" y="715011"/>
            <a:ext cx="4902027" cy="968329"/>
          </a:xfrm>
        </p:spPr>
        <p:txBody>
          <a:bodyPr/>
          <a:lstStyle/>
          <a:p>
            <a:r>
              <a:rPr lang="sv-SE" dirty="0"/>
              <a:t>VAD BEHÖVER DU FÖR ATT VARA EN FRÄMJARE POPKULTURTURISM?</a:t>
            </a:r>
            <a:endParaRPr lang="en-IE" dirty="0"/>
          </a:p>
        </p:txBody>
      </p:sp>
      <p:sp>
        <p:nvSpPr>
          <p:cNvPr id="13" name="Text Placeholder 12">
            <a:extLst>
              <a:ext uri="{FF2B5EF4-FFF2-40B4-BE49-F238E27FC236}">
                <a16:creationId xmlns:a16="http://schemas.microsoft.com/office/drawing/2014/main" id="{3C4C16BC-29DF-473A-9283-0DEE1C3E35A1}"/>
              </a:ext>
            </a:extLst>
          </p:cNvPr>
          <p:cNvSpPr>
            <a:spLocks noGrp="1"/>
          </p:cNvSpPr>
          <p:nvPr>
            <p:ph type="body" sz="quarter" idx="23"/>
          </p:nvPr>
        </p:nvSpPr>
        <p:spPr>
          <a:xfrm>
            <a:off x="6843009" y="1912581"/>
            <a:ext cx="4902027" cy="968329"/>
          </a:xfrm>
        </p:spPr>
        <p:txBody>
          <a:bodyPr/>
          <a:lstStyle/>
          <a:p>
            <a:br>
              <a:rPr lang="sv-SE" dirty="0"/>
            </a:br>
            <a:r>
              <a:rPr lang="sv-SE" b="0" i="0" dirty="0">
                <a:solidFill>
                  <a:srgbClr val="202124"/>
                </a:solidFill>
                <a:effectLst/>
              </a:rPr>
              <a:t>POPKULTURTURISMENS MÖJLIGHETER I DIN REGION OCH MER</a:t>
            </a:r>
            <a:endParaRPr lang="en-IE" dirty="0"/>
          </a:p>
        </p:txBody>
      </p:sp>
      <p:sp>
        <p:nvSpPr>
          <p:cNvPr id="18" name="TextBox 17">
            <a:extLst>
              <a:ext uri="{FF2B5EF4-FFF2-40B4-BE49-F238E27FC236}">
                <a16:creationId xmlns:a16="http://schemas.microsoft.com/office/drawing/2014/main" id="{AF2D3AF1-FA77-1246-9DCF-25485A8813BF}"/>
              </a:ext>
            </a:extLst>
          </p:cNvPr>
          <p:cNvSpPr txBox="1"/>
          <p:nvPr/>
        </p:nvSpPr>
        <p:spPr>
          <a:xfrm>
            <a:off x="11333000" y="6469159"/>
            <a:ext cx="824072" cy="369332"/>
          </a:xfrm>
          <a:prstGeom prst="rect">
            <a:avLst/>
          </a:prstGeom>
          <a:noFill/>
        </p:spPr>
        <p:txBody>
          <a:bodyPr wrap="none" rtlCol="0">
            <a:spAutoFit/>
          </a:bodyPr>
          <a:lstStyle/>
          <a:p>
            <a:r>
              <a:rPr lang="en-LT" dirty="0">
                <a:hlinkClick r:id="rId3"/>
              </a:rPr>
              <a:t>Source</a:t>
            </a:r>
            <a:endParaRPr lang="en-LT" dirty="0"/>
          </a:p>
        </p:txBody>
      </p:sp>
      <p:sp>
        <p:nvSpPr>
          <p:cNvPr id="15" name="TextBox 14">
            <a:extLst>
              <a:ext uri="{FF2B5EF4-FFF2-40B4-BE49-F238E27FC236}">
                <a16:creationId xmlns:a16="http://schemas.microsoft.com/office/drawing/2014/main" id="{851BE347-EC51-4129-B4D2-1CE65C5A6D18}"/>
              </a:ext>
            </a:extLst>
          </p:cNvPr>
          <p:cNvSpPr txBox="1"/>
          <p:nvPr/>
        </p:nvSpPr>
        <p:spPr>
          <a:xfrm>
            <a:off x="313928" y="6243229"/>
            <a:ext cx="4970941" cy="461665"/>
          </a:xfrm>
          <a:prstGeom prst="rect">
            <a:avLst/>
          </a:prstGeom>
          <a:noFill/>
        </p:spPr>
        <p:txBody>
          <a:bodyPr wrap="square">
            <a:spAutoFit/>
          </a:bodyPr>
          <a:lstStyle/>
          <a:p>
            <a:r>
              <a:rPr lang="en-US" sz="800" b="0" i="0" dirty="0">
                <a:solidFill>
                  <a:srgbClr val="323338"/>
                </a:solidFill>
                <a:effectLst/>
              </a:rPr>
              <a:t>This project has been funded with support from the European Commission. This publication reflects the views only of the author(s), and the Commission cannot be held responsible for any use, which may be made of the information contained therein. </a:t>
            </a:r>
            <a:endParaRPr lang="en-IE" sz="800" dirty="0"/>
          </a:p>
        </p:txBody>
      </p:sp>
    </p:spTree>
    <p:extLst>
      <p:ext uri="{BB962C8B-B14F-4D97-AF65-F5344CB8AC3E}">
        <p14:creationId xmlns:p14="http://schemas.microsoft.com/office/powerpoint/2010/main" val="806931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C5A022C-6DA9-47AD-BE9B-E804A69AFA53}"/>
              </a:ext>
            </a:extLst>
          </p:cNvPr>
          <p:cNvSpPr>
            <a:spLocks noGrp="1"/>
          </p:cNvSpPr>
          <p:nvPr>
            <p:ph type="body" sz="quarter" idx="15"/>
          </p:nvPr>
        </p:nvSpPr>
        <p:spPr>
          <a:xfrm>
            <a:off x="6958361" y="753378"/>
            <a:ext cx="4638907" cy="2330605"/>
          </a:xfrm>
        </p:spPr>
        <p:txBody>
          <a:bodyPr>
            <a:normAutofit/>
          </a:bodyPr>
          <a:lstStyle/>
          <a:p>
            <a:r>
              <a:rPr lang="sv-SE" sz="2400" dirty="0"/>
              <a:t>Låt oss ta en titt på några popkulturturismmöjligheter i OUPTACE-partnerregionerna Island, Irland, Nordirland/Storbritannien, Sverige och Litauen.</a:t>
            </a:r>
            <a:endParaRPr lang="en-IE" sz="2400" dirty="0"/>
          </a:p>
        </p:txBody>
      </p:sp>
      <p:pic>
        <p:nvPicPr>
          <p:cNvPr id="9" name="Picture 8">
            <a:extLst>
              <a:ext uri="{FF2B5EF4-FFF2-40B4-BE49-F238E27FC236}">
                <a16:creationId xmlns:a16="http://schemas.microsoft.com/office/drawing/2014/main" id="{8128858E-54D2-44EC-A752-C518721BA9D3}"/>
              </a:ext>
            </a:extLst>
          </p:cNvPr>
          <p:cNvPicPr>
            <a:picLocks noChangeAspect="1"/>
          </p:cNvPicPr>
          <p:nvPr/>
        </p:nvPicPr>
        <p:blipFill>
          <a:blip r:embed="rId2"/>
          <a:stretch>
            <a:fillRect/>
          </a:stretch>
        </p:blipFill>
        <p:spPr>
          <a:xfrm>
            <a:off x="85932" y="0"/>
            <a:ext cx="6511434" cy="6858000"/>
          </a:xfrm>
          <a:prstGeom prst="rect">
            <a:avLst/>
          </a:prstGeom>
        </p:spPr>
      </p:pic>
      <p:sp>
        <p:nvSpPr>
          <p:cNvPr id="10" name="TextBox 9">
            <a:extLst>
              <a:ext uri="{FF2B5EF4-FFF2-40B4-BE49-F238E27FC236}">
                <a16:creationId xmlns:a16="http://schemas.microsoft.com/office/drawing/2014/main" id="{F4ACE588-4F20-4F89-8833-BEBBC7C075D4}"/>
              </a:ext>
            </a:extLst>
          </p:cNvPr>
          <p:cNvSpPr txBox="1"/>
          <p:nvPr/>
        </p:nvSpPr>
        <p:spPr>
          <a:xfrm>
            <a:off x="349405" y="2865863"/>
            <a:ext cx="992458" cy="369332"/>
          </a:xfrm>
          <a:prstGeom prst="rect">
            <a:avLst/>
          </a:prstGeom>
          <a:noFill/>
        </p:spPr>
        <p:txBody>
          <a:bodyPr wrap="square" rtlCol="0">
            <a:spAutoFit/>
          </a:bodyPr>
          <a:lstStyle/>
          <a:p>
            <a:pPr algn="ctr"/>
            <a:r>
              <a:rPr lang="en-IE" dirty="0">
                <a:solidFill>
                  <a:srgbClr val="F5B020"/>
                </a:solidFill>
              </a:rPr>
              <a:t>Iceland</a:t>
            </a:r>
          </a:p>
        </p:txBody>
      </p:sp>
      <p:sp>
        <p:nvSpPr>
          <p:cNvPr id="11" name="TextBox 10">
            <a:extLst>
              <a:ext uri="{FF2B5EF4-FFF2-40B4-BE49-F238E27FC236}">
                <a16:creationId xmlns:a16="http://schemas.microsoft.com/office/drawing/2014/main" id="{544126A8-B74F-407A-9DF3-C02B5D01BA3D}"/>
              </a:ext>
            </a:extLst>
          </p:cNvPr>
          <p:cNvSpPr txBox="1"/>
          <p:nvPr/>
        </p:nvSpPr>
        <p:spPr>
          <a:xfrm>
            <a:off x="713679" y="3787697"/>
            <a:ext cx="992458" cy="369332"/>
          </a:xfrm>
          <a:prstGeom prst="rect">
            <a:avLst/>
          </a:prstGeom>
          <a:noFill/>
        </p:spPr>
        <p:txBody>
          <a:bodyPr wrap="square" rtlCol="0">
            <a:spAutoFit/>
          </a:bodyPr>
          <a:lstStyle/>
          <a:p>
            <a:pPr algn="ctr"/>
            <a:r>
              <a:rPr lang="en-IE" dirty="0">
                <a:solidFill>
                  <a:srgbClr val="E45E32"/>
                </a:solidFill>
              </a:rPr>
              <a:t>Ireland</a:t>
            </a:r>
          </a:p>
        </p:txBody>
      </p:sp>
      <p:sp>
        <p:nvSpPr>
          <p:cNvPr id="12" name="TextBox 11">
            <a:extLst>
              <a:ext uri="{FF2B5EF4-FFF2-40B4-BE49-F238E27FC236}">
                <a16:creationId xmlns:a16="http://schemas.microsoft.com/office/drawing/2014/main" id="{CD12592B-E5D0-4DA0-BF0F-C18E31F3E4D5}"/>
              </a:ext>
            </a:extLst>
          </p:cNvPr>
          <p:cNvSpPr txBox="1"/>
          <p:nvPr/>
        </p:nvSpPr>
        <p:spPr>
          <a:xfrm>
            <a:off x="719253" y="5501487"/>
            <a:ext cx="1245219" cy="646331"/>
          </a:xfrm>
          <a:prstGeom prst="rect">
            <a:avLst/>
          </a:prstGeom>
          <a:noFill/>
        </p:spPr>
        <p:txBody>
          <a:bodyPr wrap="square" rtlCol="0">
            <a:spAutoFit/>
          </a:bodyPr>
          <a:lstStyle/>
          <a:p>
            <a:pPr algn="ctr"/>
            <a:r>
              <a:rPr lang="en-IE" dirty="0">
                <a:solidFill>
                  <a:srgbClr val="DD1B50"/>
                </a:solidFill>
              </a:rPr>
              <a:t>Northern Ireland</a:t>
            </a:r>
          </a:p>
        </p:txBody>
      </p:sp>
      <p:sp>
        <p:nvSpPr>
          <p:cNvPr id="13" name="TextBox 12">
            <a:extLst>
              <a:ext uri="{FF2B5EF4-FFF2-40B4-BE49-F238E27FC236}">
                <a16:creationId xmlns:a16="http://schemas.microsoft.com/office/drawing/2014/main" id="{9018096A-D0D8-484B-A652-24EFBA098659}"/>
              </a:ext>
            </a:extLst>
          </p:cNvPr>
          <p:cNvSpPr txBox="1"/>
          <p:nvPr/>
        </p:nvSpPr>
        <p:spPr>
          <a:xfrm>
            <a:off x="1440365" y="6195171"/>
            <a:ext cx="1245219" cy="369332"/>
          </a:xfrm>
          <a:prstGeom prst="rect">
            <a:avLst/>
          </a:prstGeom>
          <a:noFill/>
        </p:spPr>
        <p:txBody>
          <a:bodyPr wrap="square" rtlCol="0">
            <a:spAutoFit/>
          </a:bodyPr>
          <a:lstStyle/>
          <a:p>
            <a:pPr algn="ctr"/>
            <a:r>
              <a:rPr lang="en-IE" dirty="0">
                <a:solidFill>
                  <a:srgbClr val="9A2E90"/>
                </a:solidFill>
              </a:rPr>
              <a:t>UK</a:t>
            </a:r>
          </a:p>
        </p:txBody>
      </p:sp>
      <p:sp>
        <p:nvSpPr>
          <p:cNvPr id="14" name="TextBox 13">
            <a:extLst>
              <a:ext uri="{FF2B5EF4-FFF2-40B4-BE49-F238E27FC236}">
                <a16:creationId xmlns:a16="http://schemas.microsoft.com/office/drawing/2014/main" id="{E8D70332-1E96-4E91-A84F-240653431F51}"/>
              </a:ext>
            </a:extLst>
          </p:cNvPr>
          <p:cNvSpPr txBox="1"/>
          <p:nvPr/>
        </p:nvSpPr>
        <p:spPr>
          <a:xfrm>
            <a:off x="3035699" y="5825839"/>
            <a:ext cx="1245219" cy="369332"/>
          </a:xfrm>
          <a:prstGeom prst="rect">
            <a:avLst/>
          </a:prstGeom>
          <a:noFill/>
        </p:spPr>
        <p:txBody>
          <a:bodyPr wrap="square" rtlCol="0">
            <a:spAutoFit/>
          </a:bodyPr>
          <a:lstStyle/>
          <a:p>
            <a:pPr algn="ctr"/>
            <a:r>
              <a:rPr lang="en-IE" dirty="0">
                <a:solidFill>
                  <a:srgbClr val="1198D1"/>
                </a:solidFill>
              </a:rPr>
              <a:t>Sweden</a:t>
            </a:r>
          </a:p>
        </p:txBody>
      </p:sp>
      <p:sp>
        <p:nvSpPr>
          <p:cNvPr id="15" name="TextBox 14">
            <a:extLst>
              <a:ext uri="{FF2B5EF4-FFF2-40B4-BE49-F238E27FC236}">
                <a16:creationId xmlns:a16="http://schemas.microsoft.com/office/drawing/2014/main" id="{5E39F1A1-1A6B-40F1-A019-8575BEE8A6E2}"/>
              </a:ext>
            </a:extLst>
          </p:cNvPr>
          <p:cNvSpPr txBox="1"/>
          <p:nvPr/>
        </p:nvSpPr>
        <p:spPr>
          <a:xfrm>
            <a:off x="3896911" y="5316821"/>
            <a:ext cx="1245219" cy="369332"/>
          </a:xfrm>
          <a:prstGeom prst="rect">
            <a:avLst/>
          </a:prstGeom>
          <a:noFill/>
        </p:spPr>
        <p:txBody>
          <a:bodyPr wrap="square" rtlCol="0">
            <a:spAutoFit/>
          </a:bodyPr>
          <a:lstStyle/>
          <a:p>
            <a:pPr algn="ctr"/>
            <a:r>
              <a:rPr lang="en-IE" dirty="0">
                <a:solidFill>
                  <a:srgbClr val="91BE46"/>
                </a:solidFill>
              </a:rPr>
              <a:t>Lithuania</a:t>
            </a:r>
          </a:p>
        </p:txBody>
      </p:sp>
    </p:spTree>
    <p:extLst>
      <p:ext uri="{BB962C8B-B14F-4D97-AF65-F5344CB8AC3E}">
        <p14:creationId xmlns:p14="http://schemas.microsoft.com/office/powerpoint/2010/main" val="2023261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ICELAND – the land of fire and ice!</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r>
              <a:rPr lang="en-US" dirty="0"/>
              <a:t>Den 9 </a:t>
            </a:r>
            <a:r>
              <a:rPr lang="en-US" dirty="0" err="1"/>
              <a:t>februari</a:t>
            </a:r>
            <a:r>
              <a:rPr lang="en-US" dirty="0"/>
              <a:t> 2021 </a:t>
            </a:r>
            <a:r>
              <a:rPr lang="en-US" dirty="0" err="1"/>
              <a:t>tillkännagav</a:t>
            </a:r>
            <a:r>
              <a:rPr lang="en-US" dirty="0"/>
              <a:t> Academy of Motion Picture Arts and Sciences </a:t>
            </a:r>
            <a:r>
              <a:rPr lang="en-US" dirty="0" err="1"/>
              <a:t>kortlistorna</a:t>
            </a:r>
            <a:r>
              <a:rPr lang="en-US" dirty="0"/>
              <a:t> </a:t>
            </a:r>
            <a:r>
              <a:rPr lang="en-US" dirty="0" err="1"/>
              <a:t>för</a:t>
            </a:r>
            <a:r>
              <a:rPr lang="en-US" dirty="0"/>
              <a:t> den 93:e Academy Awards®. </a:t>
            </a:r>
            <a:r>
              <a:rPr lang="en-US" dirty="0" err="1"/>
              <a:t>Femton</a:t>
            </a:r>
            <a:r>
              <a:rPr lang="en-US" dirty="0"/>
              <a:t> </a:t>
            </a:r>
            <a:r>
              <a:rPr lang="en-US" dirty="0" err="1"/>
              <a:t>låtar</a:t>
            </a:r>
            <a:r>
              <a:rPr lang="en-US" dirty="0"/>
              <a:t> </a:t>
            </a:r>
            <a:r>
              <a:rPr lang="en-US" dirty="0" err="1"/>
              <a:t>tillkännagavs</a:t>
            </a:r>
            <a:r>
              <a:rPr lang="en-US" dirty="0"/>
              <a:t> </a:t>
            </a:r>
            <a:r>
              <a:rPr lang="en-US" dirty="0" err="1"/>
              <a:t>för</a:t>
            </a:r>
            <a:r>
              <a:rPr lang="en-US" dirty="0"/>
              <a:t> </a:t>
            </a:r>
            <a:r>
              <a:rPr lang="en-US" dirty="0" err="1"/>
              <a:t>kategorin</a:t>
            </a:r>
            <a:r>
              <a:rPr lang="en-US" dirty="0"/>
              <a:t> Original Song. Bland </a:t>
            </a:r>
            <a:r>
              <a:rPr lang="en-US" dirty="0" err="1"/>
              <a:t>låtarna</a:t>
            </a:r>
            <a:r>
              <a:rPr lang="en-US" dirty="0"/>
              <a:t> </a:t>
            </a:r>
            <a:r>
              <a:rPr lang="en-US" dirty="0" err="1"/>
              <a:t>som</a:t>
            </a:r>
            <a:r>
              <a:rPr lang="en-US" dirty="0"/>
              <a:t> </a:t>
            </a:r>
            <a:r>
              <a:rPr lang="en-US" dirty="0" err="1"/>
              <a:t>annonserades</a:t>
            </a:r>
            <a:r>
              <a:rPr lang="en-US" dirty="0"/>
              <a:t> var '</a:t>
            </a:r>
            <a:r>
              <a:rPr lang="en-US" dirty="0" err="1"/>
              <a:t>Husavik</a:t>
            </a:r>
            <a:r>
              <a:rPr lang="en-US" dirty="0"/>
              <a:t>' </a:t>
            </a:r>
            <a:r>
              <a:rPr lang="en-US" dirty="0" err="1"/>
              <a:t>från</a:t>
            </a:r>
            <a:r>
              <a:rPr lang="en-US" dirty="0"/>
              <a:t> Netflix-</a:t>
            </a:r>
            <a:r>
              <a:rPr lang="en-US" dirty="0" err="1"/>
              <a:t>filmen</a:t>
            </a:r>
            <a:r>
              <a:rPr lang="en-US" dirty="0"/>
              <a:t> 'Eurovision Song Contest: The Story of Fire Saga'. </a:t>
            </a:r>
            <a:r>
              <a:rPr lang="en-US" dirty="0" err="1"/>
              <a:t>En</a:t>
            </a:r>
            <a:r>
              <a:rPr lang="en-US" dirty="0"/>
              <a:t> by </a:t>
            </a:r>
            <a:r>
              <a:rPr lang="en-US" dirty="0" err="1"/>
              <a:t>använde</a:t>
            </a:r>
            <a:r>
              <a:rPr lang="en-US" dirty="0"/>
              <a:t> </a:t>
            </a:r>
            <a:r>
              <a:rPr lang="en-US" dirty="0" err="1"/>
              <a:t>detta</a:t>
            </a:r>
            <a:r>
              <a:rPr lang="en-US" dirty="0"/>
              <a:t> </a:t>
            </a:r>
            <a:r>
              <a:rPr lang="en-US" dirty="0" err="1"/>
              <a:t>unika</a:t>
            </a:r>
            <a:r>
              <a:rPr lang="en-US" dirty="0"/>
              <a:t> </a:t>
            </a:r>
            <a:r>
              <a:rPr lang="en-US" dirty="0" err="1"/>
              <a:t>tillfälle</a:t>
            </a:r>
            <a:r>
              <a:rPr lang="en-US" dirty="0"/>
              <a:t> </a:t>
            </a:r>
            <a:r>
              <a:rPr lang="en-US" dirty="0" err="1"/>
              <a:t>att</a:t>
            </a:r>
            <a:r>
              <a:rPr lang="en-US" dirty="0"/>
              <a:t> </a:t>
            </a:r>
            <a:r>
              <a:rPr lang="en-US" dirty="0" err="1"/>
              <a:t>vitalisera</a:t>
            </a:r>
            <a:r>
              <a:rPr lang="en-US" dirty="0"/>
              <a:t> </a:t>
            </a:r>
            <a:r>
              <a:rPr lang="en-US" dirty="0" err="1"/>
              <a:t>staden</a:t>
            </a:r>
            <a:r>
              <a:rPr lang="en-US" dirty="0"/>
              <a:t> </a:t>
            </a:r>
            <a:r>
              <a:rPr lang="en-US" dirty="0" err="1"/>
              <a:t>och</a:t>
            </a:r>
            <a:r>
              <a:rPr lang="en-US" dirty="0"/>
              <a:t> </a:t>
            </a:r>
            <a:r>
              <a:rPr lang="en-US" dirty="0" err="1"/>
              <a:t>dess</a:t>
            </a:r>
            <a:r>
              <a:rPr lang="en-US" dirty="0"/>
              <a:t> </a:t>
            </a:r>
            <a:r>
              <a:rPr lang="en-US" dirty="0" err="1"/>
              <a:t>turism</a:t>
            </a:r>
            <a:r>
              <a:rPr lang="en-US" dirty="0"/>
              <a:t> </a:t>
            </a:r>
            <a:r>
              <a:rPr lang="en-US" dirty="0" err="1"/>
              <a:t>genom</a:t>
            </a:r>
            <a:r>
              <a:rPr lang="en-US" dirty="0"/>
              <a:t> </a:t>
            </a:r>
            <a:r>
              <a:rPr lang="en-US" dirty="0" err="1"/>
              <a:t>denna</a:t>
            </a:r>
            <a:r>
              <a:rPr lang="en-US" dirty="0"/>
              <a:t> film </a:t>
            </a:r>
            <a:r>
              <a:rPr lang="en-US" dirty="0" err="1"/>
              <a:t>och</a:t>
            </a:r>
            <a:r>
              <a:rPr lang="en-US" dirty="0"/>
              <a:t> </a:t>
            </a:r>
            <a:r>
              <a:rPr lang="en-US" dirty="0" err="1"/>
              <a:t>låten</a:t>
            </a:r>
            <a:r>
              <a:rPr lang="en-US" dirty="0"/>
              <a:t> "</a:t>
            </a:r>
            <a:r>
              <a:rPr lang="en-US" dirty="0" err="1"/>
              <a:t>Husavik</a:t>
            </a:r>
            <a:r>
              <a:rPr lang="en-US" dirty="0"/>
              <a:t>".</a:t>
            </a:r>
          </a:p>
        </p:txBody>
      </p:sp>
      <p:sp>
        <p:nvSpPr>
          <p:cNvPr id="4" name="TextBox 3">
            <a:extLst>
              <a:ext uri="{FF2B5EF4-FFF2-40B4-BE49-F238E27FC236}">
                <a16:creationId xmlns:a16="http://schemas.microsoft.com/office/drawing/2014/main" id="{17867333-62D1-834F-8E4A-E20F5C13E8AC}"/>
              </a:ext>
            </a:extLst>
          </p:cNvPr>
          <p:cNvSpPr txBox="1"/>
          <p:nvPr/>
        </p:nvSpPr>
        <p:spPr>
          <a:xfrm>
            <a:off x="11076317" y="5503653"/>
            <a:ext cx="824072" cy="369332"/>
          </a:xfrm>
          <a:prstGeom prst="rect">
            <a:avLst/>
          </a:prstGeom>
          <a:noFill/>
        </p:spPr>
        <p:txBody>
          <a:bodyPr wrap="none" rtlCol="0">
            <a:spAutoFit/>
          </a:bodyPr>
          <a:lstStyle/>
          <a:p>
            <a:r>
              <a:rPr lang="en-LT" dirty="0">
                <a:hlinkClick r:id="rId3"/>
              </a:rPr>
              <a:t>Source</a:t>
            </a:r>
            <a:endParaRPr lang="en-LT" dirty="0"/>
          </a:p>
        </p:txBody>
      </p:sp>
      <p:sp>
        <p:nvSpPr>
          <p:cNvPr id="3" name="Picture Placeholder 2">
            <a:extLst>
              <a:ext uri="{FF2B5EF4-FFF2-40B4-BE49-F238E27FC236}">
                <a16:creationId xmlns:a16="http://schemas.microsoft.com/office/drawing/2014/main" id="{4F58BF94-0FB6-4647-A972-73953B329699}"/>
              </a:ext>
            </a:extLst>
          </p:cNvPr>
          <p:cNvSpPr>
            <a:spLocks noGrp="1"/>
          </p:cNvSpPr>
          <p:nvPr>
            <p:ph type="pic" sz="quarter" idx="19"/>
          </p:nvPr>
        </p:nvSpPr>
        <p:spPr/>
      </p:sp>
      <p:pic>
        <p:nvPicPr>
          <p:cNvPr id="7" name="Online Media 6" descr="An Óskar for Húsavík">
            <a:hlinkClick r:id="" action="ppaction://media"/>
            <a:extLst>
              <a:ext uri="{FF2B5EF4-FFF2-40B4-BE49-F238E27FC236}">
                <a16:creationId xmlns:a16="http://schemas.microsoft.com/office/drawing/2014/main" id="{EF22834E-76F8-B248-A2DE-2F3753658838}"/>
              </a:ext>
            </a:extLst>
          </p:cNvPr>
          <p:cNvPicPr>
            <a:picLocks noRot="1" noChangeAspect="1"/>
          </p:cNvPicPr>
          <p:nvPr>
            <a:videoFile r:link="rId1"/>
          </p:nvPr>
        </p:nvPicPr>
        <p:blipFill>
          <a:blip r:embed="rId4"/>
          <a:stretch>
            <a:fillRect/>
          </a:stretch>
        </p:blipFill>
        <p:spPr>
          <a:xfrm>
            <a:off x="3661317" y="4735"/>
            <a:ext cx="8239072" cy="4655076"/>
          </a:xfrm>
          <a:prstGeom prst="rect">
            <a:avLst/>
          </a:prstGeom>
        </p:spPr>
      </p:pic>
    </p:spTree>
    <p:extLst>
      <p:ext uri="{BB962C8B-B14F-4D97-AF65-F5344CB8AC3E}">
        <p14:creationId xmlns:p14="http://schemas.microsoft.com/office/powerpoint/2010/main" val="131534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544047"/>
            <a:ext cx="9649486" cy="1285874"/>
          </a:xfrm>
        </p:spPr>
        <p:txBody>
          <a:bodyPr>
            <a:normAutofit/>
          </a:bodyPr>
          <a:lstStyle/>
          <a:p>
            <a:r>
              <a:rPr lang="sv-SE" sz="3500" dirty="0">
                <a:solidFill>
                  <a:srgbClr val="9A2E90"/>
                </a:solidFill>
              </a:rPr>
              <a:t>TOP 15 FILMER OCH TV-SERIER FILMERADE PÅ ISLAND</a:t>
            </a:r>
            <a:endParaRPr lang="en-US" sz="3500" dirty="0">
              <a:solidFill>
                <a:srgbClr val="9A2E90"/>
              </a:solidFill>
            </a:endParaRP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821116" y="1418412"/>
            <a:ext cx="10504698" cy="3723689"/>
          </a:xfrm>
        </p:spPr>
        <p:txBody>
          <a:bodyPr/>
          <a:lstStyle/>
          <a:p>
            <a:pPr>
              <a:lnSpc>
                <a:spcPct val="100000"/>
              </a:lnSpc>
            </a:pPr>
            <a:r>
              <a:rPr lang="en-US" sz="2000" dirty="0"/>
              <a:t>1. James Bond </a:t>
            </a:r>
            <a:r>
              <a:rPr lang="en-US" sz="2000" dirty="0" err="1"/>
              <a:t>Serien</a:t>
            </a:r>
            <a:r>
              <a:rPr lang="en-US" sz="2000" dirty="0"/>
              <a:t>: A View to a Kill (1985) </a:t>
            </a:r>
            <a:r>
              <a:rPr lang="en-US" sz="2000" dirty="0" err="1"/>
              <a:t>och</a:t>
            </a:r>
            <a:r>
              <a:rPr lang="en-US" sz="2000" dirty="0"/>
              <a:t> Die Another Day (2002) - Jökulsárlón Glacier Lagoon</a:t>
            </a:r>
            <a:br>
              <a:rPr lang="en-US" sz="2000" dirty="0"/>
            </a:br>
            <a:r>
              <a:rPr lang="en-US" sz="2000" dirty="0"/>
              <a:t>2. The Star Wars Saga - </a:t>
            </a:r>
            <a:r>
              <a:rPr lang="sv-SE" sz="2000" dirty="0"/>
              <a:t>Episka platser som sträcker sig över Island</a:t>
            </a:r>
            <a:br>
              <a:rPr lang="en-US" sz="2000" dirty="0"/>
            </a:br>
            <a:r>
              <a:rPr lang="en-US" sz="2000" dirty="0"/>
              <a:t>3. The Game of Thrones </a:t>
            </a:r>
            <a:r>
              <a:rPr lang="en-US" sz="2000" dirty="0" err="1"/>
              <a:t>Serien</a:t>
            </a:r>
            <a:br>
              <a:rPr lang="en-US" sz="2000" dirty="0"/>
            </a:br>
            <a:r>
              <a:rPr lang="en-US" sz="2000" dirty="0"/>
              <a:t>4. Tomb Raider</a:t>
            </a:r>
            <a:br>
              <a:rPr lang="en-US" sz="2000" dirty="0"/>
            </a:br>
            <a:r>
              <a:rPr lang="en-US" sz="2000" dirty="0"/>
              <a:t>5. Batman Begins</a:t>
            </a:r>
            <a:br>
              <a:rPr lang="en-US" sz="2000" dirty="0"/>
            </a:br>
            <a:r>
              <a:rPr lang="en-US" sz="2000" dirty="0"/>
              <a:t>6. The Secret Life of Walter Mitty</a:t>
            </a:r>
            <a:br>
              <a:rPr lang="en-US" sz="2000" dirty="0"/>
            </a:br>
            <a:r>
              <a:rPr lang="en-US" sz="2000" dirty="0"/>
              <a:t>7. Oblivion</a:t>
            </a:r>
            <a:br>
              <a:rPr lang="en-US" sz="2000" dirty="0"/>
            </a:br>
            <a:r>
              <a:rPr lang="en-US" sz="2000" dirty="0"/>
              <a:t>8. Interstellar</a:t>
            </a:r>
            <a:br>
              <a:rPr lang="en-US" sz="2000" dirty="0"/>
            </a:br>
            <a:r>
              <a:rPr lang="en-US" sz="2000" dirty="0"/>
              <a:t>9. Fast &amp; Furious 8</a:t>
            </a:r>
            <a:br>
              <a:rPr lang="en-US" sz="2000" dirty="0"/>
            </a:br>
            <a:r>
              <a:rPr lang="en-US" sz="2000" dirty="0"/>
              <a:t>10. The Tree of Life (2011) - Krafla Volcano </a:t>
            </a:r>
            <a:r>
              <a:rPr lang="en-US" sz="2000" dirty="0" err="1"/>
              <a:t>och</a:t>
            </a:r>
            <a:r>
              <a:rPr lang="en-US" sz="2000" dirty="0"/>
              <a:t> Námafjall, North Iceland</a:t>
            </a:r>
            <a:br>
              <a:rPr lang="en-US" sz="2000" dirty="0"/>
            </a:br>
            <a:r>
              <a:rPr lang="en-US" sz="2000" dirty="0"/>
              <a:t>11. Journey to the Center of the Earth (2008) - Snæfellsjökull National Park</a:t>
            </a:r>
            <a:br>
              <a:rPr lang="en-US" sz="2000" dirty="0"/>
            </a:br>
            <a:r>
              <a:rPr lang="en-US" sz="2000" dirty="0"/>
              <a:t>12. Prometheus (2012) - Hekla Volcano </a:t>
            </a:r>
            <a:r>
              <a:rPr lang="en-US" sz="2000" dirty="0" err="1"/>
              <a:t>och</a:t>
            </a:r>
            <a:r>
              <a:rPr lang="en-US" sz="2000" dirty="0"/>
              <a:t> Dettifoss Waterfall</a:t>
            </a:r>
            <a:br>
              <a:rPr lang="en-US" sz="2000" dirty="0"/>
            </a:br>
            <a:r>
              <a:rPr lang="en-US" sz="2000" dirty="0"/>
              <a:t>13. Thor: The Dark World (2013) - Landmannalaugar, Dettifoss, Skógafoss</a:t>
            </a:r>
            <a:br>
              <a:rPr lang="en-US" sz="2000" dirty="0"/>
            </a:br>
            <a:r>
              <a:rPr lang="en-US" sz="2000" dirty="0"/>
              <a:t>14. Noah (2014) – </a:t>
            </a:r>
            <a:r>
              <a:rPr lang="en-US" sz="2000" dirty="0" err="1"/>
              <a:t>Över</a:t>
            </a:r>
            <a:r>
              <a:rPr lang="en-US" sz="2000" dirty="0"/>
              <a:t> </a:t>
            </a:r>
            <a:r>
              <a:rPr lang="en-US" sz="2000" dirty="0" err="1"/>
              <a:t>hela</a:t>
            </a:r>
            <a:r>
              <a:rPr lang="en-US" sz="2000" dirty="0"/>
              <a:t> Iceland</a:t>
            </a:r>
            <a:br>
              <a:rPr lang="en-US" sz="2000" dirty="0"/>
            </a:br>
            <a:r>
              <a:rPr lang="en-US" sz="2000" dirty="0"/>
              <a:t>15. Captain America: Civil War (2016) - Vík, South Iceland</a:t>
            </a:r>
          </a:p>
        </p:txBody>
      </p:sp>
      <p:sp>
        <p:nvSpPr>
          <p:cNvPr id="2" name="TextBox 1">
            <a:extLst>
              <a:ext uri="{FF2B5EF4-FFF2-40B4-BE49-F238E27FC236}">
                <a16:creationId xmlns:a16="http://schemas.microsoft.com/office/drawing/2014/main" id="{6A137C54-F72A-1342-B465-12D21D944138}"/>
              </a:ext>
            </a:extLst>
          </p:cNvPr>
          <p:cNvSpPr txBox="1"/>
          <p:nvPr/>
        </p:nvSpPr>
        <p:spPr>
          <a:xfrm>
            <a:off x="81526" y="6306367"/>
            <a:ext cx="824072" cy="369332"/>
          </a:xfrm>
          <a:prstGeom prst="rect">
            <a:avLst/>
          </a:prstGeom>
          <a:noFill/>
        </p:spPr>
        <p:txBody>
          <a:bodyPr wrap="none" rtlCol="0">
            <a:spAutoFit/>
          </a:bodyPr>
          <a:lstStyle/>
          <a:p>
            <a:r>
              <a:rPr lang="en-LT" dirty="0">
                <a:hlinkClick r:id="rId2"/>
              </a:rPr>
              <a:t>Source</a:t>
            </a:r>
            <a:endParaRPr lang="en-LT" dirty="0"/>
          </a:p>
        </p:txBody>
      </p:sp>
    </p:spTree>
    <p:extLst>
      <p:ext uri="{BB962C8B-B14F-4D97-AF65-F5344CB8AC3E}">
        <p14:creationId xmlns:p14="http://schemas.microsoft.com/office/powerpoint/2010/main" val="14196416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04AEC6-E7D1-4A67-B524-C1029F237382}"/>
              </a:ext>
            </a:extLst>
          </p:cNvPr>
          <p:cNvSpPr>
            <a:spLocks noGrp="1"/>
          </p:cNvSpPr>
          <p:nvPr>
            <p:ph type="body" sz="quarter" idx="15"/>
          </p:nvPr>
        </p:nvSpPr>
        <p:spPr>
          <a:xfrm>
            <a:off x="3175537" y="535259"/>
            <a:ext cx="8544395" cy="1534171"/>
          </a:xfrm>
        </p:spPr>
        <p:txBody>
          <a:bodyPr>
            <a:normAutofit/>
          </a:bodyPr>
          <a:lstStyle/>
          <a:p>
            <a:r>
              <a:rPr lang="sv-SE" dirty="0"/>
              <a:t>LITAUEN: 2019 historiska tv-miniserie Tjernobyl kretsar kring Tjernobyl-katastrofen 1986 och saneringsarbetet som följde. Serien producerades av HBO i USA och Sky UK i Storbritannien och filmades i Litauen och Ukraina.</a:t>
            </a:r>
            <a:endParaRPr lang="en-IE" dirty="0"/>
          </a:p>
        </p:txBody>
      </p:sp>
      <p:pic>
        <p:nvPicPr>
          <p:cNvPr id="6" name="Picture Placeholder 5" descr="A picture containing text, outdoor, road, sky&#10;&#10;Description automatically generated">
            <a:extLst>
              <a:ext uri="{FF2B5EF4-FFF2-40B4-BE49-F238E27FC236}">
                <a16:creationId xmlns:a16="http://schemas.microsoft.com/office/drawing/2014/main" id="{491D92B3-43AC-8D4E-AC77-A9CEB2D8034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7" name="TextBox 6">
            <a:extLst>
              <a:ext uri="{FF2B5EF4-FFF2-40B4-BE49-F238E27FC236}">
                <a16:creationId xmlns:a16="http://schemas.microsoft.com/office/drawing/2014/main" id="{00544A8B-95F4-EB48-9501-27C6025FFB02}"/>
              </a:ext>
            </a:extLst>
          </p:cNvPr>
          <p:cNvSpPr txBox="1"/>
          <p:nvPr/>
        </p:nvSpPr>
        <p:spPr>
          <a:xfrm>
            <a:off x="2484408" y="6124755"/>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3766950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67C552-432C-44CF-A2FA-3702C6092DB4}"/>
              </a:ext>
            </a:extLst>
          </p:cNvPr>
          <p:cNvSpPr>
            <a:spLocks noGrp="1"/>
          </p:cNvSpPr>
          <p:nvPr>
            <p:ph type="body" sz="quarter" idx="13"/>
          </p:nvPr>
        </p:nvSpPr>
        <p:spPr>
          <a:xfrm>
            <a:off x="4635221" y="1508861"/>
            <a:ext cx="7404379" cy="1791502"/>
          </a:xfrm>
        </p:spPr>
        <p:txBody>
          <a:bodyPr>
            <a:normAutofit fontScale="70000" lnSpcReduction="20000"/>
          </a:bodyPr>
          <a:lstStyle/>
          <a:p>
            <a:r>
              <a:rPr lang="sv-SE" dirty="0"/>
              <a:t>Teamet på den populära </a:t>
            </a:r>
            <a:r>
              <a:rPr lang="sv-SE" dirty="0" err="1"/>
              <a:t>Netflix</a:t>
            </a:r>
            <a:r>
              <a:rPr lang="sv-SE" dirty="0"/>
              <a:t>-serien </a:t>
            </a:r>
            <a:r>
              <a:rPr lang="sv-SE" dirty="0" err="1"/>
              <a:t>Stranger</a:t>
            </a:r>
            <a:r>
              <a:rPr lang="sv-SE" dirty="0"/>
              <a:t> </a:t>
            </a:r>
            <a:r>
              <a:rPr lang="sv-SE" dirty="0" err="1"/>
              <a:t>Things</a:t>
            </a:r>
            <a:r>
              <a:rPr lang="sv-SE" dirty="0"/>
              <a:t> var i Vilnius och filmade en del av programmets fjärde säsong. Filmningen ägde rum på platser runt om i Litauens huvudstad, inklusive det nyligen stängda hundraåriga fängelset.</a:t>
            </a:r>
            <a:endParaRPr lang="en-IE" dirty="0"/>
          </a:p>
        </p:txBody>
      </p:sp>
      <p:sp>
        <p:nvSpPr>
          <p:cNvPr id="5" name="Text Placeholder 4">
            <a:extLst>
              <a:ext uri="{FF2B5EF4-FFF2-40B4-BE49-F238E27FC236}">
                <a16:creationId xmlns:a16="http://schemas.microsoft.com/office/drawing/2014/main" id="{67B534A5-CC6E-4144-A992-76C9C776E2CE}"/>
              </a:ext>
            </a:extLst>
          </p:cNvPr>
          <p:cNvSpPr>
            <a:spLocks noGrp="1"/>
          </p:cNvSpPr>
          <p:nvPr>
            <p:ph type="body" sz="quarter" idx="14"/>
          </p:nvPr>
        </p:nvSpPr>
        <p:spPr>
          <a:xfrm>
            <a:off x="7594333" y="3557638"/>
            <a:ext cx="4445267" cy="2653157"/>
          </a:xfrm>
        </p:spPr>
        <p:txBody>
          <a:bodyPr/>
          <a:lstStyle/>
          <a:p>
            <a:r>
              <a:rPr lang="sv-SE" sz="2000" dirty="0"/>
              <a:t>Fängelset, som byggdes och började hålla interner i början av 1900-talet, upphörde precis 2020. Under det tumultartade 1900-talet i Vilnius växlade regimer – inklusive det kejserliga Ryssland, Sovjetunionen, Nazityskland och slutligen det oberoende Litauen – alla använde fängelset.</a:t>
            </a:r>
            <a:endParaRPr lang="en-IE" sz="2000" dirty="0"/>
          </a:p>
        </p:txBody>
      </p:sp>
      <p:pic>
        <p:nvPicPr>
          <p:cNvPr id="9" name="Picture Placeholder 8" descr="A picture containing outdoor, tree, street, way&#10;&#10;Description automatically generated">
            <a:extLst>
              <a:ext uri="{FF2B5EF4-FFF2-40B4-BE49-F238E27FC236}">
                <a16:creationId xmlns:a16="http://schemas.microsoft.com/office/drawing/2014/main" id="{7C31B5D0-DC00-FD48-A828-29696C89F6AA}"/>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12" name="TextBox 11">
            <a:extLst>
              <a:ext uri="{FF2B5EF4-FFF2-40B4-BE49-F238E27FC236}">
                <a16:creationId xmlns:a16="http://schemas.microsoft.com/office/drawing/2014/main" id="{FBFA33D2-A06D-E040-8F56-455D5832D8F2}"/>
              </a:ext>
            </a:extLst>
          </p:cNvPr>
          <p:cNvSpPr txBox="1"/>
          <p:nvPr/>
        </p:nvSpPr>
        <p:spPr>
          <a:xfrm>
            <a:off x="10748513" y="6373596"/>
            <a:ext cx="824072" cy="369332"/>
          </a:xfrm>
          <a:prstGeom prst="rect">
            <a:avLst/>
          </a:prstGeom>
          <a:noFill/>
        </p:spPr>
        <p:txBody>
          <a:bodyPr wrap="none" rtlCol="0">
            <a:spAutoFit/>
          </a:bodyPr>
          <a:lstStyle/>
          <a:p>
            <a:r>
              <a:rPr lang="en-LT" dirty="0">
                <a:hlinkClick r:id="rId3"/>
              </a:rPr>
              <a:t>Source</a:t>
            </a:r>
            <a:endParaRPr lang="en-LT" dirty="0"/>
          </a:p>
        </p:txBody>
      </p:sp>
      <p:pic>
        <p:nvPicPr>
          <p:cNvPr id="16" name="Picture Placeholder 15" descr="A poster with a group of people on it&#10;&#10;Description automatically generated with low confidence">
            <a:extLst>
              <a:ext uri="{FF2B5EF4-FFF2-40B4-BE49-F238E27FC236}">
                <a16:creationId xmlns:a16="http://schemas.microsoft.com/office/drawing/2014/main" id="{98BB4025-B75B-6A4C-92E1-12769297F60A}"/>
              </a:ext>
            </a:extLst>
          </p:cNvPr>
          <p:cNvPicPr>
            <a:picLocks noGrp="1" noChangeAspect="1"/>
          </p:cNvPicPr>
          <p:nvPr>
            <p:ph type="pic" sz="quarter" idx="11"/>
          </p:nvPr>
        </p:nvPicPr>
        <p:blipFill rotWithShape="1">
          <a:blip r:embed="rId4" cstate="screen">
            <a:extLst>
              <a:ext uri="{28A0092B-C50C-407E-A947-70E740481C1C}">
                <a14:useLocalDpi xmlns:a14="http://schemas.microsoft.com/office/drawing/2010/main"/>
              </a:ext>
            </a:extLst>
          </a:blip>
          <a:srcRect/>
          <a:stretch/>
        </p:blipFill>
        <p:spPr>
          <a:xfrm>
            <a:off x="4709884" y="3122762"/>
            <a:ext cx="2771571" cy="3620166"/>
          </a:xfrm>
        </p:spPr>
      </p:pic>
    </p:spTree>
    <p:extLst>
      <p:ext uri="{BB962C8B-B14F-4D97-AF65-F5344CB8AC3E}">
        <p14:creationId xmlns:p14="http://schemas.microsoft.com/office/powerpoint/2010/main" val="3785046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C201E4-0A79-4171-983C-CB6E07A8BF36}"/>
              </a:ext>
            </a:extLst>
          </p:cNvPr>
          <p:cNvSpPr txBox="1"/>
          <p:nvPr/>
        </p:nvSpPr>
        <p:spPr>
          <a:xfrm>
            <a:off x="365759" y="5969697"/>
            <a:ext cx="11675445" cy="707886"/>
          </a:xfrm>
          <a:prstGeom prst="rect">
            <a:avLst/>
          </a:prstGeom>
          <a:solidFill>
            <a:srgbClr val="9A2E90"/>
          </a:solidFill>
        </p:spPr>
        <p:txBody>
          <a:bodyPr wrap="square" rtlCol="0">
            <a:spAutoFit/>
          </a:bodyPr>
          <a:lstStyle/>
          <a:p>
            <a:pPr algn="ctr"/>
            <a:r>
              <a:rPr lang="sv-SE" sz="2000" dirty="0">
                <a:solidFill>
                  <a:schemeClr val="bg1"/>
                </a:solidFill>
              </a:rPr>
              <a:t>#nanoJesus – samarbete mellan Vilnius stad, universitet och näringsliv: en julkrubba på katedraltorget i Vilnius skannad och 3D-utskriven i </a:t>
            </a:r>
            <a:r>
              <a:rPr lang="sv-SE" sz="2000" dirty="0" err="1">
                <a:solidFill>
                  <a:schemeClr val="bg1"/>
                </a:solidFill>
              </a:rPr>
              <a:t>nanoskala</a:t>
            </a:r>
            <a:r>
              <a:rPr lang="sv-SE" sz="2000" dirty="0">
                <a:solidFill>
                  <a:schemeClr val="bg1"/>
                </a:solidFill>
              </a:rPr>
              <a:t>, skänkt till påven Franciskus precis före jul.</a:t>
            </a:r>
            <a:endParaRPr lang="en-IE" sz="2000" dirty="0">
              <a:solidFill>
                <a:schemeClr val="bg1"/>
              </a:solidFill>
            </a:endParaRPr>
          </a:p>
        </p:txBody>
      </p:sp>
      <p:pic>
        <p:nvPicPr>
          <p:cNvPr id="3" name="Online Media 2" descr="Lithuania welcomes Pope with the smallest gift ever #NanoJesus">
            <a:hlinkClick r:id="" action="ppaction://media"/>
            <a:extLst>
              <a:ext uri="{FF2B5EF4-FFF2-40B4-BE49-F238E27FC236}">
                <a16:creationId xmlns:a16="http://schemas.microsoft.com/office/drawing/2014/main" id="{E8D7CE28-4AFC-2B42-BF13-15EE94717D4E}"/>
              </a:ext>
            </a:extLst>
          </p:cNvPr>
          <p:cNvPicPr>
            <a:picLocks noRot="1" noChangeAspect="1"/>
          </p:cNvPicPr>
          <p:nvPr>
            <a:videoFile r:link="rId1"/>
          </p:nvPr>
        </p:nvPicPr>
        <p:blipFill>
          <a:blip r:embed="rId3"/>
          <a:stretch>
            <a:fillRect/>
          </a:stretch>
        </p:blipFill>
        <p:spPr>
          <a:xfrm>
            <a:off x="1006415" y="218466"/>
            <a:ext cx="10179170" cy="5751231"/>
          </a:xfrm>
          <a:prstGeom prst="rect">
            <a:avLst/>
          </a:prstGeom>
        </p:spPr>
      </p:pic>
    </p:spTree>
    <p:extLst>
      <p:ext uri="{BB962C8B-B14F-4D97-AF65-F5344CB8AC3E}">
        <p14:creationId xmlns:p14="http://schemas.microsoft.com/office/powerpoint/2010/main" val="35983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04AEC6-E7D1-4A67-B524-C1029F237382}"/>
              </a:ext>
            </a:extLst>
          </p:cNvPr>
          <p:cNvSpPr>
            <a:spLocks noGrp="1"/>
          </p:cNvSpPr>
          <p:nvPr>
            <p:ph type="body" sz="quarter" idx="15"/>
          </p:nvPr>
        </p:nvSpPr>
        <p:spPr>
          <a:xfrm>
            <a:off x="3175537" y="722727"/>
            <a:ext cx="8418365" cy="1346703"/>
          </a:xfrm>
        </p:spPr>
        <p:txBody>
          <a:bodyPr>
            <a:normAutofit lnSpcReduction="10000"/>
          </a:bodyPr>
          <a:lstStyle/>
          <a:p>
            <a:r>
              <a:rPr lang="sv-SE" dirty="0"/>
              <a:t>Storbritannien är ett av de mest populära resmålen i världen med fascinerande historia, spännande städer och rika kulturella traditioner.</a:t>
            </a:r>
          </a:p>
          <a:p>
            <a:r>
              <a:rPr lang="sv-SE" dirty="0"/>
              <a:t>Från The Beatles till Harry Potter och Sherlock Holmes – listan tar aldrig slut.</a:t>
            </a:r>
            <a:endParaRPr lang="en-IE" dirty="0"/>
          </a:p>
        </p:txBody>
      </p:sp>
      <p:sp>
        <p:nvSpPr>
          <p:cNvPr id="7" name="TextBox 6">
            <a:extLst>
              <a:ext uri="{FF2B5EF4-FFF2-40B4-BE49-F238E27FC236}">
                <a16:creationId xmlns:a16="http://schemas.microsoft.com/office/drawing/2014/main" id="{00544A8B-95F4-EB48-9501-27C6025FFB02}"/>
              </a:ext>
            </a:extLst>
          </p:cNvPr>
          <p:cNvSpPr txBox="1"/>
          <p:nvPr/>
        </p:nvSpPr>
        <p:spPr>
          <a:xfrm>
            <a:off x="2484408" y="6124755"/>
            <a:ext cx="824072" cy="369332"/>
          </a:xfrm>
          <a:prstGeom prst="rect">
            <a:avLst/>
          </a:prstGeom>
          <a:noFill/>
        </p:spPr>
        <p:txBody>
          <a:bodyPr wrap="none" rtlCol="0">
            <a:spAutoFit/>
          </a:bodyPr>
          <a:lstStyle/>
          <a:p>
            <a:r>
              <a:rPr lang="en-LT" dirty="0">
                <a:hlinkClick r:id="rId2"/>
              </a:rPr>
              <a:t>Source</a:t>
            </a:r>
            <a:endParaRPr lang="en-LT" dirty="0"/>
          </a:p>
        </p:txBody>
      </p:sp>
      <p:pic>
        <p:nvPicPr>
          <p:cNvPr id="12" name="Picture Placeholder 11" descr="A group of statues in front of a building&#10;&#10;Description automatically generated with medium confidence">
            <a:extLst>
              <a:ext uri="{FF2B5EF4-FFF2-40B4-BE49-F238E27FC236}">
                <a16:creationId xmlns:a16="http://schemas.microsoft.com/office/drawing/2014/main" id="{1EB05EC5-92D9-1E47-A436-9C7A4E95856C}"/>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66359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462273-BE4C-4D79-A9EE-D3A550FDDF6A}"/>
              </a:ext>
            </a:extLst>
          </p:cNvPr>
          <p:cNvSpPr>
            <a:spLocks noGrp="1"/>
          </p:cNvSpPr>
          <p:nvPr>
            <p:ph type="body" sz="quarter" idx="16"/>
          </p:nvPr>
        </p:nvSpPr>
        <p:spPr>
          <a:xfrm>
            <a:off x="558162" y="520708"/>
            <a:ext cx="8429894" cy="883473"/>
          </a:xfrm>
        </p:spPr>
        <p:txBody>
          <a:bodyPr>
            <a:normAutofit fontScale="92500" lnSpcReduction="20000"/>
          </a:bodyPr>
          <a:lstStyle/>
          <a:p>
            <a:r>
              <a:rPr lang="sv-SE" dirty="0">
                <a:solidFill>
                  <a:srgbClr val="9A2E90"/>
                </a:solidFill>
              </a:rPr>
              <a:t>LONDONS 8 BÄSTA FILM- OCH POPKULTURPLATSER ATT BESÖKA</a:t>
            </a:r>
            <a:endParaRPr lang="en-US" dirty="0">
              <a:solidFill>
                <a:srgbClr val="9A2E90"/>
              </a:solidFill>
            </a:endParaRPr>
          </a:p>
        </p:txBody>
      </p:sp>
      <p:sp>
        <p:nvSpPr>
          <p:cNvPr id="4" name="Text Placeholder 3">
            <a:extLst>
              <a:ext uri="{FF2B5EF4-FFF2-40B4-BE49-F238E27FC236}">
                <a16:creationId xmlns:a16="http://schemas.microsoft.com/office/drawing/2014/main" id="{E6B3E674-209C-4698-A4EC-27E653C7B8FC}"/>
              </a:ext>
            </a:extLst>
          </p:cNvPr>
          <p:cNvSpPr>
            <a:spLocks noGrp="1"/>
          </p:cNvSpPr>
          <p:nvPr>
            <p:ph type="body" sz="quarter" idx="17"/>
          </p:nvPr>
        </p:nvSpPr>
        <p:spPr>
          <a:xfrm>
            <a:off x="467833" y="1645919"/>
            <a:ext cx="7697972" cy="4552861"/>
          </a:xfrm>
        </p:spPr>
        <p:txBody>
          <a:bodyPr/>
          <a:lstStyle/>
          <a:p>
            <a:pPr algn="just"/>
            <a:r>
              <a:rPr lang="en-IE" sz="2400" dirty="0"/>
              <a:t>1. The Black Prince, Kingsman</a:t>
            </a:r>
          </a:p>
          <a:p>
            <a:pPr algn="just"/>
            <a:r>
              <a:rPr lang="en-IE" sz="2400" dirty="0"/>
              <a:t>2. Old Royal Naval College, Les Miserables</a:t>
            </a:r>
          </a:p>
          <a:p>
            <a:pPr algn="just"/>
            <a:r>
              <a:rPr lang="en-IE" sz="2400" dirty="0"/>
              <a:t>3. The Blue Door, Notting Hill</a:t>
            </a:r>
          </a:p>
          <a:p>
            <a:pPr algn="just"/>
            <a:r>
              <a:rPr lang="en-IE" sz="2400" dirty="0"/>
              <a:t>4. Islington Andover Estates, Chewing Gum</a:t>
            </a:r>
          </a:p>
          <a:p>
            <a:pPr algn="just"/>
            <a:r>
              <a:rPr lang="en-IE" sz="2400" dirty="0"/>
              <a:t>5. Les Ambassadeurs</a:t>
            </a:r>
          </a:p>
          <a:p>
            <a:pPr algn="just"/>
            <a:r>
              <a:rPr lang="en-IE" sz="2400" dirty="0"/>
              <a:t>6. Statue of Havelock</a:t>
            </a:r>
          </a:p>
          <a:p>
            <a:pPr algn="just"/>
            <a:r>
              <a:rPr lang="en-IE" sz="2400" dirty="0"/>
              <a:t>7. Over 70 different films, South Bank</a:t>
            </a:r>
          </a:p>
          <a:p>
            <a:pPr algn="just"/>
            <a:r>
              <a:rPr lang="en-IE" sz="2400" dirty="0"/>
              <a:t>8. Platform 9 ¾, Harry Potter</a:t>
            </a:r>
          </a:p>
          <a:p>
            <a:pPr algn="just"/>
            <a:endParaRPr lang="en-IE" sz="2400" dirty="0"/>
          </a:p>
        </p:txBody>
      </p:sp>
      <p:pic>
        <p:nvPicPr>
          <p:cNvPr id="14" name="Picture Placeholder 13" descr="A picture containing text, building, outdoor, street&#10;&#10;Description automatically generated">
            <a:extLst>
              <a:ext uri="{FF2B5EF4-FFF2-40B4-BE49-F238E27FC236}">
                <a16:creationId xmlns:a16="http://schemas.microsoft.com/office/drawing/2014/main" id="{2F6C8574-8CC9-1C45-A316-CBFAFB736B69}"/>
              </a:ext>
            </a:extLst>
          </p:cNvPr>
          <p:cNvPicPr>
            <a:picLocks noGrp="1" noChangeAspect="1"/>
          </p:cNvPicPr>
          <p:nvPr>
            <p:ph type="pic" sz="quarter" idx="15"/>
          </p:nvPr>
        </p:nvPicPr>
        <p:blipFill>
          <a:blip r:embed="rId2" cstate="screen">
            <a:extLst>
              <a:ext uri="{28A0092B-C50C-407E-A947-70E740481C1C}">
                <a14:useLocalDpi xmlns:a14="http://schemas.microsoft.com/office/drawing/2010/main"/>
              </a:ext>
            </a:extLst>
          </a:blip>
          <a:srcRect/>
          <a:stretch>
            <a:fillRect/>
          </a:stretch>
        </p:blipFill>
        <p:spPr/>
      </p:pic>
      <p:sp>
        <p:nvSpPr>
          <p:cNvPr id="15" name="TextBox 14">
            <a:extLst>
              <a:ext uri="{FF2B5EF4-FFF2-40B4-BE49-F238E27FC236}">
                <a16:creationId xmlns:a16="http://schemas.microsoft.com/office/drawing/2014/main" id="{2D375FB7-133A-5A4A-8B64-00EF0BD4FAAE}"/>
              </a:ext>
            </a:extLst>
          </p:cNvPr>
          <p:cNvSpPr txBox="1"/>
          <p:nvPr/>
        </p:nvSpPr>
        <p:spPr>
          <a:xfrm>
            <a:off x="467833" y="5730240"/>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905027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C201E4-0A79-4171-983C-CB6E07A8BF36}"/>
              </a:ext>
            </a:extLst>
          </p:cNvPr>
          <p:cNvSpPr txBox="1"/>
          <p:nvPr/>
        </p:nvSpPr>
        <p:spPr>
          <a:xfrm>
            <a:off x="365759" y="5554199"/>
            <a:ext cx="11675445" cy="400110"/>
          </a:xfrm>
          <a:prstGeom prst="rect">
            <a:avLst/>
          </a:prstGeom>
          <a:solidFill>
            <a:srgbClr val="9A2E90"/>
          </a:solidFill>
        </p:spPr>
        <p:txBody>
          <a:bodyPr wrap="square" rtlCol="0">
            <a:spAutoFit/>
          </a:bodyPr>
          <a:lstStyle/>
          <a:p>
            <a:pPr algn="ctr"/>
            <a:r>
              <a:rPr lang="sv-SE" sz="2000" dirty="0">
                <a:solidFill>
                  <a:schemeClr val="bg1"/>
                </a:solidFill>
              </a:rPr>
              <a:t>Nordirland är hem för Game </a:t>
            </a:r>
            <a:r>
              <a:rPr lang="sv-SE" sz="2000" dirty="0" err="1">
                <a:solidFill>
                  <a:schemeClr val="bg1"/>
                </a:solidFill>
              </a:rPr>
              <a:t>of</a:t>
            </a:r>
            <a:r>
              <a:rPr lang="sv-SE" sz="2000" dirty="0">
                <a:solidFill>
                  <a:schemeClr val="bg1"/>
                </a:solidFill>
              </a:rPr>
              <a:t> </a:t>
            </a:r>
            <a:r>
              <a:rPr lang="sv-SE" sz="2000" dirty="0" err="1">
                <a:solidFill>
                  <a:schemeClr val="bg1"/>
                </a:solidFill>
              </a:rPr>
              <a:t>Thrones</a:t>
            </a:r>
            <a:r>
              <a:rPr lang="sv-SE" sz="2000" dirty="0">
                <a:solidFill>
                  <a:schemeClr val="bg1"/>
                </a:solidFill>
              </a:rPr>
              <a:t>-studion (i Belfast) för alla interiörscener och många exteriörscener.</a:t>
            </a:r>
            <a:endParaRPr lang="en-IE" sz="2000" dirty="0">
              <a:solidFill>
                <a:schemeClr val="bg1"/>
              </a:solidFill>
            </a:endParaRPr>
          </a:p>
        </p:txBody>
      </p:sp>
      <p:pic>
        <p:nvPicPr>
          <p:cNvPr id="2" name="Online Media 1" descr="Top Five Game of Thrones Locations (Northern Ireland)">
            <a:hlinkClick r:id="" action="ppaction://media"/>
            <a:extLst>
              <a:ext uri="{FF2B5EF4-FFF2-40B4-BE49-F238E27FC236}">
                <a16:creationId xmlns:a16="http://schemas.microsoft.com/office/drawing/2014/main" id="{F70CFCCE-1A27-F648-9458-E8CB0436BA1B}"/>
              </a:ext>
            </a:extLst>
          </p:cNvPr>
          <p:cNvPicPr>
            <a:picLocks noRot="1" noChangeAspect="1"/>
          </p:cNvPicPr>
          <p:nvPr>
            <a:videoFile r:link="rId1"/>
          </p:nvPr>
        </p:nvPicPr>
        <p:blipFill>
          <a:blip r:embed="rId3"/>
          <a:stretch>
            <a:fillRect/>
          </a:stretch>
        </p:blipFill>
        <p:spPr>
          <a:xfrm>
            <a:off x="1456944" y="312066"/>
            <a:ext cx="9278112" cy="5242133"/>
          </a:xfrm>
          <a:prstGeom prst="rect">
            <a:avLst/>
          </a:prstGeom>
        </p:spPr>
      </p:pic>
    </p:spTree>
    <p:extLst>
      <p:ext uri="{BB962C8B-B14F-4D97-AF65-F5344CB8AC3E}">
        <p14:creationId xmlns:p14="http://schemas.microsoft.com/office/powerpoint/2010/main" val="178294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462273-BE4C-4D79-A9EE-D3A550FDDF6A}"/>
              </a:ext>
            </a:extLst>
          </p:cNvPr>
          <p:cNvSpPr>
            <a:spLocks noGrp="1"/>
          </p:cNvSpPr>
          <p:nvPr>
            <p:ph type="body" sz="quarter" idx="16"/>
          </p:nvPr>
        </p:nvSpPr>
        <p:spPr>
          <a:xfrm>
            <a:off x="558162" y="520708"/>
            <a:ext cx="8429894" cy="883473"/>
          </a:xfrm>
        </p:spPr>
        <p:txBody>
          <a:bodyPr>
            <a:normAutofit fontScale="92500" lnSpcReduction="20000"/>
          </a:bodyPr>
          <a:lstStyle/>
          <a:p>
            <a:r>
              <a:rPr lang="sv-SE" dirty="0">
                <a:solidFill>
                  <a:srgbClr val="9A2E90"/>
                </a:solidFill>
              </a:rPr>
              <a:t>STÖRSTA FILMER INSPELADE I IRLAND OCH DE VACKRASTE LANDSKAPEN</a:t>
            </a:r>
            <a:endParaRPr lang="en-US" dirty="0">
              <a:solidFill>
                <a:srgbClr val="9A2E90"/>
              </a:solidFill>
            </a:endParaRPr>
          </a:p>
        </p:txBody>
      </p:sp>
      <p:sp>
        <p:nvSpPr>
          <p:cNvPr id="4" name="Text Placeholder 3">
            <a:extLst>
              <a:ext uri="{FF2B5EF4-FFF2-40B4-BE49-F238E27FC236}">
                <a16:creationId xmlns:a16="http://schemas.microsoft.com/office/drawing/2014/main" id="{E6B3E674-209C-4698-A4EC-27E653C7B8FC}"/>
              </a:ext>
            </a:extLst>
          </p:cNvPr>
          <p:cNvSpPr>
            <a:spLocks noGrp="1"/>
          </p:cNvSpPr>
          <p:nvPr>
            <p:ph type="body" sz="quarter" idx="17"/>
          </p:nvPr>
        </p:nvSpPr>
        <p:spPr>
          <a:xfrm>
            <a:off x="467833" y="1645919"/>
            <a:ext cx="7697972" cy="4552861"/>
          </a:xfrm>
        </p:spPr>
        <p:txBody>
          <a:bodyPr/>
          <a:lstStyle/>
          <a:p>
            <a:pPr marL="457200" indent="-457200" algn="just">
              <a:buAutoNum type="arabicPeriod"/>
            </a:pPr>
            <a:r>
              <a:rPr lang="en-IE" sz="2400" dirty="0"/>
              <a:t>Game of Thrones (locations: The Dark Hedges, Carrick-a-Rede Rope Bridge, Cushendun Caves, Ballintoy Harbour, Larrybane Chalk Quarry)</a:t>
            </a:r>
          </a:p>
          <a:p>
            <a:pPr marL="457200" indent="-457200" algn="just">
              <a:buFont typeface="Arial"/>
              <a:buAutoNum type="arabicPeriod"/>
            </a:pPr>
            <a:r>
              <a:rPr lang="en-IE" sz="2400" dirty="0"/>
              <a:t>Harry Potter (The Cliffs of Moher - Horcrux Cave)</a:t>
            </a:r>
          </a:p>
          <a:p>
            <a:pPr marL="457200" indent="-457200" algn="just">
              <a:buFont typeface="Arial"/>
              <a:buAutoNum type="arabicPeriod"/>
            </a:pPr>
            <a:r>
              <a:rPr lang="en-IE" sz="2400" dirty="0"/>
              <a:t>The Princess Bride (The Cliffs of Moher - Cliffs of Insanity)</a:t>
            </a:r>
          </a:p>
          <a:p>
            <a:pPr marL="457200" indent="-457200" algn="just">
              <a:buFont typeface="Arial"/>
              <a:buAutoNum type="arabicPeriod"/>
            </a:pPr>
            <a:r>
              <a:rPr lang="en-IE" sz="2400" dirty="0"/>
              <a:t>Star Wars (Malin Head, Skellig Michael)</a:t>
            </a:r>
          </a:p>
          <a:p>
            <a:pPr marL="457200" indent="-457200" algn="just">
              <a:buFont typeface="Arial"/>
              <a:buAutoNum type="arabicPeriod"/>
            </a:pPr>
            <a:r>
              <a:rPr lang="en-IE" sz="2400" dirty="0"/>
              <a:t>Lord of the Rings (Burren)</a:t>
            </a:r>
          </a:p>
        </p:txBody>
      </p:sp>
      <p:sp>
        <p:nvSpPr>
          <p:cNvPr id="15" name="TextBox 14">
            <a:extLst>
              <a:ext uri="{FF2B5EF4-FFF2-40B4-BE49-F238E27FC236}">
                <a16:creationId xmlns:a16="http://schemas.microsoft.com/office/drawing/2014/main" id="{2D375FB7-133A-5A4A-8B64-00EF0BD4FAAE}"/>
              </a:ext>
            </a:extLst>
          </p:cNvPr>
          <p:cNvSpPr txBox="1"/>
          <p:nvPr/>
        </p:nvSpPr>
        <p:spPr>
          <a:xfrm>
            <a:off x="467833" y="5730240"/>
            <a:ext cx="824072" cy="369332"/>
          </a:xfrm>
          <a:prstGeom prst="rect">
            <a:avLst/>
          </a:prstGeom>
          <a:noFill/>
        </p:spPr>
        <p:txBody>
          <a:bodyPr wrap="none" rtlCol="0">
            <a:spAutoFit/>
          </a:bodyPr>
          <a:lstStyle/>
          <a:p>
            <a:r>
              <a:rPr lang="en-LT" dirty="0">
                <a:hlinkClick r:id="rId2"/>
              </a:rPr>
              <a:t>Source</a:t>
            </a:r>
            <a:endParaRPr lang="en-LT" dirty="0"/>
          </a:p>
        </p:txBody>
      </p:sp>
      <p:pic>
        <p:nvPicPr>
          <p:cNvPr id="17" name="Picture Placeholder 16" descr="A picture containing sky, water, outdoor, grass&#10;&#10;Description automatically generated">
            <a:extLst>
              <a:ext uri="{FF2B5EF4-FFF2-40B4-BE49-F238E27FC236}">
                <a16:creationId xmlns:a16="http://schemas.microsoft.com/office/drawing/2014/main" id="{F3FD02BD-5463-734C-9D5B-55827FDCEBF8}"/>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39298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normAutofit fontScale="92500" lnSpcReduction="10000"/>
          </a:bodyPr>
          <a:lstStyle/>
          <a:p>
            <a:r>
              <a:rPr lang="en-IE" dirty="0"/>
              <a:t>SEKTION 1</a:t>
            </a:r>
          </a:p>
          <a:p>
            <a:r>
              <a:rPr lang="sv-SE" dirty="0"/>
              <a:t>VAD BEHÖVER DU FÖR ATT VARA EN FRÄMJARE POPKULTURTURISM?</a:t>
            </a:r>
            <a:endParaRPr lang="en-IE" dirty="0"/>
          </a:p>
          <a:p>
            <a:endParaRPr lang="en-IE" dirty="0"/>
          </a:p>
          <a:p>
            <a:endParaRPr lang="en-IE" dirty="0"/>
          </a:p>
        </p:txBody>
      </p:sp>
      <p:pic>
        <p:nvPicPr>
          <p:cNvPr id="19" name="Picture Placeholder 18" descr="A picture containing grass, sky, water, building&#10;&#10;Description automatically generated">
            <a:extLst>
              <a:ext uri="{FF2B5EF4-FFF2-40B4-BE49-F238E27FC236}">
                <a16:creationId xmlns:a16="http://schemas.microsoft.com/office/drawing/2014/main" id="{DC68A585-93D8-5645-9A1E-464668B9D8F6}"/>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20" name="TextBox 19">
            <a:extLst>
              <a:ext uri="{FF2B5EF4-FFF2-40B4-BE49-F238E27FC236}">
                <a16:creationId xmlns:a16="http://schemas.microsoft.com/office/drawing/2014/main" id="{809D6D70-EE31-5349-B2F9-5FEC04DB86A3}"/>
              </a:ext>
            </a:extLst>
          </p:cNvPr>
          <p:cNvSpPr txBox="1"/>
          <p:nvPr/>
        </p:nvSpPr>
        <p:spPr>
          <a:xfrm>
            <a:off x="353587" y="6383546"/>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1228288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04AEC6-E7D1-4A67-B524-C1029F237382}"/>
              </a:ext>
            </a:extLst>
          </p:cNvPr>
          <p:cNvSpPr>
            <a:spLocks noGrp="1"/>
          </p:cNvSpPr>
          <p:nvPr>
            <p:ph type="body" sz="quarter" idx="15"/>
          </p:nvPr>
        </p:nvSpPr>
        <p:spPr>
          <a:xfrm>
            <a:off x="3175537" y="722727"/>
            <a:ext cx="8418365" cy="1346703"/>
          </a:xfrm>
        </p:spPr>
        <p:txBody>
          <a:bodyPr>
            <a:normAutofit/>
          </a:bodyPr>
          <a:lstStyle/>
          <a:p>
            <a:r>
              <a:rPr lang="sv-SE" dirty="0"/>
              <a:t>Sverige är välkänt för den fantastiska musiken och en av musikhistoriens största popkarriärer - ABBA. ABBA The Museum är en svensk interaktiv utställning om popbandet ABBA som öppnade i Stockholm i maj 2013.</a:t>
            </a:r>
            <a:endParaRPr lang="en-IE" dirty="0"/>
          </a:p>
        </p:txBody>
      </p:sp>
      <p:sp>
        <p:nvSpPr>
          <p:cNvPr id="7" name="TextBox 6">
            <a:extLst>
              <a:ext uri="{FF2B5EF4-FFF2-40B4-BE49-F238E27FC236}">
                <a16:creationId xmlns:a16="http://schemas.microsoft.com/office/drawing/2014/main" id="{00544A8B-95F4-EB48-9501-27C6025FFB02}"/>
              </a:ext>
            </a:extLst>
          </p:cNvPr>
          <p:cNvSpPr txBox="1"/>
          <p:nvPr/>
        </p:nvSpPr>
        <p:spPr>
          <a:xfrm>
            <a:off x="2484408" y="6124755"/>
            <a:ext cx="824072" cy="369332"/>
          </a:xfrm>
          <a:prstGeom prst="rect">
            <a:avLst/>
          </a:prstGeom>
          <a:noFill/>
        </p:spPr>
        <p:txBody>
          <a:bodyPr wrap="none" rtlCol="0">
            <a:spAutoFit/>
          </a:bodyPr>
          <a:lstStyle/>
          <a:p>
            <a:r>
              <a:rPr lang="en-LT" dirty="0">
                <a:hlinkClick r:id="rId2"/>
              </a:rPr>
              <a:t>Source</a:t>
            </a:r>
            <a:endParaRPr lang="en-LT" dirty="0"/>
          </a:p>
        </p:txBody>
      </p:sp>
      <p:pic>
        <p:nvPicPr>
          <p:cNvPr id="6" name="Picture Placeholder 5" descr="A picture containing several&#10;&#10;Description automatically generated">
            <a:extLst>
              <a:ext uri="{FF2B5EF4-FFF2-40B4-BE49-F238E27FC236}">
                <a16:creationId xmlns:a16="http://schemas.microsoft.com/office/drawing/2014/main" id="{289C9F36-F25C-E342-973D-BDD6670E862C}"/>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954698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normAutofit fontScale="92500"/>
          </a:bodyPr>
          <a:lstStyle/>
          <a:p>
            <a:r>
              <a:rPr lang="en-IE" dirty="0"/>
              <a:t>SEKTION 3</a:t>
            </a:r>
          </a:p>
          <a:p>
            <a:r>
              <a:rPr lang="en-IE" dirty="0"/>
              <a:t>KORTTIDSUPPLEVELSER INOM POPKULTURTURISMEN</a:t>
            </a:r>
          </a:p>
        </p:txBody>
      </p:sp>
      <p:pic>
        <p:nvPicPr>
          <p:cNvPr id="5" name="Picture Placeholder 4" descr="A picture containing tree, outdoor, grass, nature&#10;&#10;Description automatically generated">
            <a:extLst>
              <a:ext uri="{FF2B5EF4-FFF2-40B4-BE49-F238E27FC236}">
                <a16:creationId xmlns:a16="http://schemas.microsoft.com/office/drawing/2014/main" id="{FBD1B27C-8445-AA4B-B88B-BCCF8201B1A8}"/>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6" name="TextBox 5">
            <a:extLst>
              <a:ext uri="{FF2B5EF4-FFF2-40B4-BE49-F238E27FC236}">
                <a16:creationId xmlns:a16="http://schemas.microsoft.com/office/drawing/2014/main" id="{F87556BD-0C6A-CB40-96E6-A73D29ECA16E}"/>
              </a:ext>
            </a:extLst>
          </p:cNvPr>
          <p:cNvSpPr txBox="1"/>
          <p:nvPr/>
        </p:nvSpPr>
        <p:spPr>
          <a:xfrm>
            <a:off x="144253" y="6291072"/>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14489283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Universal Studios Hollywood theme park</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pPr algn="just"/>
            <a:r>
              <a:rPr lang="en-US" sz="2000" dirty="0"/>
              <a:t>Universal Studios ligger </a:t>
            </a:r>
            <a:r>
              <a:rPr lang="en-US" sz="2000" dirty="0" err="1"/>
              <a:t>i</a:t>
            </a:r>
            <a:r>
              <a:rPr lang="en-US" sz="2000" dirty="0"/>
              <a:t> Hollywood, den </a:t>
            </a:r>
            <a:r>
              <a:rPr lang="en-US" sz="2000" dirty="0" err="1"/>
              <a:t>amerikanska</a:t>
            </a:r>
            <a:r>
              <a:rPr lang="en-US" sz="2000" dirty="0"/>
              <a:t> </a:t>
            </a:r>
            <a:r>
              <a:rPr lang="en-US" sz="2000" dirty="0" err="1"/>
              <a:t>filmindustrins</a:t>
            </a:r>
            <a:r>
              <a:rPr lang="en-US" sz="2000" dirty="0"/>
              <a:t> </a:t>
            </a:r>
            <a:r>
              <a:rPr lang="en-US" sz="2000" dirty="0" err="1"/>
              <a:t>huvudstad</a:t>
            </a:r>
            <a:r>
              <a:rPr lang="en-US" sz="2000" dirty="0"/>
              <a:t>. Denna park med </a:t>
            </a:r>
            <a:r>
              <a:rPr lang="en-US" sz="2000" dirty="0" err="1"/>
              <a:t>filmstudiotema</a:t>
            </a:r>
            <a:r>
              <a:rPr lang="en-US" sz="2000" dirty="0"/>
              <a:t> </a:t>
            </a:r>
            <a:r>
              <a:rPr lang="en-US" sz="2000" dirty="0" err="1"/>
              <a:t>har</a:t>
            </a:r>
            <a:r>
              <a:rPr lang="en-US" sz="2000" dirty="0"/>
              <a:t> </a:t>
            </a:r>
            <a:r>
              <a:rPr lang="en-US" sz="2000" dirty="0" err="1"/>
              <a:t>attraktioner</a:t>
            </a:r>
            <a:r>
              <a:rPr lang="en-US" sz="2000" dirty="0"/>
              <a:t> </a:t>
            </a:r>
            <a:r>
              <a:rPr lang="en-US" sz="2000" dirty="0" err="1"/>
              <a:t>som</a:t>
            </a:r>
            <a:r>
              <a:rPr lang="en-US" sz="2000" dirty="0"/>
              <a:t> </a:t>
            </a:r>
            <a:r>
              <a:rPr lang="en-US" sz="2000" dirty="0" err="1"/>
              <a:t>inkluderar</a:t>
            </a:r>
            <a:r>
              <a:rPr lang="en-US" sz="2000" dirty="0"/>
              <a:t> </a:t>
            </a:r>
            <a:r>
              <a:rPr lang="en-US" sz="2000" dirty="0" err="1"/>
              <a:t>rundturer</a:t>
            </a:r>
            <a:r>
              <a:rPr lang="en-US" sz="2000" dirty="0"/>
              <a:t> </a:t>
            </a:r>
            <a:r>
              <a:rPr lang="en-US" sz="2000" dirty="0" err="1"/>
              <a:t>bakom</a:t>
            </a:r>
            <a:r>
              <a:rPr lang="en-US" sz="2000" dirty="0"/>
              <a:t> </a:t>
            </a:r>
            <a:r>
              <a:rPr lang="en-US" sz="2000" dirty="0" err="1"/>
              <a:t>kulisserna</a:t>
            </a:r>
            <a:r>
              <a:rPr lang="en-US" sz="2000" dirty="0"/>
              <a:t> </a:t>
            </a:r>
            <a:r>
              <a:rPr lang="en-US" sz="2000" dirty="0" err="1"/>
              <a:t>i</a:t>
            </a:r>
            <a:r>
              <a:rPr lang="en-US" sz="2000" dirty="0"/>
              <a:t> </a:t>
            </a:r>
            <a:r>
              <a:rPr lang="en-US" sz="2000" dirty="0" err="1"/>
              <a:t>filmuppsättningar</a:t>
            </a:r>
            <a:r>
              <a:rPr lang="en-US" sz="2000" dirty="0"/>
              <a:t> </a:t>
            </a:r>
            <a:r>
              <a:rPr lang="en-US" sz="2000" dirty="0" err="1"/>
              <a:t>samt</a:t>
            </a:r>
            <a:r>
              <a:rPr lang="en-US" sz="2000" dirty="0"/>
              <a:t> </a:t>
            </a:r>
            <a:r>
              <a:rPr lang="en-US" sz="2000" dirty="0" err="1"/>
              <a:t>åkattraktioner</a:t>
            </a:r>
            <a:r>
              <a:rPr lang="en-US" sz="2000" dirty="0"/>
              <a:t> </a:t>
            </a:r>
            <a:r>
              <a:rPr lang="en-US" sz="2000" dirty="0" err="1"/>
              <a:t>baserade</a:t>
            </a:r>
            <a:r>
              <a:rPr lang="en-US" sz="2000" dirty="0"/>
              <a:t> </a:t>
            </a:r>
            <a:r>
              <a:rPr lang="en-US" sz="2000" dirty="0" err="1"/>
              <a:t>på</a:t>
            </a:r>
            <a:r>
              <a:rPr lang="en-US" sz="2000" dirty="0"/>
              <a:t> </a:t>
            </a:r>
            <a:r>
              <a:rPr lang="en-US" sz="2000" dirty="0" err="1"/>
              <a:t>dina</a:t>
            </a:r>
            <a:r>
              <a:rPr lang="en-US" sz="2000" dirty="0"/>
              <a:t> </a:t>
            </a:r>
            <a:r>
              <a:rPr lang="en-US" sz="2000" dirty="0" err="1"/>
              <a:t>favoritfilmer</a:t>
            </a:r>
            <a:r>
              <a:rPr lang="en-US" sz="2000" dirty="0"/>
              <a:t>, </a:t>
            </a:r>
            <a:r>
              <a:rPr lang="en-US" sz="2000" dirty="0" err="1"/>
              <a:t>inklusive</a:t>
            </a:r>
            <a:r>
              <a:rPr lang="en-US" sz="2000" dirty="0"/>
              <a:t> </a:t>
            </a:r>
            <a:r>
              <a:rPr lang="en-US" sz="2000" dirty="0" err="1"/>
              <a:t>attraktioner</a:t>
            </a:r>
            <a:r>
              <a:rPr lang="en-US" sz="2000" dirty="0"/>
              <a:t> </a:t>
            </a:r>
            <a:r>
              <a:rPr lang="en-US" sz="2000" dirty="0" err="1"/>
              <a:t>som</a:t>
            </a:r>
            <a:r>
              <a:rPr lang="en-US" sz="2000" dirty="0"/>
              <a:t>: The Wizarding World of Harry Potter, Jurassic World - The Ride, Fast &amp; Furious – Supercharged, Springfield – The Simpsons Ride™, Transformers™: The Ride–3D, Studio Tour, etc.</a:t>
            </a:r>
          </a:p>
        </p:txBody>
      </p:sp>
      <p:sp>
        <p:nvSpPr>
          <p:cNvPr id="9" name="TextBox 8">
            <a:extLst>
              <a:ext uri="{FF2B5EF4-FFF2-40B4-BE49-F238E27FC236}">
                <a16:creationId xmlns:a16="http://schemas.microsoft.com/office/drawing/2014/main" id="{AF512AFF-F0C8-294B-A497-FB2DE08A9FF0}"/>
              </a:ext>
            </a:extLst>
          </p:cNvPr>
          <p:cNvSpPr txBox="1"/>
          <p:nvPr/>
        </p:nvSpPr>
        <p:spPr>
          <a:xfrm>
            <a:off x="497155" y="6314310"/>
            <a:ext cx="824072" cy="369332"/>
          </a:xfrm>
          <a:prstGeom prst="rect">
            <a:avLst/>
          </a:prstGeom>
          <a:noFill/>
        </p:spPr>
        <p:txBody>
          <a:bodyPr wrap="none" rtlCol="0">
            <a:spAutoFit/>
          </a:bodyPr>
          <a:lstStyle/>
          <a:p>
            <a:r>
              <a:rPr lang="en-LT" dirty="0">
                <a:hlinkClick r:id="rId2"/>
              </a:rPr>
              <a:t>Source</a:t>
            </a:r>
            <a:endParaRPr lang="en-LT" dirty="0"/>
          </a:p>
        </p:txBody>
      </p:sp>
      <p:pic>
        <p:nvPicPr>
          <p:cNvPr id="7" name="Picture Placeholder 6" descr="A picture containing text&#10;&#10;Description automatically generated">
            <a:extLst>
              <a:ext uri="{FF2B5EF4-FFF2-40B4-BE49-F238E27FC236}">
                <a16:creationId xmlns:a16="http://schemas.microsoft.com/office/drawing/2014/main" id="{5C2E1E7C-7294-6340-8518-E4C328223903}"/>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518565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C201E4-0A79-4171-983C-CB6E07A8BF36}"/>
              </a:ext>
            </a:extLst>
          </p:cNvPr>
          <p:cNvSpPr txBox="1"/>
          <p:nvPr/>
        </p:nvSpPr>
        <p:spPr>
          <a:xfrm>
            <a:off x="365759" y="5554199"/>
            <a:ext cx="11675445" cy="1323439"/>
          </a:xfrm>
          <a:prstGeom prst="rect">
            <a:avLst/>
          </a:prstGeom>
          <a:solidFill>
            <a:srgbClr val="9A2E90"/>
          </a:solidFill>
        </p:spPr>
        <p:txBody>
          <a:bodyPr wrap="square" rtlCol="0">
            <a:spAutoFit/>
          </a:bodyPr>
          <a:lstStyle/>
          <a:p>
            <a:pPr algn="ctr"/>
            <a:r>
              <a:rPr lang="sv-SE" sz="2000" dirty="0">
                <a:solidFill>
                  <a:schemeClr val="bg1"/>
                </a:solidFill>
              </a:rPr>
              <a:t>Disneyland Park öppnades 1955 i Kalifornien. Disneyland har en större kumulativ närvaro än någon annan nöjespark i världen, med 726 miljoner besök sedan den öppnade (per december 2018). Under 2018 hade parken cirka 18,6 miljoner besök, vilket gör den till den näst mest besökta nöjesparken i världen det året, efter bara Magic </a:t>
            </a:r>
            <a:r>
              <a:rPr lang="sv-SE" sz="2000" dirty="0" err="1">
                <a:solidFill>
                  <a:schemeClr val="bg1"/>
                </a:solidFill>
              </a:rPr>
              <a:t>Kingdom</a:t>
            </a:r>
            <a:r>
              <a:rPr lang="sv-SE" sz="2000" dirty="0">
                <a:solidFill>
                  <a:schemeClr val="bg1"/>
                </a:solidFill>
              </a:rPr>
              <a:t>, själva parken den inspirerade.</a:t>
            </a:r>
            <a:endParaRPr lang="en-IE" sz="2000" dirty="0">
              <a:solidFill>
                <a:schemeClr val="bg1"/>
              </a:solidFill>
            </a:endParaRPr>
          </a:p>
        </p:txBody>
      </p:sp>
      <p:pic>
        <p:nvPicPr>
          <p:cNvPr id="3" name="Online Media 2" descr="A Tour of Disneyland Park">
            <a:hlinkClick r:id="" action="ppaction://media"/>
            <a:extLst>
              <a:ext uri="{FF2B5EF4-FFF2-40B4-BE49-F238E27FC236}">
                <a16:creationId xmlns:a16="http://schemas.microsoft.com/office/drawing/2014/main" id="{AB172C4F-BA8D-194D-94B7-0FF19D82D812}"/>
              </a:ext>
            </a:extLst>
          </p:cNvPr>
          <p:cNvPicPr>
            <a:picLocks noRot="1" noChangeAspect="1"/>
          </p:cNvPicPr>
          <p:nvPr>
            <a:videoFile r:link="rId1"/>
          </p:nvPr>
        </p:nvPicPr>
        <p:blipFill>
          <a:blip r:embed="rId3"/>
          <a:stretch>
            <a:fillRect/>
          </a:stretch>
        </p:blipFill>
        <p:spPr>
          <a:xfrm>
            <a:off x="1341551" y="181672"/>
            <a:ext cx="9508897" cy="5372527"/>
          </a:xfrm>
          <a:prstGeom prst="rect">
            <a:avLst/>
          </a:prstGeom>
        </p:spPr>
      </p:pic>
    </p:spTree>
    <p:extLst>
      <p:ext uri="{BB962C8B-B14F-4D97-AF65-F5344CB8AC3E}">
        <p14:creationId xmlns:p14="http://schemas.microsoft.com/office/powerpoint/2010/main" val="240707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04AEC6-E7D1-4A67-B524-C1029F237382}"/>
              </a:ext>
            </a:extLst>
          </p:cNvPr>
          <p:cNvSpPr>
            <a:spLocks noGrp="1"/>
          </p:cNvSpPr>
          <p:nvPr>
            <p:ph type="body" sz="quarter" idx="15"/>
          </p:nvPr>
        </p:nvSpPr>
        <p:spPr>
          <a:xfrm>
            <a:off x="3175537" y="616849"/>
            <a:ext cx="8248525" cy="1346703"/>
          </a:xfrm>
        </p:spPr>
        <p:txBody>
          <a:bodyPr/>
          <a:lstStyle/>
          <a:p>
            <a:r>
              <a:rPr lang="sv-SE" dirty="0"/>
              <a:t>Madame Tussauds vaxmuseum i London och i ett antal andra större städer visar </a:t>
            </a:r>
            <a:r>
              <a:rPr lang="sv-SE" dirty="0" err="1"/>
              <a:t>vaxverk</a:t>
            </a:r>
            <a:r>
              <a:rPr lang="sv-SE" dirty="0"/>
              <a:t> av kända och historiska personer, såväl som populära film- och tv-karaktärer spelade av kända skådespelare. Det grundades av </a:t>
            </a:r>
            <a:r>
              <a:rPr lang="sv-SE" dirty="0" err="1"/>
              <a:t>vaxskulptören</a:t>
            </a:r>
            <a:r>
              <a:rPr lang="sv-SE" dirty="0"/>
              <a:t> Marie Tussaud 1835</a:t>
            </a:r>
            <a:endParaRPr lang="en-IE" dirty="0"/>
          </a:p>
        </p:txBody>
      </p:sp>
      <p:pic>
        <p:nvPicPr>
          <p:cNvPr id="7" name="Picture Placeholder 6" descr="A group of people sitting on a couch with a guitar&#10;&#10;Description automatically generated with low confidence">
            <a:extLst>
              <a:ext uri="{FF2B5EF4-FFF2-40B4-BE49-F238E27FC236}">
                <a16:creationId xmlns:a16="http://schemas.microsoft.com/office/drawing/2014/main" id="{BC431D6C-58AB-8F47-84B2-4822F341C3ED}"/>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8" name="TextBox 7">
            <a:extLst>
              <a:ext uri="{FF2B5EF4-FFF2-40B4-BE49-F238E27FC236}">
                <a16:creationId xmlns:a16="http://schemas.microsoft.com/office/drawing/2014/main" id="{6DA39D08-F3C3-3441-9B41-7ED60CEB0EBF}"/>
              </a:ext>
            </a:extLst>
          </p:cNvPr>
          <p:cNvSpPr txBox="1"/>
          <p:nvPr/>
        </p:nvSpPr>
        <p:spPr>
          <a:xfrm>
            <a:off x="10833100" y="5657995"/>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2638864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7C201E4-0A79-4171-983C-CB6E07A8BF36}"/>
              </a:ext>
            </a:extLst>
          </p:cNvPr>
          <p:cNvSpPr txBox="1"/>
          <p:nvPr/>
        </p:nvSpPr>
        <p:spPr>
          <a:xfrm>
            <a:off x="365759" y="5554199"/>
            <a:ext cx="11675445" cy="1015663"/>
          </a:xfrm>
          <a:prstGeom prst="rect">
            <a:avLst/>
          </a:prstGeom>
          <a:solidFill>
            <a:srgbClr val="9A2E90"/>
          </a:solidFill>
        </p:spPr>
        <p:txBody>
          <a:bodyPr wrap="square" rtlCol="0">
            <a:spAutoFit/>
          </a:bodyPr>
          <a:lstStyle/>
          <a:p>
            <a:pPr algn="ctr"/>
            <a:r>
              <a:rPr lang="sv-SE" sz="2000" dirty="0" err="1">
                <a:solidFill>
                  <a:schemeClr val="bg1"/>
                </a:solidFill>
              </a:rPr>
              <a:t>Akihabara</a:t>
            </a:r>
            <a:r>
              <a:rPr lang="sv-SE" sz="2000" dirty="0">
                <a:solidFill>
                  <a:schemeClr val="bg1"/>
                </a:solidFill>
              </a:rPr>
              <a:t> är ett vanligt namn för området kring </a:t>
            </a:r>
            <a:r>
              <a:rPr lang="sv-SE" sz="2000" dirty="0" err="1">
                <a:solidFill>
                  <a:schemeClr val="bg1"/>
                </a:solidFill>
              </a:rPr>
              <a:t>Akihabara</a:t>
            </a:r>
            <a:r>
              <a:rPr lang="sv-SE" sz="2000" dirty="0">
                <a:solidFill>
                  <a:schemeClr val="bg1"/>
                </a:solidFill>
              </a:rPr>
              <a:t> Station i </a:t>
            </a:r>
            <a:r>
              <a:rPr lang="sv-SE" sz="2000" dirty="0" err="1">
                <a:solidFill>
                  <a:schemeClr val="bg1"/>
                </a:solidFill>
              </a:rPr>
              <a:t>Chiyoda</a:t>
            </a:r>
            <a:r>
              <a:rPr lang="sv-SE" sz="2000" dirty="0">
                <a:solidFill>
                  <a:schemeClr val="bg1"/>
                </a:solidFill>
              </a:rPr>
              <a:t>-avdelningen i Tokyo, Japan. </a:t>
            </a:r>
            <a:r>
              <a:rPr lang="sv-SE" sz="2000" dirty="0" err="1">
                <a:solidFill>
                  <a:schemeClr val="bg1"/>
                </a:solidFill>
              </a:rPr>
              <a:t>Akihabara</a:t>
            </a:r>
            <a:r>
              <a:rPr lang="sv-SE" sz="2000" dirty="0">
                <a:solidFill>
                  <a:schemeClr val="bg1"/>
                </a:solidFill>
              </a:rPr>
              <a:t> anses av många vara centrum för modern japansk populärkultur och ett stort shoppingdistrikt för videospel, anime, manga, elektronik och datorrelaterade varor.</a:t>
            </a:r>
            <a:endParaRPr lang="en-IE" sz="2000" dirty="0">
              <a:solidFill>
                <a:schemeClr val="bg1"/>
              </a:solidFill>
            </a:endParaRPr>
          </a:p>
        </p:txBody>
      </p:sp>
      <p:pic>
        <p:nvPicPr>
          <p:cNvPr id="2" name="Online Media 1" descr="A Beginner's Guide to Akihabara">
            <a:hlinkClick r:id="" action="ppaction://media"/>
            <a:extLst>
              <a:ext uri="{FF2B5EF4-FFF2-40B4-BE49-F238E27FC236}">
                <a16:creationId xmlns:a16="http://schemas.microsoft.com/office/drawing/2014/main" id="{A51D60E7-27E1-3F4E-9147-0E8433EAFCA7}"/>
              </a:ext>
            </a:extLst>
          </p:cNvPr>
          <p:cNvPicPr>
            <a:picLocks noRot="1" noChangeAspect="1"/>
          </p:cNvPicPr>
          <p:nvPr>
            <a:videoFile r:link="rId1"/>
          </p:nvPr>
        </p:nvPicPr>
        <p:blipFill>
          <a:blip r:embed="rId3"/>
          <a:stretch>
            <a:fillRect/>
          </a:stretch>
        </p:blipFill>
        <p:spPr>
          <a:xfrm>
            <a:off x="1374988" y="219456"/>
            <a:ext cx="9442023" cy="5334743"/>
          </a:xfrm>
          <a:prstGeom prst="rect">
            <a:avLst/>
          </a:prstGeom>
        </p:spPr>
      </p:pic>
    </p:spTree>
    <p:extLst>
      <p:ext uri="{BB962C8B-B14F-4D97-AF65-F5344CB8AC3E}">
        <p14:creationId xmlns:p14="http://schemas.microsoft.com/office/powerpoint/2010/main" val="144891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604AEC6-E7D1-4A67-B524-C1029F237382}"/>
              </a:ext>
            </a:extLst>
          </p:cNvPr>
          <p:cNvSpPr>
            <a:spLocks noGrp="1"/>
          </p:cNvSpPr>
          <p:nvPr>
            <p:ph type="body" sz="quarter" idx="15"/>
          </p:nvPr>
        </p:nvSpPr>
        <p:spPr>
          <a:xfrm>
            <a:off x="3175537" y="616849"/>
            <a:ext cx="8248525" cy="1346703"/>
          </a:xfrm>
        </p:spPr>
        <p:txBody>
          <a:bodyPr>
            <a:normAutofit fontScale="92500" lnSpcReduction="10000"/>
          </a:bodyPr>
          <a:lstStyle/>
          <a:p>
            <a:r>
              <a:rPr lang="sv-SE" dirty="0"/>
              <a:t>Game On är den första stora internationella turnerande utställningen för att utforska dataspelens historia och kultur. Utställningen visades för första gången på Barbican Centre 2002 och har sedan dess turnerats av Barbican International Enterprises till över 20 länder över hela världen. Den har setts av över 2 miljoner människor över hela världen.</a:t>
            </a:r>
            <a:endParaRPr lang="en-IE" dirty="0"/>
          </a:p>
        </p:txBody>
      </p:sp>
      <p:sp>
        <p:nvSpPr>
          <p:cNvPr id="8" name="TextBox 7">
            <a:extLst>
              <a:ext uri="{FF2B5EF4-FFF2-40B4-BE49-F238E27FC236}">
                <a16:creationId xmlns:a16="http://schemas.microsoft.com/office/drawing/2014/main" id="{6DA39D08-F3C3-3441-9B41-7ED60CEB0EBF}"/>
              </a:ext>
            </a:extLst>
          </p:cNvPr>
          <p:cNvSpPr txBox="1"/>
          <p:nvPr/>
        </p:nvSpPr>
        <p:spPr>
          <a:xfrm>
            <a:off x="10833100" y="5657995"/>
            <a:ext cx="824072" cy="369332"/>
          </a:xfrm>
          <a:prstGeom prst="rect">
            <a:avLst/>
          </a:prstGeom>
          <a:noFill/>
        </p:spPr>
        <p:txBody>
          <a:bodyPr wrap="none" rtlCol="0">
            <a:spAutoFit/>
          </a:bodyPr>
          <a:lstStyle/>
          <a:p>
            <a:r>
              <a:rPr lang="en-LT" dirty="0">
                <a:hlinkClick r:id="rId2"/>
              </a:rPr>
              <a:t>Source</a:t>
            </a:r>
            <a:endParaRPr lang="en-LT" dirty="0"/>
          </a:p>
        </p:txBody>
      </p:sp>
      <p:pic>
        <p:nvPicPr>
          <p:cNvPr id="6" name="Picture Placeholder 5" descr="A picture containing text, outdoor, decker, double&#10;&#10;Description automatically generated">
            <a:extLst>
              <a:ext uri="{FF2B5EF4-FFF2-40B4-BE49-F238E27FC236}">
                <a16:creationId xmlns:a16="http://schemas.microsoft.com/office/drawing/2014/main" id="{EB2D4BAC-8499-C84B-BA87-79E0129F764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57631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normAutofit fontScale="92500"/>
          </a:bodyPr>
          <a:lstStyle/>
          <a:p>
            <a:r>
              <a:rPr lang="en-IE" dirty="0"/>
              <a:t>SEKTION 4 </a:t>
            </a:r>
          </a:p>
          <a:p>
            <a:r>
              <a:rPr lang="en-IE" dirty="0"/>
              <a:t>LÅNGTIDSUPPLEVELSER INOM POPKULTURTURISMEN</a:t>
            </a:r>
          </a:p>
        </p:txBody>
      </p:sp>
      <p:pic>
        <p:nvPicPr>
          <p:cNvPr id="5" name="Picture Placeholder 4" descr="A picture containing text, sky, outdoor, sign&#10;&#10;Description automatically generated">
            <a:extLst>
              <a:ext uri="{FF2B5EF4-FFF2-40B4-BE49-F238E27FC236}">
                <a16:creationId xmlns:a16="http://schemas.microsoft.com/office/drawing/2014/main" id="{1C4C7931-6124-6245-9AA8-C52A81461EB3}"/>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6" name="TextBox 5">
            <a:extLst>
              <a:ext uri="{FF2B5EF4-FFF2-40B4-BE49-F238E27FC236}">
                <a16:creationId xmlns:a16="http://schemas.microsoft.com/office/drawing/2014/main" id="{5BE5D42B-EA1D-714B-8D60-77B508FE8931}"/>
              </a:ext>
            </a:extLst>
          </p:cNvPr>
          <p:cNvSpPr txBox="1"/>
          <p:nvPr/>
        </p:nvSpPr>
        <p:spPr>
          <a:xfrm>
            <a:off x="205213" y="6291072"/>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32374148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U.S. Route 66</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pPr algn="just"/>
            <a:r>
              <a:rPr lang="sv-SE" sz="2000" dirty="0"/>
              <a:t>U.S. Route 66 etablerad 1926 blev en av de mest kända vägarna i USA. Amerikanska popkulturartister publicerade US 66 och upplevelsen genom sång och tv. Bobby </a:t>
            </a:r>
            <a:r>
              <a:rPr lang="sv-SE" sz="2000" dirty="0" err="1"/>
              <a:t>Troup</a:t>
            </a:r>
            <a:r>
              <a:rPr lang="sv-SE" sz="2000" dirty="0"/>
              <a:t> skrev "(Get </a:t>
            </a:r>
            <a:r>
              <a:rPr lang="sv-SE" sz="2000" dirty="0" err="1"/>
              <a:t>Your</a:t>
            </a:r>
            <a:r>
              <a:rPr lang="sv-SE" sz="2000" dirty="0"/>
              <a:t> Kicks on) Route 66", och motorvägen gav sitt namn till Route 66 TV-serien på 1960-talet. Disney/</a:t>
            </a:r>
            <a:r>
              <a:rPr lang="sv-SE" sz="2000" dirty="0" err="1"/>
              <a:t>Pixars</a:t>
            </a:r>
            <a:r>
              <a:rPr lang="sv-SE" sz="2000" dirty="0"/>
              <a:t> animerade film från 2006 Cars hade arbetstiteln Route 66 och beskriver nedgången för en </a:t>
            </a:r>
            <a:r>
              <a:rPr lang="sv-SE" sz="2000" dirty="0" err="1"/>
              <a:t>föredetta</a:t>
            </a:r>
            <a:r>
              <a:rPr lang="sv-SE" sz="2000" dirty="0"/>
              <a:t> blomstrande Radiator Springs, nästan en spökstad när dess </a:t>
            </a:r>
            <a:r>
              <a:rPr lang="sv-SE" sz="2000" dirty="0" err="1"/>
              <a:t>moderväg</a:t>
            </a:r>
            <a:r>
              <a:rPr lang="sv-SE" sz="2000" dirty="0"/>
              <a:t>, US 66, förbigicks av </a:t>
            </a:r>
            <a:r>
              <a:rPr lang="sv-SE" sz="2000" dirty="0" err="1"/>
              <a:t>Interstate</a:t>
            </a:r>
            <a:r>
              <a:rPr lang="sv-SE" sz="2000" dirty="0"/>
              <a:t> 40. Disney/</a:t>
            </a:r>
            <a:r>
              <a:rPr lang="sv-SE" sz="2000" dirty="0" err="1"/>
              <a:t>Pixars</a:t>
            </a:r>
            <a:r>
              <a:rPr lang="sv-SE" sz="2000" dirty="0"/>
              <a:t> </a:t>
            </a:r>
            <a:r>
              <a:rPr lang="sv-SE" sz="2000" dirty="0" err="1"/>
              <a:t>creative</a:t>
            </a:r>
            <a:r>
              <a:rPr lang="sv-SE" sz="2000" dirty="0"/>
              <a:t> director John </a:t>
            </a:r>
            <a:r>
              <a:rPr lang="sv-SE" sz="2000" dirty="0" err="1"/>
              <a:t>Lasseter</a:t>
            </a:r>
            <a:r>
              <a:rPr lang="sv-SE" sz="2000" dirty="0"/>
              <a:t>, inspirerades av vad han såg under en </a:t>
            </a:r>
            <a:r>
              <a:rPr lang="sv-SE" sz="2000" dirty="0" err="1"/>
              <a:t>roadtrip</a:t>
            </a:r>
            <a:r>
              <a:rPr lang="sv-SE" sz="2000" dirty="0"/>
              <a:t> med sin familj.</a:t>
            </a:r>
            <a:endParaRPr lang="en-US" sz="2000" dirty="0"/>
          </a:p>
        </p:txBody>
      </p:sp>
      <p:sp>
        <p:nvSpPr>
          <p:cNvPr id="9" name="TextBox 8">
            <a:extLst>
              <a:ext uri="{FF2B5EF4-FFF2-40B4-BE49-F238E27FC236}">
                <a16:creationId xmlns:a16="http://schemas.microsoft.com/office/drawing/2014/main" id="{AF512AFF-F0C8-294B-A497-FB2DE08A9FF0}"/>
              </a:ext>
            </a:extLst>
          </p:cNvPr>
          <p:cNvSpPr txBox="1"/>
          <p:nvPr/>
        </p:nvSpPr>
        <p:spPr>
          <a:xfrm>
            <a:off x="11189539" y="5704208"/>
            <a:ext cx="824072" cy="369332"/>
          </a:xfrm>
          <a:prstGeom prst="rect">
            <a:avLst/>
          </a:prstGeom>
          <a:noFill/>
        </p:spPr>
        <p:txBody>
          <a:bodyPr wrap="none" rtlCol="0">
            <a:spAutoFit/>
          </a:bodyPr>
          <a:lstStyle/>
          <a:p>
            <a:r>
              <a:rPr lang="en-LT" dirty="0">
                <a:hlinkClick r:id="rId2"/>
              </a:rPr>
              <a:t>Source</a:t>
            </a:r>
            <a:endParaRPr lang="en-LT" dirty="0"/>
          </a:p>
        </p:txBody>
      </p:sp>
      <p:pic>
        <p:nvPicPr>
          <p:cNvPr id="7" name="Picture Placeholder 6" descr="A picture containing text, sky, road, outdoor&#10;&#10;Description automatically generated">
            <a:extLst>
              <a:ext uri="{FF2B5EF4-FFF2-40B4-BE49-F238E27FC236}">
                <a16:creationId xmlns:a16="http://schemas.microsoft.com/office/drawing/2014/main" id="{C6B5870D-C32C-BF46-AA41-EA20264B0E7C}"/>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0838684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err="1"/>
              <a:t>Familjens</a:t>
            </a:r>
            <a:r>
              <a:rPr lang="en-US" dirty="0"/>
              <a:t> </a:t>
            </a:r>
            <a:r>
              <a:rPr lang="en-US" dirty="0" err="1"/>
              <a:t>popkultur-turné</a:t>
            </a:r>
            <a:r>
              <a:rPr lang="en-US" dirty="0"/>
              <a:t> </a:t>
            </a:r>
            <a:r>
              <a:rPr lang="en-US" dirty="0" err="1"/>
              <a:t>i</a:t>
            </a:r>
            <a:r>
              <a:rPr lang="en-US" dirty="0"/>
              <a:t> England</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pPr algn="just"/>
            <a:r>
              <a:rPr lang="sv-SE" dirty="0"/>
              <a:t>Turistföretag i Storbritannien anordnar en 7-dagars rundtur för familjer, som inkluderar olika besök och information om modern engelsk kulturell export, inklusive Alice i Underlandet, Mary Poppins, The Beatles och Harry Potter.</a:t>
            </a:r>
            <a:endParaRPr lang="en-US" dirty="0"/>
          </a:p>
        </p:txBody>
      </p:sp>
      <p:pic>
        <p:nvPicPr>
          <p:cNvPr id="7" name="Picture Placeholder 6" descr="A picture containing sky, outdoor, building, day&#10;&#10;Description automatically generated">
            <a:extLst>
              <a:ext uri="{FF2B5EF4-FFF2-40B4-BE49-F238E27FC236}">
                <a16:creationId xmlns:a16="http://schemas.microsoft.com/office/drawing/2014/main" id="{AB5CC0E1-6527-B74B-B359-A003019C9271}"/>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2" name="TextBox 1">
            <a:extLst>
              <a:ext uri="{FF2B5EF4-FFF2-40B4-BE49-F238E27FC236}">
                <a16:creationId xmlns:a16="http://schemas.microsoft.com/office/drawing/2014/main" id="{2D16767A-B91C-6649-83E7-6EB0BB1A97BD}"/>
              </a:ext>
            </a:extLst>
          </p:cNvPr>
          <p:cNvSpPr txBox="1"/>
          <p:nvPr/>
        </p:nvSpPr>
        <p:spPr>
          <a:xfrm>
            <a:off x="10765536" y="5522976"/>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475887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picture containing building, window, indoor, arch&#10;&#10;Description automatically generated">
            <a:extLst>
              <a:ext uri="{FF2B5EF4-FFF2-40B4-BE49-F238E27FC236}">
                <a16:creationId xmlns:a16="http://schemas.microsoft.com/office/drawing/2014/main" id="{80419F87-02C0-0C44-9B1F-7C7EE5E7F92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5"/>
          <a:stretch/>
        </p:blipFill>
        <p:spPr>
          <a:xfrm>
            <a:off x="3293433" y="2033396"/>
            <a:ext cx="2699559" cy="4093641"/>
          </a:xfrm>
          <a:prstGeom prst="rect">
            <a:avLst/>
          </a:prstGeom>
        </p:spPr>
      </p:pic>
      <p:pic>
        <p:nvPicPr>
          <p:cNvPr id="20" name="Picture 19" descr="A picture containing outdoor, person&#10;&#10;Description automatically generated">
            <a:extLst>
              <a:ext uri="{FF2B5EF4-FFF2-40B4-BE49-F238E27FC236}">
                <a16:creationId xmlns:a16="http://schemas.microsoft.com/office/drawing/2014/main" id="{518B874D-49CF-F143-90C7-D9A17EF301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45"/>
          <a:stretch/>
        </p:blipFill>
        <p:spPr>
          <a:xfrm>
            <a:off x="407090" y="2055131"/>
            <a:ext cx="2699558" cy="4071906"/>
          </a:xfrm>
          <a:prstGeom prst="rect">
            <a:avLst/>
          </a:prstGeom>
        </p:spPr>
      </p:pic>
      <p:pic>
        <p:nvPicPr>
          <p:cNvPr id="16" name="Picture 15" descr="A person standing next to a sign&#10;&#10;Description automatically generated with medium confidence">
            <a:extLst>
              <a:ext uri="{FF2B5EF4-FFF2-40B4-BE49-F238E27FC236}">
                <a16:creationId xmlns:a16="http://schemas.microsoft.com/office/drawing/2014/main" id="{319B568A-E91C-854D-A562-6D4A524437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13"/>
          <a:stretch/>
        </p:blipFill>
        <p:spPr>
          <a:xfrm>
            <a:off x="9010870" y="2063801"/>
            <a:ext cx="2774040" cy="4077223"/>
          </a:xfrm>
          <a:prstGeom prst="rect">
            <a:avLst/>
          </a:prstGeom>
        </p:spPr>
      </p:pic>
      <p:pic>
        <p:nvPicPr>
          <p:cNvPr id="14" name="Picture 13" descr="A close-up of a chess board&#10;&#10;Description automatically generated with medium confidence">
            <a:extLst>
              <a:ext uri="{FF2B5EF4-FFF2-40B4-BE49-F238E27FC236}">
                <a16:creationId xmlns:a16="http://schemas.microsoft.com/office/drawing/2014/main" id="{72E967FF-1B67-E148-99B5-5B8284320BE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50817" y="2046548"/>
            <a:ext cx="2716811" cy="4085924"/>
          </a:xfrm>
          <a:prstGeom prst="rect">
            <a:avLst/>
          </a:prstGeom>
        </p:spPr>
      </p:pic>
      <p:sp>
        <p:nvSpPr>
          <p:cNvPr id="2" name="Text Placeholder 1">
            <a:extLst>
              <a:ext uri="{FF2B5EF4-FFF2-40B4-BE49-F238E27FC236}">
                <a16:creationId xmlns:a16="http://schemas.microsoft.com/office/drawing/2014/main" id="{6BCEDB64-AE89-42A3-BB55-6CEBCC911D4D}"/>
              </a:ext>
            </a:extLst>
          </p:cNvPr>
          <p:cNvSpPr>
            <a:spLocks noGrp="1"/>
          </p:cNvSpPr>
          <p:nvPr>
            <p:ph type="body" sz="quarter" idx="13"/>
          </p:nvPr>
        </p:nvSpPr>
        <p:spPr/>
        <p:txBody>
          <a:bodyPr>
            <a:normAutofit fontScale="92500" lnSpcReduction="20000"/>
          </a:bodyPr>
          <a:lstStyle/>
          <a:p>
            <a:r>
              <a:rPr lang="sv-SE" dirty="0"/>
              <a:t>VAD BEHÖVER DU FÖR ATT VARA EN FRÄMJARE POPKULTURTURISM?</a:t>
            </a:r>
            <a:endParaRPr lang="en-IE" dirty="0"/>
          </a:p>
        </p:txBody>
      </p:sp>
      <p:sp>
        <p:nvSpPr>
          <p:cNvPr id="3" name="Text Placeholder 2">
            <a:extLst>
              <a:ext uri="{FF2B5EF4-FFF2-40B4-BE49-F238E27FC236}">
                <a16:creationId xmlns:a16="http://schemas.microsoft.com/office/drawing/2014/main" id="{76986745-3EA5-4FF3-A1D7-D6B1283C493F}"/>
              </a:ext>
            </a:extLst>
          </p:cNvPr>
          <p:cNvSpPr>
            <a:spLocks noGrp="1"/>
          </p:cNvSpPr>
          <p:nvPr>
            <p:ph type="body" sz="quarter" idx="14"/>
          </p:nvPr>
        </p:nvSpPr>
        <p:spPr/>
        <p:txBody>
          <a:bodyPr/>
          <a:lstStyle/>
          <a:p>
            <a:r>
              <a:rPr lang="en-IE" dirty="0"/>
              <a:t>Ta </a:t>
            </a:r>
            <a:r>
              <a:rPr lang="en-IE" dirty="0" err="1"/>
              <a:t>hänsyn</a:t>
            </a:r>
            <a:r>
              <a:rPr lang="en-IE" dirty="0"/>
              <a:t> till..</a:t>
            </a:r>
          </a:p>
        </p:txBody>
      </p:sp>
      <p:sp>
        <p:nvSpPr>
          <p:cNvPr id="5" name="Text Placeholder 4">
            <a:extLst>
              <a:ext uri="{FF2B5EF4-FFF2-40B4-BE49-F238E27FC236}">
                <a16:creationId xmlns:a16="http://schemas.microsoft.com/office/drawing/2014/main" id="{9564C75C-595C-4695-8C4F-31032D3803F5}"/>
              </a:ext>
            </a:extLst>
          </p:cNvPr>
          <p:cNvSpPr>
            <a:spLocks noGrp="1"/>
          </p:cNvSpPr>
          <p:nvPr>
            <p:ph type="body" sz="quarter" idx="16"/>
          </p:nvPr>
        </p:nvSpPr>
        <p:spPr>
          <a:xfrm>
            <a:off x="405164" y="2282148"/>
            <a:ext cx="2701484" cy="845043"/>
          </a:xfrm>
          <a:solidFill>
            <a:srgbClr val="1198D1"/>
          </a:solidFill>
        </p:spPr>
        <p:txBody>
          <a:bodyPr/>
          <a:lstStyle/>
          <a:p>
            <a:r>
              <a:rPr lang="en-IE" sz="2400" dirty="0" err="1">
                <a:solidFill>
                  <a:schemeClr val="bg1"/>
                </a:solidFill>
              </a:rPr>
              <a:t>Identifiera</a:t>
            </a:r>
            <a:r>
              <a:rPr lang="en-IE" sz="2400" dirty="0">
                <a:solidFill>
                  <a:schemeClr val="bg1"/>
                </a:solidFill>
              </a:rPr>
              <a:t> </a:t>
            </a:r>
            <a:r>
              <a:rPr lang="en-IE" sz="2400" dirty="0" err="1">
                <a:solidFill>
                  <a:schemeClr val="bg1"/>
                </a:solidFill>
              </a:rPr>
              <a:t>intressenter</a:t>
            </a:r>
            <a:endParaRPr lang="en-IE" sz="2400" dirty="0">
              <a:solidFill>
                <a:schemeClr val="bg1"/>
              </a:solidFill>
            </a:endParaRPr>
          </a:p>
        </p:txBody>
      </p:sp>
      <p:sp>
        <p:nvSpPr>
          <p:cNvPr id="7" name="Text Placeholder 6">
            <a:extLst>
              <a:ext uri="{FF2B5EF4-FFF2-40B4-BE49-F238E27FC236}">
                <a16:creationId xmlns:a16="http://schemas.microsoft.com/office/drawing/2014/main" id="{522AC89D-E4A1-412B-A993-5C97D69B68D9}"/>
              </a:ext>
            </a:extLst>
          </p:cNvPr>
          <p:cNvSpPr>
            <a:spLocks noGrp="1"/>
          </p:cNvSpPr>
          <p:nvPr>
            <p:ph type="body" sz="quarter" idx="18"/>
          </p:nvPr>
        </p:nvSpPr>
        <p:spPr>
          <a:xfrm>
            <a:off x="3298229" y="2282149"/>
            <a:ext cx="2699559" cy="845042"/>
          </a:xfrm>
          <a:solidFill>
            <a:srgbClr val="DD1B50"/>
          </a:solidFill>
        </p:spPr>
        <p:txBody>
          <a:bodyPr/>
          <a:lstStyle/>
          <a:p>
            <a:r>
              <a:rPr lang="en-IE" sz="2400" dirty="0" err="1">
                <a:solidFill>
                  <a:schemeClr val="bg1"/>
                </a:solidFill>
              </a:rPr>
              <a:t>Arbeta</a:t>
            </a:r>
            <a:r>
              <a:rPr lang="en-IE" sz="2400" dirty="0">
                <a:solidFill>
                  <a:schemeClr val="bg1"/>
                </a:solidFill>
              </a:rPr>
              <a:t> med </a:t>
            </a:r>
            <a:r>
              <a:rPr lang="en-IE" sz="2400" dirty="0" err="1">
                <a:solidFill>
                  <a:schemeClr val="bg1"/>
                </a:solidFill>
              </a:rPr>
              <a:t>intressenter</a:t>
            </a:r>
            <a:endParaRPr lang="en-IE" sz="2400" dirty="0">
              <a:solidFill>
                <a:schemeClr val="bg1"/>
              </a:solidFill>
            </a:endParaRPr>
          </a:p>
        </p:txBody>
      </p:sp>
      <p:sp>
        <p:nvSpPr>
          <p:cNvPr id="9" name="Text Placeholder 8">
            <a:extLst>
              <a:ext uri="{FF2B5EF4-FFF2-40B4-BE49-F238E27FC236}">
                <a16:creationId xmlns:a16="http://schemas.microsoft.com/office/drawing/2014/main" id="{15F22D2F-2274-47AD-8793-F242BDD2203C}"/>
              </a:ext>
            </a:extLst>
          </p:cNvPr>
          <p:cNvSpPr>
            <a:spLocks noGrp="1"/>
          </p:cNvSpPr>
          <p:nvPr>
            <p:ph type="body" sz="quarter" idx="20"/>
          </p:nvPr>
        </p:nvSpPr>
        <p:spPr>
          <a:xfrm>
            <a:off x="6150816" y="2282147"/>
            <a:ext cx="2716811" cy="845044"/>
          </a:xfrm>
          <a:solidFill>
            <a:srgbClr val="9A2E90"/>
          </a:solidFill>
        </p:spPr>
        <p:txBody>
          <a:bodyPr/>
          <a:lstStyle/>
          <a:p>
            <a:r>
              <a:rPr lang="en-IE" sz="2400" dirty="0">
                <a:solidFill>
                  <a:schemeClr val="bg1"/>
                </a:solidFill>
              </a:rPr>
              <a:t>Var </a:t>
            </a:r>
            <a:r>
              <a:rPr lang="en-IE" sz="2400" dirty="0" err="1">
                <a:solidFill>
                  <a:schemeClr val="bg1"/>
                </a:solidFill>
              </a:rPr>
              <a:t>alltid</a:t>
            </a:r>
            <a:r>
              <a:rPr lang="en-IE" sz="2400" dirty="0">
                <a:solidFill>
                  <a:schemeClr val="bg1"/>
                </a:solidFill>
              </a:rPr>
              <a:t> </a:t>
            </a:r>
            <a:r>
              <a:rPr lang="en-IE" sz="2400" dirty="0" err="1">
                <a:solidFill>
                  <a:schemeClr val="bg1"/>
                </a:solidFill>
              </a:rPr>
              <a:t>uppdaterad</a:t>
            </a:r>
            <a:endParaRPr lang="en-IE" sz="2400" dirty="0">
              <a:solidFill>
                <a:schemeClr val="bg1"/>
              </a:solidFill>
            </a:endParaRPr>
          </a:p>
        </p:txBody>
      </p:sp>
      <p:sp>
        <p:nvSpPr>
          <p:cNvPr id="11" name="Text Placeholder 10">
            <a:extLst>
              <a:ext uri="{FF2B5EF4-FFF2-40B4-BE49-F238E27FC236}">
                <a16:creationId xmlns:a16="http://schemas.microsoft.com/office/drawing/2014/main" id="{A4CC27BF-8F97-4C9E-BB4C-91AB6F7856E2}"/>
              </a:ext>
            </a:extLst>
          </p:cNvPr>
          <p:cNvSpPr>
            <a:spLocks noGrp="1"/>
          </p:cNvSpPr>
          <p:nvPr>
            <p:ph type="body" sz="quarter" idx="22"/>
          </p:nvPr>
        </p:nvSpPr>
        <p:spPr>
          <a:xfrm>
            <a:off x="9010870" y="2282147"/>
            <a:ext cx="2775966" cy="845044"/>
          </a:xfrm>
          <a:solidFill>
            <a:srgbClr val="F5B020"/>
          </a:solidFill>
        </p:spPr>
        <p:txBody>
          <a:bodyPr/>
          <a:lstStyle/>
          <a:p>
            <a:r>
              <a:rPr lang="en-IE" sz="2400" dirty="0">
                <a:solidFill>
                  <a:schemeClr val="bg1"/>
                </a:solidFill>
              </a:rPr>
              <a:t>Var </a:t>
            </a:r>
            <a:r>
              <a:rPr lang="en-IE" sz="2400" dirty="0" err="1">
                <a:solidFill>
                  <a:schemeClr val="bg1"/>
                </a:solidFill>
              </a:rPr>
              <a:t>kreativ</a:t>
            </a:r>
            <a:endParaRPr lang="en-IE" sz="2400" dirty="0">
              <a:solidFill>
                <a:schemeClr val="bg1"/>
              </a:solidFill>
            </a:endParaRPr>
          </a:p>
        </p:txBody>
      </p:sp>
    </p:spTree>
    <p:extLst>
      <p:ext uri="{BB962C8B-B14F-4D97-AF65-F5344CB8AC3E}">
        <p14:creationId xmlns:p14="http://schemas.microsoft.com/office/powerpoint/2010/main" val="157185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975C11-2047-475F-9A97-CD34B2E31A2D}"/>
              </a:ext>
            </a:extLst>
          </p:cNvPr>
          <p:cNvSpPr>
            <a:spLocks noGrp="1"/>
          </p:cNvSpPr>
          <p:nvPr>
            <p:ph type="body" sz="quarter" idx="13"/>
          </p:nvPr>
        </p:nvSpPr>
        <p:spPr/>
        <p:txBody>
          <a:bodyPr>
            <a:normAutofit/>
          </a:bodyPr>
          <a:lstStyle/>
          <a:p>
            <a:r>
              <a:rPr lang="en-IE" dirty="0"/>
              <a:t>SEKTION 5</a:t>
            </a:r>
          </a:p>
          <a:p>
            <a:r>
              <a:rPr lang="sv-SE" dirty="0"/>
              <a:t>ANDRA FESTIVALER OCH EVENT INOM POPKULTURTURISEN</a:t>
            </a:r>
          </a:p>
        </p:txBody>
      </p:sp>
      <p:pic>
        <p:nvPicPr>
          <p:cNvPr id="17" name="Picture Placeholder 16">
            <a:extLst>
              <a:ext uri="{FF2B5EF4-FFF2-40B4-BE49-F238E27FC236}">
                <a16:creationId xmlns:a16="http://schemas.microsoft.com/office/drawing/2014/main" id="{890B5A93-4B9A-FA4A-9E86-767F5A425CC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18" name="TextBox 17">
            <a:extLst>
              <a:ext uri="{FF2B5EF4-FFF2-40B4-BE49-F238E27FC236}">
                <a16:creationId xmlns:a16="http://schemas.microsoft.com/office/drawing/2014/main" id="{C31773B2-960A-E347-9067-8BEC6824D6B3}"/>
              </a:ext>
            </a:extLst>
          </p:cNvPr>
          <p:cNvSpPr txBox="1"/>
          <p:nvPr/>
        </p:nvSpPr>
        <p:spPr>
          <a:xfrm>
            <a:off x="278365" y="6315456"/>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34292083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a:xfrm>
            <a:off x="388092" y="936395"/>
            <a:ext cx="3117107" cy="3297980"/>
          </a:xfrm>
        </p:spPr>
        <p:txBody>
          <a:bodyPr/>
          <a:lstStyle/>
          <a:p>
            <a:r>
              <a:rPr lang="en-US" dirty="0" err="1"/>
              <a:t>Musikfestivaler</a:t>
            </a:r>
            <a:endParaRPr lang="en-US" dirty="0"/>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pPr algn="just"/>
            <a:r>
              <a:rPr lang="en-US" dirty="0" err="1"/>
              <a:t>Många</a:t>
            </a:r>
            <a:r>
              <a:rPr lang="en-US" dirty="0"/>
              <a:t> </a:t>
            </a:r>
            <a:r>
              <a:rPr lang="en-US" dirty="0" err="1"/>
              <a:t>musikfestivaler</a:t>
            </a:r>
            <a:r>
              <a:rPr lang="en-US" dirty="0"/>
              <a:t> </a:t>
            </a:r>
            <a:r>
              <a:rPr lang="en-US" dirty="0" err="1"/>
              <a:t>organiseras</a:t>
            </a:r>
            <a:r>
              <a:rPr lang="en-US" dirty="0"/>
              <a:t> </a:t>
            </a:r>
            <a:r>
              <a:rPr lang="en-US" dirty="0" err="1"/>
              <a:t>över</a:t>
            </a:r>
            <a:r>
              <a:rPr lang="en-US" dirty="0"/>
              <a:t> </a:t>
            </a:r>
            <a:r>
              <a:rPr lang="en-US" dirty="0" err="1"/>
              <a:t>hela</a:t>
            </a:r>
            <a:r>
              <a:rPr lang="en-US" dirty="0"/>
              <a:t> </a:t>
            </a:r>
            <a:r>
              <a:rPr lang="en-US" dirty="0" err="1"/>
              <a:t>världen</a:t>
            </a:r>
            <a:r>
              <a:rPr lang="en-US" dirty="0"/>
              <a:t>, </a:t>
            </a:r>
            <a:r>
              <a:rPr lang="en-US" dirty="0" err="1"/>
              <a:t>vilket</a:t>
            </a:r>
            <a:r>
              <a:rPr lang="en-US" dirty="0"/>
              <a:t> </a:t>
            </a:r>
            <a:r>
              <a:rPr lang="en-US" dirty="0" err="1"/>
              <a:t>lockar</a:t>
            </a:r>
            <a:r>
              <a:rPr lang="en-US" dirty="0"/>
              <a:t> </a:t>
            </a:r>
            <a:r>
              <a:rPr lang="en-US" dirty="0" err="1"/>
              <a:t>många</a:t>
            </a:r>
            <a:r>
              <a:rPr lang="en-US" dirty="0"/>
              <a:t> </a:t>
            </a:r>
            <a:r>
              <a:rPr lang="en-US" dirty="0" err="1"/>
              <a:t>turister</a:t>
            </a:r>
            <a:r>
              <a:rPr lang="en-US" dirty="0"/>
              <a:t> </a:t>
            </a:r>
            <a:r>
              <a:rPr lang="en-US" dirty="0" err="1"/>
              <a:t>att</a:t>
            </a:r>
            <a:r>
              <a:rPr lang="en-US" dirty="0"/>
              <a:t> </a:t>
            </a:r>
            <a:r>
              <a:rPr lang="en-US" dirty="0" err="1"/>
              <a:t>höra</a:t>
            </a:r>
            <a:r>
              <a:rPr lang="en-US" dirty="0"/>
              <a:t> </a:t>
            </a:r>
            <a:r>
              <a:rPr lang="en-US" dirty="0" err="1"/>
              <a:t>deras</a:t>
            </a:r>
            <a:r>
              <a:rPr lang="en-US" dirty="0"/>
              <a:t> </a:t>
            </a:r>
            <a:r>
              <a:rPr lang="en-US" dirty="0" err="1"/>
              <a:t>idoler</a:t>
            </a:r>
            <a:r>
              <a:rPr lang="en-US" dirty="0"/>
              <a:t>. Coachella, Sound On Sound Fest, Lollapalooza, </a:t>
            </a:r>
            <a:r>
              <a:rPr lang="en-US" dirty="0" err="1"/>
              <a:t>Mutek</a:t>
            </a:r>
            <a:r>
              <a:rPr lang="en-US" dirty="0"/>
              <a:t>, Field Day, Fuji Rock </a:t>
            </a:r>
            <a:r>
              <a:rPr lang="en-US" dirty="0" err="1"/>
              <a:t>och</a:t>
            </a:r>
            <a:r>
              <a:rPr lang="en-US" dirty="0"/>
              <a:t> </a:t>
            </a:r>
            <a:r>
              <a:rPr lang="en-US" dirty="0" err="1"/>
              <a:t>många</a:t>
            </a:r>
            <a:r>
              <a:rPr lang="en-US" dirty="0"/>
              <a:t> </a:t>
            </a:r>
            <a:r>
              <a:rPr lang="en-US" dirty="0" err="1"/>
              <a:t>fler</a:t>
            </a:r>
            <a:r>
              <a:rPr lang="en-US" dirty="0"/>
              <a:t>..</a:t>
            </a:r>
          </a:p>
        </p:txBody>
      </p:sp>
      <p:pic>
        <p:nvPicPr>
          <p:cNvPr id="8" name="Picture Placeholder 7" descr="A picture containing text, colorful&#10;&#10;Description automatically generated">
            <a:extLst>
              <a:ext uri="{FF2B5EF4-FFF2-40B4-BE49-F238E27FC236}">
                <a16:creationId xmlns:a16="http://schemas.microsoft.com/office/drawing/2014/main" id="{8630351B-922E-724F-A120-594F05FFF3EB}"/>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9" name="TextBox 8">
            <a:extLst>
              <a:ext uri="{FF2B5EF4-FFF2-40B4-BE49-F238E27FC236}">
                <a16:creationId xmlns:a16="http://schemas.microsoft.com/office/drawing/2014/main" id="{AF512AFF-F0C8-294B-A497-FB2DE08A9FF0}"/>
              </a:ext>
            </a:extLst>
          </p:cNvPr>
          <p:cNvSpPr txBox="1"/>
          <p:nvPr/>
        </p:nvSpPr>
        <p:spPr>
          <a:xfrm>
            <a:off x="497155" y="6314310"/>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20248696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Oregon Shakespeare Festival</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pPr algn="just"/>
            <a:r>
              <a:rPr lang="sv-SE" dirty="0"/>
              <a:t>Oregon Shakespearean  Festival (OSF) kallas ofta Broadway </a:t>
            </a:r>
            <a:r>
              <a:rPr lang="sv-SE" dirty="0" err="1"/>
              <a:t>of</a:t>
            </a:r>
            <a:r>
              <a:rPr lang="sv-SE" dirty="0"/>
              <a:t> the West Coast och är en av regionens största attraktioner, med flera Tony Awards och utmärkelser. Februari till  november producerar Oregon Shakespearean Festival 11  produktioner i världsklass av klassiska och samtida dramatiker, skapade av några av de största talangerna inom teater idag och lockar ca. 400 000 besökare årligen.</a:t>
            </a:r>
            <a:endParaRPr lang="en-US" dirty="0"/>
          </a:p>
        </p:txBody>
      </p:sp>
      <p:pic>
        <p:nvPicPr>
          <p:cNvPr id="7" name="Picture Placeholder 6" descr="A picture containing table, dining table&#10;&#10;Description automatically generated">
            <a:extLst>
              <a:ext uri="{FF2B5EF4-FFF2-40B4-BE49-F238E27FC236}">
                <a16:creationId xmlns:a16="http://schemas.microsoft.com/office/drawing/2014/main" id="{0881539B-55FE-0B47-953D-ADD9BCE3C494}"/>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2" name="TextBox 1">
            <a:extLst>
              <a:ext uri="{FF2B5EF4-FFF2-40B4-BE49-F238E27FC236}">
                <a16:creationId xmlns:a16="http://schemas.microsoft.com/office/drawing/2014/main" id="{BB2C6998-8A2C-F64F-A4FE-54584449DFE6}"/>
              </a:ext>
            </a:extLst>
          </p:cNvPr>
          <p:cNvSpPr txBox="1"/>
          <p:nvPr/>
        </p:nvSpPr>
        <p:spPr>
          <a:xfrm>
            <a:off x="10693116" y="5366675"/>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542300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Comic-Con</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pPr algn="just"/>
            <a:r>
              <a:rPr lang="sv-SE" dirty="0"/>
              <a:t>Det första </a:t>
            </a:r>
            <a:r>
              <a:rPr lang="sv-SE" dirty="0" err="1"/>
              <a:t>Comic</a:t>
            </a:r>
            <a:r>
              <a:rPr lang="sv-SE" dirty="0"/>
              <a:t>-</a:t>
            </a:r>
            <a:r>
              <a:rPr lang="sv-SE" dirty="0" err="1"/>
              <a:t>Con</a:t>
            </a:r>
            <a:r>
              <a:rPr lang="sv-SE" dirty="0"/>
              <a:t>-evenemanget hölls redan 1970, men detta evenemang har dock bara under de senaste två decennierna eller så spridit sig till ett världsomspännande evenemangsfenomen som samlar över hundra tusen människor från hela världen årligen. Dessa evenemang har också varit framgångsrika på senare tid tack vare expansionen och framgången för </a:t>
            </a:r>
            <a:r>
              <a:rPr lang="sv-SE" dirty="0" err="1"/>
              <a:t>Marvel</a:t>
            </a:r>
            <a:r>
              <a:rPr lang="sv-SE" dirty="0"/>
              <a:t> och DC serietidningar till andra medier som filmer och tv-serier samt videospel.</a:t>
            </a:r>
            <a:endParaRPr lang="en-US" dirty="0"/>
          </a:p>
        </p:txBody>
      </p:sp>
      <p:pic>
        <p:nvPicPr>
          <p:cNvPr id="10" name="Picture Placeholder 9" descr="A picture containing text&#10;&#10;Description automatically generated">
            <a:extLst>
              <a:ext uri="{FF2B5EF4-FFF2-40B4-BE49-F238E27FC236}">
                <a16:creationId xmlns:a16="http://schemas.microsoft.com/office/drawing/2014/main" id="{D50A3188-13EF-3348-8AC7-FDF3CDB8BA8E}"/>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4" name="TextBox 3">
            <a:extLst>
              <a:ext uri="{FF2B5EF4-FFF2-40B4-BE49-F238E27FC236}">
                <a16:creationId xmlns:a16="http://schemas.microsoft.com/office/drawing/2014/main" id="{17867333-62D1-834F-8E4A-E20F5C13E8AC}"/>
              </a:ext>
            </a:extLst>
          </p:cNvPr>
          <p:cNvSpPr txBox="1"/>
          <p:nvPr/>
        </p:nvSpPr>
        <p:spPr>
          <a:xfrm>
            <a:off x="11076317" y="5503653"/>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34979884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67C552-432C-44CF-A2FA-3702C6092DB4}"/>
              </a:ext>
            </a:extLst>
          </p:cNvPr>
          <p:cNvSpPr>
            <a:spLocks noGrp="1"/>
          </p:cNvSpPr>
          <p:nvPr>
            <p:ph type="body" sz="quarter" idx="13"/>
          </p:nvPr>
        </p:nvSpPr>
        <p:spPr>
          <a:xfrm>
            <a:off x="4635221" y="1508861"/>
            <a:ext cx="7404379" cy="1791502"/>
          </a:xfrm>
        </p:spPr>
        <p:txBody>
          <a:bodyPr>
            <a:normAutofit fontScale="92500" lnSpcReduction="10000"/>
          </a:bodyPr>
          <a:lstStyle/>
          <a:p>
            <a:r>
              <a:rPr lang="sv-SE" sz="2800" b="0" dirty="0"/>
              <a:t>K-pop-evenemang. K-pop har blivit ett verkligt globalt fenomen tack vare dess distinkta blandning av beroendeframkallande melodier, snygga koreografier och produktionsvärden, vilket skapar grund för antalet festivaler årligen över hela världen.</a:t>
            </a:r>
            <a:endParaRPr lang="en-IE" sz="2800" b="0" dirty="0"/>
          </a:p>
        </p:txBody>
      </p:sp>
      <p:sp>
        <p:nvSpPr>
          <p:cNvPr id="5" name="Text Placeholder 4">
            <a:extLst>
              <a:ext uri="{FF2B5EF4-FFF2-40B4-BE49-F238E27FC236}">
                <a16:creationId xmlns:a16="http://schemas.microsoft.com/office/drawing/2014/main" id="{67B534A5-CC6E-4144-A992-76C9C776E2CE}"/>
              </a:ext>
            </a:extLst>
          </p:cNvPr>
          <p:cNvSpPr>
            <a:spLocks noGrp="1"/>
          </p:cNvSpPr>
          <p:nvPr>
            <p:ph type="body" sz="quarter" idx="14"/>
          </p:nvPr>
        </p:nvSpPr>
        <p:spPr>
          <a:xfrm>
            <a:off x="7594333" y="3557638"/>
            <a:ext cx="4445267" cy="2653157"/>
          </a:xfrm>
        </p:spPr>
        <p:txBody>
          <a:bodyPr/>
          <a:lstStyle/>
          <a:p>
            <a:r>
              <a:rPr lang="sv-SE" sz="1800" dirty="0">
                <a:solidFill>
                  <a:srgbClr val="121212"/>
                </a:solidFill>
                <a:latin typeface="Guardian Text Egyptian Web"/>
              </a:rPr>
              <a:t>Från mitten av 2000-talet till början av 2010-talet leddes spridningen av den koreanska vågen (</a:t>
            </a:r>
            <a:r>
              <a:rPr lang="sv-SE" sz="1800" dirty="0" err="1">
                <a:solidFill>
                  <a:srgbClr val="121212"/>
                </a:solidFill>
                <a:latin typeface="Guardian Text Egyptian Web"/>
              </a:rPr>
              <a:t>Hallyu</a:t>
            </a:r>
            <a:r>
              <a:rPr lang="sv-SE" sz="1800" dirty="0">
                <a:solidFill>
                  <a:srgbClr val="121212"/>
                </a:solidFill>
                <a:latin typeface="Guardian Text Egyptian Web"/>
              </a:rPr>
              <a:t>) främst av koreanska pojkgrupper och flickgrupper som kallas idolstjärnor som Big Bang, Girls' Generation och Kara. Under denna period utökade Korean </a:t>
            </a:r>
            <a:r>
              <a:rPr lang="sv-SE" sz="1800" dirty="0" err="1">
                <a:solidFill>
                  <a:srgbClr val="121212"/>
                </a:solidFill>
                <a:latin typeface="Guardian Text Egyptian Web"/>
              </a:rPr>
              <a:t>Wave</a:t>
            </a:r>
            <a:r>
              <a:rPr lang="sv-SE" sz="1800" dirty="0">
                <a:solidFill>
                  <a:srgbClr val="121212"/>
                </a:solidFill>
                <a:latin typeface="Guardian Text Egyptian Web"/>
              </a:rPr>
              <a:t> sin </a:t>
            </a:r>
            <a:r>
              <a:rPr lang="sv-SE" sz="1800" dirty="0" err="1">
                <a:solidFill>
                  <a:srgbClr val="121212"/>
                </a:solidFill>
                <a:latin typeface="Guardian Text Egyptian Web"/>
              </a:rPr>
              <a:t>fanbas</a:t>
            </a:r>
            <a:r>
              <a:rPr lang="sv-SE" sz="1800" dirty="0">
                <a:solidFill>
                  <a:srgbClr val="121212"/>
                </a:solidFill>
                <a:latin typeface="Guardian Text Egyptian Web"/>
              </a:rPr>
              <a:t> till den globala scenen, inklusive Latinamerika och Mellanöstern bortom Asien, särskilt älskad av ungdomar i tonåren och 20-årsåldern. Nu finns det nästan 100 miljoner </a:t>
            </a:r>
            <a:r>
              <a:rPr lang="sv-SE" sz="1800" dirty="0" err="1">
                <a:solidFill>
                  <a:srgbClr val="121212"/>
                </a:solidFill>
                <a:latin typeface="Guardian Text Egyptian Web"/>
              </a:rPr>
              <a:t>Hallyu</a:t>
            </a:r>
            <a:r>
              <a:rPr lang="sv-SE" sz="1800" dirty="0">
                <a:solidFill>
                  <a:srgbClr val="121212"/>
                </a:solidFill>
                <a:latin typeface="Guardian Text Egyptian Web"/>
              </a:rPr>
              <a:t>-relaterade organisationer i alla länder runt om i världen.</a:t>
            </a:r>
            <a:endParaRPr lang="en-US" sz="1800" dirty="0">
              <a:solidFill>
                <a:srgbClr val="121212"/>
              </a:solidFill>
              <a:latin typeface="Guardian Text Egyptian Web"/>
            </a:endParaRPr>
          </a:p>
        </p:txBody>
      </p:sp>
      <p:pic>
        <p:nvPicPr>
          <p:cNvPr id="13" name="Picture Placeholder 12" descr="A group of people posing for a photo&#10;&#10;Description automatically generated with medium confidence">
            <a:extLst>
              <a:ext uri="{FF2B5EF4-FFF2-40B4-BE49-F238E27FC236}">
                <a16:creationId xmlns:a16="http://schemas.microsoft.com/office/drawing/2014/main" id="{6E5AC929-03BD-E34B-A471-3BCA597D3046}"/>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pic>
        <p:nvPicPr>
          <p:cNvPr id="16" name="Picture Placeholder 15" descr="A large crowd of people at a concert&#10;&#10;Description automatically generated with medium confidence">
            <a:extLst>
              <a:ext uri="{FF2B5EF4-FFF2-40B4-BE49-F238E27FC236}">
                <a16:creationId xmlns:a16="http://schemas.microsoft.com/office/drawing/2014/main" id="{71A97481-CAFA-654D-8B01-3FE1D2579003}"/>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14" name="TextBox 13">
            <a:extLst>
              <a:ext uri="{FF2B5EF4-FFF2-40B4-BE49-F238E27FC236}">
                <a16:creationId xmlns:a16="http://schemas.microsoft.com/office/drawing/2014/main" id="{F78B32CE-67FC-0846-8634-4DCD50004134}"/>
              </a:ext>
            </a:extLst>
          </p:cNvPr>
          <p:cNvSpPr txBox="1"/>
          <p:nvPr/>
        </p:nvSpPr>
        <p:spPr>
          <a:xfrm>
            <a:off x="2345012" y="6268052"/>
            <a:ext cx="824072" cy="369332"/>
          </a:xfrm>
          <a:prstGeom prst="rect">
            <a:avLst/>
          </a:prstGeom>
          <a:noFill/>
        </p:spPr>
        <p:txBody>
          <a:bodyPr wrap="none" rtlCol="0">
            <a:spAutoFit/>
          </a:bodyPr>
          <a:lstStyle/>
          <a:p>
            <a:r>
              <a:rPr lang="en-LT" dirty="0">
                <a:hlinkClick r:id="rId4"/>
              </a:rPr>
              <a:t>Source</a:t>
            </a:r>
            <a:endParaRPr lang="en-LT" dirty="0"/>
          </a:p>
        </p:txBody>
      </p:sp>
    </p:spTree>
    <p:extLst>
      <p:ext uri="{BB962C8B-B14F-4D97-AF65-F5344CB8AC3E}">
        <p14:creationId xmlns:p14="http://schemas.microsoft.com/office/powerpoint/2010/main" val="24839069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Burning Man Festival</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pPr algn="just"/>
            <a:r>
              <a:rPr lang="sv-SE" sz="2200" dirty="0" err="1"/>
              <a:t>Burning</a:t>
            </a:r>
            <a:r>
              <a:rPr lang="sv-SE" sz="2200" dirty="0"/>
              <a:t> Man-festivalen är ett gemenskapsevenemang där tiotusentals människor samlas i Nevadas Black Rock </a:t>
            </a:r>
            <a:r>
              <a:rPr lang="sv-SE" sz="2200" dirty="0" err="1"/>
              <a:t>Desert</a:t>
            </a:r>
            <a:r>
              <a:rPr lang="sv-SE" sz="2200" dirty="0"/>
              <a:t> för att skapa Black Rock City, en tillfällig och blomstrande stadsbild. Evenemanget startade den 22 juni 1986 på Baker Beach i San Francisco som en liten tillställning organiserad av Larry Harvey och Jerry James, byggarna av den första mannen. Den har sedan dess hållits årligen och sträcker sig över de nio dagarna fram till och inklusive Labor Day. Under 2019 deltog 78 850 personer i evenemanget.</a:t>
            </a:r>
            <a:endParaRPr lang="en-US" sz="2200" dirty="0"/>
          </a:p>
        </p:txBody>
      </p:sp>
      <p:sp>
        <p:nvSpPr>
          <p:cNvPr id="4" name="TextBox 3">
            <a:extLst>
              <a:ext uri="{FF2B5EF4-FFF2-40B4-BE49-F238E27FC236}">
                <a16:creationId xmlns:a16="http://schemas.microsoft.com/office/drawing/2014/main" id="{17867333-62D1-834F-8E4A-E20F5C13E8AC}"/>
              </a:ext>
            </a:extLst>
          </p:cNvPr>
          <p:cNvSpPr txBox="1"/>
          <p:nvPr/>
        </p:nvSpPr>
        <p:spPr>
          <a:xfrm>
            <a:off x="11076317" y="5503653"/>
            <a:ext cx="824072" cy="369332"/>
          </a:xfrm>
          <a:prstGeom prst="rect">
            <a:avLst/>
          </a:prstGeom>
          <a:noFill/>
        </p:spPr>
        <p:txBody>
          <a:bodyPr wrap="none" rtlCol="0">
            <a:spAutoFit/>
          </a:bodyPr>
          <a:lstStyle/>
          <a:p>
            <a:r>
              <a:rPr lang="en-LT" dirty="0">
                <a:hlinkClick r:id="rId2"/>
              </a:rPr>
              <a:t>Source</a:t>
            </a:r>
            <a:endParaRPr lang="en-LT" dirty="0"/>
          </a:p>
        </p:txBody>
      </p:sp>
      <p:pic>
        <p:nvPicPr>
          <p:cNvPr id="8" name="Picture Placeholder 7" descr="A group of people posing for a photo&#10;&#10;Description automatically generated with low confidence">
            <a:extLst>
              <a:ext uri="{FF2B5EF4-FFF2-40B4-BE49-F238E27FC236}">
                <a16:creationId xmlns:a16="http://schemas.microsoft.com/office/drawing/2014/main" id="{28BAA434-8F39-DA46-BC43-1420320AFE0E}"/>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065814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pPr fontAlgn="base"/>
            <a:r>
              <a:rPr lang="en-GB" dirty="0"/>
              <a:t>Fighting Game Tournaments</a:t>
            </a: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pPr algn="just"/>
            <a:r>
              <a:rPr lang="sv-SE" dirty="0"/>
              <a:t>Evolution Championship Series, eller förkortat EVO, är den mest prestigefyllda fightingspelsturneringen i världen. Varje år kommer tusentals fightingspelsfanatiker från hela världen för att tävla i sina respektive spel. Att vinna en EVO-titel är ett säkert sätt att säkra ditt namn i fightingspelets historieböcker.</a:t>
            </a:r>
            <a:endParaRPr lang="en-US" dirty="0"/>
          </a:p>
        </p:txBody>
      </p:sp>
      <p:sp>
        <p:nvSpPr>
          <p:cNvPr id="4" name="TextBox 3">
            <a:extLst>
              <a:ext uri="{FF2B5EF4-FFF2-40B4-BE49-F238E27FC236}">
                <a16:creationId xmlns:a16="http://schemas.microsoft.com/office/drawing/2014/main" id="{17867333-62D1-834F-8E4A-E20F5C13E8AC}"/>
              </a:ext>
            </a:extLst>
          </p:cNvPr>
          <p:cNvSpPr txBox="1"/>
          <p:nvPr/>
        </p:nvSpPr>
        <p:spPr>
          <a:xfrm>
            <a:off x="11076317" y="5503653"/>
            <a:ext cx="824072" cy="369332"/>
          </a:xfrm>
          <a:prstGeom prst="rect">
            <a:avLst/>
          </a:prstGeom>
          <a:noFill/>
        </p:spPr>
        <p:txBody>
          <a:bodyPr wrap="none" rtlCol="0">
            <a:spAutoFit/>
          </a:bodyPr>
          <a:lstStyle/>
          <a:p>
            <a:r>
              <a:rPr lang="en-LT" dirty="0">
                <a:hlinkClick r:id="rId2"/>
              </a:rPr>
              <a:t>Source</a:t>
            </a:r>
            <a:endParaRPr lang="en-LT" dirty="0"/>
          </a:p>
        </p:txBody>
      </p:sp>
      <p:pic>
        <p:nvPicPr>
          <p:cNvPr id="7" name="Picture Placeholder 6" descr="A picture containing text, indoor, living, room&#10;&#10;Description automatically generated">
            <a:extLst>
              <a:ext uri="{FF2B5EF4-FFF2-40B4-BE49-F238E27FC236}">
                <a16:creationId xmlns:a16="http://schemas.microsoft.com/office/drawing/2014/main" id="{19EE5018-F448-8546-A676-ABB9DDB4A151}"/>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254802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48CB5D-7189-40EA-BF5B-9875DA32BADD}"/>
              </a:ext>
            </a:extLst>
          </p:cNvPr>
          <p:cNvSpPr>
            <a:spLocks noGrp="1"/>
          </p:cNvSpPr>
          <p:nvPr>
            <p:ph type="body" sz="quarter" idx="13"/>
          </p:nvPr>
        </p:nvSpPr>
        <p:spPr>
          <a:xfrm>
            <a:off x="1675006" y="985448"/>
            <a:ext cx="5675313" cy="1690335"/>
          </a:xfrm>
        </p:spPr>
        <p:txBody>
          <a:bodyPr>
            <a:normAutofit lnSpcReduction="10000"/>
          </a:bodyPr>
          <a:lstStyle/>
          <a:p>
            <a:r>
              <a:rPr lang="en-IE" dirty="0"/>
              <a:t>MODUL 3 ÖVNING 1:</a:t>
            </a:r>
          </a:p>
          <a:p>
            <a:r>
              <a:rPr lang="sv-SE" dirty="0"/>
              <a:t>PLANERA EN POPKULTUR- TURISM TUR</a:t>
            </a:r>
            <a:endParaRPr lang="en-IE" dirty="0"/>
          </a:p>
        </p:txBody>
      </p:sp>
      <p:sp>
        <p:nvSpPr>
          <p:cNvPr id="4" name="Text Placeholder 3">
            <a:extLst>
              <a:ext uri="{FF2B5EF4-FFF2-40B4-BE49-F238E27FC236}">
                <a16:creationId xmlns:a16="http://schemas.microsoft.com/office/drawing/2014/main" id="{DFA693F3-0F62-4EFB-82F4-D7A66C70AC0A}"/>
              </a:ext>
            </a:extLst>
          </p:cNvPr>
          <p:cNvSpPr>
            <a:spLocks noGrp="1"/>
          </p:cNvSpPr>
          <p:nvPr>
            <p:ph type="body" sz="quarter" idx="14"/>
          </p:nvPr>
        </p:nvSpPr>
        <p:spPr>
          <a:xfrm>
            <a:off x="345688" y="2821261"/>
            <a:ext cx="5442952" cy="4270918"/>
          </a:xfrm>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Planera en tolkad tur som utforskar ett popkulturturism-tema i ditt område. Leden kan vara en gång-, kör- eller cykelväg för att ge besökarna en kort eller längre upplevelse. Fastställ temat. Lista de olika typerna av platser och företag som du skulle inkludera i leden. Bestäm det lämpligaste tolkningsformatet för din bana (kartbaserad, ljud, </a:t>
            </a:r>
            <a:r>
              <a:rPr lang="sv-SE" sz="1800" dirty="0" err="1">
                <a:effectLst/>
                <a:latin typeface="Calibri" panose="020F0502020204030204" pitchFamily="34" charset="0"/>
                <a:ea typeface="Calibri" panose="020F0502020204030204" pitchFamily="34" charset="0"/>
                <a:cs typeface="Times New Roman" panose="02020603050405020304" pitchFamily="18" charset="0"/>
              </a:rPr>
              <a:t>app</a:t>
            </a:r>
            <a:r>
              <a:rPr lang="sv-SE" sz="1800" dirty="0">
                <a:effectLst/>
                <a:latin typeface="Calibri" panose="020F0502020204030204" pitchFamily="34" charset="0"/>
                <a:ea typeface="Calibri" panose="020F0502020204030204" pitchFamily="34" charset="0"/>
                <a:cs typeface="Times New Roman" panose="02020603050405020304" pitchFamily="18" charset="0"/>
              </a:rPr>
              <a:t>, informationspaneler). Tänk på de potentiella fördelarna som den här leden kan ge för dina besökare och för regionen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Placeholder 8">
            <a:extLst>
              <a:ext uri="{FF2B5EF4-FFF2-40B4-BE49-F238E27FC236}">
                <a16:creationId xmlns:a16="http://schemas.microsoft.com/office/drawing/2014/main" id="{7A31CAF9-1BE1-4106-9B85-076A99403A0E}"/>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939569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48CB5D-7189-40EA-BF5B-9875DA32BADD}"/>
              </a:ext>
            </a:extLst>
          </p:cNvPr>
          <p:cNvSpPr>
            <a:spLocks noGrp="1"/>
          </p:cNvSpPr>
          <p:nvPr>
            <p:ph type="body" sz="quarter" idx="13"/>
          </p:nvPr>
        </p:nvSpPr>
        <p:spPr>
          <a:xfrm>
            <a:off x="1675006" y="985448"/>
            <a:ext cx="5675313" cy="1690335"/>
          </a:xfrm>
        </p:spPr>
        <p:txBody>
          <a:bodyPr>
            <a:normAutofit lnSpcReduction="10000"/>
          </a:bodyPr>
          <a:lstStyle/>
          <a:p>
            <a:r>
              <a:rPr lang="en-IE" dirty="0"/>
              <a:t>MODUL 3 ÖVNING 2:</a:t>
            </a:r>
          </a:p>
          <a:p>
            <a:r>
              <a:rPr lang="sv-SE" dirty="0"/>
              <a:t>SKAPA EN POPKULTUR- TURISM ELEVATORPITCH</a:t>
            </a:r>
            <a:endParaRPr lang="en-IE" dirty="0"/>
          </a:p>
        </p:txBody>
      </p:sp>
      <p:sp>
        <p:nvSpPr>
          <p:cNvPr id="4" name="Text Placeholder 3">
            <a:extLst>
              <a:ext uri="{FF2B5EF4-FFF2-40B4-BE49-F238E27FC236}">
                <a16:creationId xmlns:a16="http://schemas.microsoft.com/office/drawing/2014/main" id="{DFA693F3-0F62-4EFB-82F4-D7A66C70AC0A}"/>
              </a:ext>
            </a:extLst>
          </p:cNvPr>
          <p:cNvSpPr>
            <a:spLocks noGrp="1"/>
          </p:cNvSpPr>
          <p:nvPr>
            <p:ph type="body" sz="quarter" idx="14"/>
          </p:nvPr>
        </p:nvSpPr>
        <p:spPr>
          <a:xfrm>
            <a:off x="345688" y="2821261"/>
            <a:ext cx="5442952" cy="4270918"/>
          </a:xfrm>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Skapa en elevatorpitch för ett nytt PCT-evenemang i din region. En elevator pitch kallas så eftersom den efterliknar tiden det tar att åka i en hiss (låt oss vara generösa och säga cirka 2 minuter) där du har tid att presentera ditt evenemang kortfattat och övertygande.</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I huvudsak är följande punkter mallen för att strukturera din tonhöjd</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F5B020"/>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https://toggl.com/blog/elevator-pitch-examples</a:t>
            </a:r>
            <a:r>
              <a:rPr lang="en-US" sz="1800" dirty="0">
                <a:solidFill>
                  <a:srgbClr val="F5B02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Placeholder 5">
            <a:extLst>
              <a:ext uri="{FF2B5EF4-FFF2-40B4-BE49-F238E27FC236}">
                <a16:creationId xmlns:a16="http://schemas.microsoft.com/office/drawing/2014/main" id="{E065E9C8-15EA-4386-8C60-D85BA9FB901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294670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48CB5D-7189-40EA-BF5B-9875DA32BADD}"/>
              </a:ext>
            </a:extLst>
          </p:cNvPr>
          <p:cNvSpPr>
            <a:spLocks noGrp="1"/>
          </p:cNvSpPr>
          <p:nvPr>
            <p:ph type="body" sz="quarter" idx="13"/>
          </p:nvPr>
        </p:nvSpPr>
        <p:spPr>
          <a:xfrm>
            <a:off x="1675006" y="985448"/>
            <a:ext cx="5675313" cy="1690335"/>
          </a:xfrm>
        </p:spPr>
        <p:txBody>
          <a:bodyPr>
            <a:normAutofit lnSpcReduction="10000"/>
          </a:bodyPr>
          <a:lstStyle/>
          <a:p>
            <a:r>
              <a:rPr lang="en-IE" dirty="0"/>
              <a:t>MODUL 3 ÖVNING 2:</a:t>
            </a:r>
          </a:p>
          <a:p>
            <a:r>
              <a:rPr lang="sv-SE" dirty="0"/>
              <a:t>SKAPA EN POPKULTUR- TURISM ELEVATORPITCH</a:t>
            </a:r>
            <a:endParaRPr lang="en-IE" dirty="0"/>
          </a:p>
        </p:txBody>
      </p:sp>
      <p:sp>
        <p:nvSpPr>
          <p:cNvPr id="4" name="Text Placeholder 3">
            <a:extLst>
              <a:ext uri="{FF2B5EF4-FFF2-40B4-BE49-F238E27FC236}">
                <a16:creationId xmlns:a16="http://schemas.microsoft.com/office/drawing/2014/main" id="{DFA693F3-0F62-4EFB-82F4-D7A66C70AC0A}"/>
              </a:ext>
            </a:extLst>
          </p:cNvPr>
          <p:cNvSpPr>
            <a:spLocks noGrp="1"/>
          </p:cNvSpPr>
          <p:nvPr>
            <p:ph type="body" sz="quarter" idx="14"/>
          </p:nvPr>
        </p:nvSpPr>
        <p:spPr>
          <a:xfrm>
            <a:off x="345688" y="2821261"/>
            <a:ext cx="5442952" cy="4270918"/>
          </a:xfrm>
        </p:spPr>
        <p:txBody>
          <a:bodyPr/>
          <a:lstStyle/>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Det finns 5 huvudelement i en elevatorpitch, dessa är:</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Ange problemet</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 Presentera din lösning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Förklara varför folk ska lita på dig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Beskriv ditt värdeerbjudande </a:t>
            </a:r>
          </a:p>
          <a:p>
            <a:pPr>
              <a:lnSpc>
                <a:spcPct val="107000"/>
              </a:lnSpc>
              <a:spcAft>
                <a:spcPts val="800"/>
              </a:spcAft>
            </a:pPr>
            <a:r>
              <a:rPr lang="sv-SE" sz="1800" dirty="0">
                <a:effectLst/>
                <a:latin typeface="Calibri" panose="020F0502020204030204" pitchFamily="34" charset="0"/>
                <a:ea typeface="Calibri" panose="020F0502020204030204" pitchFamily="34" charset="0"/>
                <a:cs typeface="Times New Roman" panose="02020603050405020304" pitchFamily="18" charset="0"/>
              </a:rPr>
              <a:t>Erbjud en CTA </a:t>
            </a:r>
            <a:r>
              <a:rPr lang="en-US" sz="1800" dirty="0">
                <a:effectLst/>
                <a:latin typeface="Calibri" panose="020F0502020204030204" pitchFamily="34" charset="0"/>
                <a:ea typeface="Calibri" panose="020F0502020204030204" pitchFamily="34" charset="0"/>
                <a:cs typeface="Times New Roman" panose="02020603050405020304" pitchFamily="18" charset="0"/>
              </a:rPr>
              <a:t>(Call to Action)</a:t>
            </a: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Placeholder 5">
            <a:extLst>
              <a:ext uri="{FF2B5EF4-FFF2-40B4-BE49-F238E27FC236}">
                <a16:creationId xmlns:a16="http://schemas.microsoft.com/office/drawing/2014/main" id="{E065E9C8-15EA-4386-8C60-D85BA9FB901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0676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6AAF360-3668-A845-A9E1-01CF70E5025B}"/>
              </a:ext>
            </a:extLst>
          </p:cNvPr>
          <p:cNvSpPr>
            <a:spLocks noGrp="1"/>
          </p:cNvSpPr>
          <p:nvPr>
            <p:ph type="body" sz="quarter" idx="13"/>
          </p:nvPr>
        </p:nvSpPr>
        <p:spPr>
          <a:xfrm>
            <a:off x="1675006" y="714376"/>
            <a:ext cx="9649486" cy="1285874"/>
          </a:xfrm>
        </p:spPr>
        <p:txBody>
          <a:bodyPr>
            <a:normAutofit/>
          </a:bodyPr>
          <a:lstStyle/>
          <a:p>
            <a:r>
              <a:rPr lang="en-US" dirty="0">
                <a:solidFill>
                  <a:srgbClr val="9A2E90"/>
                </a:solidFill>
              </a:rPr>
              <a:t>FRÄMJANDE AV POPKULTURTURISM</a:t>
            </a:r>
          </a:p>
        </p:txBody>
      </p:sp>
      <p:sp>
        <p:nvSpPr>
          <p:cNvPr id="6" name="Text Placeholder 5">
            <a:extLst>
              <a:ext uri="{FF2B5EF4-FFF2-40B4-BE49-F238E27FC236}">
                <a16:creationId xmlns:a16="http://schemas.microsoft.com/office/drawing/2014/main" id="{256425E5-C43E-344D-B4A4-E7112B40FDE6}"/>
              </a:ext>
            </a:extLst>
          </p:cNvPr>
          <p:cNvSpPr>
            <a:spLocks noGrp="1"/>
          </p:cNvSpPr>
          <p:nvPr>
            <p:ph type="body" sz="quarter" idx="14"/>
          </p:nvPr>
        </p:nvSpPr>
        <p:spPr>
          <a:xfrm>
            <a:off x="1687302" y="2124075"/>
            <a:ext cx="10284958" cy="3723689"/>
          </a:xfrm>
        </p:spPr>
        <p:txBody>
          <a:bodyPr/>
          <a:lstStyle/>
          <a:p>
            <a:pPr marL="342900" indent="-342900" algn="just">
              <a:buFont typeface="Arial" panose="020B0604020202020204" pitchFamily="34" charset="0"/>
              <a:buChar char="•"/>
            </a:pPr>
            <a:r>
              <a:rPr lang="sv-SE" dirty="0"/>
              <a:t>76 % av resenärerna världen över använder webbplatsers reseomdömen för att planera sin resa</a:t>
            </a:r>
          </a:p>
          <a:p>
            <a:pPr marL="342900" indent="-342900" algn="just">
              <a:buFont typeface="Arial" panose="020B0604020202020204" pitchFamily="34" charset="0"/>
              <a:buChar char="•"/>
            </a:pPr>
            <a:r>
              <a:rPr lang="sv-SE" dirty="0"/>
              <a:t>48 % av resenärerna världen över lyssnar på familj och vänner för att få råd om reseplanering</a:t>
            </a:r>
          </a:p>
          <a:p>
            <a:pPr marL="342900" indent="-342900" algn="just">
              <a:buFont typeface="Arial" panose="020B0604020202020204" pitchFamily="34" charset="0"/>
              <a:buChar char="•"/>
            </a:pPr>
            <a:r>
              <a:rPr lang="sv-SE" dirty="0"/>
              <a:t>93 % av resenärerna världen över säger att bokningsbeslut påverkas av </a:t>
            </a:r>
            <a:r>
              <a:rPr lang="sv-SE" dirty="0" err="1"/>
              <a:t>onlinerecensioner</a:t>
            </a:r>
            <a:endParaRPr lang="sv-SE" dirty="0"/>
          </a:p>
          <a:p>
            <a:pPr marL="342900" indent="-342900" algn="just">
              <a:buFont typeface="Arial" panose="020B0604020202020204" pitchFamily="34" charset="0"/>
              <a:buChar char="•"/>
            </a:pPr>
            <a:r>
              <a:rPr lang="en-GB" dirty="0"/>
              <a:t> </a:t>
            </a:r>
            <a:r>
              <a:rPr lang="sv-SE" dirty="0"/>
              <a:t>I decennier har bra reklam påverkat samhället och vice versa.</a:t>
            </a:r>
          </a:p>
          <a:p>
            <a:pPr marL="342900" indent="-342900" algn="just">
              <a:buFont typeface="Arial" panose="020B0604020202020204" pitchFamily="34" charset="0"/>
              <a:buChar char="•"/>
            </a:pPr>
            <a:r>
              <a:rPr lang="sv-SE" dirty="0"/>
              <a:t>Genom att dra nytta av trender och mönster inom media och underhållning kan staders siffror gå upp. Från Game </a:t>
            </a:r>
            <a:r>
              <a:rPr lang="sv-SE" dirty="0" err="1"/>
              <a:t>of</a:t>
            </a:r>
            <a:r>
              <a:rPr lang="sv-SE" dirty="0"/>
              <a:t> </a:t>
            </a:r>
            <a:r>
              <a:rPr lang="sv-SE" dirty="0" err="1"/>
              <a:t>Thrones</a:t>
            </a:r>
            <a:r>
              <a:rPr lang="sv-SE" dirty="0"/>
              <a:t>-inspirerade turer till </a:t>
            </a:r>
            <a:r>
              <a:rPr lang="sv-SE" dirty="0" err="1"/>
              <a:t>Breaking</a:t>
            </a:r>
            <a:r>
              <a:rPr lang="sv-SE" dirty="0"/>
              <a:t> Bad-souvenirer till </a:t>
            </a:r>
            <a:r>
              <a:rPr lang="sv-SE" dirty="0" err="1"/>
              <a:t>Great</a:t>
            </a:r>
            <a:r>
              <a:rPr lang="sv-SE" dirty="0"/>
              <a:t> Gatsby-fester, destinationer håvar in besökare och pengar.</a:t>
            </a:r>
            <a:endParaRPr lang="en-GB" dirty="0"/>
          </a:p>
        </p:txBody>
      </p:sp>
    </p:spTree>
    <p:extLst>
      <p:ext uri="{BB962C8B-B14F-4D97-AF65-F5344CB8AC3E}">
        <p14:creationId xmlns:p14="http://schemas.microsoft.com/office/powerpoint/2010/main" val="18808395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48CB5D-7189-40EA-BF5B-9875DA32BADD}"/>
              </a:ext>
            </a:extLst>
          </p:cNvPr>
          <p:cNvSpPr>
            <a:spLocks noGrp="1"/>
          </p:cNvSpPr>
          <p:nvPr>
            <p:ph type="body" sz="quarter" idx="13"/>
          </p:nvPr>
        </p:nvSpPr>
        <p:spPr>
          <a:xfrm>
            <a:off x="1675006" y="985448"/>
            <a:ext cx="5675313" cy="1690335"/>
          </a:xfrm>
        </p:spPr>
        <p:txBody>
          <a:bodyPr>
            <a:normAutofit lnSpcReduction="10000"/>
          </a:bodyPr>
          <a:lstStyle/>
          <a:p>
            <a:r>
              <a:rPr lang="en-IE" dirty="0"/>
              <a:t>MODUL 3 ÖVNING 2:</a:t>
            </a:r>
          </a:p>
          <a:p>
            <a:r>
              <a:rPr lang="sv-SE" dirty="0"/>
              <a:t>SKAPA EN POPKULTUR- TURISM ELEVATORPITCH</a:t>
            </a:r>
            <a:endParaRPr lang="en-IE" dirty="0"/>
          </a:p>
        </p:txBody>
      </p:sp>
      <p:sp>
        <p:nvSpPr>
          <p:cNvPr id="4" name="Text Placeholder 3">
            <a:extLst>
              <a:ext uri="{FF2B5EF4-FFF2-40B4-BE49-F238E27FC236}">
                <a16:creationId xmlns:a16="http://schemas.microsoft.com/office/drawing/2014/main" id="{DFA693F3-0F62-4EFB-82F4-D7A66C70AC0A}"/>
              </a:ext>
            </a:extLst>
          </p:cNvPr>
          <p:cNvSpPr>
            <a:spLocks noGrp="1"/>
          </p:cNvSpPr>
          <p:nvPr>
            <p:ph type="body" sz="quarter" idx="14"/>
          </p:nvPr>
        </p:nvSpPr>
        <p:spPr>
          <a:xfrm>
            <a:off x="345688" y="2821261"/>
            <a:ext cx="5442952" cy="4270918"/>
          </a:xfrm>
        </p:spPr>
        <p:txBody>
          <a:bodyPr/>
          <a:lstStyle/>
          <a:p>
            <a:pPr>
              <a:lnSpc>
                <a:spcPct val="107000"/>
              </a:lnSpc>
              <a:spcAft>
                <a:spcPts val="800"/>
              </a:spcAft>
            </a:pPr>
            <a:r>
              <a:rPr lang="sv-SE" sz="1800" dirty="0">
                <a:latin typeface="Calibri" panose="020F0502020204030204" pitchFamily="34" charset="0"/>
                <a:ea typeface="Calibri" panose="020F0502020204030204" pitchFamily="34" charset="0"/>
                <a:cs typeface="Times New Roman" panose="02020603050405020304" pitchFamily="18" charset="0"/>
              </a:rPr>
              <a:t>Bädda in en uppmaning – vad vill du att lyssnarna ska göra när de har hört din pitch? Köpa biljetter/investera/</a:t>
            </a:r>
            <a:r>
              <a:rPr lang="sv-SE" sz="1800" dirty="0" err="1">
                <a:latin typeface="Calibri" panose="020F0502020204030204" pitchFamily="34" charset="0"/>
                <a:ea typeface="Calibri" panose="020F0502020204030204" pitchFamily="34" charset="0"/>
                <a:cs typeface="Times New Roman" panose="02020603050405020304" pitchFamily="18" charset="0"/>
              </a:rPr>
              <a:t>volontärarbeta</a:t>
            </a:r>
            <a:r>
              <a:rPr lang="sv-SE" sz="1800" dirty="0">
                <a:latin typeface="Calibri" panose="020F0502020204030204" pitchFamily="34" charset="0"/>
                <a:ea typeface="Calibri" panose="020F0502020204030204" pitchFamily="34" charset="0"/>
                <a:cs typeface="Times New Roman" panose="02020603050405020304" pitchFamily="18" charset="0"/>
              </a:rPr>
              <a:t>/berätta för sina vänner eller något annat?</a:t>
            </a:r>
          </a:p>
          <a:p>
            <a:pPr>
              <a:lnSpc>
                <a:spcPct val="107000"/>
              </a:lnSpc>
              <a:spcAft>
                <a:spcPts val="800"/>
              </a:spcAft>
            </a:pPr>
            <a:r>
              <a:rPr lang="sv-SE" sz="1800" dirty="0">
                <a:latin typeface="Calibri" panose="020F0502020204030204" pitchFamily="34" charset="0"/>
                <a:ea typeface="Calibri" panose="020F0502020204030204" pitchFamily="34" charset="0"/>
                <a:cs typeface="Times New Roman" panose="02020603050405020304" pitchFamily="18" charset="0"/>
              </a:rPr>
              <a:t>Följ denna länk för inspiration:</a:t>
            </a:r>
            <a:r>
              <a:rPr lang="en-US" sz="1800" dirty="0">
                <a:solidFill>
                  <a:srgbClr val="F5B020"/>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https://articles.bplans.com/the-7-key-components-of-a-perfect-elevator-pitch</a:t>
            </a:r>
            <a:r>
              <a:rPr lang="en-US" sz="1800" dirty="0">
                <a:solidFill>
                  <a:srgbClr val="F5B020"/>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Placeholder 5">
            <a:extLst>
              <a:ext uri="{FF2B5EF4-FFF2-40B4-BE49-F238E27FC236}">
                <a16:creationId xmlns:a16="http://schemas.microsoft.com/office/drawing/2014/main" id="{E065E9C8-15EA-4386-8C60-D85BA9FB901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5146576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B0DD96D-6BF6-D54B-A106-3305D0491497}"/>
              </a:ext>
            </a:extLst>
          </p:cNvPr>
          <p:cNvSpPr>
            <a:spLocks noGrp="1"/>
          </p:cNvSpPr>
          <p:nvPr>
            <p:ph type="body" sz="quarter" idx="13"/>
          </p:nvPr>
        </p:nvSpPr>
        <p:spPr>
          <a:xfrm>
            <a:off x="388092" y="3200400"/>
            <a:ext cx="4556047" cy="2618509"/>
          </a:xfrm>
        </p:spPr>
        <p:txBody>
          <a:bodyPr>
            <a:normAutofit fontScale="92500" lnSpcReduction="20000"/>
          </a:bodyPr>
          <a:lstStyle/>
          <a:p>
            <a:pPr algn="ctr"/>
            <a:r>
              <a:rPr lang="en-US" dirty="0"/>
              <a:t>HÄRNÄST: Modul 4 </a:t>
            </a:r>
            <a:r>
              <a:rPr lang="en-US" dirty="0" err="1"/>
              <a:t>Marknadsföra</a:t>
            </a:r>
            <a:r>
              <a:rPr lang="en-US" dirty="0"/>
              <a:t> </a:t>
            </a:r>
            <a:r>
              <a:rPr lang="en-US" dirty="0" err="1"/>
              <a:t>popkulturturism-upplevelser</a:t>
            </a:r>
            <a:r>
              <a:rPr lang="en-US" dirty="0"/>
              <a:t> </a:t>
            </a:r>
            <a:r>
              <a:rPr lang="en-US" dirty="0" err="1"/>
              <a:t>och</a:t>
            </a:r>
            <a:r>
              <a:rPr lang="en-US" dirty="0"/>
              <a:t> </a:t>
            </a:r>
            <a:r>
              <a:rPr lang="en-US" dirty="0" err="1"/>
              <a:t>produkter</a:t>
            </a:r>
            <a:endParaRPr lang="en-US" sz="2300" dirty="0"/>
          </a:p>
          <a:p>
            <a:pPr algn="r"/>
            <a:r>
              <a:rPr lang="en-US" sz="2300" dirty="0"/>
              <a:t>(</a:t>
            </a:r>
            <a:r>
              <a:rPr lang="sv-SE" sz="2300" dirty="0"/>
              <a:t>Hur når länder sin målgrupp? </a:t>
            </a:r>
          </a:p>
          <a:p>
            <a:pPr algn="r"/>
            <a:r>
              <a:rPr lang="sv-SE" sz="2300" dirty="0"/>
              <a:t>Bli en PROFFS!)</a:t>
            </a:r>
            <a:endParaRPr lang="en-US" sz="2300" dirty="0"/>
          </a:p>
        </p:txBody>
      </p:sp>
      <p:pic>
        <p:nvPicPr>
          <p:cNvPr id="6" name="Picture Placeholder 5" descr="A picture containing sky&#10;&#10;Description automatically generated">
            <a:extLst>
              <a:ext uri="{FF2B5EF4-FFF2-40B4-BE49-F238E27FC236}">
                <a16:creationId xmlns:a16="http://schemas.microsoft.com/office/drawing/2014/main" id="{0E0843EE-0D46-4544-ABD1-A98F5ECD2941}"/>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238" y="0"/>
            <a:ext cx="12198238" cy="6858000"/>
          </a:xfrm>
        </p:spPr>
      </p:pic>
    </p:spTree>
    <p:extLst>
      <p:ext uri="{BB962C8B-B14F-4D97-AF65-F5344CB8AC3E}">
        <p14:creationId xmlns:p14="http://schemas.microsoft.com/office/powerpoint/2010/main" val="17124533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787E5F1-8DD3-B240-B447-4A4E2AAA1F6E}"/>
              </a:ext>
            </a:extLst>
          </p:cNvPr>
          <p:cNvSpPr>
            <a:spLocks noGrp="1"/>
          </p:cNvSpPr>
          <p:nvPr>
            <p:ph type="body" sz="quarter" idx="20"/>
          </p:nvPr>
        </p:nvSpPr>
        <p:spPr>
          <a:xfrm>
            <a:off x="1451114" y="424588"/>
            <a:ext cx="6370982" cy="1164100"/>
          </a:xfrm>
        </p:spPr>
        <p:txBody>
          <a:bodyPr>
            <a:normAutofit/>
          </a:bodyPr>
          <a:lstStyle/>
          <a:p>
            <a:r>
              <a:rPr lang="en-US" sz="3200" dirty="0" err="1"/>
              <a:t>Nyckelkällor</a:t>
            </a:r>
            <a:r>
              <a:rPr lang="en-US" sz="3200" dirty="0"/>
              <a:t>/</a:t>
            </a:r>
            <a:r>
              <a:rPr lang="en-US" sz="3200" dirty="0" err="1"/>
              <a:t>Resurser</a:t>
            </a:r>
            <a:r>
              <a:rPr lang="en-US" sz="3200" dirty="0"/>
              <a:t> </a:t>
            </a:r>
            <a:r>
              <a:rPr lang="en-US" sz="3200" dirty="0" err="1"/>
              <a:t>i</a:t>
            </a:r>
            <a:r>
              <a:rPr lang="en-US" sz="3200" dirty="0"/>
              <a:t> Modul 3</a:t>
            </a:r>
          </a:p>
        </p:txBody>
      </p:sp>
      <p:sp>
        <p:nvSpPr>
          <p:cNvPr id="2" name="Text Placeholder 1">
            <a:extLst>
              <a:ext uri="{FF2B5EF4-FFF2-40B4-BE49-F238E27FC236}">
                <a16:creationId xmlns:a16="http://schemas.microsoft.com/office/drawing/2014/main" id="{DD4C4EF9-5D89-1D4E-95DE-1A69C713B8FD}"/>
              </a:ext>
            </a:extLst>
          </p:cNvPr>
          <p:cNvSpPr>
            <a:spLocks noGrp="1"/>
          </p:cNvSpPr>
          <p:nvPr>
            <p:ph type="body" sz="quarter" idx="15"/>
          </p:nvPr>
        </p:nvSpPr>
        <p:spPr>
          <a:xfrm>
            <a:off x="8878502" y="1615175"/>
            <a:ext cx="2812464" cy="323455"/>
          </a:xfrm>
        </p:spPr>
        <p:txBody>
          <a:bodyPr/>
          <a:lstStyle/>
          <a:p>
            <a:r>
              <a:rPr lang="en-US" dirty="0"/>
              <a:t>www.facebook.com/outpaceeu</a:t>
            </a:r>
          </a:p>
        </p:txBody>
      </p:sp>
      <p:sp>
        <p:nvSpPr>
          <p:cNvPr id="4" name="Text Placeholder 3">
            <a:extLst>
              <a:ext uri="{FF2B5EF4-FFF2-40B4-BE49-F238E27FC236}">
                <a16:creationId xmlns:a16="http://schemas.microsoft.com/office/drawing/2014/main" id="{1258961C-F51A-A445-AFEE-52FF4222E2BE}"/>
              </a:ext>
            </a:extLst>
          </p:cNvPr>
          <p:cNvSpPr>
            <a:spLocks noGrp="1"/>
          </p:cNvSpPr>
          <p:nvPr>
            <p:ph type="body" sz="quarter" idx="17"/>
          </p:nvPr>
        </p:nvSpPr>
        <p:spPr/>
        <p:txBody>
          <a:bodyPr/>
          <a:lstStyle/>
          <a:p>
            <a:r>
              <a:rPr lang="en-US" dirty="0"/>
              <a:t>www.popculturetourism.eu</a:t>
            </a:r>
          </a:p>
        </p:txBody>
      </p:sp>
      <p:grpSp>
        <p:nvGrpSpPr>
          <p:cNvPr id="10" name="Google Shape;664;p39">
            <a:extLst>
              <a:ext uri="{FF2B5EF4-FFF2-40B4-BE49-F238E27FC236}">
                <a16:creationId xmlns:a16="http://schemas.microsoft.com/office/drawing/2014/main" id="{AF26583B-99B9-CC41-92BC-F97A3ED80C3D}"/>
              </a:ext>
            </a:extLst>
          </p:cNvPr>
          <p:cNvGrpSpPr/>
          <p:nvPr/>
        </p:nvGrpSpPr>
        <p:grpSpPr>
          <a:xfrm>
            <a:off x="8252108" y="2190883"/>
            <a:ext cx="301041" cy="301041"/>
            <a:chOff x="5941025" y="3634400"/>
            <a:chExt cx="467650" cy="467650"/>
          </a:xfrm>
          <a:solidFill>
            <a:srgbClr val="F5B020"/>
          </a:solidFill>
        </p:grpSpPr>
        <p:sp>
          <p:nvSpPr>
            <p:cNvPr id="11" name="Google Shape;665;p39">
              <a:extLst>
                <a:ext uri="{FF2B5EF4-FFF2-40B4-BE49-F238E27FC236}">
                  <a16:creationId xmlns:a16="http://schemas.microsoft.com/office/drawing/2014/main" id="{026E682D-EF64-6B45-B7F8-F8870E8D52B7}"/>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666;p39">
              <a:extLst>
                <a:ext uri="{FF2B5EF4-FFF2-40B4-BE49-F238E27FC236}">
                  <a16:creationId xmlns:a16="http://schemas.microsoft.com/office/drawing/2014/main" id="{27938B3A-E147-BB47-A796-BBFBA73AF9A4}"/>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667;p39">
              <a:extLst>
                <a:ext uri="{FF2B5EF4-FFF2-40B4-BE49-F238E27FC236}">
                  <a16:creationId xmlns:a16="http://schemas.microsoft.com/office/drawing/2014/main" id="{7DC0D342-29F6-4545-B7CF-6474696A116B}"/>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668;p39">
              <a:extLst>
                <a:ext uri="{FF2B5EF4-FFF2-40B4-BE49-F238E27FC236}">
                  <a16:creationId xmlns:a16="http://schemas.microsoft.com/office/drawing/2014/main" id="{0DD2D850-5F8A-9845-A6E5-FA6976218443}"/>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669;p39">
              <a:extLst>
                <a:ext uri="{FF2B5EF4-FFF2-40B4-BE49-F238E27FC236}">
                  <a16:creationId xmlns:a16="http://schemas.microsoft.com/office/drawing/2014/main" id="{8DB18CCE-3750-A64A-9C8B-DD82C4CB1147}"/>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670;p39">
              <a:extLst>
                <a:ext uri="{FF2B5EF4-FFF2-40B4-BE49-F238E27FC236}">
                  <a16:creationId xmlns:a16="http://schemas.microsoft.com/office/drawing/2014/main" id="{4DE210A0-C3D6-0F43-BF7C-C89DDCD5EA50}"/>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27" name="Picture 26" descr="A picture containing drawing&#10;&#10;Description automatically generated">
            <a:extLst>
              <a:ext uri="{FF2B5EF4-FFF2-40B4-BE49-F238E27FC236}">
                <a16:creationId xmlns:a16="http://schemas.microsoft.com/office/drawing/2014/main" id="{BAA9B1D3-D351-443E-B63C-953A741BAB3B}"/>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8182596" y="1628444"/>
            <a:ext cx="415861" cy="415861"/>
          </a:xfrm>
          <a:prstGeom prst="rect">
            <a:avLst/>
          </a:prstGeom>
        </p:spPr>
      </p:pic>
      <p:sp>
        <p:nvSpPr>
          <p:cNvPr id="18" name="TextBox 17">
            <a:extLst>
              <a:ext uri="{FF2B5EF4-FFF2-40B4-BE49-F238E27FC236}">
                <a16:creationId xmlns:a16="http://schemas.microsoft.com/office/drawing/2014/main" id="{6F8F4D68-1BC4-DB41-934C-017F393CB9A1}"/>
              </a:ext>
            </a:extLst>
          </p:cNvPr>
          <p:cNvSpPr txBox="1"/>
          <p:nvPr/>
        </p:nvSpPr>
        <p:spPr>
          <a:xfrm>
            <a:off x="204434" y="2225344"/>
            <a:ext cx="7784823" cy="2031325"/>
          </a:xfrm>
          <a:prstGeom prst="rect">
            <a:avLst/>
          </a:prstGeom>
          <a:noFill/>
        </p:spPr>
        <p:txBody>
          <a:bodyPr wrap="square">
            <a:spAutoFit/>
          </a:bodyPr>
          <a:lstStyle/>
          <a:p>
            <a:r>
              <a:rPr lang="en-GB" dirty="0">
                <a:hlinkClick r:id="rId4"/>
              </a:rPr>
              <a:t>Radomskaya, V. POPULAR CULTURE TOURISM: TREND OR TRANSITION?</a:t>
            </a:r>
            <a:endParaRPr lang="en-GB" dirty="0"/>
          </a:p>
          <a:p>
            <a:r>
              <a:rPr lang="en-US" dirty="0">
                <a:hlinkClick r:id="" action="ppaction://noaction"/>
              </a:rPr>
              <a:t>Radomskaya, V. Popular culture as a powerful destination marketing tool: an Australian study</a:t>
            </a:r>
            <a:endParaRPr lang="en-US" dirty="0"/>
          </a:p>
          <a:p>
            <a:r>
              <a:rPr lang="en-US" dirty="0">
                <a:hlinkClick r:id="rId5"/>
              </a:rPr>
              <a:t>Barbee, J. Pop Culture Marketing in Tourism</a:t>
            </a:r>
            <a:endParaRPr lang="en-US" dirty="0"/>
          </a:p>
          <a:p>
            <a:r>
              <a:rPr lang="en-US" dirty="0">
                <a:hlinkClick r:id="rId6"/>
              </a:rPr>
              <a:t>Eklind, A., Gracia Tjong, R. J. Understanding pop culture tourism – analysis of incentives for travel behaviour and participation of pop-culture tourism products</a:t>
            </a:r>
            <a:endParaRPr lang="en-US" dirty="0"/>
          </a:p>
          <a:p>
            <a:endParaRPr lang="en-US" dirty="0"/>
          </a:p>
        </p:txBody>
      </p:sp>
    </p:spTree>
    <p:extLst>
      <p:ext uri="{BB962C8B-B14F-4D97-AF65-F5344CB8AC3E}">
        <p14:creationId xmlns:p14="http://schemas.microsoft.com/office/powerpoint/2010/main" val="2369432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41A479C4-0957-44CA-82AC-CA5D69EFF0E0}"/>
              </a:ext>
            </a:extLst>
          </p:cNvPr>
          <p:cNvGraphicFramePr/>
          <p:nvPr>
            <p:extLst>
              <p:ext uri="{D42A27DB-BD31-4B8C-83A1-F6EECF244321}">
                <p14:modId xmlns:p14="http://schemas.microsoft.com/office/powerpoint/2010/main" val="878408351"/>
              </p:ext>
            </p:extLst>
          </p:nvPr>
        </p:nvGraphicFramePr>
        <p:xfrm>
          <a:off x="867508" y="124327"/>
          <a:ext cx="11479629" cy="7638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5">
            <a:extLst>
              <a:ext uri="{FF2B5EF4-FFF2-40B4-BE49-F238E27FC236}">
                <a16:creationId xmlns:a16="http://schemas.microsoft.com/office/drawing/2014/main" id="{46E3E243-9EF7-4307-BC86-A480E4B75A5B}"/>
              </a:ext>
            </a:extLst>
          </p:cNvPr>
          <p:cNvSpPr>
            <a:spLocks noGrp="1"/>
          </p:cNvSpPr>
          <p:nvPr>
            <p:ph type="body" sz="quarter" idx="13"/>
          </p:nvPr>
        </p:nvSpPr>
        <p:spPr>
          <a:xfrm>
            <a:off x="1474981" y="626981"/>
            <a:ext cx="9649486" cy="697353"/>
          </a:xfrm>
        </p:spPr>
        <p:txBody>
          <a:bodyPr>
            <a:normAutofit fontScale="92500"/>
          </a:bodyPr>
          <a:lstStyle/>
          <a:p>
            <a:r>
              <a:rPr lang="sv-SE" dirty="0">
                <a:solidFill>
                  <a:srgbClr val="9A2E90"/>
                </a:solidFill>
              </a:rPr>
              <a:t>VEM ÄR ANSVARIG FÖR FRÄMJANDE AV POPKULTUR?</a:t>
            </a:r>
            <a:endParaRPr lang="en-IE" dirty="0">
              <a:solidFill>
                <a:srgbClr val="9A2E90"/>
              </a:solidFill>
            </a:endParaRPr>
          </a:p>
        </p:txBody>
      </p:sp>
    </p:spTree>
    <p:extLst>
      <p:ext uri="{BB962C8B-B14F-4D97-AF65-F5344CB8AC3E}">
        <p14:creationId xmlns:p14="http://schemas.microsoft.com/office/powerpoint/2010/main" val="3764595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462273-BE4C-4D79-A9EE-D3A550FDDF6A}"/>
              </a:ext>
            </a:extLst>
          </p:cNvPr>
          <p:cNvSpPr>
            <a:spLocks noGrp="1"/>
          </p:cNvSpPr>
          <p:nvPr>
            <p:ph type="body" sz="quarter" idx="16"/>
          </p:nvPr>
        </p:nvSpPr>
        <p:spPr>
          <a:xfrm>
            <a:off x="558162" y="520708"/>
            <a:ext cx="8429894" cy="883473"/>
          </a:xfrm>
        </p:spPr>
        <p:txBody>
          <a:bodyPr>
            <a:normAutofit/>
          </a:bodyPr>
          <a:lstStyle/>
          <a:p>
            <a:r>
              <a:rPr lang="en-IE" dirty="0">
                <a:solidFill>
                  <a:srgbClr val="9A2E90"/>
                </a:solidFill>
              </a:rPr>
              <a:t>KREATIVT VISUELLT MATERIAL</a:t>
            </a:r>
          </a:p>
          <a:p>
            <a:endParaRPr lang="en-IE" dirty="0">
              <a:solidFill>
                <a:srgbClr val="9A2E90"/>
              </a:solidFill>
            </a:endParaRPr>
          </a:p>
        </p:txBody>
      </p:sp>
      <p:sp>
        <p:nvSpPr>
          <p:cNvPr id="4" name="Text Placeholder 3">
            <a:extLst>
              <a:ext uri="{FF2B5EF4-FFF2-40B4-BE49-F238E27FC236}">
                <a16:creationId xmlns:a16="http://schemas.microsoft.com/office/drawing/2014/main" id="{E6B3E674-209C-4698-A4EC-27E653C7B8FC}"/>
              </a:ext>
            </a:extLst>
          </p:cNvPr>
          <p:cNvSpPr>
            <a:spLocks noGrp="1"/>
          </p:cNvSpPr>
          <p:nvPr>
            <p:ph type="body" sz="quarter" idx="17"/>
          </p:nvPr>
        </p:nvSpPr>
        <p:spPr>
          <a:xfrm>
            <a:off x="467833" y="1223694"/>
            <a:ext cx="7697972" cy="4975087"/>
          </a:xfrm>
        </p:spPr>
        <p:txBody>
          <a:bodyPr/>
          <a:lstStyle/>
          <a:p>
            <a:pPr algn="just"/>
            <a:r>
              <a:rPr lang="sv-SE" sz="2800" dirty="0"/>
              <a:t>Nuförtiden är popkultur allt. Och med tillkomsten av sociala medier sprids trender snabbare än någonsin, vilket inspirerar konsumentbeteende och stort spenderande på ett ögonblick.</a:t>
            </a:r>
          </a:p>
          <a:p>
            <a:pPr algn="just"/>
            <a:r>
              <a:rPr lang="sv-SE" sz="2800" dirty="0"/>
              <a:t>Med framväxten av </a:t>
            </a:r>
            <a:r>
              <a:rPr lang="sv-SE" sz="2800" dirty="0" err="1"/>
              <a:t>Pinterest</a:t>
            </a:r>
            <a:r>
              <a:rPr lang="sv-SE" sz="2800" dirty="0"/>
              <a:t>, </a:t>
            </a:r>
            <a:r>
              <a:rPr lang="sv-SE" sz="2800" dirty="0" err="1"/>
              <a:t>Instagram</a:t>
            </a:r>
            <a:r>
              <a:rPr lang="sv-SE" sz="2800" dirty="0"/>
              <a:t> och andra visuella, foto- och videotunga medier är bildspråk framtidens våg.</a:t>
            </a:r>
          </a:p>
          <a:p>
            <a:pPr algn="just"/>
            <a:r>
              <a:rPr lang="sv-SE" sz="2800" dirty="0"/>
              <a:t>40 % av människorna kommer att reagera bättre på visuell information än vanlig text: visuellt innehåll driver engagemang!</a:t>
            </a:r>
            <a:endParaRPr lang="en-IE" sz="2800" dirty="0">
              <a:highlight>
                <a:srgbClr val="FFFF00"/>
              </a:highlight>
            </a:endParaRPr>
          </a:p>
        </p:txBody>
      </p:sp>
      <p:sp>
        <p:nvSpPr>
          <p:cNvPr id="5" name="TextBox 4">
            <a:extLst>
              <a:ext uri="{FF2B5EF4-FFF2-40B4-BE49-F238E27FC236}">
                <a16:creationId xmlns:a16="http://schemas.microsoft.com/office/drawing/2014/main" id="{11FF5D46-05BA-43AD-A7D0-AAD660C92FFD}"/>
              </a:ext>
            </a:extLst>
          </p:cNvPr>
          <p:cNvSpPr txBox="1"/>
          <p:nvPr/>
        </p:nvSpPr>
        <p:spPr>
          <a:xfrm>
            <a:off x="8802434" y="5946408"/>
            <a:ext cx="3389565" cy="923330"/>
          </a:xfrm>
          <a:prstGeom prst="rect">
            <a:avLst/>
          </a:prstGeom>
          <a:solidFill>
            <a:srgbClr val="1D9647"/>
          </a:solidFill>
        </p:spPr>
        <p:txBody>
          <a:bodyPr wrap="square" rtlCol="0">
            <a:spAutoFit/>
          </a:bodyPr>
          <a:lstStyle/>
          <a:p>
            <a:pPr algn="ctr"/>
            <a:r>
              <a:rPr lang="sv-SE" dirty="0">
                <a:solidFill>
                  <a:schemeClr val="bg1"/>
                </a:solidFill>
              </a:rPr>
              <a:t>85 % större sannolikhet att köpa en produkt efter att ha sett en produktvideo</a:t>
            </a:r>
            <a:endParaRPr lang="en-IE" dirty="0">
              <a:solidFill>
                <a:schemeClr val="bg1"/>
              </a:solidFill>
              <a:highlight>
                <a:srgbClr val="FFFF00"/>
              </a:highlight>
            </a:endParaRPr>
          </a:p>
        </p:txBody>
      </p:sp>
      <p:pic>
        <p:nvPicPr>
          <p:cNvPr id="10" name="Graphic 9" descr="Dollar">
            <a:extLst>
              <a:ext uri="{FF2B5EF4-FFF2-40B4-BE49-F238E27FC236}">
                <a16:creationId xmlns:a16="http://schemas.microsoft.com/office/drawing/2014/main" id="{C51CE24C-5C0A-412E-AEB4-2AE68C1A5C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73656" y="5915891"/>
            <a:ext cx="914400" cy="914400"/>
          </a:xfrm>
          <a:prstGeom prst="rect">
            <a:avLst/>
          </a:prstGeom>
        </p:spPr>
      </p:pic>
      <p:pic>
        <p:nvPicPr>
          <p:cNvPr id="14" name="Picture Placeholder 13" descr="A screenshot of a video game&#10;&#10;Description automatically generated with medium confidence">
            <a:extLst>
              <a:ext uri="{FF2B5EF4-FFF2-40B4-BE49-F238E27FC236}">
                <a16:creationId xmlns:a16="http://schemas.microsoft.com/office/drawing/2014/main" id="{0AC3F613-8B61-D642-96A7-2D69667BF534}"/>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Lst>
          </a:blip>
          <a:srcRect/>
          <a:stretch/>
        </p:blipFill>
        <p:spPr>
          <a:xfrm>
            <a:off x="8802435" y="1223694"/>
            <a:ext cx="3389565" cy="4033653"/>
          </a:xfrm>
        </p:spPr>
      </p:pic>
    </p:spTree>
    <p:extLst>
      <p:ext uri="{BB962C8B-B14F-4D97-AF65-F5344CB8AC3E}">
        <p14:creationId xmlns:p14="http://schemas.microsoft.com/office/powerpoint/2010/main" val="2563525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67C552-432C-44CF-A2FA-3702C6092DB4}"/>
              </a:ext>
            </a:extLst>
          </p:cNvPr>
          <p:cNvSpPr>
            <a:spLocks noGrp="1"/>
          </p:cNvSpPr>
          <p:nvPr>
            <p:ph type="body" sz="quarter" idx="13"/>
          </p:nvPr>
        </p:nvSpPr>
        <p:spPr>
          <a:xfrm>
            <a:off x="4635221" y="1508861"/>
            <a:ext cx="7404379" cy="1791502"/>
          </a:xfrm>
        </p:spPr>
        <p:txBody>
          <a:bodyPr>
            <a:normAutofit/>
          </a:bodyPr>
          <a:lstStyle/>
          <a:p>
            <a:r>
              <a:rPr lang="sv-SE" dirty="0"/>
              <a:t>Fallstudie: gör Australien till ett toppresmål</a:t>
            </a:r>
            <a:endParaRPr lang="en-IE" dirty="0"/>
          </a:p>
        </p:txBody>
      </p:sp>
      <p:sp>
        <p:nvSpPr>
          <p:cNvPr id="5" name="Text Placeholder 4">
            <a:extLst>
              <a:ext uri="{FF2B5EF4-FFF2-40B4-BE49-F238E27FC236}">
                <a16:creationId xmlns:a16="http://schemas.microsoft.com/office/drawing/2014/main" id="{67B534A5-CC6E-4144-A992-76C9C776E2CE}"/>
              </a:ext>
            </a:extLst>
          </p:cNvPr>
          <p:cNvSpPr>
            <a:spLocks noGrp="1"/>
          </p:cNvSpPr>
          <p:nvPr>
            <p:ph type="body" sz="quarter" idx="14"/>
          </p:nvPr>
        </p:nvSpPr>
        <p:spPr>
          <a:xfrm>
            <a:off x="7606608" y="3072446"/>
            <a:ext cx="4445267" cy="2653157"/>
          </a:xfrm>
        </p:spPr>
        <p:txBody>
          <a:bodyPr/>
          <a:lstStyle/>
          <a:p>
            <a:r>
              <a:rPr lang="sv-SE" b="1" dirty="0"/>
              <a:t>Mål: </a:t>
            </a:r>
            <a:r>
              <a:rPr lang="sv-SE" dirty="0"/>
              <a:t>Öka flygbokningen till Australien bland amerikanska resenärer.</a:t>
            </a:r>
          </a:p>
          <a:p>
            <a:r>
              <a:rPr lang="sv-SE" b="1" dirty="0"/>
              <a:t>Lösning: </a:t>
            </a:r>
            <a:r>
              <a:rPr lang="sv-SE" dirty="0"/>
              <a:t>Använd inbyggda annonser från Verizon Media för att få högkvalificerade potentiella kunder till </a:t>
            </a:r>
            <a:r>
              <a:rPr lang="sv-SE" dirty="0" err="1"/>
              <a:t>Tourism</a:t>
            </a:r>
            <a:r>
              <a:rPr lang="sv-SE" dirty="0"/>
              <a:t> Australias webbplats och öka resebokningarna via partnerwebbplatser.</a:t>
            </a:r>
            <a:endParaRPr lang="en-GB" dirty="0"/>
          </a:p>
        </p:txBody>
      </p:sp>
      <p:sp>
        <p:nvSpPr>
          <p:cNvPr id="12" name="TextBox 11">
            <a:extLst>
              <a:ext uri="{FF2B5EF4-FFF2-40B4-BE49-F238E27FC236}">
                <a16:creationId xmlns:a16="http://schemas.microsoft.com/office/drawing/2014/main" id="{FBFA33D2-A06D-E040-8F56-455D5832D8F2}"/>
              </a:ext>
            </a:extLst>
          </p:cNvPr>
          <p:cNvSpPr txBox="1"/>
          <p:nvPr/>
        </p:nvSpPr>
        <p:spPr>
          <a:xfrm>
            <a:off x="10748513" y="6373596"/>
            <a:ext cx="824072" cy="369332"/>
          </a:xfrm>
          <a:prstGeom prst="rect">
            <a:avLst/>
          </a:prstGeom>
          <a:noFill/>
        </p:spPr>
        <p:txBody>
          <a:bodyPr wrap="none" rtlCol="0">
            <a:spAutoFit/>
          </a:bodyPr>
          <a:lstStyle/>
          <a:p>
            <a:r>
              <a:rPr lang="en-LT" dirty="0">
                <a:hlinkClick r:id="rId2"/>
              </a:rPr>
              <a:t>Source</a:t>
            </a:r>
            <a:endParaRPr lang="en-LT" dirty="0"/>
          </a:p>
        </p:txBody>
      </p:sp>
      <p:pic>
        <p:nvPicPr>
          <p:cNvPr id="13" name="Picture Placeholder 12" descr="Graphical user interface, text, application&#10;&#10;Description automatically generated">
            <a:extLst>
              <a:ext uri="{FF2B5EF4-FFF2-40B4-BE49-F238E27FC236}">
                <a16:creationId xmlns:a16="http://schemas.microsoft.com/office/drawing/2014/main" id="{69233BA3-E752-ED42-BB00-A6885A45E469}"/>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140125" y="1044586"/>
            <a:ext cx="4382218" cy="3115598"/>
          </a:xfrm>
        </p:spPr>
      </p:pic>
      <p:pic>
        <p:nvPicPr>
          <p:cNvPr id="15" name="Picture Placeholder 14" descr="A group of people jumping on a beach&#10;&#10;Description automatically generated with medium confidence">
            <a:extLst>
              <a:ext uri="{FF2B5EF4-FFF2-40B4-BE49-F238E27FC236}">
                <a16:creationId xmlns:a16="http://schemas.microsoft.com/office/drawing/2014/main" id="{B66DE4F8-42FD-E24E-B3A0-18F1649E1437}"/>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09118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56CAAA4-3841-B84B-9D07-99A381D34617}"/>
              </a:ext>
            </a:extLst>
          </p:cNvPr>
          <p:cNvSpPr>
            <a:spLocks noGrp="1"/>
          </p:cNvSpPr>
          <p:nvPr>
            <p:ph type="body" sz="quarter" idx="13"/>
          </p:nvPr>
        </p:nvSpPr>
        <p:spPr/>
        <p:txBody>
          <a:bodyPr/>
          <a:lstStyle/>
          <a:p>
            <a:r>
              <a:rPr lang="en-US" dirty="0"/>
              <a:t>Diamonds Are Forever</a:t>
            </a:r>
            <a:endParaRPr lang="en-US" dirty="0">
              <a:highlight>
                <a:srgbClr val="FFFF00"/>
              </a:highlight>
            </a:endParaRPr>
          </a:p>
        </p:txBody>
      </p:sp>
      <p:sp>
        <p:nvSpPr>
          <p:cNvPr id="6" name="Text Placeholder 5">
            <a:extLst>
              <a:ext uri="{FF2B5EF4-FFF2-40B4-BE49-F238E27FC236}">
                <a16:creationId xmlns:a16="http://schemas.microsoft.com/office/drawing/2014/main" id="{798ABFF7-81D3-DD4F-9D92-57A0DD67C480}"/>
              </a:ext>
            </a:extLst>
          </p:cNvPr>
          <p:cNvSpPr>
            <a:spLocks noGrp="1"/>
          </p:cNvSpPr>
          <p:nvPr>
            <p:ph type="body" sz="quarter" idx="14"/>
          </p:nvPr>
        </p:nvSpPr>
        <p:spPr>
          <a:xfrm>
            <a:off x="497155" y="4659811"/>
            <a:ext cx="10156668" cy="1413729"/>
          </a:xfrm>
        </p:spPr>
        <p:txBody>
          <a:bodyPr/>
          <a:lstStyle/>
          <a:p>
            <a:pPr algn="just"/>
            <a:r>
              <a:rPr lang="sv-SE" dirty="0"/>
              <a:t>Frances </a:t>
            </a:r>
            <a:r>
              <a:rPr lang="sv-SE" dirty="0" err="1"/>
              <a:t>Gerety</a:t>
            </a:r>
            <a:r>
              <a:rPr lang="sv-SE" dirty="0"/>
              <a:t> skrev "A Diamond Is </a:t>
            </a:r>
            <a:r>
              <a:rPr lang="sv-SE" dirty="0" err="1"/>
              <a:t>Forever</a:t>
            </a:r>
            <a:r>
              <a:rPr lang="sv-SE" dirty="0"/>
              <a:t>" för en reklamkampanj för De Beers 1947 och skrev alla företagets annonser i 25 år.</a:t>
            </a:r>
          </a:p>
          <a:p>
            <a:pPr algn="just"/>
            <a:r>
              <a:rPr lang="sv-SE" dirty="0"/>
              <a:t>"Diamonds </a:t>
            </a:r>
            <a:r>
              <a:rPr lang="sv-SE" dirty="0" err="1"/>
              <a:t>Are</a:t>
            </a:r>
            <a:r>
              <a:rPr lang="sv-SE" dirty="0"/>
              <a:t> </a:t>
            </a:r>
            <a:r>
              <a:rPr lang="sv-SE" dirty="0" err="1"/>
              <a:t>Forever</a:t>
            </a:r>
            <a:r>
              <a:rPr lang="sv-SE" dirty="0"/>
              <a:t>" var en sådan allestädes närvarande fras att det blev namnet på en James Bond-film.</a:t>
            </a:r>
            <a:endParaRPr lang="en-US" dirty="0"/>
          </a:p>
        </p:txBody>
      </p:sp>
      <p:pic>
        <p:nvPicPr>
          <p:cNvPr id="9" name="Picture Placeholder 8" descr="Diagram&#10;&#10;Description automatically generated with medium confidence">
            <a:extLst>
              <a:ext uri="{FF2B5EF4-FFF2-40B4-BE49-F238E27FC236}">
                <a16:creationId xmlns:a16="http://schemas.microsoft.com/office/drawing/2014/main" id="{0570AC47-AED9-2C41-B767-D43A6AE78C17}"/>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a:stretch/>
        </p:blipFill>
        <p:spPr>
          <a:xfrm>
            <a:off x="3564835" y="-1"/>
            <a:ext cx="8627164" cy="4540151"/>
          </a:xfrm>
        </p:spPr>
      </p:pic>
      <p:sp>
        <p:nvSpPr>
          <p:cNvPr id="10" name="TextBox 9">
            <a:extLst>
              <a:ext uri="{FF2B5EF4-FFF2-40B4-BE49-F238E27FC236}">
                <a16:creationId xmlns:a16="http://schemas.microsoft.com/office/drawing/2014/main" id="{1EA28B85-1F14-7940-BF62-B9CE705F3450}"/>
              </a:ext>
            </a:extLst>
          </p:cNvPr>
          <p:cNvSpPr txBox="1"/>
          <p:nvPr/>
        </p:nvSpPr>
        <p:spPr>
          <a:xfrm>
            <a:off x="497155" y="6314536"/>
            <a:ext cx="824072" cy="369332"/>
          </a:xfrm>
          <a:prstGeom prst="rect">
            <a:avLst/>
          </a:prstGeom>
          <a:noFill/>
        </p:spPr>
        <p:txBody>
          <a:bodyPr wrap="none" rtlCol="0">
            <a:spAutoFit/>
          </a:bodyPr>
          <a:lstStyle/>
          <a:p>
            <a:r>
              <a:rPr lang="en-LT" dirty="0">
                <a:hlinkClick r:id="rId3"/>
              </a:rPr>
              <a:t>Source</a:t>
            </a:r>
            <a:endParaRPr lang="en-LT" dirty="0"/>
          </a:p>
        </p:txBody>
      </p:sp>
    </p:spTree>
    <p:extLst>
      <p:ext uri="{BB962C8B-B14F-4D97-AF65-F5344CB8AC3E}">
        <p14:creationId xmlns:p14="http://schemas.microsoft.com/office/powerpoint/2010/main" val="17190239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D5B16B3-2C3F-4DF2-AFA5-24571608A046}">
  <we:reference id="wa104379997" version="2.0.0.0" store="en-001" storeType="OMEX"/>
  <we:alternateReferences>
    <we:reference id="WA104379997"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10236</TotalTime>
  <Words>3465</Words>
  <Application>Microsoft Office PowerPoint</Application>
  <PresentationFormat>Widescreen</PresentationFormat>
  <Paragraphs>228</Paragraphs>
  <Slides>52</Slides>
  <Notes>0</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Arial</vt:lpstr>
      <vt:lpstr>Calibri</vt:lpstr>
      <vt:lpstr>Calibri Light</vt:lpstr>
      <vt:lpstr>Guardian Text Egyptian Web</vt:lpstr>
      <vt:lpstr>Quattrocento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Carl Lundin</cp:lastModifiedBy>
  <cp:revision>164</cp:revision>
  <dcterms:created xsi:type="dcterms:W3CDTF">2019-11-20T14:08:21Z</dcterms:created>
  <dcterms:modified xsi:type="dcterms:W3CDTF">2021-11-14T12:50:54Z</dcterms:modified>
</cp:coreProperties>
</file>