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sldIdLst>
    <p:sldId id="275" r:id="rId5"/>
    <p:sldId id="301" r:id="rId6"/>
    <p:sldId id="315" r:id="rId7"/>
    <p:sldId id="540" r:id="rId8"/>
    <p:sldId id="355" r:id="rId9"/>
    <p:sldId id="543" r:id="rId10"/>
    <p:sldId id="544" r:id="rId11"/>
    <p:sldId id="545" r:id="rId12"/>
    <p:sldId id="546" r:id="rId13"/>
    <p:sldId id="316" r:id="rId14"/>
    <p:sldId id="321" r:id="rId15"/>
    <p:sldId id="555" r:id="rId16"/>
    <p:sldId id="563" r:id="rId17"/>
    <p:sldId id="553" r:id="rId18"/>
    <p:sldId id="558" r:id="rId19"/>
    <p:sldId id="317" r:id="rId20"/>
    <p:sldId id="559" r:id="rId21"/>
    <p:sldId id="550" r:id="rId22"/>
    <p:sldId id="551" r:id="rId23"/>
    <p:sldId id="552" r:id="rId24"/>
    <p:sldId id="318" r:id="rId25"/>
    <p:sldId id="560" r:id="rId26"/>
    <p:sldId id="561" r:id="rId27"/>
    <p:sldId id="430" r:id="rId28"/>
    <p:sldId id="305" r:id="rId29"/>
    <p:sldId id="319" r:id="rId30"/>
    <p:sldId id="431" r:id="rId31"/>
    <p:sldId id="541" r:id="rId32"/>
    <p:sldId id="542" r:id="rId33"/>
    <p:sldId id="322" r:id="rId34"/>
    <p:sldId id="539" r:id="rId35"/>
    <p:sldId id="427" r:id="rId36"/>
    <p:sldId id="538" r:id="rId37"/>
    <p:sldId id="562" r:id="rId38"/>
    <p:sldId id="564" r:id="rId39"/>
    <p:sldId id="429" r:id="rId40"/>
    <p:sldId id="565" r:id="rId41"/>
    <p:sldId id="566" r:id="rId42"/>
    <p:sldId id="285" r:id="rId43"/>
    <p:sldId id="29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9647"/>
    <a:srgbClr val="E45E32"/>
    <a:srgbClr val="003841"/>
    <a:srgbClr val="F5B020"/>
    <a:srgbClr val="9A2E90"/>
    <a:srgbClr val="1198D1"/>
    <a:srgbClr val="000000"/>
    <a:srgbClr val="404040"/>
    <a:srgbClr val="91BE46"/>
    <a:srgbClr val="DD1B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5DD5D-B8DE-4090-B286-77BA74D6C7F8}" v="14" dt="2021-11-10T12:37:57.764"/>
    <p1510:client id="{B40B04A4-7463-446E-856E-9FBECE40BFE6}" v="45" dt="2021-11-09T15:46:14.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71" autoAdjust="0"/>
    <p:restoredTop sz="94729"/>
  </p:normalViewPr>
  <p:slideViewPr>
    <p:cSldViewPr snapToGrid="0" snapToObjects="1">
      <p:cViewPr varScale="1">
        <p:scale>
          <a:sx n="115" d="100"/>
          <a:sy n="115" d="100"/>
        </p:scale>
        <p:origin x="304" y="192"/>
      </p:cViewPr>
      <p:guideLst/>
    </p:cSldViewPr>
  </p:slideViewPr>
  <p:notesTextViewPr>
    <p:cViewPr>
      <p:scale>
        <a:sx n="1" d="1"/>
        <a:sy n="1" d="1"/>
      </p:scale>
      <p:origin x="0" y="0"/>
    </p:cViewPr>
  </p:notesTextViewPr>
  <p:sorterViewPr>
    <p:cViewPr>
      <p:scale>
        <a:sx n="66" d="100"/>
        <a:sy n="66" d="100"/>
      </p:scale>
      <p:origin x="0" y="-18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 lundin" userId="3361de919290d10a" providerId="LiveId" clId="{38F5DD5D-B8DE-4090-B286-77BA74D6C7F8}"/>
    <pc:docChg chg="custSel modSld">
      <pc:chgData name="johan lundin" userId="3361de919290d10a" providerId="LiveId" clId="{38F5DD5D-B8DE-4090-B286-77BA74D6C7F8}" dt="2021-11-10T12:37:57.780" v="190" actId="27636"/>
      <pc:docMkLst>
        <pc:docMk/>
      </pc:docMkLst>
      <pc:sldChg chg="modSp mod">
        <pc:chgData name="johan lundin" userId="3361de919290d10a" providerId="LiveId" clId="{38F5DD5D-B8DE-4090-B286-77BA74D6C7F8}" dt="2021-11-10T12:37:10.549" v="189" actId="20577"/>
        <pc:sldMkLst>
          <pc:docMk/>
          <pc:sldMk cId="2016313408" sldId="285"/>
        </pc:sldMkLst>
        <pc:spChg chg="mod">
          <ac:chgData name="johan lundin" userId="3361de919290d10a" providerId="LiveId" clId="{38F5DD5D-B8DE-4090-B286-77BA74D6C7F8}" dt="2021-11-10T12:37:10.549" v="189" actId="20577"/>
          <ac:spMkLst>
            <pc:docMk/>
            <pc:sldMk cId="2016313408" sldId="285"/>
            <ac:spMk id="3" creationId="{7B0DD96D-6BF6-D54B-A106-3305D0491497}"/>
          </ac:spMkLst>
        </pc:spChg>
      </pc:sldChg>
      <pc:sldChg chg="modSp mod">
        <pc:chgData name="johan lundin" userId="3361de919290d10a" providerId="LiveId" clId="{38F5DD5D-B8DE-4090-B286-77BA74D6C7F8}" dt="2021-11-10T12:37:57.780" v="190" actId="27636"/>
        <pc:sldMkLst>
          <pc:docMk/>
          <pc:sldMk cId="1108207676" sldId="290"/>
        </pc:sldMkLst>
        <pc:spChg chg="mod">
          <ac:chgData name="johan lundin" userId="3361de919290d10a" providerId="LiveId" clId="{38F5DD5D-B8DE-4090-B286-77BA74D6C7F8}" dt="2021-11-10T12:37:57.780" v="190" actId="27636"/>
          <ac:spMkLst>
            <pc:docMk/>
            <pc:sldMk cId="1108207676" sldId="290"/>
            <ac:spMk id="8" creationId="{E787E5F1-8DD3-B240-B447-4A4E2AAA1F6E}"/>
          </ac:spMkLst>
        </pc:spChg>
      </pc:sldChg>
      <pc:sldChg chg="modSp mod">
        <pc:chgData name="johan lundin" userId="3361de919290d10a" providerId="LiveId" clId="{38F5DD5D-B8DE-4090-B286-77BA74D6C7F8}" dt="2021-11-10T12:32:58.499" v="24" actId="20577"/>
        <pc:sldMkLst>
          <pc:docMk/>
          <pc:sldMk cId="1502732659" sldId="429"/>
        </pc:sldMkLst>
        <pc:graphicFrameChg chg="modGraphic">
          <ac:chgData name="johan lundin" userId="3361de919290d10a" providerId="LiveId" clId="{38F5DD5D-B8DE-4090-B286-77BA74D6C7F8}" dt="2021-11-10T12:32:58.499" v="24" actId="20577"/>
          <ac:graphicFrameMkLst>
            <pc:docMk/>
            <pc:sldMk cId="1502732659" sldId="429"/>
            <ac:graphicFrameMk id="4" creationId="{F7D83DD1-C0CC-45EC-AE02-2BCE6F5B91E2}"/>
          </ac:graphicFrameMkLst>
        </pc:graphicFrameChg>
      </pc:sldChg>
      <pc:sldChg chg="modSp mod">
        <pc:chgData name="johan lundin" userId="3361de919290d10a" providerId="LiveId" clId="{38F5DD5D-B8DE-4090-B286-77BA74D6C7F8}" dt="2021-11-10T12:34:06.660" v="58" actId="20577"/>
        <pc:sldMkLst>
          <pc:docMk/>
          <pc:sldMk cId="4052378559" sldId="565"/>
        </pc:sldMkLst>
        <pc:spChg chg="mod">
          <ac:chgData name="johan lundin" userId="3361de919290d10a" providerId="LiveId" clId="{38F5DD5D-B8DE-4090-B286-77BA74D6C7F8}" dt="2021-11-10T12:33:21.842" v="25" actId="27636"/>
          <ac:spMkLst>
            <pc:docMk/>
            <pc:sldMk cId="4052378559" sldId="565"/>
            <ac:spMk id="3" creationId="{57333489-B1F4-440F-A061-33638306611C}"/>
          </ac:spMkLst>
        </pc:spChg>
        <pc:spChg chg="mod">
          <ac:chgData name="johan lundin" userId="3361de919290d10a" providerId="LiveId" clId="{38F5DD5D-B8DE-4090-B286-77BA74D6C7F8}" dt="2021-11-10T12:34:06.660" v="58" actId="20577"/>
          <ac:spMkLst>
            <pc:docMk/>
            <pc:sldMk cId="4052378559" sldId="565"/>
            <ac:spMk id="4" creationId="{1E5CC009-7066-4303-A7BE-DCF92ECA0F80}"/>
          </ac:spMkLst>
        </pc:spChg>
      </pc:sldChg>
      <pc:sldChg chg="modSp mod">
        <pc:chgData name="johan lundin" userId="3361de919290d10a" providerId="LiveId" clId="{38F5DD5D-B8DE-4090-B286-77BA74D6C7F8}" dt="2021-11-10T12:34:28.549" v="59" actId="27636"/>
        <pc:sldMkLst>
          <pc:docMk/>
          <pc:sldMk cId="3410018914" sldId="566"/>
        </pc:sldMkLst>
        <pc:spChg chg="mod">
          <ac:chgData name="johan lundin" userId="3361de919290d10a" providerId="LiveId" clId="{38F5DD5D-B8DE-4090-B286-77BA74D6C7F8}" dt="2021-11-10T12:34:28.549" v="59" actId="27636"/>
          <ac:spMkLst>
            <pc:docMk/>
            <pc:sldMk cId="3410018914" sldId="566"/>
            <ac:spMk id="3" creationId="{57333489-B1F4-440F-A061-3363830661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11/24/21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with photo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a:extLst>
              <a:ext uri="{FF2B5EF4-FFF2-40B4-BE49-F238E27FC236}">
                <a16:creationId xmlns:a16="http://schemas.microsoft.com/office/drawing/2014/main" id="{1353CFCD-2703-C64F-A780-92441DA7ACC2}"/>
              </a:ext>
            </a:extLst>
          </p:cNvPr>
          <p:cNvSpPr/>
          <p:nvPr userDrawn="1"/>
        </p:nvSpPr>
        <p:spPr>
          <a:xfrm>
            <a:off x="390978" y="4841874"/>
            <a:ext cx="1935844" cy="164465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Main Body Text</a:t>
            </a:r>
          </a:p>
        </p:txBody>
      </p:sp>
      <p:pic>
        <p:nvPicPr>
          <p:cNvPr id="17" name="Picture 16" descr="A close up of a sign&#10;&#10;Description automatically generated">
            <a:extLst>
              <a:ext uri="{FF2B5EF4-FFF2-40B4-BE49-F238E27FC236}">
                <a16:creationId xmlns:a16="http://schemas.microsoft.com/office/drawing/2014/main" id="{8C4AA226-2938-6F41-8288-DD9770C2C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6479" y="6149728"/>
            <a:ext cx="1539688" cy="375052"/>
          </a:xfrm>
          <a:prstGeom prst="rect">
            <a:avLst/>
          </a:prstGeom>
        </p:spPr>
      </p:pic>
    </p:spTree>
    <p:extLst>
      <p:ext uri="{BB962C8B-B14F-4D97-AF65-F5344CB8AC3E}">
        <p14:creationId xmlns:p14="http://schemas.microsoft.com/office/powerpoint/2010/main" val="350976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with photo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26EA75-D55F-D04A-BF8D-0291E9DC5EFA}"/>
              </a:ext>
            </a:extLst>
          </p:cNvPr>
          <p:cNvSpPr/>
          <p:nvPr userDrawn="1"/>
        </p:nvSpPr>
        <p:spPr>
          <a:xfrm>
            <a:off x="2415442" y="297595"/>
            <a:ext cx="4439557" cy="99423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9D0881-36CB-7649-A7E8-5F14C25F4676}"/>
              </a:ext>
            </a:extLst>
          </p:cNvPr>
          <p:cNvSpPr/>
          <p:nvPr userDrawn="1"/>
        </p:nvSpPr>
        <p:spPr>
          <a:xfrm>
            <a:off x="3025255" y="4046615"/>
            <a:ext cx="1219201" cy="1244869"/>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00A0A225-0F55-F641-B8B5-2BE6B2129688}"/>
              </a:ext>
            </a:extLst>
          </p:cNvPr>
          <p:cNvSpPr>
            <a:spLocks noGrp="1"/>
          </p:cNvSpPr>
          <p:nvPr>
            <p:ph type="pic" sz="quarter" idx="10"/>
          </p:nvPr>
        </p:nvSpPr>
        <p:spPr>
          <a:xfrm>
            <a:off x="445569" y="523574"/>
            <a:ext cx="3798887" cy="4222750"/>
          </a:xfrm>
        </p:spPr>
        <p:txBody>
          <a:bodyPr/>
          <a:lstStyle>
            <a:lvl1pPr marL="0" indent="0" algn="ctr">
              <a:buNone/>
              <a:defRPr sz="2000"/>
            </a:lvl1pPr>
          </a:lstStyle>
          <a:p>
            <a:endParaRPr lang="en-US" dirty="0"/>
          </a:p>
          <a:p>
            <a:endParaRPr lang="en-US" dirty="0"/>
          </a:p>
          <a:p>
            <a:r>
              <a:rPr lang="en-US" dirty="0"/>
              <a:t>Click to add a photo</a:t>
            </a:r>
          </a:p>
        </p:txBody>
      </p:sp>
      <p:sp>
        <p:nvSpPr>
          <p:cNvPr id="20" name="Picture Placeholder 2">
            <a:extLst>
              <a:ext uri="{FF2B5EF4-FFF2-40B4-BE49-F238E27FC236}">
                <a16:creationId xmlns:a16="http://schemas.microsoft.com/office/drawing/2014/main" id="{DAA584C7-BD3C-8844-AD84-8513CEFC5002}"/>
              </a:ext>
            </a:extLst>
          </p:cNvPr>
          <p:cNvSpPr>
            <a:spLocks noGrp="1"/>
          </p:cNvSpPr>
          <p:nvPr>
            <p:ph type="pic" sz="quarter" idx="11"/>
          </p:nvPr>
        </p:nvSpPr>
        <p:spPr>
          <a:xfrm>
            <a:off x="4709884" y="3546595"/>
            <a:ext cx="2771571" cy="3013810"/>
          </a:xfrm>
        </p:spPr>
        <p:txBody>
          <a:bodyPr>
            <a:normAutofit/>
          </a:bodyPr>
          <a:lstStyle>
            <a:lvl1pPr marL="0" indent="0" algn="ctr">
              <a:buNone/>
              <a:defRPr sz="1800"/>
            </a:lvl1pPr>
          </a:lstStyle>
          <a:p>
            <a:endParaRPr lang="en-US" dirty="0"/>
          </a:p>
          <a:p>
            <a:r>
              <a:rPr lang="en-US" dirty="0"/>
              <a:t>Click to add a photo</a:t>
            </a:r>
          </a:p>
        </p:txBody>
      </p:sp>
      <p:sp>
        <p:nvSpPr>
          <p:cNvPr id="21" name="Text Placeholder 23">
            <a:extLst>
              <a:ext uri="{FF2B5EF4-FFF2-40B4-BE49-F238E27FC236}">
                <a16:creationId xmlns:a16="http://schemas.microsoft.com/office/drawing/2014/main" id="{6F20DF54-2E46-6F4D-86D8-14F6B589B636}"/>
              </a:ext>
            </a:extLst>
          </p:cNvPr>
          <p:cNvSpPr>
            <a:spLocks noGrp="1"/>
          </p:cNvSpPr>
          <p:nvPr>
            <p:ph type="body" sz="quarter" idx="13" hasCustomPrompt="1"/>
          </p:nvPr>
        </p:nvSpPr>
        <p:spPr>
          <a:xfrm>
            <a:off x="4635221" y="1508861"/>
            <a:ext cx="3999055" cy="1791502"/>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22" name="Text Placeholder 25">
            <a:extLst>
              <a:ext uri="{FF2B5EF4-FFF2-40B4-BE49-F238E27FC236}">
                <a16:creationId xmlns:a16="http://schemas.microsoft.com/office/drawing/2014/main" id="{474C6A3D-1373-F247-AC68-6AE232ADE7BB}"/>
              </a:ext>
            </a:extLst>
          </p:cNvPr>
          <p:cNvSpPr>
            <a:spLocks noGrp="1"/>
          </p:cNvSpPr>
          <p:nvPr>
            <p:ph type="body" sz="quarter" idx="14" hasCustomPrompt="1"/>
          </p:nvPr>
        </p:nvSpPr>
        <p:spPr>
          <a:xfrm>
            <a:off x="7814127" y="4046615"/>
            <a:ext cx="3932304" cy="2164180"/>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3" name="Picture 22" descr="A close up of a sign&#10;&#10;Description automatically generated">
            <a:extLst>
              <a:ext uri="{FF2B5EF4-FFF2-40B4-BE49-F238E27FC236}">
                <a16:creationId xmlns:a16="http://schemas.microsoft.com/office/drawing/2014/main" id="{BE2774BD-5BCF-704B-97DA-8BFC95F10F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with photo 5">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AFC46528-25B4-2F48-AA77-04A105677A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
        <p:nvSpPr>
          <p:cNvPr id="6" name="Rectangle 5">
            <a:extLst>
              <a:ext uri="{FF2B5EF4-FFF2-40B4-BE49-F238E27FC236}">
                <a16:creationId xmlns:a16="http://schemas.microsoft.com/office/drawing/2014/main" id="{E44500FC-7EC6-DC4E-8C11-0020987E093C}"/>
              </a:ext>
            </a:extLst>
          </p:cNvPr>
          <p:cNvSpPr/>
          <p:nvPr userDrawn="1"/>
        </p:nvSpPr>
        <p:spPr>
          <a:xfrm>
            <a:off x="405433" y="370011"/>
            <a:ext cx="11381134" cy="5597232"/>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D4A7241C-0A1C-8E47-AB22-CA50160A444E}"/>
              </a:ext>
            </a:extLst>
          </p:cNvPr>
          <p:cNvSpPr>
            <a:spLocks noGrp="1"/>
          </p:cNvSpPr>
          <p:nvPr>
            <p:ph type="pic" sz="quarter" idx="10" hasCustomPrompt="1"/>
          </p:nvPr>
        </p:nvSpPr>
        <p:spPr>
          <a:xfrm>
            <a:off x="5834298" y="0"/>
            <a:ext cx="5675313" cy="6858000"/>
          </a:xfrm>
          <a:custGeom>
            <a:avLst/>
            <a:gdLst>
              <a:gd name="connsiteX0" fmla="*/ 0 w 5675313"/>
              <a:gd name="connsiteY0" fmla="*/ 0 h 6858000"/>
              <a:gd name="connsiteX1" fmla="*/ 5675313 w 5675313"/>
              <a:gd name="connsiteY1" fmla="*/ 0 h 6858000"/>
              <a:gd name="connsiteX2" fmla="*/ 5675313 w 5675313"/>
              <a:gd name="connsiteY2" fmla="*/ 6858000 h 6858000"/>
              <a:gd name="connsiteX3" fmla="*/ 0 w 5675313"/>
              <a:gd name="connsiteY3" fmla="*/ 6858000 h 6858000"/>
              <a:gd name="connsiteX4" fmla="*/ 0 w 5675313"/>
              <a:gd name="connsiteY4" fmla="*/ 3082177 h 6858000"/>
              <a:gd name="connsiteX5" fmla="*/ 1808066 w 5675313"/>
              <a:gd name="connsiteY5" fmla="*/ 3082177 h 6858000"/>
              <a:gd name="connsiteX6" fmla="*/ 1808066 w 5675313"/>
              <a:gd name="connsiteY6" fmla="*/ 874591 h 6858000"/>
              <a:gd name="connsiteX7" fmla="*/ 0 w 5675313"/>
              <a:gd name="connsiteY7" fmla="*/ 8745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5313" h="6858000">
                <a:moveTo>
                  <a:pt x="0" y="0"/>
                </a:moveTo>
                <a:lnTo>
                  <a:pt x="5675313" y="0"/>
                </a:lnTo>
                <a:lnTo>
                  <a:pt x="5675313" y="6858000"/>
                </a:lnTo>
                <a:lnTo>
                  <a:pt x="0" y="6858000"/>
                </a:lnTo>
                <a:lnTo>
                  <a:pt x="0" y="3082177"/>
                </a:lnTo>
                <a:lnTo>
                  <a:pt x="1808066" y="3082177"/>
                </a:lnTo>
                <a:lnTo>
                  <a:pt x="1808066" y="874591"/>
                </a:lnTo>
                <a:lnTo>
                  <a:pt x="0" y="874591"/>
                </a:lnTo>
                <a:close/>
              </a:path>
            </a:pathLst>
          </a:custGeom>
        </p:spPr>
        <p:txBody>
          <a:bodyPr wrap="square">
            <a:noAutofit/>
          </a:bodyPr>
          <a:lstStyle>
            <a:lvl1pPr marL="0" indent="0" algn="ctr">
              <a:buNone/>
              <a:defRPr/>
            </a:lvl1pPr>
          </a:lstStyle>
          <a:p>
            <a:r>
              <a:rPr lang="en-US" dirty="0"/>
              <a:t>Click to add photo</a:t>
            </a:r>
          </a:p>
        </p:txBody>
      </p:sp>
      <p:sp>
        <p:nvSpPr>
          <p:cNvPr id="18" name="Text Placeholder 23">
            <a:extLst>
              <a:ext uri="{FF2B5EF4-FFF2-40B4-BE49-F238E27FC236}">
                <a16:creationId xmlns:a16="http://schemas.microsoft.com/office/drawing/2014/main" id="{EA37CBD0-16C2-3C4E-BA65-C4A3C2754789}"/>
              </a:ext>
            </a:extLst>
          </p:cNvPr>
          <p:cNvSpPr>
            <a:spLocks noGrp="1"/>
          </p:cNvSpPr>
          <p:nvPr>
            <p:ph type="body" sz="quarter" idx="13" hasCustomPrompt="1"/>
          </p:nvPr>
        </p:nvSpPr>
        <p:spPr>
          <a:xfrm>
            <a:off x="1675006" y="1074656"/>
            <a:ext cx="5675313" cy="1690335"/>
          </a:xfrm>
        </p:spPr>
        <p:txBody>
          <a:bodyPr>
            <a:normAutofit/>
          </a:bodyPr>
          <a:lstStyle>
            <a:lvl1pPr marL="0" indent="0" algn="r">
              <a:buNone/>
              <a:defRPr sz="3600" b="1">
                <a:solidFill>
                  <a:schemeClr val="bg1"/>
                </a:solidFill>
                <a:latin typeface="+mn-lt"/>
              </a:defRPr>
            </a:lvl1pPr>
          </a:lstStyle>
          <a:p>
            <a:pPr lvl="0"/>
            <a:r>
              <a:rPr lang="en-US" dirty="0"/>
              <a:t>TITLE</a:t>
            </a:r>
          </a:p>
        </p:txBody>
      </p:sp>
      <p:sp>
        <p:nvSpPr>
          <p:cNvPr id="19" name="Text Placeholder 25">
            <a:extLst>
              <a:ext uri="{FF2B5EF4-FFF2-40B4-BE49-F238E27FC236}">
                <a16:creationId xmlns:a16="http://schemas.microsoft.com/office/drawing/2014/main" id="{659C82FC-7246-E14D-A9E5-1C151EBADF2A}"/>
              </a:ext>
            </a:extLst>
          </p:cNvPr>
          <p:cNvSpPr>
            <a:spLocks noGrp="1"/>
          </p:cNvSpPr>
          <p:nvPr>
            <p:ph type="body" sz="quarter" idx="14" hasCustomPrompt="1"/>
          </p:nvPr>
        </p:nvSpPr>
        <p:spPr>
          <a:xfrm>
            <a:off x="682390" y="3336966"/>
            <a:ext cx="5005892" cy="2090057"/>
          </a:xfrm>
        </p:spPr>
        <p:txBody>
          <a:bodyPr>
            <a:noAutofit/>
          </a:bodyPr>
          <a:lstStyle>
            <a:lvl1pPr marL="0" indent="0" algn="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uote slide with photo 5">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AFC46528-25B4-2F48-AA77-04A105677A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
        <p:nvSpPr>
          <p:cNvPr id="6" name="Rectangle 5">
            <a:extLst>
              <a:ext uri="{FF2B5EF4-FFF2-40B4-BE49-F238E27FC236}">
                <a16:creationId xmlns:a16="http://schemas.microsoft.com/office/drawing/2014/main" id="{E44500FC-7EC6-DC4E-8C11-0020987E093C}"/>
              </a:ext>
            </a:extLst>
          </p:cNvPr>
          <p:cNvSpPr/>
          <p:nvPr userDrawn="1"/>
        </p:nvSpPr>
        <p:spPr>
          <a:xfrm>
            <a:off x="405433" y="302893"/>
            <a:ext cx="11381134" cy="5597232"/>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EA37CBD0-16C2-3C4E-BA65-C4A3C2754789}"/>
              </a:ext>
            </a:extLst>
          </p:cNvPr>
          <p:cNvSpPr>
            <a:spLocks noGrp="1"/>
          </p:cNvSpPr>
          <p:nvPr>
            <p:ph type="body" sz="quarter" idx="13" hasCustomPrompt="1"/>
          </p:nvPr>
        </p:nvSpPr>
        <p:spPr>
          <a:xfrm>
            <a:off x="525833" y="465057"/>
            <a:ext cx="5675313" cy="754144"/>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9" name="Text Placeholder 25">
            <a:extLst>
              <a:ext uri="{FF2B5EF4-FFF2-40B4-BE49-F238E27FC236}">
                <a16:creationId xmlns:a16="http://schemas.microsoft.com/office/drawing/2014/main" id="{659C82FC-7246-E14D-A9E5-1C151EBADF2A}"/>
              </a:ext>
            </a:extLst>
          </p:cNvPr>
          <p:cNvSpPr>
            <a:spLocks noGrp="1"/>
          </p:cNvSpPr>
          <p:nvPr>
            <p:ph type="body" sz="quarter" idx="14" hasCustomPrompt="1"/>
          </p:nvPr>
        </p:nvSpPr>
        <p:spPr>
          <a:xfrm>
            <a:off x="525832" y="1517170"/>
            <a:ext cx="10999417" cy="4140680"/>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880147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hoto slide with 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396E02-8FBF-A446-9643-E01AE0E11DF3}"/>
              </a:ext>
            </a:extLst>
          </p:cNvPr>
          <p:cNvSpPr/>
          <p:nvPr userDrawn="1"/>
        </p:nvSpPr>
        <p:spPr>
          <a:xfrm>
            <a:off x="0" y="0"/>
            <a:ext cx="3526971" cy="25537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23">
            <a:extLst>
              <a:ext uri="{FF2B5EF4-FFF2-40B4-BE49-F238E27FC236}">
                <a16:creationId xmlns:a16="http://schemas.microsoft.com/office/drawing/2014/main" id="{0ED9A6FB-AAFA-524E-9310-2891429DBDBB}"/>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8" name="Text Placeholder 25">
            <a:extLst>
              <a:ext uri="{FF2B5EF4-FFF2-40B4-BE49-F238E27FC236}">
                <a16:creationId xmlns:a16="http://schemas.microsoft.com/office/drawing/2014/main" id="{E50C6166-5703-B44C-9DAE-3A351D82DD01}"/>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571500"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285775"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pic>
        <p:nvPicPr>
          <p:cNvPr id="17" name="Picture 16" descr="A close up of a sign&#10;&#10;Description automatically generated">
            <a:extLst>
              <a:ext uri="{FF2B5EF4-FFF2-40B4-BE49-F238E27FC236}">
                <a16:creationId xmlns:a16="http://schemas.microsoft.com/office/drawing/2014/main" id="{9256D7B6-A0A6-7440-B736-77923A095C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464050"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107843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5A07560-3848-C44E-89C5-7B8AA02F539E}"/>
              </a:ext>
            </a:extLst>
          </p:cNvPr>
          <p:cNvSpPr>
            <a:spLocks noGrp="1"/>
          </p:cNvSpPr>
          <p:nvPr>
            <p:ph type="pic" sz="quarter" idx="10"/>
          </p:nvPr>
        </p:nvSpPr>
        <p:spPr>
          <a:xfrm>
            <a:off x="-6238" y="0"/>
            <a:ext cx="12198238" cy="6858000"/>
          </a:xfrm>
          <a:custGeom>
            <a:avLst/>
            <a:gdLst>
              <a:gd name="connsiteX0" fmla="*/ 0 w 12198238"/>
              <a:gd name="connsiteY0" fmla="*/ 0 h 6858000"/>
              <a:gd name="connsiteX1" fmla="*/ 12198238 w 12198238"/>
              <a:gd name="connsiteY1" fmla="*/ 0 h 6858000"/>
              <a:gd name="connsiteX2" fmla="*/ 12198238 w 12198238"/>
              <a:gd name="connsiteY2" fmla="*/ 6858000 h 6858000"/>
              <a:gd name="connsiteX3" fmla="*/ 0 w 12198238"/>
              <a:gd name="connsiteY3" fmla="*/ 6858000 h 6858000"/>
              <a:gd name="connsiteX4" fmla="*/ 0 w 12198238"/>
              <a:gd name="connsiteY4" fmla="*/ 6078975 h 6858000"/>
              <a:gd name="connsiteX5" fmla="*/ 5197998 w 12198238"/>
              <a:gd name="connsiteY5" fmla="*/ 6078975 h 6858000"/>
              <a:gd name="connsiteX6" fmla="*/ 5197998 w 12198238"/>
              <a:gd name="connsiteY6" fmla="*/ 3048000 h 6858000"/>
              <a:gd name="connsiteX7" fmla="*/ 0 w 12198238"/>
              <a:gd name="connsiteY7" fmla="*/ 304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238" h="6858000">
                <a:moveTo>
                  <a:pt x="0" y="0"/>
                </a:moveTo>
                <a:lnTo>
                  <a:pt x="12198238" y="0"/>
                </a:lnTo>
                <a:lnTo>
                  <a:pt x="12198238" y="6858000"/>
                </a:lnTo>
                <a:lnTo>
                  <a:pt x="0" y="6858000"/>
                </a:lnTo>
                <a:lnTo>
                  <a:pt x="0" y="6078975"/>
                </a:lnTo>
                <a:lnTo>
                  <a:pt x="5197998" y="6078975"/>
                </a:lnTo>
                <a:lnTo>
                  <a:pt x="5197998" y="3048000"/>
                </a:lnTo>
                <a:lnTo>
                  <a:pt x="0" y="3048000"/>
                </a:lnTo>
                <a:close/>
              </a:path>
            </a:pathLst>
          </a:custGeom>
          <a:ln>
            <a:noFill/>
          </a:ln>
        </p:spPr>
        <p:txBody>
          <a:bodyPr wrap="square" anchor="t">
            <a:noAutofit/>
          </a:bodyPr>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5" name="Rectangle 4">
            <a:extLst>
              <a:ext uri="{FF2B5EF4-FFF2-40B4-BE49-F238E27FC236}">
                <a16:creationId xmlns:a16="http://schemas.microsoft.com/office/drawing/2014/main" id="{B33CFD9A-7D20-6341-9296-700BED885CC8}"/>
              </a:ext>
            </a:extLst>
          </p:cNvPr>
          <p:cNvSpPr/>
          <p:nvPr userDrawn="1"/>
        </p:nvSpPr>
        <p:spPr>
          <a:xfrm>
            <a:off x="-6239" y="2987040"/>
            <a:ext cx="5197998" cy="3132575"/>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3">
            <a:extLst>
              <a:ext uri="{FF2B5EF4-FFF2-40B4-BE49-F238E27FC236}">
                <a16:creationId xmlns:a16="http://schemas.microsoft.com/office/drawing/2014/main" id="{1E72DBEE-1A4C-3D40-8EE0-FA63872FE217}"/>
              </a:ext>
            </a:extLst>
          </p:cNvPr>
          <p:cNvSpPr>
            <a:spLocks noGrp="1"/>
          </p:cNvSpPr>
          <p:nvPr>
            <p:ph type="body" sz="quarter" idx="13" hasCustomPrompt="1"/>
          </p:nvPr>
        </p:nvSpPr>
        <p:spPr>
          <a:xfrm>
            <a:off x="388093" y="3428999"/>
            <a:ext cx="4338286" cy="2389910"/>
          </a:xfrm>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044807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bullet slide">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6D46ED09-CB54-A245-9876-42BFB2A98AF6}"/>
              </a:ext>
            </a:extLst>
          </p:cNvPr>
          <p:cNvSpPr/>
          <p:nvPr userDrawn="1"/>
        </p:nvSpPr>
        <p:spPr>
          <a:xfrm>
            <a:off x="820023" y="2319890"/>
            <a:ext cx="1248295" cy="1248295"/>
          </a:xfrm>
          <a:prstGeom prst="ellipse">
            <a:avLst/>
          </a:prstGeom>
          <a:solidFill>
            <a:srgbClr val="E45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945943-17E4-DB44-9E22-02692DE164EF}"/>
              </a:ext>
            </a:extLst>
          </p:cNvPr>
          <p:cNvSpPr/>
          <p:nvPr userDrawn="1"/>
        </p:nvSpPr>
        <p:spPr>
          <a:xfrm>
            <a:off x="1" y="0"/>
            <a:ext cx="12191999" cy="22636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E9A8ED48-74EB-6E4F-AE21-ACF6A681F971}"/>
              </a:ext>
            </a:extLst>
          </p:cNvPr>
          <p:cNvSpPr>
            <a:spLocks noGrp="1"/>
          </p:cNvSpPr>
          <p:nvPr>
            <p:ph type="body" sz="quarter" idx="13" hasCustomPrompt="1"/>
          </p:nvPr>
        </p:nvSpPr>
        <p:spPr>
          <a:xfrm>
            <a:off x="0" y="609472"/>
            <a:ext cx="12191999" cy="1358487"/>
          </a:xfrm>
          <a:noFill/>
        </p:spPr>
        <p:txBody>
          <a:bodyPr>
            <a:normAutofit/>
          </a:bodyPr>
          <a:lstStyle>
            <a:lvl1pPr marL="0" indent="0" algn="ctr">
              <a:buNone/>
              <a:defRPr sz="3600" b="1">
                <a:solidFill>
                  <a:srgbClr val="003841"/>
                </a:solidFill>
                <a:latin typeface="Calibri" panose="020F0502020204030204" pitchFamily="34" charset="0"/>
                <a:cs typeface="Calibri" panose="020F0502020204030204" pitchFamily="34" charset="0"/>
              </a:defRPr>
            </a:lvl1pPr>
          </a:lstStyle>
          <a:p>
            <a:pPr lvl="0"/>
            <a:r>
              <a:rPr lang="en-US" dirty="0"/>
              <a:t>TITLE</a:t>
            </a:r>
          </a:p>
        </p:txBody>
      </p:sp>
      <p:sp>
        <p:nvSpPr>
          <p:cNvPr id="27" name="Text Placeholder 23">
            <a:extLst>
              <a:ext uri="{FF2B5EF4-FFF2-40B4-BE49-F238E27FC236}">
                <a16:creationId xmlns:a16="http://schemas.microsoft.com/office/drawing/2014/main" id="{9FAFDBDA-8C47-E344-A385-E727A051BB86}"/>
              </a:ext>
            </a:extLst>
          </p:cNvPr>
          <p:cNvSpPr>
            <a:spLocks noGrp="1"/>
          </p:cNvSpPr>
          <p:nvPr>
            <p:ph type="body" sz="quarter" idx="14" hasCustomPrompt="1"/>
          </p:nvPr>
        </p:nvSpPr>
        <p:spPr>
          <a:xfrm>
            <a:off x="2275755" y="2349579"/>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28" name="Text Placeholder 23">
            <a:extLst>
              <a:ext uri="{FF2B5EF4-FFF2-40B4-BE49-F238E27FC236}">
                <a16:creationId xmlns:a16="http://schemas.microsoft.com/office/drawing/2014/main" id="{9949F2D9-52ED-654A-8561-47EBBFF5DFB9}"/>
              </a:ext>
            </a:extLst>
          </p:cNvPr>
          <p:cNvSpPr>
            <a:spLocks noGrp="1"/>
          </p:cNvSpPr>
          <p:nvPr>
            <p:ph type="body" sz="quarter" idx="15" hasCustomPrompt="1"/>
          </p:nvPr>
        </p:nvSpPr>
        <p:spPr>
          <a:xfrm>
            <a:off x="2275755" y="3036035"/>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1" name="Oval 30">
            <a:extLst>
              <a:ext uri="{FF2B5EF4-FFF2-40B4-BE49-F238E27FC236}">
                <a16:creationId xmlns:a16="http://schemas.microsoft.com/office/drawing/2014/main" id="{C334C265-B0F7-CC4B-BF91-E524F7704899}"/>
              </a:ext>
            </a:extLst>
          </p:cNvPr>
          <p:cNvSpPr/>
          <p:nvPr userDrawn="1"/>
        </p:nvSpPr>
        <p:spPr>
          <a:xfrm>
            <a:off x="6767581" y="2306582"/>
            <a:ext cx="1248295" cy="1248295"/>
          </a:xfrm>
          <a:prstGeom prst="ellipse">
            <a:avLst/>
          </a:prstGeom>
          <a:solidFill>
            <a:srgbClr val="E45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3">
            <a:extLst>
              <a:ext uri="{FF2B5EF4-FFF2-40B4-BE49-F238E27FC236}">
                <a16:creationId xmlns:a16="http://schemas.microsoft.com/office/drawing/2014/main" id="{2B89F862-F0A9-9C48-8ACD-0930BC972AE0}"/>
              </a:ext>
            </a:extLst>
          </p:cNvPr>
          <p:cNvSpPr>
            <a:spLocks noGrp="1"/>
          </p:cNvSpPr>
          <p:nvPr>
            <p:ph type="body" sz="quarter" idx="16" hasCustomPrompt="1"/>
          </p:nvPr>
        </p:nvSpPr>
        <p:spPr>
          <a:xfrm>
            <a:off x="8223313" y="2336271"/>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3" name="Text Placeholder 23">
            <a:extLst>
              <a:ext uri="{FF2B5EF4-FFF2-40B4-BE49-F238E27FC236}">
                <a16:creationId xmlns:a16="http://schemas.microsoft.com/office/drawing/2014/main" id="{1056BA68-E841-0749-A8C6-B0D2CC0CBB4C}"/>
              </a:ext>
            </a:extLst>
          </p:cNvPr>
          <p:cNvSpPr>
            <a:spLocks noGrp="1"/>
          </p:cNvSpPr>
          <p:nvPr>
            <p:ph type="body" sz="quarter" idx="17" hasCustomPrompt="1"/>
          </p:nvPr>
        </p:nvSpPr>
        <p:spPr>
          <a:xfrm>
            <a:off x="8223313" y="3022727"/>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4" name="Oval 33">
            <a:extLst>
              <a:ext uri="{FF2B5EF4-FFF2-40B4-BE49-F238E27FC236}">
                <a16:creationId xmlns:a16="http://schemas.microsoft.com/office/drawing/2014/main" id="{1A59965A-F117-7249-B7B6-86B0DFB6DBE1}"/>
              </a:ext>
            </a:extLst>
          </p:cNvPr>
          <p:cNvSpPr/>
          <p:nvPr userDrawn="1"/>
        </p:nvSpPr>
        <p:spPr>
          <a:xfrm>
            <a:off x="820023" y="4491095"/>
            <a:ext cx="1248295" cy="1248295"/>
          </a:xfrm>
          <a:prstGeom prst="ellipse">
            <a:avLst/>
          </a:prstGeom>
          <a:solidFill>
            <a:srgbClr val="E45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3">
            <a:extLst>
              <a:ext uri="{FF2B5EF4-FFF2-40B4-BE49-F238E27FC236}">
                <a16:creationId xmlns:a16="http://schemas.microsoft.com/office/drawing/2014/main" id="{D0F712A0-88EE-F248-B7F5-E303D82BF0BE}"/>
              </a:ext>
            </a:extLst>
          </p:cNvPr>
          <p:cNvSpPr>
            <a:spLocks noGrp="1"/>
          </p:cNvSpPr>
          <p:nvPr>
            <p:ph type="body" sz="quarter" idx="18" hasCustomPrompt="1"/>
          </p:nvPr>
        </p:nvSpPr>
        <p:spPr>
          <a:xfrm>
            <a:off x="2275755" y="4520784"/>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6" name="Text Placeholder 23">
            <a:extLst>
              <a:ext uri="{FF2B5EF4-FFF2-40B4-BE49-F238E27FC236}">
                <a16:creationId xmlns:a16="http://schemas.microsoft.com/office/drawing/2014/main" id="{91A53127-7A05-2046-86CB-4E7841931E92}"/>
              </a:ext>
            </a:extLst>
          </p:cNvPr>
          <p:cNvSpPr>
            <a:spLocks noGrp="1"/>
          </p:cNvSpPr>
          <p:nvPr>
            <p:ph type="body" sz="quarter" idx="19" hasCustomPrompt="1"/>
          </p:nvPr>
        </p:nvSpPr>
        <p:spPr>
          <a:xfrm>
            <a:off x="2275755" y="5207240"/>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7" name="Oval 36">
            <a:extLst>
              <a:ext uri="{FF2B5EF4-FFF2-40B4-BE49-F238E27FC236}">
                <a16:creationId xmlns:a16="http://schemas.microsoft.com/office/drawing/2014/main" id="{523918FE-0F30-B04D-8532-14CA4F825B34}"/>
              </a:ext>
            </a:extLst>
          </p:cNvPr>
          <p:cNvSpPr/>
          <p:nvPr userDrawn="1"/>
        </p:nvSpPr>
        <p:spPr>
          <a:xfrm>
            <a:off x="6767581" y="4477787"/>
            <a:ext cx="1248295" cy="1248295"/>
          </a:xfrm>
          <a:prstGeom prst="ellipse">
            <a:avLst/>
          </a:prstGeom>
          <a:solidFill>
            <a:srgbClr val="E45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11D2E5F6-37C2-6C46-839B-F8B0F3D2F503}"/>
              </a:ext>
            </a:extLst>
          </p:cNvPr>
          <p:cNvSpPr>
            <a:spLocks noGrp="1"/>
          </p:cNvSpPr>
          <p:nvPr>
            <p:ph type="body" sz="quarter" idx="20" hasCustomPrompt="1"/>
          </p:nvPr>
        </p:nvSpPr>
        <p:spPr>
          <a:xfrm>
            <a:off x="8223313" y="4507476"/>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9" name="Text Placeholder 23">
            <a:extLst>
              <a:ext uri="{FF2B5EF4-FFF2-40B4-BE49-F238E27FC236}">
                <a16:creationId xmlns:a16="http://schemas.microsoft.com/office/drawing/2014/main" id="{22227995-303C-AF4A-8DC9-8E1BBC9E562F}"/>
              </a:ext>
            </a:extLst>
          </p:cNvPr>
          <p:cNvSpPr>
            <a:spLocks noGrp="1"/>
          </p:cNvSpPr>
          <p:nvPr>
            <p:ph type="body" sz="quarter" idx="21" hasCustomPrompt="1"/>
          </p:nvPr>
        </p:nvSpPr>
        <p:spPr>
          <a:xfrm>
            <a:off x="8223313" y="5193932"/>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Tree>
    <p:extLst>
      <p:ext uri="{BB962C8B-B14F-4D97-AF65-F5344CB8AC3E}">
        <p14:creationId xmlns:p14="http://schemas.microsoft.com/office/powerpoint/2010/main" val="107386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3" name="Text Placeholder 23">
            <a:extLst>
              <a:ext uri="{FF2B5EF4-FFF2-40B4-BE49-F238E27FC236}">
                <a16:creationId xmlns:a16="http://schemas.microsoft.com/office/drawing/2014/main" id="{215D66F8-C87E-3D47-8626-DA3321900A41}"/>
              </a:ext>
            </a:extLst>
          </p:cNvPr>
          <p:cNvSpPr>
            <a:spLocks noGrp="1"/>
          </p:cNvSpPr>
          <p:nvPr>
            <p:ph type="body" sz="quarter" idx="13" hasCustomPrompt="1"/>
          </p:nvPr>
        </p:nvSpPr>
        <p:spPr>
          <a:xfrm>
            <a:off x="0" y="430522"/>
            <a:ext cx="12192000" cy="1358487"/>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19" name="Rectangle 18">
            <a:extLst>
              <a:ext uri="{FF2B5EF4-FFF2-40B4-BE49-F238E27FC236}">
                <a16:creationId xmlns:a16="http://schemas.microsoft.com/office/drawing/2014/main" id="{A1C7DDB6-A55D-D045-BE6E-EF7342686E01}"/>
              </a:ext>
            </a:extLst>
          </p:cNvPr>
          <p:cNvSpPr/>
          <p:nvPr userDrawn="1"/>
        </p:nvSpPr>
        <p:spPr>
          <a:xfrm>
            <a:off x="4332514" y="6083"/>
            <a:ext cx="3526971" cy="25537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2" name="Picture 21" descr="A close up of a sign&#10;&#10;Description automatically generated">
            <a:extLst>
              <a:ext uri="{FF2B5EF4-FFF2-40B4-BE49-F238E27FC236}">
                <a16:creationId xmlns:a16="http://schemas.microsoft.com/office/drawing/2014/main" id="{B48BCD59-E666-1440-BF88-53DB9B7636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Tree>
    <p:extLst>
      <p:ext uri="{BB962C8B-B14F-4D97-AF65-F5344CB8AC3E}">
        <p14:creationId xmlns:p14="http://schemas.microsoft.com/office/powerpoint/2010/main" val="4236862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1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B9AC9F-F7D4-2B48-A2A6-1220F98D1C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1" name="Picture Placeholder 7">
            <a:extLst>
              <a:ext uri="{FF2B5EF4-FFF2-40B4-BE49-F238E27FC236}">
                <a16:creationId xmlns:a16="http://schemas.microsoft.com/office/drawing/2014/main" id="{A38EB24A-DF03-3741-890D-3264884BD43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2" name="Text Placeholder 23">
            <a:extLst>
              <a:ext uri="{FF2B5EF4-FFF2-40B4-BE49-F238E27FC236}">
                <a16:creationId xmlns:a16="http://schemas.microsoft.com/office/drawing/2014/main" id="{B1614870-2699-AC4B-9675-D56CF42F2F94}"/>
              </a:ext>
            </a:extLst>
          </p:cNvPr>
          <p:cNvSpPr>
            <a:spLocks noGrp="1"/>
          </p:cNvSpPr>
          <p:nvPr>
            <p:ph type="body" sz="quarter" idx="16" hasCustomPrompt="1"/>
          </p:nvPr>
        </p:nvSpPr>
        <p:spPr>
          <a:xfrm>
            <a:off x="643223" y="1079254"/>
            <a:ext cx="6361734" cy="69735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13" name="Text Placeholder 25">
            <a:extLst>
              <a:ext uri="{FF2B5EF4-FFF2-40B4-BE49-F238E27FC236}">
                <a16:creationId xmlns:a16="http://schemas.microsoft.com/office/drawing/2014/main" id="{4086C8BB-F443-6448-B205-A90D012DBB75}"/>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6" name="Rectangle 15">
            <a:extLst>
              <a:ext uri="{FF2B5EF4-FFF2-40B4-BE49-F238E27FC236}">
                <a16:creationId xmlns:a16="http://schemas.microsoft.com/office/drawing/2014/main" id="{C86F4CB9-C803-1348-8107-B17B255B771A}"/>
              </a:ext>
            </a:extLst>
          </p:cNvPr>
          <p:cNvSpPr/>
          <p:nvPr userDrawn="1"/>
        </p:nvSpPr>
        <p:spPr>
          <a:xfrm>
            <a:off x="0" y="0"/>
            <a:ext cx="3526971" cy="25537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2" name="Picture 21" descr="A close up of a sign&#10;&#10;Description automatically generated">
            <a:extLst>
              <a:ext uri="{FF2B5EF4-FFF2-40B4-BE49-F238E27FC236}">
                <a16:creationId xmlns:a16="http://schemas.microsoft.com/office/drawing/2014/main" id="{1E398702-E431-DC4F-851A-087EB7044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extLst>
      <p:ext uri="{BB962C8B-B14F-4D97-AF65-F5344CB8AC3E}">
        <p14:creationId xmlns:p14="http://schemas.microsoft.com/office/powerpoint/2010/main" val="1662949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ptop 2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0" y="430522"/>
            <a:ext cx="12192000" cy="1358487"/>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16" name="Rectangle 15">
            <a:extLst>
              <a:ext uri="{FF2B5EF4-FFF2-40B4-BE49-F238E27FC236}">
                <a16:creationId xmlns:a16="http://schemas.microsoft.com/office/drawing/2014/main" id="{CADF9F0D-4EDB-2E4C-9739-03C50C8AE7D0}"/>
              </a:ext>
            </a:extLst>
          </p:cNvPr>
          <p:cNvSpPr/>
          <p:nvPr userDrawn="1"/>
        </p:nvSpPr>
        <p:spPr>
          <a:xfrm>
            <a:off x="4332514" y="-5792"/>
            <a:ext cx="3526971" cy="25537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7" name="Picture 16" descr="A close up of a sign&#10;&#10;Description automatically generated">
            <a:extLst>
              <a:ext uri="{FF2B5EF4-FFF2-40B4-BE49-F238E27FC236}">
                <a16:creationId xmlns:a16="http://schemas.microsoft.com/office/drawing/2014/main" id="{963678D3-0478-1B45-8655-4E66CE0878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Tree>
    <p:extLst>
      <p:ext uri="{BB962C8B-B14F-4D97-AF65-F5344CB8AC3E}">
        <p14:creationId xmlns:p14="http://schemas.microsoft.com/office/powerpoint/2010/main" val="180044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9A2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OUTPACE</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OUTPACE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0" name="Rectangle 9"/>
          <p:cNvSpPr/>
          <p:nvPr userDrawn="1"/>
        </p:nvSpPr>
        <p:spPr>
          <a:xfrm>
            <a:off x="7772399" y="0"/>
            <a:ext cx="4412886" cy="685800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715" y="504100"/>
            <a:ext cx="1421418" cy="1522949"/>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p:cNvSpPr>
            <a:spLocks noGrp="1"/>
          </p:cNvSpPr>
          <p:nvPr>
            <p:ph type="body" sz="quarter" idx="19" hasCustomPrompt="1"/>
          </p:nvPr>
        </p:nvSpPr>
        <p:spPr>
          <a:xfrm>
            <a:off x="1688281" y="1313676"/>
            <a:ext cx="3195486" cy="731140"/>
          </a:xfrm>
        </p:spPr>
        <p:txBody>
          <a:bodyPr anchor="ctr">
            <a:normAutofit/>
          </a:bodyPr>
          <a:lstStyle>
            <a:lvl1pPr marL="0" indent="0" algn="l">
              <a:buNone/>
              <a:defRPr sz="2800" baseline="0">
                <a:solidFill>
                  <a:srgbClr val="00384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1688281" y="504100"/>
            <a:ext cx="3195485" cy="837258"/>
          </a:xfrm>
        </p:spPr>
        <p:txBody>
          <a:bodyPr anchor="ctr">
            <a:normAutofit/>
          </a:bodyPr>
          <a:lstStyle>
            <a:lvl1pPr marL="0" indent="0" algn="l">
              <a:buNone/>
              <a:defRPr sz="5000" baseline="0">
                <a:solidFill>
                  <a:srgbClr val="003841"/>
                </a:solidFill>
                <a:latin typeface="+mn-lt"/>
              </a:defRPr>
            </a:lvl1pPr>
          </a:lstStyle>
          <a:p>
            <a:pPr lvl="0"/>
            <a:r>
              <a:rPr lang="en-US" dirty="0"/>
              <a:t>Thank You</a:t>
            </a:r>
          </a:p>
        </p:txBody>
      </p:sp>
      <p:pic>
        <p:nvPicPr>
          <p:cNvPr id="9" name="Picture 8" descr="A close up of a sign&#10;&#10;Description automatically generated">
            <a:extLst>
              <a:ext uri="{FF2B5EF4-FFF2-40B4-BE49-F238E27FC236}">
                <a16:creationId xmlns:a16="http://schemas.microsoft.com/office/drawing/2014/main" id="{A395B351-9006-234D-9A1B-79B5405C4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111" y="4944200"/>
            <a:ext cx="5517971" cy="1409700"/>
          </a:xfrm>
          <a:prstGeom prst="rect">
            <a:avLst/>
          </a:prstGeom>
        </p:spPr>
      </p:pic>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78502" y="796464"/>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78502" y="1460860"/>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78502" y="2160311"/>
            <a:ext cx="2812464" cy="323455"/>
          </a:xfrm>
        </p:spPr>
        <p:txBody>
          <a:bodyPr anchor="t">
            <a:normAutofit/>
          </a:bodyPr>
          <a:lstStyle>
            <a:lvl1pPr marL="0" indent="0">
              <a:buNone/>
              <a:defRPr sz="1600">
                <a:solidFill>
                  <a:schemeClr val="bg1"/>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9449292" y="5674555"/>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13256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hoto with 3 bullets">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9664B8B6-B324-3D46-96E0-88D7AF282F56}"/>
              </a:ext>
            </a:extLst>
          </p:cNvPr>
          <p:cNvSpPr>
            <a:spLocks noGrp="1"/>
          </p:cNvSpPr>
          <p:nvPr>
            <p:ph type="pic" sz="quarter" idx="10"/>
          </p:nvPr>
        </p:nvSpPr>
        <p:spPr>
          <a:xfrm>
            <a:off x="333749" y="242444"/>
            <a:ext cx="4951120" cy="5981700"/>
          </a:xfrm>
          <a:prstGeom prst="rect">
            <a:avLst/>
          </a:prstGeom>
        </p:spPr>
        <p:txBody>
          <a:bodyPr wrap="square">
            <a:noAutofit/>
          </a:bodyPr>
          <a:lstStyle>
            <a:lvl1pPr marL="0" indent="0" algn="ctr">
              <a:buNone/>
              <a:defRPr sz="2000"/>
            </a:lvl1pPr>
          </a:lstStyle>
          <a:p>
            <a:endParaRPr lang="en-US" dirty="0"/>
          </a:p>
          <a:p>
            <a:endParaRPr lang="en-US" dirty="0"/>
          </a:p>
          <a:p>
            <a:r>
              <a:rPr lang="en-US" dirty="0"/>
              <a:t>Click to add a photo</a:t>
            </a:r>
          </a:p>
        </p:txBody>
      </p: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6843009" y="310155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5848098" y="3430144"/>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32" name="Text Placeholder 25">
            <a:extLst>
              <a:ext uri="{FF2B5EF4-FFF2-40B4-BE49-F238E27FC236}">
                <a16:creationId xmlns:a16="http://schemas.microsoft.com/office/drawing/2014/main" id="{08038425-9264-1F4E-88D1-3EBC1D8EC002}"/>
              </a:ext>
            </a:extLst>
          </p:cNvPr>
          <p:cNvSpPr>
            <a:spLocks noGrp="1"/>
          </p:cNvSpPr>
          <p:nvPr>
            <p:ph type="body" sz="quarter" idx="16" hasCustomPrompt="1"/>
          </p:nvPr>
        </p:nvSpPr>
        <p:spPr>
          <a:xfrm>
            <a:off x="6843009" y="435130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45893CFC-8396-4D40-901D-100173AF1E57}"/>
              </a:ext>
            </a:extLst>
          </p:cNvPr>
          <p:cNvSpPr>
            <a:spLocks noGrp="1"/>
          </p:cNvSpPr>
          <p:nvPr>
            <p:ph type="body" sz="quarter" idx="17" hasCustomPrompt="1"/>
          </p:nvPr>
        </p:nvSpPr>
        <p:spPr>
          <a:xfrm>
            <a:off x="5848098" y="4679898"/>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34" name="Text Placeholder 25">
            <a:extLst>
              <a:ext uri="{FF2B5EF4-FFF2-40B4-BE49-F238E27FC236}">
                <a16:creationId xmlns:a16="http://schemas.microsoft.com/office/drawing/2014/main" id="{4D7757DD-E2E7-9040-BCA6-26552F8FD55A}"/>
              </a:ext>
            </a:extLst>
          </p:cNvPr>
          <p:cNvSpPr>
            <a:spLocks noGrp="1"/>
          </p:cNvSpPr>
          <p:nvPr>
            <p:ph type="body" sz="quarter" idx="18" hasCustomPrompt="1"/>
          </p:nvPr>
        </p:nvSpPr>
        <p:spPr>
          <a:xfrm>
            <a:off x="6804738" y="555966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a:extLst>
              <a:ext uri="{FF2B5EF4-FFF2-40B4-BE49-F238E27FC236}">
                <a16:creationId xmlns:a16="http://schemas.microsoft.com/office/drawing/2014/main" id="{684551EA-8CF7-824A-988E-9EBE2A6FFE43}"/>
              </a:ext>
            </a:extLst>
          </p:cNvPr>
          <p:cNvSpPr>
            <a:spLocks noGrp="1"/>
          </p:cNvSpPr>
          <p:nvPr>
            <p:ph type="body" sz="quarter" idx="19" hasCustomPrompt="1"/>
          </p:nvPr>
        </p:nvSpPr>
        <p:spPr>
          <a:xfrm>
            <a:off x="5857452" y="5907308"/>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11" name="Text Placeholder 25">
            <a:extLst>
              <a:ext uri="{FF2B5EF4-FFF2-40B4-BE49-F238E27FC236}">
                <a16:creationId xmlns:a16="http://schemas.microsoft.com/office/drawing/2014/main" id="{CF130524-0B6F-4ABC-B60A-56D10CD5B7D2}"/>
              </a:ext>
            </a:extLst>
          </p:cNvPr>
          <p:cNvSpPr>
            <a:spLocks noGrp="1"/>
          </p:cNvSpPr>
          <p:nvPr>
            <p:ph type="body" sz="quarter" idx="20" hasCustomPrompt="1"/>
          </p:nvPr>
        </p:nvSpPr>
        <p:spPr>
          <a:xfrm>
            <a:off x="5837978" y="2134744"/>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12" name="Text Placeholder 25">
            <a:extLst>
              <a:ext uri="{FF2B5EF4-FFF2-40B4-BE49-F238E27FC236}">
                <a16:creationId xmlns:a16="http://schemas.microsoft.com/office/drawing/2014/main" id="{56144275-CBA6-4567-9D76-6868B01C311D}"/>
              </a:ext>
            </a:extLst>
          </p:cNvPr>
          <p:cNvSpPr>
            <a:spLocks noGrp="1"/>
          </p:cNvSpPr>
          <p:nvPr>
            <p:ph type="body" sz="quarter" idx="21" hasCustomPrompt="1"/>
          </p:nvPr>
        </p:nvSpPr>
        <p:spPr>
          <a:xfrm>
            <a:off x="5837978" y="906831"/>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13" name="Text Placeholder 25">
            <a:extLst>
              <a:ext uri="{FF2B5EF4-FFF2-40B4-BE49-F238E27FC236}">
                <a16:creationId xmlns:a16="http://schemas.microsoft.com/office/drawing/2014/main" id="{1383A843-1802-42B0-ACA6-EBA812612F47}"/>
              </a:ext>
            </a:extLst>
          </p:cNvPr>
          <p:cNvSpPr>
            <a:spLocks noGrp="1"/>
          </p:cNvSpPr>
          <p:nvPr>
            <p:ph type="body" sz="quarter" idx="22" hasCustomPrompt="1"/>
          </p:nvPr>
        </p:nvSpPr>
        <p:spPr>
          <a:xfrm>
            <a:off x="6793918" y="586221"/>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Text Placeholder 25">
            <a:extLst>
              <a:ext uri="{FF2B5EF4-FFF2-40B4-BE49-F238E27FC236}">
                <a16:creationId xmlns:a16="http://schemas.microsoft.com/office/drawing/2014/main" id="{E7A34E27-E4CC-4262-8634-1A5DB1D34556}"/>
              </a:ext>
            </a:extLst>
          </p:cNvPr>
          <p:cNvSpPr>
            <a:spLocks noGrp="1"/>
          </p:cNvSpPr>
          <p:nvPr>
            <p:ph type="body" sz="quarter" idx="23" hasCustomPrompt="1"/>
          </p:nvPr>
        </p:nvSpPr>
        <p:spPr>
          <a:xfrm>
            <a:off x="6843009" y="175803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3">
            <a:extLst>
              <a:ext uri="{FF2B5EF4-FFF2-40B4-BE49-F238E27FC236}">
                <a16:creationId xmlns:a16="http://schemas.microsoft.com/office/drawing/2014/main" id="{1D95DCFA-7244-DC46-94F1-472953A5C4BC}"/>
              </a:ext>
            </a:extLst>
          </p:cNvPr>
          <p:cNvSpPr>
            <a:spLocks noGrp="1"/>
          </p:cNvSpPr>
          <p:nvPr>
            <p:ph type="body" sz="quarter" idx="13" hasCustomPrompt="1"/>
          </p:nvPr>
        </p:nvSpPr>
        <p:spPr>
          <a:xfrm>
            <a:off x="446964" y="911924"/>
            <a:ext cx="4563524" cy="1540320"/>
          </a:xfrm>
          <a:noFill/>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27" name="Rectangle 26">
            <a:extLst>
              <a:ext uri="{FF2B5EF4-FFF2-40B4-BE49-F238E27FC236}">
                <a16:creationId xmlns:a16="http://schemas.microsoft.com/office/drawing/2014/main" id="{7AEBD82E-F0BC-AB42-9736-66DF3CA36D1F}"/>
              </a:ext>
            </a:extLst>
          </p:cNvPr>
          <p:cNvSpPr/>
          <p:nvPr userDrawn="1"/>
        </p:nvSpPr>
        <p:spPr>
          <a:xfrm>
            <a:off x="126035" y="680118"/>
            <a:ext cx="5366548" cy="2089626"/>
          </a:xfrm>
          <a:prstGeom prst="rect">
            <a:avLst/>
          </a:prstGeom>
          <a:solidFill>
            <a:srgbClr val="11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182769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3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33" name="PlaceHolder 2"/>
          <p:cNvSpPr>
            <a:spLocks noGrp="1"/>
          </p:cNvSpPr>
          <p:nvPr>
            <p:ph type="subTitle"/>
          </p:nvPr>
        </p:nvSpPr>
        <p:spPr>
          <a:xfrm>
            <a:off x="419400" y="3128760"/>
            <a:ext cx="2822400" cy="1028880"/>
          </a:xfrm>
          <a:prstGeom prst="rect">
            <a:avLst/>
          </a:prstGeom>
        </p:spPr>
        <p:txBody>
          <a:bodyPr lIns="0" tIns="0" rIns="0" bIns="0" anchor="ctr">
            <a:noAutofit/>
          </a:bodyPr>
          <a:lstStyle/>
          <a:p>
            <a:pPr algn="ctr"/>
            <a:endParaRPr lang="pl-PL" sz="3200" b="0" strike="noStrike" spc="-1">
              <a:latin typeface="Arial"/>
            </a:endParaRPr>
          </a:p>
        </p:txBody>
      </p:sp>
    </p:spTree>
    <p:extLst>
      <p:ext uri="{BB962C8B-B14F-4D97-AF65-F5344CB8AC3E}">
        <p14:creationId xmlns:p14="http://schemas.microsoft.com/office/powerpoint/2010/main" val="175468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OUTPACE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Large Photo">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E9C78EDF-0002-D243-BE14-4DB2F759C0B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830784 h 6858000"/>
              <a:gd name="connsiteX3" fmla="*/ 9724425 w 12192000"/>
              <a:gd name="connsiteY3" fmla="*/ 5830784 h 6858000"/>
              <a:gd name="connsiteX4" fmla="*/ 9724425 w 12192000"/>
              <a:gd name="connsiteY4" fmla="*/ 6858000 h 6858000"/>
              <a:gd name="connsiteX5" fmla="*/ 0 w 12192000"/>
              <a:gd name="connsiteY5" fmla="*/ 6858000 h 6858000"/>
              <a:gd name="connsiteX6" fmla="*/ 0 w 12192000"/>
              <a:gd name="connsiteY6" fmla="*/ 6412675 h 6858000"/>
              <a:gd name="connsiteX7" fmla="*/ 2303813 w 12192000"/>
              <a:gd name="connsiteY7" fmla="*/ 6412675 h 6858000"/>
              <a:gd name="connsiteX8" fmla="*/ 2303813 w 12192000"/>
              <a:gd name="connsiteY8" fmla="*/ 5760582 h 6858000"/>
              <a:gd name="connsiteX9" fmla="*/ 0 w 12192000"/>
              <a:gd name="connsiteY9" fmla="*/ 57605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5830784"/>
                </a:lnTo>
                <a:lnTo>
                  <a:pt x="9724425" y="5830784"/>
                </a:lnTo>
                <a:lnTo>
                  <a:pt x="9724425" y="6858000"/>
                </a:lnTo>
                <a:lnTo>
                  <a:pt x="0" y="6858000"/>
                </a:lnTo>
                <a:lnTo>
                  <a:pt x="0" y="6412675"/>
                </a:lnTo>
                <a:lnTo>
                  <a:pt x="2303813" y="6412675"/>
                </a:lnTo>
                <a:lnTo>
                  <a:pt x="2303813" y="5760582"/>
                </a:lnTo>
                <a:lnTo>
                  <a:pt x="0" y="5760582"/>
                </a:lnTo>
                <a:close/>
              </a:path>
            </a:pathLst>
          </a:custGeom>
        </p:spPr>
        <p:txBody>
          <a:bodyPr wrap="square">
            <a:noAutofit/>
          </a:bodyPr>
          <a:lstStyle>
            <a:lvl1pPr marL="0" indent="0" algn="ctr">
              <a:buNone/>
              <a:defRPr/>
            </a:lvl1pPr>
          </a:lstStyle>
          <a:p>
            <a:endParaRPr lang="en-US" dirty="0"/>
          </a:p>
          <a:p>
            <a:endParaRPr lang="en-US" dirty="0"/>
          </a:p>
          <a:p>
            <a:r>
              <a:rPr lang="en-US" dirty="0"/>
              <a:t>Click to add photo</a:t>
            </a:r>
          </a:p>
        </p:txBody>
      </p:sp>
      <p:sp>
        <p:nvSpPr>
          <p:cNvPr id="14" name="Rectangle 13">
            <a:extLst>
              <a:ext uri="{FF2B5EF4-FFF2-40B4-BE49-F238E27FC236}">
                <a16:creationId xmlns:a16="http://schemas.microsoft.com/office/drawing/2014/main" id="{808FF2F0-510E-0C49-A3B3-E3FDE6A2905B}"/>
              </a:ext>
            </a:extLst>
          </p:cNvPr>
          <p:cNvSpPr/>
          <p:nvPr userDrawn="1"/>
        </p:nvSpPr>
        <p:spPr>
          <a:xfrm>
            <a:off x="9353576" y="5676405"/>
            <a:ext cx="2838424" cy="1181595"/>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EE368355-9CC1-B44C-83A8-360C611577C6}"/>
              </a:ext>
            </a:extLst>
          </p:cNvPr>
          <p:cNvSpPr>
            <a:spLocks noGrp="1"/>
          </p:cNvSpPr>
          <p:nvPr>
            <p:ph type="body" sz="quarter" idx="15" hasCustomPrompt="1"/>
          </p:nvPr>
        </p:nvSpPr>
        <p:spPr>
          <a:xfrm>
            <a:off x="0" y="3485497"/>
            <a:ext cx="12192000" cy="775681"/>
          </a:xfrm>
        </p:spPr>
        <p:txBody>
          <a:bodyPr>
            <a:noAutofit/>
          </a:bodyPr>
          <a:lstStyle>
            <a:lvl1pPr marL="0" indent="0" algn="ctr">
              <a:buNone/>
              <a:defRPr sz="5400" b="1" baseline="0">
                <a:solidFill>
                  <a:schemeClr val="bg1"/>
                </a:solidFill>
                <a:latin typeface="+mn-lt"/>
              </a:defRPr>
            </a:lvl1pPr>
          </a:lstStyle>
          <a:p>
            <a:pPr lvl="0"/>
            <a:r>
              <a:rPr lang="en-US" dirty="0"/>
              <a:t>HEADING</a:t>
            </a:r>
          </a:p>
        </p:txBody>
      </p:sp>
      <p:sp>
        <p:nvSpPr>
          <p:cNvPr id="18" name="Text Placeholder 23">
            <a:extLst>
              <a:ext uri="{FF2B5EF4-FFF2-40B4-BE49-F238E27FC236}">
                <a16:creationId xmlns:a16="http://schemas.microsoft.com/office/drawing/2014/main" id="{14AAB772-A3C1-D54B-A986-AC045470D107}"/>
              </a:ext>
            </a:extLst>
          </p:cNvPr>
          <p:cNvSpPr>
            <a:spLocks noGrp="1"/>
          </p:cNvSpPr>
          <p:nvPr>
            <p:ph type="body" sz="quarter" idx="16" hasCustomPrompt="1"/>
          </p:nvPr>
        </p:nvSpPr>
        <p:spPr>
          <a:xfrm>
            <a:off x="0" y="4191990"/>
            <a:ext cx="12192000" cy="775681"/>
          </a:xfrm>
        </p:spPr>
        <p:txBody>
          <a:bodyPr>
            <a:normAutofit/>
          </a:bodyPr>
          <a:lstStyle>
            <a:lvl1pPr marL="0" indent="0" algn="ctr">
              <a:buNone/>
              <a:defRPr sz="3600">
                <a:solidFill>
                  <a:schemeClr val="bg1"/>
                </a:solidFill>
                <a:latin typeface="+mn-lt"/>
              </a:defRPr>
            </a:lvl1pPr>
          </a:lstStyle>
          <a:p>
            <a:pPr lvl="0"/>
            <a:r>
              <a:rPr lang="en-US" dirty="0"/>
              <a:t>Sub-Heading</a:t>
            </a:r>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113312" y="5834567"/>
            <a:ext cx="2095500" cy="558800"/>
          </a:xfrm>
          <a:prstGeom prst="rect">
            <a:avLst/>
          </a:prstGeom>
        </p:spPr>
      </p:pic>
    </p:spTree>
    <p:extLst>
      <p:ext uri="{BB962C8B-B14F-4D97-AF65-F5344CB8AC3E}">
        <p14:creationId xmlns:p14="http://schemas.microsoft.com/office/powerpoint/2010/main" val="104152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AEBD82E-F0BC-AB42-9736-66DF3CA36D1F}"/>
              </a:ext>
            </a:extLst>
          </p:cNvPr>
          <p:cNvSpPr/>
          <p:nvPr userDrawn="1"/>
        </p:nvSpPr>
        <p:spPr>
          <a:xfrm>
            <a:off x="4350658" y="748146"/>
            <a:ext cx="5366548" cy="2089626"/>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 name="Freeform 37">
            <a:extLst>
              <a:ext uri="{FF2B5EF4-FFF2-40B4-BE49-F238E27FC236}">
                <a16:creationId xmlns:a16="http://schemas.microsoft.com/office/drawing/2014/main" id="{9664B8B6-B324-3D46-96E0-88D7AF282F56}"/>
              </a:ext>
            </a:extLst>
          </p:cNvPr>
          <p:cNvSpPr>
            <a:spLocks noGrp="1"/>
          </p:cNvSpPr>
          <p:nvPr>
            <p:ph type="pic" sz="quarter" idx="10"/>
          </p:nvPr>
        </p:nvSpPr>
        <p:spPr>
          <a:xfrm>
            <a:off x="446964" y="419100"/>
            <a:ext cx="4951120" cy="5981700"/>
          </a:xfrm>
          <a:custGeom>
            <a:avLst/>
            <a:gdLst>
              <a:gd name="connsiteX0" fmla="*/ 0 w 4951120"/>
              <a:gd name="connsiteY0" fmla="*/ 0 h 5981700"/>
              <a:gd name="connsiteX1" fmla="*/ 4940300 w 4951120"/>
              <a:gd name="connsiteY1" fmla="*/ 0 h 5981700"/>
              <a:gd name="connsiteX2" fmla="*/ 4951120 w 4951120"/>
              <a:gd name="connsiteY2" fmla="*/ 325784 h 5981700"/>
              <a:gd name="connsiteX3" fmla="*/ 3903694 w 4951120"/>
              <a:gd name="connsiteY3" fmla="*/ 325784 h 5981700"/>
              <a:gd name="connsiteX4" fmla="*/ 3903694 w 4951120"/>
              <a:gd name="connsiteY4" fmla="*/ 2415410 h 5981700"/>
              <a:gd name="connsiteX5" fmla="*/ 4940300 w 4951120"/>
              <a:gd name="connsiteY5" fmla="*/ 2415410 h 5981700"/>
              <a:gd name="connsiteX6" fmla="*/ 4940300 w 4951120"/>
              <a:gd name="connsiteY6" fmla="*/ 5981700 h 5981700"/>
              <a:gd name="connsiteX7" fmla="*/ 0 w 4951120"/>
              <a:gd name="connsiteY7" fmla="*/ 5981700 h 598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1120" h="5981700">
                <a:moveTo>
                  <a:pt x="0" y="0"/>
                </a:moveTo>
                <a:lnTo>
                  <a:pt x="4940300" y="0"/>
                </a:lnTo>
                <a:lnTo>
                  <a:pt x="4951120" y="325784"/>
                </a:lnTo>
                <a:lnTo>
                  <a:pt x="3903694" y="325784"/>
                </a:lnTo>
                <a:lnTo>
                  <a:pt x="3903694" y="2415410"/>
                </a:lnTo>
                <a:lnTo>
                  <a:pt x="4940300" y="2415410"/>
                </a:lnTo>
                <a:lnTo>
                  <a:pt x="4940300" y="5981700"/>
                </a:lnTo>
                <a:lnTo>
                  <a:pt x="0" y="5981700"/>
                </a:lnTo>
                <a:close/>
              </a:path>
            </a:pathLst>
          </a:custGeom>
        </p:spPr>
        <p:txBody>
          <a:bodyPr wrap="square">
            <a:noAutofit/>
          </a:bodyPr>
          <a:lstStyle>
            <a:lvl1pPr marL="0" indent="0" algn="ctr">
              <a:buNone/>
              <a:defRPr sz="2000"/>
            </a:lvl1pPr>
          </a:lstStyle>
          <a:p>
            <a:endParaRPr lang="en-US" dirty="0"/>
          </a:p>
          <a:p>
            <a:endParaRPr lang="en-US" dirty="0"/>
          </a:p>
          <a:p>
            <a:r>
              <a:rPr lang="en-US" dirty="0"/>
              <a:t>Click to add a photo</a:t>
            </a:r>
          </a:p>
        </p:txBody>
      </p: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6843009" y="310155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5848098" y="3268219"/>
            <a:ext cx="685799" cy="635000"/>
          </a:xfrm>
          <a:solidFill>
            <a:srgbClr val="E45E32"/>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32" name="Text Placeholder 25">
            <a:extLst>
              <a:ext uri="{FF2B5EF4-FFF2-40B4-BE49-F238E27FC236}">
                <a16:creationId xmlns:a16="http://schemas.microsoft.com/office/drawing/2014/main" id="{08038425-9264-1F4E-88D1-3EBC1D8EC002}"/>
              </a:ext>
            </a:extLst>
          </p:cNvPr>
          <p:cNvSpPr>
            <a:spLocks noGrp="1"/>
          </p:cNvSpPr>
          <p:nvPr>
            <p:ph type="body" sz="quarter" idx="16" hasCustomPrompt="1"/>
          </p:nvPr>
        </p:nvSpPr>
        <p:spPr>
          <a:xfrm>
            <a:off x="6843009" y="435130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45893CFC-8396-4D40-901D-100173AF1E57}"/>
              </a:ext>
            </a:extLst>
          </p:cNvPr>
          <p:cNvSpPr>
            <a:spLocks noGrp="1"/>
          </p:cNvSpPr>
          <p:nvPr>
            <p:ph type="body" sz="quarter" idx="17" hasCustomPrompt="1"/>
          </p:nvPr>
        </p:nvSpPr>
        <p:spPr>
          <a:xfrm>
            <a:off x="5848098" y="4517973"/>
            <a:ext cx="685799" cy="635000"/>
          </a:xfrm>
          <a:solidFill>
            <a:srgbClr val="E45E32"/>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34" name="Text Placeholder 25">
            <a:extLst>
              <a:ext uri="{FF2B5EF4-FFF2-40B4-BE49-F238E27FC236}">
                <a16:creationId xmlns:a16="http://schemas.microsoft.com/office/drawing/2014/main" id="{4D7757DD-E2E7-9040-BCA6-26552F8FD55A}"/>
              </a:ext>
            </a:extLst>
          </p:cNvPr>
          <p:cNvSpPr>
            <a:spLocks noGrp="1"/>
          </p:cNvSpPr>
          <p:nvPr>
            <p:ph type="body" sz="quarter" idx="18" hasCustomPrompt="1"/>
          </p:nvPr>
        </p:nvSpPr>
        <p:spPr>
          <a:xfrm>
            <a:off x="6804738" y="555966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a:extLst>
              <a:ext uri="{FF2B5EF4-FFF2-40B4-BE49-F238E27FC236}">
                <a16:creationId xmlns:a16="http://schemas.microsoft.com/office/drawing/2014/main" id="{684551EA-8CF7-824A-988E-9EBE2A6FFE43}"/>
              </a:ext>
            </a:extLst>
          </p:cNvPr>
          <p:cNvSpPr>
            <a:spLocks noGrp="1"/>
          </p:cNvSpPr>
          <p:nvPr>
            <p:ph type="body" sz="quarter" idx="19" hasCustomPrompt="1"/>
          </p:nvPr>
        </p:nvSpPr>
        <p:spPr>
          <a:xfrm>
            <a:off x="5809827" y="5726333"/>
            <a:ext cx="685799" cy="635000"/>
          </a:xfrm>
          <a:solidFill>
            <a:srgbClr val="E45E32"/>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40" name="Text Placeholder 23">
            <a:extLst>
              <a:ext uri="{FF2B5EF4-FFF2-40B4-BE49-F238E27FC236}">
                <a16:creationId xmlns:a16="http://schemas.microsoft.com/office/drawing/2014/main" id="{1D95DCFA-7244-DC46-94F1-472953A5C4BC}"/>
              </a:ext>
            </a:extLst>
          </p:cNvPr>
          <p:cNvSpPr>
            <a:spLocks noGrp="1"/>
          </p:cNvSpPr>
          <p:nvPr>
            <p:ph type="body" sz="quarter" idx="13" hasCustomPrompt="1"/>
          </p:nvPr>
        </p:nvSpPr>
        <p:spPr>
          <a:xfrm>
            <a:off x="4738255" y="987873"/>
            <a:ext cx="4563524" cy="1540320"/>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47066" y="2335033"/>
            <a:ext cx="2659582" cy="3331335"/>
          </a:xfrm>
          <a:prstGeom prst="rect">
            <a:avLst/>
          </a:prstGeom>
          <a:noFill/>
          <a:ln w="19050">
            <a:solidFill>
              <a:srgbClr val="E45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306311" y="2335033"/>
            <a:ext cx="2659582" cy="3331335"/>
          </a:xfrm>
          <a:prstGeom prst="rect">
            <a:avLst/>
          </a:prstGeom>
          <a:noFill/>
          <a:ln w="19050">
            <a:solidFill>
              <a:srgbClr val="1198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65555" y="2335033"/>
            <a:ext cx="2659582" cy="3331335"/>
          </a:xfrm>
          <a:prstGeom prst="rect">
            <a:avLst/>
          </a:prstGeom>
          <a:noFill/>
          <a:ln w="19050">
            <a:solidFill>
              <a:srgbClr val="9A2E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24798" y="2335033"/>
            <a:ext cx="2659582" cy="3331335"/>
          </a:xfrm>
          <a:prstGeom prst="rect">
            <a:avLst/>
          </a:prstGeom>
          <a:noFill/>
          <a:ln w="19050">
            <a:solidFill>
              <a:srgbClr val="F5B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92881" y="5378747"/>
            <a:ext cx="1811454" cy="432170"/>
          </a:xfrm>
          <a:prstGeom prst="roundRect">
            <a:avLst/>
          </a:prstGeom>
          <a:solidFill>
            <a:srgbClr val="E45E3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211017"/>
            <a:ext cx="11222614" cy="836066"/>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53" name="Text Placeholder 25"/>
          <p:cNvSpPr>
            <a:spLocks noGrp="1"/>
          </p:cNvSpPr>
          <p:nvPr>
            <p:ph type="body" sz="quarter" idx="14" hasCustomPrompt="1"/>
          </p:nvPr>
        </p:nvSpPr>
        <p:spPr>
          <a:xfrm>
            <a:off x="447067" y="1047083"/>
            <a:ext cx="11222614" cy="900332"/>
          </a:xfrm>
          <a:noFill/>
        </p:spPr>
        <p:txBody>
          <a:bodyPr>
            <a:noAutofit/>
          </a:bodyPr>
          <a:lstStyle>
            <a:lvl1pPr marL="0" indent="0" algn="ctr">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54" name="Text Placeholder 25"/>
          <p:cNvSpPr>
            <a:spLocks noGrp="1"/>
          </p:cNvSpPr>
          <p:nvPr>
            <p:ph type="body" sz="quarter" idx="15" hasCustomPrompt="1"/>
          </p:nvPr>
        </p:nvSpPr>
        <p:spPr>
          <a:xfrm>
            <a:off x="461765"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61765"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33731" y="5378747"/>
            <a:ext cx="1811454" cy="432170"/>
          </a:xfrm>
          <a:prstGeom prst="roundRect">
            <a:avLst/>
          </a:prstGeom>
          <a:solidFill>
            <a:srgbClr val="1198D1"/>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302615"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302615"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30703" y="5378747"/>
            <a:ext cx="1811454" cy="432170"/>
          </a:xfrm>
          <a:prstGeom prst="roundRect">
            <a:avLst/>
          </a:prstGeom>
          <a:solidFill>
            <a:srgbClr val="9A2E90"/>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99587"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99587"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67167" y="5378747"/>
            <a:ext cx="1811454" cy="432170"/>
          </a:xfrm>
          <a:prstGeom prst="roundRect">
            <a:avLst/>
          </a:prstGeom>
          <a:solidFill>
            <a:srgbClr val="F5B020"/>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36051"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36051"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29" name="Picture 28" descr="A close up of a sign&#10;&#10;Description automatically generated">
            <a:extLst>
              <a:ext uri="{FF2B5EF4-FFF2-40B4-BE49-F238E27FC236}">
                <a16:creationId xmlns:a16="http://schemas.microsoft.com/office/drawing/2014/main" id="{1DD5BB67-19D4-464E-A704-559837537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88529" y="6271931"/>
            <a:ext cx="1539688" cy="3750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8" name="Picture 7" descr="A close up of a sign&#10;&#10;Description automatically generated">
            <a:extLst>
              <a:ext uri="{FF2B5EF4-FFF2-40B4-BE49-F238E27FC236}">
                <a16:creationId xmlns:a16="http://schemas.microsoft.com/office/drawing/2014/main" id="{7B04A69D-E8D7-C346-9FB0-BC70B601A3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6479" y="6149728"/>
            <a:ext cx="1539688" cy="3750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with photo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573972"/>
            <a:ext cx="3657600" cy="3966192"/>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7" name="Rectangle 6">
            <a:extLst>
              <a:ext uri="{FF2B5EF4-FFF2-40B4-BE49-F238E27FC236}">
                <a16:creationId xmlns:a16="http://schemas.microsoft.com/office/drawing/2014/main" id="{77E5691C-2052-114E-856B-680D845C8C20}"/>
              </a:ext>
            </a:extLst>
          </p:cNvPr>
          <p:cNvSpPr/>
          <p:nvPr userDrawn="1"/>
        </p:nvSpPr>
        <p:spPr>
          <a:xfrm>
            <a:off x="10798629" y="4540164"/>
            <a:ext cx="1393371" cy="814718"/>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pic>
        <p:nvPicPr>
          <p:cNvPr id="21" name="Picture 20" descr="A close up of a sign&#10;&#10;Description automatically generated">
            <a:extLst>
              <a:ext uri="{FF2B5EF4-FFF2-40B4-BE49-F238E27FC236}">
                <a16:creationId xmlns:a16="http://schemas.microsoft.com/office/drawing/2014/main" id="{50641B7D-7439-6543-A65A-E49D8626EA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7954" y="6337254"/>
            <a:ext cx="1539688" cy="3750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with photo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687804"/>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3">
            <a:extLst>
              <a:ext uri="{FF2B5EF4-FFF2-40B4-BE49-F238E27FC236}">
                <a16:creationId xmlns:a16="http://schemas.microsoft.com/office/drawing/2014/main" id="{4C2E4610-81E2-D244-8987-5FA2ACDEDDB5}"/>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5" name="Text Placeholder 23">
            <a:extLst>
              <a:ext uri="{FF2B5EF4-FFF2-40B4-BE49-F238E27FC236}">
                <a16:creationId xmlns:a16="http://schemas.microsoft.com/office/drawing/2014/main" id="{706C063A-7C23-4A43-9162-4E447707604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6" name="Text Placeholder 23">
            <a:extLst>
              <a:ext uri="{FF2B5EF4-FFF2-40B4-BE49-F238E27FC236}">
                <a16:creationId xmlns:a16="http://schemas.microsoft.com/office/drawing/2014/main" id="{4DC726BF-C822-2542-BFBC-F344ABCACEF1}"/>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32" name="Picture 31" descr="A close up of a sign&#10;&#10;Description automatically generated">
            <a:extLst>
              <a:ext uri="{FF2B5EF4-FFF2-40B4-BE49-F238E27FC236}">
                <a16:creationId xmlns:a16="http://schemas.microsoft.com/office/drawing/2014/main" id="{7EF35BAF-552E-1041-B6E8-F766989E80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11/24/21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72" r:id="rId4"/>
    <p:sldLayoutId id="2147483665" r:id="rId5"/>
    <p:sldLayoutId id="2147483666" r:id="rId6"/>
    <p:sldLayoutId id="2147483662" r:id="rId7"/>
    <p:sldLayoutId id="2147483661" r:id="rId8"/>
    <p:sldLayoutId id="2147483667" r:id="rId9"/>
    <p:sldLayoutId id="2147483679" r:id="rId10"/>
    <p:sldLayoutId id="2147483660" r:id="rId11"/>
    <p:sldLayoutId id="2147483651" r:id="rId12"/>
    <p:sldLayoutId id="2147483684" r:id="rId13"/>
    <p:sldLayoutId id="2147483652" r:id="rId14"/>
    <p:sldLayoutId id="2147483673" r:id="rId15"/>
    <p:sldLayoutId id="2147483678" r:id="rId16"/>
    <p:sldLayoutId id="2147483677" r:id="rId17"/>
    <p:sldLayoutId id="2147483670" r:id="rId18"/>
    <p:sldLayoutId id="2147483676" r:id="rId19"/>
    <p:sldLayoutId id="2147483669" r:id="rId20"/>
    <p:sldLayoutId id="2147483656" r:id="rId21"/>
    <p:sldLayoutId id="2147483657" r:id="rId22"/>
    <p:sldLayoutId id="2147483658" r:id="rId23"/>
    <p:sldLayoutId id="2147483680" r:id="rId24"/>
    <p:sldLayoutId id="2147483685"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popculturetourism.eu/" TargetMode="External"/><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matcha-jp.com/en/greatertokyo/10264" TargetMode="External"/><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liverpoolnoise.com/peaky-blinders-bar-baltic-triangle-liverpool-loves-theatrics-good-themed-venue/" TargetMode="External"/><Relationship Id="rId2" Type="http://schemas.openxmlformats.org/officeDocument/2006/relationships/image" Target="../media/image20.jpeg"/><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www.pinterest.com/pin/275634439670765734/" TargetMode="External"/><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5.xml"/><Relationship Id="rId1" Type="http://schemas.openxmlformats.org/officeDocument/2006/relationships/video" Target="https://www.youtube.com/embed/u_3UYncNwz4?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urcommunitynow.com/things-to-do/10-geek-conventions-all-nerds-must-attend-in-2019" TargetMode="External"/><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1.xml"/><Relationship Id="rId4" Type="http://schemas.openxmlformats.org/officeDocument/2006/relationships/hyperlink" Target="https://www.belfastlive.co.uk/whats-on/family-kids-news/gallery/17-snaps-invasion-ni-star-1262768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llowthevikings.com/events/jorvik-fire-festival" TargetMode="External"/><Relationship Id="rId2" Type="http://schemas.openxmlformats.org/officeDocument/2006/relationships/image" Target="../media/image32.jpeg"/><Relationship Id="rId1" Type="http://schemas.openxmlformats.org/officeDocument/2006/relationships/slideLayout" Target="../slideLayouts/slideLayout11.xml"/><Relationship Id="rId6" Type="http://schemas.openxmlformats.org/officeDocument/2006/relationships/hyperlink" Target="http://www.facebook.com/JorvikVikingFestival" TargetMode="External"/><Relationship Id="rId5" Type="http://schemas.openxmlformats.org/officeDocument/2006/relationships/hyperlink" Target="http://news.cision.com/jorvik-viking-festival/i/viking2536,c1438249" TargetMode="Externa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pexels.com/photo/person-holding-black-android-smartphone-861126/" TargetMode="External"/><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sabguthrie.info/category/influencer-marketing/" TargetMode="External"/><Relationship Id="rId2" Type="http://schemas.openxmlformats.org/officeDocument/2006/relationships/image" Target="../media/image39.jpeg"/><Relationship Id="rId1" Type="http://schemas.openxmlformats.org/officeDocument/2006/relationships/slideLayout" Target="../slideLayouts/slideLayout15.xml"/><Relationship Id="rId4" Type="http://schemas.openxmlformats.org/officeDocument/2006/relationships/hyperlink" Target="https://creativecommons.org/licenses/by/3.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tekhdecoded.com/social-media-marketing-trends-to-watch-out-for-in-2020/" TargetMode="External"/><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hyperlink" Target="https://creativecommons.org/licenses/by-nc-sa/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quelapaseslindo.com.ar/2016/06/29/las-mejores-cuentas-snapchat-de-viajes/" TargetMode="External"/><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5.xml"/><Relationship Id="rId1" Type="http://schemas.openxmlformats.org/officeDocument/2006/relationships/video" Target="https://www.youtube.com/embed/6jdKKtnZ0W0?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londoncitycalling.com/2020/06/05/sherlock-holmes-in-london/" TargetMode="External"/><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www.groundreport.com/new-age-guerilla-marketing-good-bad-ugly/" TargetMode="External"/><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NNJKWVmK-GM" TargetMode="External"/><Relationship Id="rId2" Type="http://schemas.openxmlformats.org/officeDocument/2006/relationships/slideLayout" Target="../slideLayouts/slideLayout19.xml"/><Relationship Id="rId1" Type="http://schemas.openxmlformats.org/officeDocument/2006/relationships/video" Target="https://www.youtube.com/embed/NNJKWVmK-GM?feature=oembed" TargetMode="Externa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1.xml"/><Relationship Id="rId4" Type="http://schemas.openxmlformats.org/officeDocument/2006/relationships/hyperlink" Target="https://www.lokusdesign.com/blog/5-examples-of-brands-that-did-guerilla-marketing-righ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video" Target="https://www.youtube.com/embed/hGF-oRLbmdQ?feature=oembed"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kboo.com/media/72247-pop-culture-roundtable" TargetMode="External"/><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hyperlink" Target="https://www.slideshare.net/jenniferbarbee/pop-culture-marketing-in-tourism-29767713"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spongebobfanon.fandom.com/wiki/Fandom" TargetMode="External"/><Relationship Id="rId2" Type="http://schemas.openxmlformats.org/officeDocument/2006/relationships/hyperlink" Target="https://ebrary.net/114330/sociology/motivations_sport_fans" TargetMode="External"/><Relationship Id="rId1" Type="http://schemas.openxmlformats.org/officeDocument/2006/relationships/slideLayout" Target="../slideLayouts/slideLayout20.xml"/><Relationship Id="rId5" Type="http://schemas.openxmlformats.org/officeDocument/2006/relationships/hyperlink" Target="http://belovedbyall.com/about/" TargetMode="Externa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hyperlink" Target="https://cdn.hotelmanagement.com.au/wp-content/uploads/2013/05/31131210/Surfers-at-Surfers-Paradise-Gold-Coast-EDITED.jpg" TargetMode="External"/><Relationship Id="rId2" Type="http://schemas.openxmlformats.org/officeDocument/2006/relationships/hyperlink" Target="https://www.routledge.com/The-Routledge-Handbook-of-Popular-Culture-and-Tourism/Lundberg-Ziakas/p/book/9781138678354" TargetMode="External"/><Relationship Id="rId1" Type="http://schemas.openxmlformats.org/officeDocument/2006/relationships/slideLayout" Target="../slideLayouts/slideLayout18.xml"/><Relationship Id="rId5" Type="http://schemas.openxmlformats.org/officeDocument/2006/relationships/hyperlink" Target="https://i.redd.it/m9xgpjt9z7n51.jpg" TargetMode="Externa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ns-businesshub.com/transport/what-is-tiktok/" TargetMode="External"/><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hyperlink" Target="https://theestablishment.co/your-fandom-is-racist-and-so-are-you-638c5200b15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6A4A1FAF-96EF-4749-9F25-456FB129F89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0"/>
            <a:ext cx="12192000" cy="6858000"/>
          </a:xfrm>
        </p:spPr>
      </p:pic>
      <p:sp>
        <p:nvSpPr>
          <p:cNvPr id="2" name="Text Placeholder 1">
            <a:extLst>
              <a:ext uri="{FF2B5EF4-FFF2-40B4-BE49-F238E27FC236}">
                <a16:creationId xmlns:a16="http://schemas.microsoft.com/office/drawing/2014/main" id="{B629D804-B772-004C-8CEE-AE54F567FE99}"/>
              </a:ext>
            </a:extLst>
          </p:cNvPr>
          <p:cNvSpPr>
            <a:spLocks noGrp="1"/>
          </p:cNvSpPr>
          <p:nvPr>
            <p:ph type="body" sz="quarter" idx="15"/>
          </p:nvPr>
        </p:nvSpPr>
        <p:spPr>
          <a:xfrm>
            <a:off x="1" y="3641395"/>
            <a:ext cx="12192000" cy="1511629"/>
          </a:xfrm>
          <a:solidFill>
            <a:srgbClr val="E45E32"/>
          </a:solidFill>
        </p:spPr>
        <p:txBody>
          <a:bodyPr/>
          <a:lstStyle/>
          <a:p>
            <a:r>
              <a:rPr lang="en-US" sz="4800" dirty="0"/>
              <a:t>ATT MARKNADSFÖRA POPKULTURTURISM</a:t>
            </a:r>
          </a:p>
          <a:p>
            <a:r>
              <a:rPr lang="en-US" sz="4800" dirty="0"/>
              <a:t>UPPLEVELSER OCH PRODUKTER</a:t>
            </a:r>
          </a:p>
        </p:txBody>
      </p:sp>
      <p:pic>
        <p:nvPicPr>
          <p:cNvPr id="12" name="Picture 11" descr="A close up of a sign&#10;&#10;Description automatically generated">
            <a:extLst>
              <a:ext uri="{FF2B5EF4-FFF2-40B4-BE49-F238E27FC236}">
                <a16:creationId xmlns:a16="http://schemas.microsoft.com/office/drawing/2014/main" id="{49C8601D-6F68-5448-8C96-03634009EA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750" y="255046"/>
            <a:ext cx="3529342" cy="901657"/>
          </a:xfrm>
          <a:prstGeom prst="rect">
            <a:avLst/>
          </a:prstGeom>
        </p:spPr>
      </p:pic>
      <p:sp>
        <p:nvSpPr>
          <p:cNvPr id="16" name="Freeform 15">
            <a:extLst>
              <a:ext uri="{FF2B5EF4-FFF2-40B4-BE49-F238E27FC236}">
                <a16:creationId xmlns:a16="http://schemas.microsoft.com/office/drawing/2014/main" id="{D164E637-29E0-DA45-8C1B-1B859734A216}"/>
              </a:ext>
            </a:extLst>
          </p:cNvPr>
          <p:cNvSpPr txBox="1">
            <a:spLocks/>
          </p:cNvSpPr>
          <p:nvPr/>
        </p:nvSpPr>
        <p:spPr>
          <a:xfrm>
            <a:off x="-6237" y="0"/>
            <a:ext cx="12198238" cy="6858000"/>
          </a:xfrm>
          <a:custGeom>
            <a:avLst/>
            <a:gdLst>
              <a:gd name="connsiteX0" fmla="*/ 0 w 12198238"/>
              <a:gd name="connsiteY0" fmla="*/ 0 h 6858000"/>
              <a:gd name="connsiteX1" fmla="*/ 10775837 w 12198238"/>
              <a:gd name="connsiteY1" fmla="*/ 0 h 6858000"/>
              <a:gd name="connsiteX2" fmla="*/ 10775837 w 12198238"/>
              <a:gd name="connsiteY2" fmla="*/ 4545105 h 6858000"/>
              <a:gd name="connsiteX3" fmla="*/ 12198237 w 12198238"/>
              <a:gd name="connsiteY3" fmla="*/ 4545105 h 6858000"/>
              <a:gd name="connsiteX4" fmla="*/ 12198237 w 12198238"/>
              <a:gd name="connsiteY4" fmla="*/ 0 h 6858000"/>
              <a:gd name="connsiteX5" fmla="*/ 12198238 w 12198238"/>
              <a:gd name="connsiteY5" fmla="*/ 0 h 6858000"/>
              <a:gd name="connsiteX6" fmla="*/ 12198238 w 12198238"/>
              <a:gd name="connsiteY6" fmla="*/ 6858000 h 6858000"/>
              <a:gd name="connsiteX7" fmla="*/ 1422400 w 12198238"/>
              <a:gd name="connsiteY7" fmla="*/ 6858000 h 6858000"/>
              <a:gd name="connsiteX8" fmla="*/ 1422400 w 12198238"/>
              <a:gd name="connsiteY8" fmla="*/ 3337560 h 6858000"/>
              <a:gd name="connsiteX9" fmla="*/ 0 w 12198238"/>
              <a:gd name="connsiteY9" fmla="*/ 3337560 h 6858000"/>
              <a:gd name="connsiteX10" fmla="*/ 0 w 12198238"/>
              <a:gd name="connsiteY10" fmla="*/ 2787085 h 6858000"/>
              <a:gd name="connsiteX11" fmla="*/ 1422400 w 12198238"/>
              <a:gd name="connsiteY11" fmla="*/ 2787085 h 6858000"/>
              <a:gd name="connsiteX12" fmla="*/ 1422400 w 12198238"/>
              <a:gd name="connsiteY12" fmla="*/ 1263084 h 6858000"/>
              <a:gd name="connsiteX13" fmla="*/ 0 w 12198238"/>
              <a:gd name="connsiteY13" fmla="*/ 12630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8238" h="6858000">
                <a:moveTo>
                  <a:pt x="0" y="0"/>
                </a:moveTo>
                <a:lnTo>
                  <a:pt x="10775837" y="0"/>
                </a:lnTo>
                <a:lnTo>
                  <a:pt x="10775837" y="4545105"/>
                </a:lnTo>
                <a:lnTo>
                  <a:pt x="12198237" y="4545105"/>
                </a:lnTo>
                <a:lnTo>
                  <a:pt x="12198237" y="0"/>
                </a:lnTo>
                <a:lnTo>
                  <a:pt x="12198238" y="0"/>
                </a:lnTo>
                <a:lnTo>
                  <a:pt x="12198238" y="6858000"/>
                </a:lnTo>
                <a:lnTo>
                  <a:pt x="1422400" y="6858000"/>
                </a:lnTo>
                <a:lnTo>
                  <a:pt x="1422400" y="3337560"/>
                </a:lnTo>
                <a:lnTo>
                  <a:pt x="0" y="3337560"/>
                </a:lnTo>
                <a:lnTo>
                  <a:pt x="0" y="2787085"/>
                </a:lnTo>
                <a:lnTo>
                  <a:pt x="1422400" y="2787085"/>
                </a:lnTo>
                <a:lnTo>
                  <a:pt x="1422400" y="1263084"/>
                </a:lnTo>
                <a:lnTo>
                  <a:pt x="0" y="1263084"/>
                </a:lnTo>
                <a:close/>
              </a:path>
            </a:pathLst>
          </a:custGeom>
          <a:ln>
            <a:noFill/>
          </a:ln>
        </p:spPr>
        <p:txBody>
          <a:bodyPr vert="horz" wrap="square" lIns="91440" tIns="45720" rIns="91440" bIns="45720" rtlCol="0" anchor="t">
            <a:noAutofit/>
          </a:bodyPr>
          <a:lstStyle>
            <a:defPPr>
              <a:defRPr lang="en-US"/>
            </a:defPPr>
            <a:lvl1pPr marL="0" indent="0" algn="ctr" defTabSz="914400" rtl="0" eaLnBrk="1" latinLnBrk="0" hangingPunct="1">
              <a:buNone/>
              <a:defRPr sz="1800" i="1" kern="1200" baseline="0">
                <a:solidFill>
                  <a:srgbClr val="142D5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80FD9AD1-374D-4063-B713-A369117FD44B}"/>
              </a:ext>
            </a:extLst>
          </p:cNvPr>
          <p:cNvSpPr txBox="1"/>
          <p:nvPr/>
        </p:nvSpPr>
        <p:spPr>
          <a:xfrm>
            <a:off x="9820275" y="5981700"/>
            <a:ext cx="2162175" cy="646331"/>
          </a:xfrm>
          <a:prstGeom prst="rect">
            <a:avLst/>
          </a:prstGeom>
          <a:noFill/>
        </p:spPr>
        <p:txBody>
          <a:bodyPr wrap="square" rtlCol="0">
            <a:spAutoFit/>
          </a:bodyPr>
          <a:lstStyle/>
          <a:p>
            <a:pPr algn="r"/>
            <a:r>
              <a:rPr lang="en-IE" sz="3600" b="1" dirty="0">
                <a:solidFill>
                  <a:schemeClr val="bg1"/>
                </a:solidFill>
              </a:rPr>
              <a:t>Modul 4</a:t>
            </a:r>
          </a:p>
        </p:txBody>
      </p:sp>
    </p:spTree>
    <p:extLst>
      <p:ext uri="{BB962C8B-B14F-4D97-AF65-F5344CB8AC3E}">
        <p14:creationId xmlns:p14="http://schemas.microsoft.com/office/powerpoint/2010/main" val="118323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75C11-2047-475F-9A97-CD34B2E31A2D}"/>
              </a:ext>
            </a:extLst>
          </p:cNvPr>
          <p:cNvSpPr>
            <a:spLocks noGrp="1"/>
          </p:cNvSpPr>
          <p:nvPr>
            <p:ph type="body" sz="quarter" idx="13"/>
          </p:nvPr>
        </p:nvSpPr>
        <p:spPr/>
        <p:txBody>
          <a:bodyPr>
            <a:normAutofit/>
          </a:bodyPr>
          <a:lstStyle/>
          <a:p>
            <a:r>
              <a:rPr lang="en-IE" dirty="0"/>
              <a:t>SEKTION 2</a:t>
            </a:r>
          </a:p>
          <a:p>
            <a:r>
              <a:rPr lang="en-IE" dirty="0"/>
              <a:t>BYGG DITT EGNA POPKULTURTURISM VARUMÄRKE</a:t>
            </a:r>
          </a:p>
        </p:txBody>
      </p:sp>
      <p:pic>
        <p:nvPicPr>
          <p:cNvPr id="7" name="Picture Placeholder 6" descr="A picture containing outdoor, sky, city, silhouette&#10;&#10;Description automatically generated">
            <a:extLst>
              <a:ext uri="{FF2B5EF4-FFF2-40B4-BE49-F238E27FC236}">
                <a16:creationId xmlns:a16="http://schemas.microsoft.com/office/drawing/2014/main" id="{B320C699-74FF-4FCD-AE32-42D401EF1A7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04195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877506-6453-4001-9FC0-E66DF5B4160D}"/>
              </a:ext>
            </a:extLst>
          </p:cNvPr>
          <p:cNvSpPr>
            <a:spLocks noGrp="1"/>
          </p:cNvSpPr>
          <p:nvPr>
            <p:ph type="body" sz="quarter" idx="13"/>
          </p:nvPr>
        </p:nvSpPr>
        <p:spPr/>
        <p:txBody>
          <a:bodyPr/>
          <a:lstStyle/>
          <a:p>
            <a:r>
              <a:rPr lang="en-IE" dirty="0"/>
              <a:t>BYGG DITT EGNA POPKULTUR-TURISM- VARUMÄRKE</a:t>
            </a:r>
          </a:p>
          <a:p>
            <a:endParaRPr lang="en-IE" dirty="0"/>
          </a:p>
        </p:txBody>
      </p:sp>
      <p:sp>
        <p:nvSpPr>
          <p:cNvPr id="3" name="Text Placeholder 2">
            <a:extLst>
              <a:ext uri="{FF2B5EF4-FFF2-40B4-BE49-F238E27FC236}">
                <a16:creationId xmlns:a16="http://schemas.microsoft.com/office/drawing/2014/main" id="{409C3105-7B19-47D3-AD96-4EEB693D0E23}"/>
              </a:ext>
            </a:extLst>
          </p:cNvPr>
          <p:cNvSpPr>
            <a:spLocks noGrp="1"/>
          </p:cNvSpPr>
          <p:nvPr>
            <p:ph type="body" sz="quarter" idx="14"/>
          </p:nvPr>
        </p:nvSpPr>
        <p:spPr>
          <a:xfrm>
            <a:off x="388093" y="4661301"/>
            <a:ext cx="10343407" cy="651665"/>
          </a:xfrm>
        </p:spPr>
        <p:txBody>
          <a:bodyPr/>
          <a:lstStyle/>
          <a:p>
            <a:r>
              <a:rPr lang="sv-SE" dirty="0"/>
              <a:t>Ett starkt popkulturturismvarumärke måste ha en kraftfull identitet, driva konsumentbeteende, påverka verklighetsuppfattningar, inspirera till spänning hos besökaren och uppmuntra dem att skapa </a:t>
            </a:r>
            <a:r>
              <a:rPr lang="sv-SE" dirty="0" err="1"/>
              <a:t>användargenererat</a:t>
            </a:r>
            <a:r>
              <a:rPr lang="sv-SE" dirty="0"/>
              <a:t> innehåll. Popkulturturism som vi har lärt oss handlar ofta om starka platsförbindelser. Ett starkt popkulturturismmärke måste leverera distinkta, övertygande, minnesvärda och givande upplevelser för fans. Låt oss ta en titt på några.</a:t>
            </a:r>
          </a:p>
          <a:p>
            <a:endParaRPr lang="sv-SE" dirty="0"/>
          </a:p>
          <a:p>
            <a:endParaRPr lang="en-IE" dirty="0"/>
          </a:p>
        </p:txBody>
      </p:sp>
      <p:pic>
        <p:nvPicPr>
          <p:cNvPr id="6" name="Picture Placeholder 5" descr="A picture containing tree, purple, outdoor, pink&#10;&#10;Description automatically generated">
            <a:extLst>
              <a:ext uri="{FF2B5EF4-FFF2-40B4-BE49-F238E27FC236}">
                <a16:creationId xmlns:a16="http://schemas.microsoft.com/office/drawing/2014/main" id="{47BCE21B-C779-4597-AEC9-E5308B83856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189159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text, indoor, ceiling, person&#10;&#10;Description automatically generated">
            <a:extLst>
              <a:ext uri="{FF2B5EF4-FFF2-40B4-BE49-F238E27FC236}">
                <a16:creationId xmlns:a16="http://schemas.microsoft.com/office/drawing/2014/main" id="{ECDE254F-0807-449B-B3EE-124D07EF51F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F6DF12DB-E685-4CA0-89C9-37039B87161F}"/>
              </a:ext>
            </a:extLst>
          </p:cNvPr>
          <p:cNvSpPr>
            <a:spLocks noGrp="1"/>
          </p:cNvSpPr>
          <p:nvPr>
            <p:ph type="body" sz="quarter" idx="13"/>
          </p:nvPr>
        </p:nvSpPr>
        <p:spPr>
          <a:xfrm>
            <a:off x="222992" y="3314698"/>
            <a:ext cx="4717307" cy="2540001"/>
          </a:xfrm>
        </p:spPr>
        <p:txBody>
          <a:bodyPr>
            <a:normAutofit fontScale="70000" lnSpcReduction="20000"/>
          </a:bodyPr>
          <a:lstStyle/>
          <a:p>
            <a:r>
              <a:rPr lang="sv-SE" dirty="0"/>
              <a:t>Pop Culture </a:t>
            </a:r>
            <a:r>
              <a:rPr lang="sv-SE" dirty="0" err="1"/>
              <a:t>Tourism</a:t>
            </a:r>
            <a:r>
              <a:rPr lang="sv-SE" dirty="0"/>
              <a:t> handlar om fantastiska bilder, landskap och destinationer. Liverpool har fullt ut omfamnat sin </a:t>
            </a:r>
            <a:r>
              <a:rPr lang="sv-SE" dirty="0" err="1"/>
              <a:t>Peaky</a:t>
            </a:r>
            <a:r>
              <a:rPr lang="sv-SE" dirty="0"/>
              <a:t> </a:t>
            </a:r>
            <a:r>
              <a:rPr lang="sv-SE" dirty="0" err="1"/>
              <a:t>Blinders</a:t>
            </a:r>
            <a:r>
              <a:rPr lang="sv-SE" dirty="0"/>
              <a:t> </a:t>
            </a:r>
            <a:r>
              <a:rPr lang="sv-SE" dirty="0" err="1"/>
              <a:t>förknippelse</a:t>
            </a:r>
            <a:r>
              <a:rPr lang="sv-SE" dirty="0"/>
              <a:t> – ett exempel är The </a:t>
            </a:r>
            <a:r>
              <a:rPr lang="sv-SE" dirty="0" err="1"/>
              <a:t>Peaky</a:t>
            </a:r>
            <a:r>
              <a:rPr lang="sv-SE" dirty="0"/>
              <a:t> </a:t>
            </a:r>
            <a:r>
              <a:rPr lang="sv-SE" dirty="0" err="1"/>
              <a:t>Blinders</a:t>
            </a:r>
            <a:r>
              <a:rPr lang="sv-SE" dirty="0"/>
              <a:t> Bar som ser ut som en scen från filmen!</a:t>
            </a:r>
            <a:endParaRPr lang="en-IE" dirty="0"/>
          </a:p>
        </p:txBody>
      </p:sp>
      <p:pic>
        <p:nvPicPr>
          <p:cNvPr id="10" name="Picture 9">
            <a:extLst>
              <a:ext uri="{FF2B5EF4-FFF2-40B4-BE49-F238E27FC236}">
                <a16:creationId xmlns:a16="http://schemas.microsoft.com/office/drawing/2014/main" id="{006A819A-11D4-40F4-AAB2-9B3A2B5BB2E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37819" y="214828"/>
            <a:ext cx="6564312" cy="1575872"/>
          </a:xfrm>
          <a:prstGeom prst="rect">
            <a:avLst/>
          </a:prstGeom>
        </p:spPr>
      </p:pic>
    </p:spTree>
    <p:extLst>
      <p:ext uri="{BB962C8B-B14F-4D97-AF65-F5344CB8AC3E}">
        <p14:creationId xmlns:p14="http://schemas.microsoft.com/office/powerpoint/2010/main" val="260558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text, mountain, sky, grass&#10;&#10;Description automatically generated">
            <a:extLst>
              <a:ext uri="{FF2B5EF4-FFF2-40B4-BE49-F238E27FC236}">
                <a16:creationId xmlns:a16="http://schemas.microsoft.com/office/drawing/2014/main" id="{23EB08CD-7206-454D-8DFB-890E81C3AA7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689BD0B5-B685-4762-AF70-97811A561AE1}"/>
              </a:ext>
            </a:extLst>
          </p:cNvPr>
          <p:cNvSpPr>
            <a:spLocks noGrp="1"/>
          </p:cNvSpPr>
          <p:nvPr>
            <p:ph type="body" sz="quarter" idx="13"/>
          </p:nvPr>
        </p:nvSpPr>
        <p:spPr>
          <a:xfrm>
            <a:off x="123825" y="3209924"/>
            <a:ext cx="5010150" cy="2809875"/>
          </a:xfrm>
        </p:spPr>
        <p:txBody>
          <a:bodyPr>
            <a:normAutofit fontScale="77500" lnSpcReduction="20000"/>
          </a:bodyPr>
          <a:lstStyle/>
          <a:p>
            <a:r>
              <a:rPr lang="sv-SE" b="0" dirty="0"/>
              <a:t>Bild spelar en viktig roll i marknadsföringen av popkulturturism. Synen är kraftfull. Visste du att 40% svarar bättre på bildlig information än skriven text, 85% av människan är mer benägna att köpa en produkt efter att ha tittat på en produktvideo</a:t>
            </a:r>
            <a:endParaRPr lang="en-IE" b="0" dirty="0"/>
          </a:p>
        </p:txBody>
      </p:sp>
    </p:spTree>
    <p:extLst>
      <p:ext uri="{BB962C8B-B14F-4D97-AF65-F5344CB8AC3E}">
        <p14:creationId xmlns:p14="http://schemas.microsoft.com/office/powerpoint/2010/main" val="2606959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1B87E3E-6A8B-45A9-BAFE-928DE9E6BD0B}"/>
              </a:ext>
            </a:extLst>
          </p:cNvPr>
          <p:cNvSpPr>
            <a:spLocks noGrp="1"/>
          </p:cNvSpPr>
          <p:nvPr>
            <p:ph type="pic" sz="quarter" idx="10"/>
          </p:nvPr>
        </p:nvSpPr>
        <p:spPr/>
      </p:sp>
      <p:sp>
        <p:nvSpPr>
          <p:cNvPr id="4" name="Text Placeholder 3">
            <a:extLst>
              <a:ext uri="{FF2B5EF4-FFF2-40B4-BE49-F238E27FC236}">
                <a16:creationId xmlns:a16="http://schemas.microsoft.com/office/drawing/2014/main" id="{9395C5CC-8BC4-4105-8124-3432F0C3D65E}"/>
              </a:ext>
            </a:extLst>
          </p:cNvPr>
          <p:cNvSpPr>
            <a:spLocks noGrp="1"/>
          </p:cNvSpPr>
          <p:nvPr>
            <p:ph type="body" sz="quarter" idx="13"/>
          </p:nvPr>
        </p:nvSpPr>
        <p:spPr>
          <a:xfrm>
            <a:off x="4635221" y="1596958"/>
            <a:ext cx="7264679" cy="2162295"/>
          </a:xfrm>
        </p:spPr>
        <p:txBody>
          <a:bodyPr>
            <a:normAutofit/>
          </a:bodyPr>
          <a:lstStyle/>
          <a:p>
            <a:r>
              <a:rPr lang="sv-SE" sz="2400" dirty="0"/>
              <a:t>Det kan vara långt ifrån de verkliga </a:t>
            </a:r>
            <a:r>
              <a:rPr lang="sv-SE" sz="2400" dirty="0" err="1"/>
              <a:t>Hogwarts</a:t>
            </a:r>
            <a:r>
              <a:rPr lang="sv-SE" sz="2400" dirty="0"/>
              <a:t> (</a:t>
            </a:r>
            <a:r>
              <a:rPr lang="sv-SE" sz="2400" dirty="0" err="1"/>
              <a:t>Alnwick</a:t>
            </a:r>
            <a:r>
              <a:rPr lang="sv-SE" sz="2400" dirty="0"/>
              <a:t> Castle </a:t>
            </a:r>
            <a:r>
              <a:rPr lang="sv-SE" sz="2400" dirty="0" err="1"/>
              <a:t>Northumberland</a:t>
            </a:r>
            <a:r>
              <a:rPr lang="sv-SE" sz="2400" dirty="0"/>
              <a:t>) men Roscommon, Irland erbjuder sin egen magiska upplevelse i form av </a:t>
            </a:r>
            <a:r>
              <a:rPr lang="sv-SE" sz="2400" dirty="0" err="1"/>
              <a:t>Draiocht</a:t>
            </a:r>
            <a:r>
              <a:rPr lang="sv-SE" sz="2400" dirty="0"/>
              <a:t> House. </a:t>
            </a:r>
            <a:r>
              <a:rPr lang="sv-SE" sz="2400" dirty="0" err="1"/>
              <a:t>Draiocht</a:t>
            </a:r>
            <a:r>
              <a:rPr lang="sv-SE" sz="2400" dirty="0"/>
              <a:t> (gaeliska för MAGI) är vad du verkligen får med denna fastighet i överflöd. </a:t>
            </a:r>
            <a:endParaRPr lang="en-US" sz="2400" dirty="0"/>
          </a:p>
        </p:txBody>
      </p:sp>
      <p:sp>
        <p:nvSpPr>
          <p:cNvPr id="5" name="Text Placeholder 4">
            <a:extLst>
              <a:ext uri="{FF2B5EF4-FFF2-40B4-BE49-F238E27FC236}">
                <a16:creationId xmlns:a16="http://schemas.microsoft.com/office/drawing/2014/main" id="{9D68F17A-A380-4A06-9078-E743026D529E}"/>
              </a:ext>
            </a:extLst>
          </p:cNvPr>
          <p:cNvSpPr>
            <a:spLocks noGrp="1"/>
          </p:cNvSpPr>
          <p:nvPr>
            <p:ph type="body" sz="quarter" idx="14"/>
          </p:nvPr>
        </p:nvSpPr>
        <p:spPr/>
        <p:txBody>
          <a:bodyPr/>
          <a:lstStyle/>
          <a:p>
            <a:r>
              <a:rPr lang="en-IE" dirty="0" err="1"/>
              <a:t>Varje</a:t>
            </a:r>
            <a:r>
              <a:rPr lang="en-IE" dirty="0"/>
              <a:t> rum </a:t>
            </a:r>
            <a:r>
              <a:rPr lang="en-IE" dirty="0" err="1"/>
              <a:t>skapat</a:t>
            </a:r>
            <a:r>
              <a:rPr lang="en-IE" dirty="0"/>
              <a:t> </a:t>
            </a:r>
            <a:r>
              <a:rPr lang="en-IE" dirty="0" err="1"/>
              <a:t>att</a:t>
            </a:r>
            <a:r>
              <a:rPr lang="en-IE" dirty="0"/>
              <a:t> </a:t>
            </a:r>
            <a:r>
              <a:rPr lang="en-IE" dirty="0" err="1"/>
              <a:t>efterlikna</a:t>
            </a:r>
            <a:r>
              <a:rPr lang="en-IE" dirty="0"/>
              <a:t> Harry Potter-</a:t>
            </a:r>
            <a:r>
              <a:rPr lang="en-IE" dirty="0" err="1"/>
              <a:t>världen</a:t>
            </a:r>
            <a:r>
              <a:rPr lang="en-IE" dirty="0"/>
              <a:t> </a:t>
            </a:r>
            <a:r>
              <a:rPr lang="en-IE" dirty="0" err="1"/>
              <a:t>och</a:t>
            </a:r>
            <a:r>
              <a:rPr lang="en-IE" dirty="0"/>
              <a:t> runt om I </a:t>
            </a:r>
            <a:r>
              <a:rPr lang="en-IE" dirty="0" err="1"/>
              <a:t>huset</a:t>
            </a:r>
            <a:r>
              <a:rPr lang="en-IE" dirty="0"/>
              <a:t> </a:t>
            </a:r>
            <a:r>
              <a:rPr lang="en-IE" dirty="0" err="1"/>
              <a:t>hittar</a:t>
            </a:r>
            <a:r>
              <a:rPr lang="en-IE" dirty="0"/>
              <a:t> </a:t>
            </a:r>
            <a:r>
              <a:rPr lang="en-IE" dirty="0" err="1"/>
              <a:t>gästerna</a:t>
            </a:r>
            <a:r>
              <a:rPr lang="en-IE" dirty="0"/>
              <a:t> </a:t>
            </a:r>
            <a:r>
              <a:rPr lang="en-IE" dirty="0" err="1"/>
              <a:t>olika</a:t>
            </a:r>
            <a:r>
              <a:rPr lang="en-IE" dirty="0"/>
              <a:t> </a:t>
            </a:r>
            <a:r>
              <a:rPr lang="en-IE" dirty="0" err="1"/>
              <a:t>magiska</a:t>
            </a:r>
            <a:r>
              <a:rPr lang="en-IE" dirty="0"/>
              <a:t> </a:t>
            </a:r>
            <a:r>
              <a:rPr lang="en-IE" dirty="0" err="1"/>
              <a:t>inslag</a:t>
            </a:r>
            <a:r>
              <a:rPr lang="en-IE" dirty="0"/>
              <a:t> </a:t>
            </a:r>
            <a:r>
              <a:rPr lang="en-IE" dirty="0" err="1"/>
              <a:t>från</a:t>
            </a:r>
            <a:r>
              <a:rPr lang="en-IE" dirty="0"/>
              <a:t> </a:t>
            </a:r>
            <a:r>
              <a:rPr lang="en-IE" dirty="0" err="1"/>
              <a:t>deras</a:t>
            </a:r>
            <a:r>
              <a:rPr lang="en-IE" dirty="0"/>
              <a:t> </a:t>
            </a:r>
            <a:r>
              <a:rPr lang="en-IE" dirty="0" err="1"/>
              <a:t>favorit</a:t>
            </a:r>
            <a:r>
              <a:rPr lang="en-IE" dirty="0"/>
              <a:t> </a:t>
            </a:r>
            <a:r>
              <a:rPr lang="en-IE" dirty="0" err="1"/>
              <a:t>värld</a:t>
            </a:r>
            <a:r>
              <a:rPr lang="en-IE" dirty="0"/>
              <a:t>.</a:t>
            </a:r>
          </a:p>
        </p:txBody>
      </p:sp>
      <p:pic>
        <p:nvPicPr>
          <p:cNvPr id="10" name="Picture 6" descr="See the source image">
            <a:extLst>
              <a:ext uri="{FF2B5EF4-FFF2-40B4-BE49-F238E27FC236}">
                <a16:creationId xmlns:a16="http://schemas.microsoft.com/office/drawing/2014/main" id="{AB3477AF-ACF8-4AC1-A46B-8F91A78F6B2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83669" y="523574"/>
            <a:ext cx="3878674" cy="42227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isting image 17">
            <a:extLst>
              <a:ext uri="{FF2B5EF4-FFF2-40B4-BE49-F238E27FC236}">
                <a16:creationId xmlns:a16="http://schemas.microsoft.com/office/drawing/2014/main" id="{0E25B3FB-ED6F-4B0F-A904-E05F51FA68EC}"/>
              </a:ext>
            </a:extLst>
          </p:cNvPr>
          <p:cNvPicPr>
            <a:picLocks noGrp="1" noChangeAspect="1" noChangeArrowheads="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a:extLst>
              <a:ext uri="{FF2B5EF4-FFF2-40B4-BE49-F238E27FC236}">
                <a16:creationId xmlns:a16="http://schemas.microsoft.com/office/drawing/2014/main" id="{8111BD6D-D3ED-4B06-B859-88C7FF781739}"/>
              </a:ext>
            </a:extLst>
          </p:cNvPr>
          <p:cNvSpPr txBox="1">
            <a:spLocks/>
          </p:cNvSpPr>
          <p:nvPr/>
        </p:nvSpPr>
        <p:spPr>
          <a:xfrm>
            <a:off x="6878974" y="295055"/>
            <a:ext cx="5313026" cy="254000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SE" dirty="0">
                <a:solidFill>
                  <a:srgbClr val="E45E32"/>
                </a:solidFill>
              </a:rPr>
              <a:t>En Air BNB i Irland gör för magiska vistelser..</a:t>
            </a:r>
            <a:endParaRPr lang="en-IE" dirty="0">
              <a:solidFill>
                <a:srgbClr val="E45E32"/>
              </a:solidFill>
            </a:endParaRPr>
          </a:p>
        </p:txBody>
      </p:sp>
      <p:sp>
        <p:nvSpPr>
          <p:cNvPr id="8" name="TextBox 7">
            <a:extLst>
              <a:ext uri="{FF2B5EF4-FFF2-40B4-BE49-F238E27FC236}">
                <a16:creationId xmlns:a16="http://schemas.microsoft.com/office/drawing/2014/main" id="{B06B04BD-2A18-438D-A289-2D1A249F8ACC}"/>
              </a:ext>
            </a:extLst>
          </p:cNvPr>
          <p:cNvSpPr txBox="1"/>
          <p:nvPr/>
        </p:nvSpPr>
        <p:spPr>
          <a:xfrm>
            <a:off x="74089" y="4770235"/>
            <a:ext cx="4635795" cy="1938992"/>
          </a:xfrm>
          <a:prstGeom prst="rect">
            <a:avLst/>
          </a:prstGeom>
          <a:solidFill>
            <a:srgbClr val="E45E32"/>
          </a:solidFill>
        </p:spPr>
        <p:txBody>
          <a:bodyPr wrap="square" rtlCol="0">
            <a:spAutoFit/>
          </a:bodyPr>
          <a:lstStyle/>
          <a:p>
            <a:r>
              <a:rPr lang="sv-SE" sz="2400" dirty="0">
                <a:solidFill>
                  <a:schemeClr val="bg1"/>
                </a:solidFill>
              </a:rPr>
              <a:t>Roscommon har ingen koppling till Harry Potters värld, bra grafik, vision och inredning är det som gör detta speciellt..</a:t>
            </a:r>
          </a:p>
          <a:p>
            <a:endParaRPr lang="sv-SE" sz="2400" dirty="0">
              <a:solidFill>
                <a:schemeClr val="bg1"/>
              </a:solidFill>
            </a:endParaRPr>
          </a:p>
        </p:txBody>
      </p:sp>
    </p:spTree>
    <p:extLst>
      <p:ext uri="{BB962C8B-B14F-4D97-AF65-F5344CB8AC3E}">
        <p14:creationId xmlns:p14="http://schemas.microsoft.com/office/powerpoint/2010/main" val="4019110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6BEA85-5134-4C9A-9F91-779938A0F0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9050"/>
            <a:ext cx="12192000" cy="4462939"/>
          </a:xfrm>
          <a:prstGeom prst="rect">
            <a:avLst/>
          </a:prstGeom>
        </p:spPr>
      </p:pic>
      <p:pic>
        <p:nvPicPr>
          <p:cNvPr id="11" name="Picture 10">
            <a:extLst>
              <a:ext uri="{FF2B5EF4-FFF2-40B4-BE49-F238E27FC236}">
                <a16:creationId xmlns:a16="http://schemas.microsoft.com/office/drawing/2014/main" id="{775BA38A-5D12-41D6-8DDE-BBD1848ACF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311280"/>
            <a:ext cx="11753850" cy="2546720"/>
          </a:xfrm>
          <a:prstGeom prst="rect">
            <a:avLst/>
          </a:prstGeom>
        </p:spPr>
      </p:pic>
      <p:sp>
        <p:nvSpPr>
          <p:cNvPr id="12" name="TextBox 11">
            <a:extLst>
              <a:ext uri="{FF2B5EF4-FFF2-40B4-BE49-F238E27FC236}">
                <a16:creationId xmlns:a16="http://schemas.microsoft.com/office/drawing/2014/main" id="{E078935E-BC3B-4EC9-849A-F456B0E7C9E2}"/>
              </a:ext>
            </a:extLst>
          </p:cNvPr>
          <p:cNvSpPr txBox="1"/>
          <p:nvPr/>
        </p:nvSpPr>
        <p:spPr>
          <a:xfrm>
            <a:off x="76199" y="2055459"/>
            <a:ext cx="4635795" cy="1938992"/>
          </a:xfrm>
          <a:prstGeom prst="rect">
            <a:avLst/>
          </a:prstGeom>
          <a:solidFill>
            <a:srgbClr val="E45E32"/>
          </a:solidFill>
        </p:spPr>
        <p:txBody>
          <a:bodyPr wrap="square" rtlCol="0">
            <a:spAutoFit/>
          </a:bodyPr>
          <a:lstStyle/>
          <a:p>
            <a:r>
              <a:rPr lang="sv-SE" sz="2400" dirty="0">
                <a:solidFill>
                  <a:schemeClr val="bg1"/>
                </a:solidFill>
              </a:rPr>
              <a:t>Recensionerna ger en känsla av inte bara hur magiskt huset är utan den magiska upplevelsen och minnena det ger Harry Potter-fans</a:t>
            </a:r>
          </a:p>
          <a:p>
            <a:endParaRPr lang="sv-SE" sz="2400" dirty="0">
              <a:solidFill>
                <a:schemeClr val="bg1"/>
              </a:solidFill>
            </a:endParaRPr>
          </a:p>
        </p:txBody>
      </p:sp>
    </p:spTree>
    <p:extLst>
      <p:ext uri="{BB962C8B-B14F-4D97-AF65-F5344CB8AC3E}">
        <p14:creationId xmlns:p14="http://schemas.microsoft.com/office/powerpoint/2010/main" val="346322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wearing a uniform&#10;&#10;Description automatically generated">
            <a:extLst>
              <a:ext uri="{FF2B5EF4-FFF2-40B4-BE49-F238E27FC236}">
                <a16:creationId xmlns:a16="http://schemas.microsoft.com/office/drawing/2014/main" id="{6B12603C-8116-48E0-AEF8-0CAC9277641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D9975C11-2047-475F-9A97-CD34B2E31A2D}"/>
              </a:ext>
            </a:extLst>
          </p:cNvPr>
          <p:cNvSpPr>
            <a:spLocks noGrp="1"/>
          </p:cNvSpPr>
          <p:nvPr>
            <p:ph type="body" sz="quarter" idx="13"/>
          </p:nvPr>
        </p:nvSpPr>
        <p:spPr/>
        <p:txBody>
          <a:bodyPr>
            <a:normAutofit/>
          </a:bodyPr>
          <a:lstStyle/>
          <a:p>
            <a:r>
              <a:rPr lang="en-IE" dirty="0"/>
              <a:t>SEKTION 3</a:t>
            </a:r>
          </a:p>
          <a:p>
            <a:r>
              <a:rPr lang="en-IE" dirty="0"/>
              <a:t>NYTTJA KRAFTEN I POPKULTUR FANDOM</a:t>
            </a:r>
          </a:p>
        </p:txBody>
      </p:sp>
    </p:spTree>
    <p:extLst>
      <p:ext uri="{BB962C8B-B14F-4D97-AF65-F5344CB8AC3E}">
        <p14:creationId xmlns:p14="http://schemas.microsoft.com/office/powerpoint/2010/main" val="844777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Why Pop Culture?: Alexandre O. Philippe at TEDxMileHigh">
            <a:hlinkClick r:id="" action="ppaction://media"/>
            <a:extLst>
              <a:ext uri="{FF2B5EF4-FFF2-40B4-BE49-F238E27FC236}">
                <a16:creationId xmlns:a16="http://schemas.microsoft.com/office/drawing/2014/main" id="{2D5F9B7B-C792-4F14-B8A0-CCFD80E367D9}"/>
              </a:ext>
            </a:extLst>
          </p:cNvPr>
          <p:cNvPicPr>
            <a:picLocks noRot="1" noChangeAspect="1"/>
          </p:cNvPicPr>
          <p:nvPr>
            <a:videoFile r:link="rId1"/>
          </p:nvPr>
        </p:nvPicPr>
        <p:blipFill>
          <a:blip r:embed="rId3"/>
          <a:stretch>
            <a:fillRect/>
          </a:stretch>
        </p:blipFill>
        <p:spPr>
          <a:xfrm>
            <a:off x="918209" y="161406"/>
            <a:ext cx="10908032" cy="6163038"/>
          </a:xfrm>
          <a:prstGeom prst="rect">
            <a:avLst/>
          </a:prstGeom>
        </p:spPr>
      </p:pic>
      <p:sp>
        <p:nvSpPr>
          <p:cNvPr id="5" name="TextBox 4">
            <a:extLst>
              <a:ext uri="{FF2B5EF4-FFF2-40B4-BE49-F238E27FC236}">
                <a16:creationId xmlns:a16="http://schemas.microsoft.com/office/drawing/2014/main" id="{CE172642-5692-470E-8592-99DB4001078B}"/>
              </a:ext>
            </a:extLst>
          </p:cNvPr>
          <p:cNvSpPr txBox="1"/>
          <p:nvPr/>
        </p:nvSpPr>
        <p:spPr>
          <a:xfrm>
            <a:off x="365759" y="5493447"/>
            <a:ext cx="11675445" cy="830997"/>
          </a:xfrm>
          <a:prstGeom prst="rect">
            <a:avLst/>
          </a:prstGeom>
          <a:solidFill>
            <a:schemeClr val="accent2"/>
          </a:solidFill>
        </p:spPr>
        <p:txBody>
          <a:bodyPr wrap="square" rtlCol="0">
            <a:spAutoFit/>
          </a:bodyPr>
          <a:lstStyle/>
          <a:p>
            <a:pPr algn="ctr"/>
            <a:r>
              <a:rPr lang="sv-SE" sz="2400" dirty="0">
                <a:solidFill>
                  <a:schemeClr val="bg1"/>
                </a:solidFill>
              </a:rPr>
              <a:t>I den här videon ger Alexandre O. Philippe, en självutnämnd popkulturnörd oss en stor inblick i popkulturen, fans av popkultur, varför det är viktigt och hur det förenar oss..</a:t>
            </a:r>
          </a:p>
        </p:txBody>
      </p:sp>
    </p:spTree>
    <p:extLst>
      <p:ext uri="{BB962C8B-B14F-4D97-AF65-F5344CB8AC3E}">
        <p14:creationId xmlns:p14="http://schemas.microsoft.com/office/powerpoint/2010/main" val="336874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DE21FA-DC49-4D87-85A3-682837F440D8}"/>
              </a:ext>
            </a:extLst>
          </p:cNvPr>
          <p:cNvSpPr>
            <a:spLocks noGrp="1"/>
          </p:cNvSpPr>
          <p:nvPr>
            <p:ph type="body" sz="quarter" idx="13"/>
          </p:nvPr>
        </p:nvSpPr>
        <p:spPr/>
        <p:txBody>
          <a:bodyPr/>
          <a:lstStyle/>
          <a:p>
            <a:r>
              <a:rPr lang="en-IE" dirty="0" err="1"/>
              <a:t>Popkultur</a:t>
            </a:r>
            <a:r>
              <a:rPr lang="en-IE" dirty="0"/>
              <a:t> </a:t>
            </a:r>
            <a:r>
              <a:rPr lang="en-IE" dirty="0" err="1"/>
              <a:t>konventioner</a:t>
            </a:r>
            <a:r>
              <a:rPr lang="en-IE" dirty="0"/>
              <a:t> </a:t>
            </a:r>
          </a:p>
          <a:p>
            <a:r>
              <a:rPr lang="en-IE" dirty="0" err="1"/>
              <a:t>och</a:t>
            </a:r>
            <a:r>
              <a:rPr lang="en-IE" dirty="0"/>
              <a:t> </a:t>
            </a:r>
            <a:r>
              <a:rPr lang="en-IE" dirty="0" err="1"/>
              <a:t>festivaler</a:t>
            </a:r>
            <a:endParaRPr lang="en-IE" dirty="0"/>
          </a:p>
        </p:txBody>
      </p:sp>
      <p:sp>
        <p:nvSpPr>
          <p:cNvPr id="3" name="Text Placeholder 2">
            <a:extLst>
              <a:ext uri="{FF2B5EF4-FFF2-40B4-BE49-F238E27FC236}">
                <a16:creationId xmlns:a16="http://schemas.microsoft.com/office/drawing/2014/main" id="{63F66857-0306-42F5-BE37-E12F0D0EF72D}"/>
              </a:ext>
            </a:extLst>
          </p:cNvPr>
          <p:cNvSpPr>
            <a:spLocks noGrp="1"/>
          </p:cNvSpPr>
          <p:nvPr>
            <p:ph type="body" sz="quarter" idx="14"/>
          </p:nvPr>
        </p:nvSpPr>
        <p:spPr>
          <a:xfrm>
            <a:off x="497155" y="4879542"/>
            <a:ext cx="10069245" cy="1483157"/>
          </a:xfrm>
        </p:spPr>
        <p:txBody>
          <a:bodyPr/>
          <a:lstStyle/>
          <a:p>
            <a:r>
              <a:rPr lang="sv-SE" dirty="0"/>
              <a:t>Popkulturkonventioner tillgodoser fandom och deras intressen i film, serier, anime, TV-program, </a:t>
            </a:r>
            <a:r>
              <a:rPr lang="sv-SE" dirty="0" err="1"/>
              <a:t>cosplay</a:t>
            </a:r>
            <a:r>
              <a:rPr lang="sv-SE" dirty="0"/>
              <a:t>. De erbjuder fans möjligheten att köpa och sälja relaterade varor. </a:t>
            </a:r>
          </a:p>
          <a:p>
            <a:endParaRPr lang="en-IE" dirty="0"/>
          </a:p>
        </p:txBody>
      </p:sp>
      <p:pic>
        <p:nvPicPr>
          <p:cNvPr id="6" name="Picture Placeholder 5" descr="A group of people in clothing&#10;&#10;Description automatically generated">
            <a:extLst>
              <a:ext uri="{FF2B5EF4-FFF2-40B4-BE49-F238E27FC236}">
                <a16:creationId xmlns:a16="http://schemas.microsoft.com/office/drawing/2014/main" id="{B8917278-C9F1-4658-9D24-68DEE037E17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08296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37C6F56-9BB2-478E-A055-182750B6788F}"/>
              </a:ext>
            </a:extLst>
          </p:cNvPr>
          <p:cNvSpPr>
            <a:spLocks noGrp="1"/>
          </p:cNvSpPr>
          <p:nvPr>
            <p:ph type="body" sz="quarter" idx="13"/>
          </p:nvPr>
        </p:nvSpPr>
        <p:spPr>
          <a:xfrm>
            <a:off x="4635221" y="1458061"/>
            <a:ext cx="7442479" cy="2164180"/>
          </a:xfrm>
        </p:spPr>
        <p:txBody>
          <a:bodyPr>
            <a:normAutofit fontScale="77500" lnSpcReduction="20000"/>
          </a:bodyPr>
          <a:lstStyle/>
          <a:p>
            <a:r>
              <a:rPr lang="sv-SE" dirty="0" err="1"/>
              <a:t>Emerald</a:t>
            </a:r>
            <a:r>
              <a:rPr lang="sv-SE" dirty="0"/>
              <a:t> Isle Garrison tog Invasion NI Star </a:t>
            </a:r>
            <a:r>
              <a:rPr lang="sv-SE" dirty="0" err="1"/>
              <a:t>Wars-convention</a:t>
            </a:r>
            <a:r>
              <a:rPr lang="sv-SE" dirty="0"/>
              <a:t> till </a:t>
            </a:r>
            <a:r>
              <a:rPr lang="sv-SE" dirty="0" err="1"/>
              <a:t>Eikon</a:t>
            </a:r>
            <a:r>
              <a:rPr lang="sv-SE" dirty="0"/>
              <a:t> </a:t>
            </a:r>
            <a:r>
              <a:rPr lang="sv-SE" dirty="0" err="1"/>
              <a:t>Exhibition</a:t>
            </a:r>
            <a:r>
              <a:rPr lang="sv-SE" dirty="0"/>
              <a:t> Centre utanför Lisburn. Fans kunde se replikrekvisita i naturlig storlek, tillsammans med uppsättningar och ikoniska karaktärer - som stormtruppssoldater och Darth Vader på inspelningen.</a:t>
            </a:r>
            <a:endParaRPr lang="en-US" dirty="0"/>
          </a:p>
        </p:txBody>
      </p:sp>
      <p:sp>
        <p:nvSpPr>
          <p:cNvPr id="5" name="Text Placeholder 4">
            <a:extLst>
              <a:ext uri="{FF2B5EF4-FFF2-40B4-BE49-F238E27FC236}">
                <a16:creationId xmlns:a16="http://schemas.microsoft.com/office/drawing/2014/main" id="{14A46021-4202-4714-B78A-AB75E22B5202}"/>
              </a:ext>
            </a:extLst>
          </p:cNvPr>
          <p:cNvSpPr>
            <a:spLocks noGrp="1"/>
          </p:cNvSpPr>
          <p:nvPr>
            <p:ph type="body" sz="quarter" idx="14"/>
          </p:nvPr>
        </p:nvSpPr>
        <p:spPr>
          <a:xfrm>
            <a:off x="7814127" y="3664234"/>
            <a:ext cx="3932304" cy="1884310"/>
          </a:xfrm>
        </p:spPr>
        <p:txBody>
          <a:bodyPr/>
          <a:lstStyle/>
          <a:p>
            <a:r>
              <a:rPr lang="en-US" dirty="0" err="1"/>
              <a:t>Några</a:t>
            </a:r>
            <a:r>
              <a:rPr lang="en-US" dirty="0"/>
              <a:t> </a:t>
            </a:r>
            <a:r>
              <a:rPr lang="en-US" dirty="0" err="1"/>
              <a:t>kändisgäster</a:t>
            </a:r>
            <a:r>
              <a:rPr lang="en-US" dirty="0"/>
              <a:t> var </a:t>
            </a:r>
            <a:r>
              <a:rPr lang="en-US" dirty="0" err="1"/>
              <a:t>också</a:t>
            </a:r>
            <a:r>
              <a:rPr lang="en-US" dirty="0"/>
              <a:t> </a:t>
            </a:r>
            <a:r>
              <a:rPr lang="en-US" dirty="0" err="1"/>
              <a:t>närvarande</a:t>
            </a:r>
            <a:r>
              <a:rPr lang="en-US" dirty="0"/>
              <a:t>, bland </a:t>
            </a:r>
            <a:r>
              <a:rPr lang="en-US" dirty="0" err="1"/>
              <a:t>annat</a:t>
            </a:r>
            <a:r>
              <a:rPr lang="en-US" dirty="0"/>
              <a:t> </a:t>
            </a:r>
            <a:r>
              <a:rPr lang="en-US" dirty="0" err="1"/>
              <a:t>amiral</a:t>
            </a:r>
            <a:r>
              <a:rPr lang="en-US" dirty="0"/>
              <a:t> </a:t>
            </a:r>
            <a:r>
              <a:rPr lang="en-US" dirty="0" err="1"/>
              <a:t>Piett</a:t>
            </a:r>
            <a:r>
              <a:rPr lang="en-US" dirty="0"/>
              <a:t> (Kenneth Colley) </a:t>
            </a:r>
            <a:r>
              <a:rPr lang="en-US" dirty="0" err="1"/>
              <a:t>och</a:t>
            </a:r>
            <a:r>
              <a:rPr lang="en-US" dirty="0"/>
              <a:t> </a:t>
            </a:r>
            <a:r>
              <a:rPr lang="en-US" dirty="0" err="1"/>
              <a:t>Logray</a:t>
            </a:r>
            <a:r>
              <a:rPr lang="en-US" dirty="0"/>
              <a:t> the Ewok (Mike Edmonds).</a:t>
            </a:r>
          </a:p>
          <a:p>
            <a:r>
              <a:rPr lang="sv-SE" dirty="0"/>
              <a:t>Tusentals fans besökte konventet under helgen</a:t>
            </a:r>
          </a:p>
          <a:p>
            <a:endParaRPr lang="sv-SE" dirty="0"/>
          </a:p>
          <a:p>
            <a:endParaRPr lang="en-IE" dirty="0"/>
          </a:p>
        </p:txBody>
      </p:sp>
      <p:pic>
        <p:nvPicPr>
          <p:cNvPr id="3074" name="Picture 2">
            <a:extLst>
              <a:ext uri="{FF2B5EF4-FFF2-40B4-BE49-F238E27FC236}">
                <a16:creationId xmlns:a16="http://schemas.microsoft.com/office/drawing/2014/main" id="{C4421EDA-B614-40A7-8E33-9A2238AE7D70}"/>
              </a:ext>
            </a:extLst>
          </p:cNvPr>
          <p:cNvPicPr>
            <a:picLocks noGrp="1" noChangeAspect="1" noChangeArrowheads="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586D6EB-9CBE-4E98-B79A-39EC69C80DBC}"/>
              </a:ext>
            </a:extLst>
          </p:cNvPr>
          <p:cNvPicPr>
            <a:picLocks noGrp="1" noChangeAspect="1" noChangeArrowheads="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4"/>
            <a:extLst>
              <a:ext uri="{FF2B5EF4-FFF2-40B4-BE49-F238E27FC236}">
                <a16:creationId xmlns:a16="http://schemas.microsoft.com/office/drawing/2014/main" id="{829E3A47-C34D-481B-9EDD-3527F1DE2960}"/>
              </a:ext>
            </a:extLst>
          </p:cNvPr>
          <p:cNvSpPr txBox="1"/>
          <p:nvPr/>
        </p:nvSpPr>
        <p:spPr>
          <a:xfrm>
            <a:off x="1397000" y="4746324"/>
            <a:ext cx="1384300" cy="369332"/>
          </a:xfrm>
          <a:prstGeom prst="rect">
            <a:avLst/>
          </a:prstGeom>
          <a:noFill/>
        </p:spPr>
        <p:txBody>
          <a:bodyPr wrap="square" rtlCol="0">
            <a:spAutoFit/>
          </a:bodyPr>
          <a:lstStyle/>
          <a:p>
            <a:pPr algn="r"/>
            <a:r>
              <a:rPr lang="en-IE" dirty="0">
                <a:hlinkClick r:id="rId4"/>
              </a:rPr>
              <a:t>Source</a:t>
            </a:r>
            <a:endParaRPr lang="en-IE" dirty="0"/>
          </a:p>
        </p:txBody>
      </p:sp>
    </p:spTree>
    <p:extLst>
      <p:ext uri="{BB962C8B-B14F-4D97-AF65-F5344CB8AC3E}">
        <p14:creationId xmlns:p14="http://schemas.microsoft.com/office/powerpoint/2010/main" val="23061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A41445-4ACE-4424-BFFE-305FB79B27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4404" y="316041"/>
            <a:ext cx="5394462" cy="5856159"/>
          </a:xfrm>
          <a:prstGeom prst="rect">
            <a:avLst/>
          </a:prstGeom>
        </p:spPr>
      </p:pic>
      <p:sp>
        <p:nvSpPr>
          <p:cNvPr id="3" name="Text Placeholder 2">
            <a:extLst>
              <a:ext uri="{FF2B5EF4-FFF2-40B4-BE49-F238E27FC236}">
                <a16:creationId xmlns:a16="http://schemas.microsoft.com/office/drawing/2014/main" id="{035783F7-4F0B-474E-9452-AB0B59CEA517}"/>
              </a:ext>
            </a:extLst>
          </p:cNvPr>
          <p:cNvSpPr>
            <a:spLocks noGrp="1"/>
          </p:cNvSpPr>
          <p:nvPr>
            <p:ph type="body" sz="quarter" idx="14"/>
          </p:nvPr>
        </p:nvSpPr>
        <p:spPr>
          <a:xfrm>
            <a:off x="6793918" y="3209365"/>
            <a:ext cx="4902027" cy="968329"/>
          </a:xfrm>
        </p:spPr>
        <p:txBody>
          <a:bodyPr/>
          <a:lstStyle/>
          <a:p>
            <a:r>
              <a:rPr lang="en-IE" dirty="0"/>
              <a:t>NYTTJA KRAFTEN I POPKULTUR FANDOM</a:t>
            </a:r>
          </a:p>
        </p:txBody>
      </p:sp>
      <p:sp>
        <p:nvSpPr>
          <p:cNvPr id="4" name="Text Placeholder 3">
            <a:extLst>
              <a:ext uri="{FF2B5EF4-FFF2-40B4-BE49-F238E27FC236}">
                <a16:creationId xmlns:a16="http://schemas.microsoft.com/office/drawing/2014/main" id="{306F49EF-F1AB-4833-9A9D-B9935B2A0EB8}"/>
              </a:ext>
            </a:extLst>
          </p:cNvPr>
          <p:cNvSpPr>
            <a:spLocks noGrp="1"/>
          </p:cNvSpPr>
          <p:nvPr>
            <p:ph type="body" sz="quarter" idx="15"/>
          </p:nvPr>
        </p:nvSpPr>
        <p:spPr>
          <a:solidFill>
            <a:srgbClr val="1198D1"/>
          </a:solidFill>
        </p:spPr>
        <p:txBody>
          <a:bodyPr/>
          <a:lstStyle/>
          <a:p>
            <a:r>
              <a:rPr lang="en-IE" dirty="0"/>
              <a:t>3</a:t>
            </a:r>
          </a:p>
        </p:txBody>
      </p:sp>
      <p:sp>
        <p:nvSpPr>
          <p:cNvPr id="5" name="Text Placeholder 4">
            <a:extLst>
              <a:ext uri="{FF2B5EF4-FFF2-40B4-BE49-F238E27FC236}">
                <a16:creationId xmlns:a16="http://schemas.microsoft.com/office/drawing/2014/main" id="{31D0A785-DE70-43EB-BAEE-5FE889806743}"/>
              </a:ext>
            </a:extLst>
          </p:cNvPr>
          <p:cNvSpPr>
            <a:spLocks noGrp="1"/>
          </p:cNvSpPr>
          <p:nvPr>
            <p:ph type="body" sz="quarter" idx="16"/>
          </p:nvPr>
        </p:nvSpPr>
        <p:spPr>
          <a:xfrm>
            <a:off x="6843009" y="4541943"/>
            <a:ext cx="4902027" cy="968329"/>
          </a:xfrm>
        </p:spPr>
        <p:txBody>
          <a:bodyPr/>
          <a:lstStyle/>
          <a:p>
            <a:r>
              <a:rPr lang="en-IE" dirty="0"/>
              <a:t>SPOTLIGHT PÅ ANVÄNDARGENERERAT INNEHÅLL</a:t>
            </a:r>
          </a:p>
        </p:txBody>
      </p:sp>
      <p:sp>
        <p:nvSpPr>
          <p:cNvPr id="6" name="Text Placeholder 5">
            <a:extLst>
              <a:ext uri="{FF2B5EF4-FFF2-40B4-BE49-F238E27FC236}">
                <a16:creationId xmlns:a16="http://schemas.microsoft.com/office/drawing/2014/main" id="{F9CC331F-DCE0-43EC-BED4-BD6FCE48B188}"/>
              </a:ext>
            </a:extLst>
          </p:cNvPr>
          <p:cNvSpPr>
            <a:spLocks noGrp="1"/>
          </p:cNvSpPr>
          <p:nvPr>
            <p:ph type="body" sz="quarter" idx="17"/>
          </p:nvPr>
        </p:nvSpPr>
        <p:spPr>
          <a:solidFill>
            <a:srgbClr val="F5B020"/>
          </a:solidFill>
        </p:spPr>
        <p:txBody>
          <a:bodyPr/>
          <a:lstStyle/>
          <a:p>
            <a:r>
              <a:rPr lang="en-IE" dirty="0"/>
              <a:t>4</a:t>
            </a:r>
          </a:p>
        </p:txBody>
      </p:sp>
      <p:sp>
        <p:nvSpPr>
          <p:cNvPr id="7" name="Text Placeholder 6">
            <a:extLst>
              <a:ext uri="{FF2B5EF4-FFF2-40B4-BE49-F238E27FC236}">
                <a16:creationId xmlns:a16="http://schemas.microsoft.com/office/drawing/2014/main" id="{9211FD49-601F-482F-8ABE-16EAFC4D3CD5}"/>
              </a:ext>
            </a:extLst>
          </p:cNvPr>
          <p:cNvSpPr>
            <a:spLocks noGrp="1"/>
          </p:cNvSpPr>
          <p:nvPr>
            <p:ph type="body" sz="quarter" idx="18"/>
          </p:nvPr>
        </p:nvSpPr>
        <p:spPr>
          <a:xfrm>
            <a:off x="6815095" y="5740643"/>
            <a:ext cx="4902027" cy="968329"/>
          </a:xfrm>
        </p:spPr>
        <p:txBody>
          <a:bodyPr/>
          <a:lstStyle/>
          <a:p>
            <a:r>
              <a:rPr lang="en-IE" dirty="0"/>
              <a:t>KÄNDIS OCH INFLUENCER- MARKNADSFÖRING</a:t>
            </a:r>
          </a:p>
        </p:txBody>
      </p:sp>
      <p:sp>
        <p:nvSpPr>
          <p:cNvPr id="8" name="Text Placeholder 7">
            <a:extLst>
              <a:ext uri="{FF2B5EF4-FFF2-40B4-BE49-F238E27FC236}">
                <a16:creationId xmlns:a16="http://schemas.microsoft.com/office/drawing/2014/main" id="{ED1293A3-DD98-4A91-8793-5610CCC43F20}"/>
              </a:ext>
            </a:extLst>
          </p:cNvPr>
          <p:cNvSpPr>
            <a:spLocks noGrp="1"/>
          </p:cNvSpPr>
          <p:nvPr>
            <p:ph type="body" sz="quarter" idx="19"/>
          </p:nvPr>
        </p:nvSpPr>
        <p:spPr>
          <a:solidFill>
            <a:srgbClr val="DD1B50"/>
          </a:solidFill>
        </p:spPr>
        <p:txBody>
          <a:bodyPr/>
          <a:lstStyle/>
          <a:p>
            <a:r>
              <a:rPr lang="en-IE" dirty="0"/>
              <a:t>5</a:t>
            </a:r>
          </a:p>
        </p:txBody>
      </p:sp>
      <p:sp>
        <p:nvSpPr>
          <p:cNvPr id="9" name="Text Placeholder 8">
            <a:extLst>
              <a:ext uri="{FF2B5EF4-FFF2-40B4-BE49-F238E27FC236}">
                <a16:creationId xmlns:a16="http://schemas.microsoft.com/office/drawing/2014/main" id="{48D2091F-8325-453B-9688-9A200775695F}"/>
              </a:ext>
            </a:extLst>
          </p:cNvPr>
          <p:cNvSpPr>
            <a:spLocks noGrp="1"/>
          </p:cNvSpPr>
          <p:nvPr>
            <p:ph type="body" sz="quarter" idx="13"/>
          </p:nvPr>
        </p:nvSpPr>
        <p:spPr>
          <a:xfrm>
            <a:off x="114301" y="666750"/>
            <a:ext cx="5404446" cy="2102994"/>
          </a:xfrm>
          <a:solidFill>
            <a:srgbClr val="E45E32"/>
          </a:solidFill>
        </p:spPr>
        <p:txBody>
          <a:bodyPr>
            <a:normAutofit/>
          </a:bodyPr>
          <a:lstStyle/>
          <a:p>
            <a:pPr algn="ctr"/>
            <a:endParaRPr lang="en-IE" dirty="0"/>
          </a:p>
          <a:p>
            <a:pPr algn="ctr"/>
            <a:r>
              <a:rPr lang="en-IE" dirty="0"/>
              <a:t>MODUL 4 INNEHÅLL</a:t>
            </a:r>
          </a:p>
        </p:txBody>
      </p:sp>
      <p:sp>
        <p:nvSpPr>
          <p:cNvPr id="10" name="Text Placeholder 9">
            <a:extLst>
              <a:ext uri="{FF2B5EF4-FFF2-40B4-BE49-F238E27FC236}">
                <a16:creationId xmlns:a16="http://schemas.microsoft.com/office/drawing/2014/main" id="{63B1B6F9-E9F5-4C3D-8083-407FB5B0362D}"/>
              </a:ext>
            </a:extLst>
          </p:cNvPr>
          <p:cNvSpPr>
            <a:spLocks noGrp="1"/>
          </p:cNvSpPr>
          <p:nvPr>
            <p:ph type="body" sz="quarter" idx="20"/>
          </p:nvPr>
        </p:nvSpPr>
        <p:spPr>
          <a:xfrm>
            <a:off x="5837978" y="2096644"/>
            <a:ext cx="685799" cy="635000"/>
          </a:xfrm>
          <a:solidFill>
            <a:srgbClr val="91BE46"/>
          </a:solidFill>
        </p:spPr>
        <p:txBody>
          <a:bodyPr/>
          <a:lstStyle/>
          <a:p>
            <a:r>
              <a:rPr lang="en-IE" dirty="0"/>
              <a:t>2</a:t>
            </a:r>
          </a:p>
        </p:txBody>
      </p:sp>
      <p:sp>
        <p:nvSpPr>
          <p:cNvPr id="11" name="Text Placeholder 10">
            <a:extLst>
              <a:ext uri="{FF2B5EF4-FFF2-40B4-BE49-F238E27FC236}">
                <a16:creationId xmlns:a16="http://schemas.microsoft.com/office/drawing/2014/main" id="{1A0D5563-DFEE-4E92-A484-A9AE49B1A2DB}"/>
              </a:ext>
            </a:extLst>
          </p:cNvPr>
          <p:cNvSpPr>
            <a:spLocks noGrp="1"/>
          </p:cNvSpPr>
          <p:nvPr>
            <p:ph type="body" sz="quarter" idx="21"/>
          </p:nvPr>
        </p:nvSpPr>
        <p:spPr>
          <a:solidFill>
            <a:srgbClr val="9A2E90"/>
          </a:solidFill>
        </p:spPr>
        <p:txBody>
          <a:bodyPr/>
          <a:lstStyle/>
          <a:p>
            <a:r>
              <a:rPr lang="en-IE" dirty="0"/>
              <a:t>1</a:t>
            </a:r>
          </a:p>
        </p:txBody>
      </p:sp>
      <p:sp>
        <p:nvSpPr>
          <p:cNvPr id="12" name="Text Placeholder 11">
            <a:extLst>
              <a:ext uri="{FF2B5EF4-FFF2-40B4-BE49-F238E27FC236}">
                <a16:creationId xmlns:a16="http://schemas.microsoft.com/office/drawing/2014/main" id="{A0B62811-2390-4DA8-B1CF-474D80A3C3F9}"/>
              </a:ext>
            </a:extLst>
          </p:cNvPr>
          <p:cNvSpPr>
            <a:spLocks noGrp="1"/>
          </p:cNvSpPr>
          <p:nvPr>
            <p:ph type="body" sz="quarter" idx="22"/>
          </p:nvPr>
        </p:nvSpPr>
        <p:spPr/>
        <p:txBody>
          <a:bodyPr/>
          <a:lstStyle/>
          <a:p>
            <a:r>
              <a:rPr lang="en-IE" sz="2300" dirty="0"/>
              <a:t>INTRO:VARFÖR POPKULTURTURISM BEHÖVER SPECIELL MARKNADSFÖRING</a:t>
            </a:r>
          </a:p>
        </p:txBody>
      </p:sp>
      <p:sp>
        <p:nvSpPr>
          <p:cNvPr id="13" name="Text Placeholder 12">
            <a:extLst>
              <a:ext uri="{FF2B5EF4-FFF2-40B4-BE49-F238E27FC236}">
                <a16:creationId xmlns:a16="http://schemas.microsoft.com/office/drawing/2014/main" id="{3C4C16BC-29DF-473A-9283-0DEE1C3E35A1}"/>
              </a:ext>
            </a:extLst>
          </p:cNvPr>
          <p:cNvSpPr>
            <a:spLocks noGrp="1"/>
          </p:cNvSpPr>
          <p:nvPr>
            <p:ph type="body" sz="quarter" idx="23"/>
          </p:nvPr>
        </p:nvSpPr>
        <p:spPr>
          <a:xfrm>
            <a:off x="6843008" y="1876787"/>
            <a:ext cx="4902027" cy="968329"/>
          </a:xfrm>
        </p:spPr>
        <p:txBody>
          <a:bodyPr/>
          <a:lstStyle/>
          <a:p>
            <a:r>
              <a:rPr lang="en-IE" dirty="0"/>
              <a:t>BYGG DITT POPKULTURTURISM VARUMÄRKE</a:t>
            </a:r>
          </a:p>
        </p:txBody>
      </p:sp>
      <p:sp>
        <p:nvSpPr>
          <p:cNvPr id="14" name="TextBox 13">
            <a:extLst>
              <a:ext uri="{FF2B5EF4-FFF2-40B4-BE49-F238E27FC236}">
                <a16:creationId xmlns:a16="http://schemas.microsoft.com/office/drawing/2014/main" id="{93C94022-3C7F-48E2-9642-20F0513F6AF1}"/>
              </a:ext>
            </a:extLst>
          </p:cNvPr>
          <p:cNvSpPr txBox="1"/>
          <p:nvPr/>
        </p:nvSpPr>
        <p:spPr>
          <a:xfrm>
            <a:off x="437437" y="6311243"/>
            <a:ext cx="4970941" cy="461665"/>
          </a:xfrm>
          <a:prstGeom prst="rect">
            <a:avLst/>
          </a:prstGeom>
          <a:noFill/>
        </p:spPr>
        <p:txBody>
          <a:bodyPr wrap="square">
            <a:spAutoFit/>
          </a:bodyPr>
          <a:lstStyle/>
          <a:p>
            <a:r>
              <a:rPr lang="en-US" sz="800" b="0" i="0" dirty="0">
                <a:solidFill>
                  <a:srgbClr val="323338"/>
                </a:solidFill>
                <a:effectLst/>
              </a:rPr>
              <a:t>This project has been funded with support from the European Commission. This publication reflects the views only of the author(s), and the Commission cannot be held responsible for any use, which may be made of the information contained therein. </a:t>
            </a:r>
            <a:endParaRPr lang="en-IE" sz="800" dirty="0"/>
          </a:p>
        </p:txBody>
      </p:sp>
    </p:spTree>
    <p:extLst>
      <p:ext uri="{BB962C8B-B14F-4D97-AF65-F5344CB8AC3E}">
        <p14:creationId xmlns:p14="http://schemas.microsoft.com/office/powerpoint/2010/main" val="1271810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ass, outdoor, sky, person&#10;&#10;Description automatically generated">
            <a:extLst>
              <a:ext uri="{FF2B5EF4-FFF2-40B4-BE49-F238E27FC236}">
                <a16:creationId xmlns:a16="http://schemas.microsoft.com/office/drawing/2014/main" id="{0F458150-298B-4ED0-B50B-566EB90C20A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pic>
        <p:nvPicPr>
          <p:cNvPr id="10" name="Picture Placeholder 9" descr="A group of people in clothing walking down a street&#10;&#10;Description automatically generated with low confidence">
            <a:extLst>
              <a:ext uri="{FF2B5EF4-FFF2-40B4-BE49-F238E27FC236}">
                <a16:creationId xmlns:a16="http://schemas.microsoft.com/office/drawing/2014/main" id="{354C65F7-EDD3-41BB-8DCD-014590649996}"/>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p:blipFill>
        <p:spPr/>
      </p:pic>
      <p:sp>
        <p:nvSpPr>
          <p:cNvPr id="4" name="Text Placeholder 3">
            <a:extLst>
              <a:ext uri="{FF2B5EF4-FFF2-40B4-BE49-F238E27FC236}">
                <a16:creationId xmlns:a16="http://schemas.microsoft.com/office/drawing/2014/main" id="{6C42E581-9F3C-4BC8-8C67-36F308BBE230}"/>
              </a:ext>
            </a:extLst>
          </p:cNvPr>
          <p:cNvSpPr>
            <a:spLocks noGrp="1"/>
          </p:cNvSpPr>
          <p:nvPr>
            <p:ph type="body" sz="quarter" idx="13"/>
          </p:nvPr>
        </p:nvSpPr>
        <p:spPr>
          <a:xfrm>
            <a:off x="4635221" y="1381861"/>
            <a:ext cx="7366279" cy="1791502"/>
          </a:xfrm>
        </p:spPr>
        <p:txBody>
          <a:bodyPr>
            <a:noAutofit/>
          </a:bodyPr>
          <a:lstStyle/>
          <a:p>
            <a:r>
              <a:rPr lang="sv-SE" dirty="0"/>
              <a:t>Den årliga JORVIK Viking Festival, som är erkänd som Europas största vikingafestival, är ett stadsomfattande firande av Yorks vikingaarv</a:t>
            </a:r>
          </a:p>
          <a:p>
            <a:endParaRPr lang="sv-SE" dirty="0"/>
          </a:p>
          <a:p>
            <a:endParaRPr lang="en-IE" dirty="0"/>
          </a:p>
        </p:txBody>
      </p:sp>
      <p:sp>
        <p:nvSpPr>
          <p:cNvPr id="5" name="Text Placeholder 4">
            <a:extLst>
              <a:ext uri="{FF2B5EF4-FFF2-40B4-BE49-F238E27FC236}">
                <a16:creationId xmlns:a16="http://schemas.microsoft.com/office/drawing/2014/main" id="{70691C78-7415-47BA-93E5-E207FB310C8A}"/>
              </a:ext>
            </a:extLst>
          </p:cNvPr>
          <p:cNvSpPr>
            <a:spLocks noGrp="1"/>
          </p:cNvSpPr>
          <p:nvPr>
            <p:ph type="body" sz="quarter" idx="14"/>
          </p:nvPr>
        </p:nvSpPr>
        <p:spPr>
          <a:xfrm>
            <a:off x="7814127" y="3570338"/>
            <a:ext cx="3932304" cy="2164180"/>
          </a:xfrm>
        </p:spPr>
        <p:txBody>
          <a:bodyPr/>
          <a:lstStyle/>
          <a:p>
            <a:r>
              <a:rPr lang="sv-SE" dirty="0"/>
              <a:t>Festivalens program med familjevänliga evenemang, föreläsningar, guidade turer och </a:t>
            </a:r>
            <a:r>
              <a:rPr lang="sv-SE" dirty="0" err="1"/>
              <a:t>battle</a:t>
            </a:r>
            <a:r>
              <a:rPr lang="sv-SE" dirty="0"/>
              <a:t> re-</a:t>
            </a:r>
            <a:r>
              <a:rPr lang="sv-SE" dirty="0" err="1"/>
              <a:t>enactments</a:t>
            </a:r>
            <a:r>
              <a:rPr lang="sv-SE" dirty="0"/>
              <a:t> lockar över 50 000 besökare varje år från hela världen, och många återvänder år efter år för att delta och njuta av atmosfären.</a:t>
            </a:r>
          </a:p>
          <a:p>
            <a:endParaRPr lang="sv-SE" dirty="0"/>
          </a:p>
          <a:p>
            <a:endParaRPr lang="en-IE" dirty="0"/>
          </a:p>
        </p:txBody>
      </p:sp>
      <p:sp>
        <p:nvSpPr>
          <p:cNvPr id="6" name="TextBox 5">
            <a:extLst>
              <a:ext uri="{FF2B5EF4-FFF2-40B4-BE49-F238E27FC236}">
                <a16:creationId xmlns:a16="http://schemas.microsoft.com/office/drawing/2014/main" id="{301F60B4-EBF8-4351-8983-ECA8C24C4C93}"/>
              </a:ext>
            </a:extLst>
          </p:cNvPr>
          <p:cNvSpPr txBox="1"/>
          <p:nvPr/>
        </p:nvSpPr>
        <p:spPr>
          <a:xfrm>
            <a:off x="1473200" y="4889500"/>
            <a:ext cx="1346200" cy="369332"/>
          </a:xfrm>
          <a:prstGeom prst="rect">
            <a:avLst/>
          </a:prstGeom>
          <a:noFill/>
        </p:spPr>
        <p:txBody>
          <a:bodyPr wrap="square" rtlCol="0">
            <a:spAutoFit/>
          </a:bodyPr>
          <a:lstStyle/>
          <a:p>
            <a:pPr algn="r"/>
            <a:r>
              <a:rPr lang="en-IE" dirty="0">
                <a:hlinkClick r:id="rId6"/>
              </a:rPr>
              <a:t>Source</a:t>
            </a:r>
            <a:endParaRPr lang="en-IE" dirty="0"/>
          </a:p>
        </p:txBody>
      </p:sp>
    </p:spTree>
    <p:extLst>
      <p:ext uri="{BB962C8B-B14F-4D97-AF65-F5344CB8AC3E}">
        <p14:creationId xmlns:p14="http://schemas.microsoft.com/office/powerpoint/2010/main" val="2742726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wearing a uniform&#10;&#10;Description automatically generated">
            <a:extLst>
              <a:ext uri="{FF2B5EF4-FFF2-40B4-BE49-F238E27FC236}">
                <a16:creationId xmlns:a16="http://schemas.microsoft.com/office/drawing/2014/main" id="{6B12603C-8116-48E0-AEF8-0CAC9277641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D9975C11-2047-475F-9A97-CD34B2E31A2D}"/>
              </a:ext>
            </a:extLst>
          </p:cNvPr>
          <p:cNvSpPr>
            <a:spLocks noGrp="1"/>
          </p:cNvSpPr>
          <p:nvPr>
            <p:ph type="body" sz="quarter" idx="13"/>
          </p:nvPr>
        </p:nvSpPr>
        <p:spPr/>
        <p:txBody>
          <a:bodyPr>
            <a:normAutofit/>
          </a:bodyPr>
          <a:lstStyle/>
          <a:p>
            <a:r>
              <a:rPr lang="en-IE" dirty="0"/>
              <a:t>SEKTION 4</a:t>
            </a:r>
          </a:p>
          <a:p>
            <a:r>
              <a:rPr lang="en-IE" dirty="0"/>
              <a:t>SPOTLIGHT PÅ ANVÄNDARGENERERAT INNEHÅLL</a:t>
            </a:r>
          </a:p>
          <a:p>
            <a:endParaRPr lang="en-IE" dirty="0"/>
          </a:p>
        </p:txBody>
      </p:sp>
    </p:spTree>
    <p:extLst>
      <p:ext uri="{BB962C8B-B14F-4D97-AF65-F5344CB8AC3E}">
        <p14:creationId xmlns:p14="http://schemas.microsoft.com/office/powerpoint/2010/main" val="63650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B36D9-D2C3-4339-AA70-C8A797F7877D}"/>
              </a:ext>
            </a:extLst>
          </p:cNvPr>
          <p:cNvSpPr>
            <a:spLocks noGrp="1"/>
          </p:cNvSpPr>
          <p:nvPr>
            <p:ph type="body" sz="quarter" idx="13"/>
          </p:nvPr>
        </p:nvSpPr>
        <p:spPr/>
        <p:txBody>
          <a:bodyPr/>
          <a:lstStyle/>
          <a:p>
            <a:r>
              <a:rPr lang="en-IE" dirty="0" err="1"/>
              <a:t>Vad</a:t>
            </a:r>
            <a:r>
              <a:rPr lang="en-IE" dirty="0"/>
              <a:t> </a:t>
            </a:r>
            <a:r>
              <a:rPr lang="en-IE" dirty="0" err="1"/>
              <a:t>är</a:t>
            </a:r>
            <a:r>
              <a:rPr lang="en-IE" dirty="0"/>
              <a:t> </a:t>
            </a:r>
            <a:r>
              <a:rPr lang="en-IE" dirty="0" err="1"/>
              <a:t>användargenererat</a:t>
            </a:r>
            <a:r>
              <a:rPr lang="en-IE" dirty="0"/>
              <a:t> </a:t>
            </a:r>
            <a:r>
              <a:rPr lang="en-IE" dirty="0" err="1"/>
              <a:t>innehåll</a:t>
            </a:r>
            <a:r>
              <a:rPr lang="en-IE" dirty="0"/>
              <a:t>?
</a:t>
            </a:r>
          </a:p>
        </p:txBody>
      </p:sp>
      <p:sp>
        <p:nvSpPr>
          <p:cNvPr id="3" name="Text Placeholder 2">
            <a:extLst>
              <a:ext uri="{FF2B5EF4-FFF2-40B4-BE49-F238E27FC236}">
                <a16:creationId xmlns:a16="http://schemas.microsoft.com/office/drawing/2014/main" id="{C9CDBA9E-51ED-4C87-AFAC-2F32D3356379}"/>
              </a:ext>
            </a:extLst>
          </p:cNvPr>
          <p:cNvSpPr>
            <a:spLocks noGrp="1"/>
          </p:cNvSpPr>
          <p:nvPr>
            <p:ph type="body" sz="quarter" idx="14"/>
          </p:nvPr>
        </p:nvSpPr>
        <p:spPr>
          <a:xfrm>
            <a:off x="497155" y="4729886"/>
            <a:ext cx="10135403" cy="469184"/>
          </a:xfrm>
        </p:spPr>
        <p:txBody>
          <a:bodyPr/>
          <a:lstStyle/>
          <a:p>
            <a:r>
              <a:rPr lang="sv-SE" dirty="0" err="1"/>
              <a:t>Användargenererat</a:t>
            </a:r>
            <a:r>
              <a:rPr lang="sv-SE" dirty="0"/>
              <a:t> innehåll (AGI) är alla former av innehåll, till exempel bilder, videor, text och ljud, som har publicerats av användare på </a:t>
            </a:r>
            <a:r>
              <a:rPr lang="sv-SE" dirty="0" err="1"/>
              <a:t>onlineplattformar</a:t>
            </a:r>
            <a:r>
              <a:rPr lang="sv-SE" dirty="0"/>
              <a:t> som recensioner, sociala medier och </a:t>
            </a:r>
            <a:r>
              <a:rPr lang="sv-SE" dirty="0" err="1"/>
              <a:t>wikis</a:t>
            </a:r>
            <a:r>
              <a:rPr lang="sv-SE" dirty="0"/>
              <a:t>. Det är något som konsumenterna skapar för att sprida information online om produkter eller tjänster. Popkulturturism är starkt beroende av fandoms och det betyder att AGI är ett superviktigt marknadsföringsverktyg ...
</a:t>
            </a:r>
            <a:endParaRPr lang="en-IE" dirty="0"/>
          </a:p>
        </p:txBody>
      </p:sp>
      <p:pic>
        <p:nvPicPr>
          <p:cNvPr id="6" name="Picture Placeholder 5" descr="Three teenagers taking a selfie on their mobile phone">
            <a:extLst>
              <a:ext uri="{FF2B5EF4-FFF2-40B4-BE49-F238E27FC236}">
                <a16:creationId xmlns:a16="http://schemas.microsoft.com/office/drawing/2014/main" id="{8DF514F2-C08F-4EAD-BFF1-FA95F9DC34D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3565525" y="-10886"/>
            <a:ext cx="8626475" cy="4540251"/>
          </a:xfrm>
        </p:spPr>
      </p:pic>
    </p:spTree>
    <p:extLst>
      <p:ext uri="{BB962C8B-B14F-4D97-AF65-F5344CB8AC3E}">
        <p14:creationId xmlns:p14="http://schemas.microsoft.com/office/powerpoint/2010/main" val="2865546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E26CB1-EE25-40D5-A807-7290C30BCDE1}"/>
              </a:ext>
            </a:extLst>
          </p:cNvPr>
          <p:cNvSpPr>
            <a:spLocks noGrp="1"/>
          </p:cNvSpPr>
          <p:nvPr>
            <p:ph type="body" sz="quarter" idx="13"/>
          </p:nvPr>
        </p:nvSpPr>
        <p:spPr>
          <a:xfrm>
            <a:off x="255181" y="3115340"/>
            <a:ext cx="4901610" cy="2945218"/>
          </a:xfrm>
        </p:spPr>
        <p:txBody>
          <a:bodyPr>
            <a:normAutofit fontScale="92500" lnSpcReduction="10000"/>
          </a:bodyPr>
          <a:lstStyle/>
          <a:p>
            <a:r>
              <a:rPr lang="sv-SE" sz="2800" dirty="0"/>
              <a:t>85% av användarna tycker att visuellt </a:t>
            </a:r>
            <a:r>
              <a:rPr lang="sv-SE" sz="2800" dirty="0" err="1"/>
              <a:t>användargenererat</a:t>
            </a:r>
            <a:r>
              <a:rPr lang="sv-SE" sz="2800" dirty="0"/>
              <a:t> innehåll (AGI) är mer övertygande än varumärkesfoton eller videor.
Det är därför </a:t>
            </a:r>
            <a:r>
              <a:rPr lang="sv-SE" sz="2800" dirty="0" err="1"/>
              <a:t>användargenererat</a:t>
            </a:r>
            <a:r>
              <a:rPr lang="sv-SE" sz="2800" dirty="0"/>
              <a:t> innehåll betraktas som guld för innehållsmarknadsföring.
</a:t>
            </a:r>
            <a:endParaRPr lang="en-IE" sz="2400" dirty="0"/>
          </a:p>
        </p:txBody>
      </p:sp>
      <p:pic>
        <p:nvPicPr>
          <p:cNvPr id="10" name="Picture Placeholder 9" descr="A person holding a phone&#10;&#10;Description automatically generated with low confidence">
            <a:extLst>
              <a:ext uri="{FF2B5EF4-FFF2-40B4-BE49-F238E27FC236}">
                <a16:creationId xmlns:a16="http://schemas.microsoft.com/office/drawing/2014/main" id="{C14DB9BD-320B-4411-A005-8EC0077E034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780655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FEDF33-987C-4663-9A69-E8550A229835}"/>
              </a:ext>
            </a:extLst>
          </p:cNvPr>
          <p:cNvSpPr>
            <a:spLocks noGrp="1"/>
          </p:cNvSpPr>
          <p:nvPr>
            <p:ph type="body" sz="quarter" idx="13"/>
          </p:nvPr>
        </p:nvSpPr>
        <p:spPr>
          <a:xfrm>
            <a:off x="6799995" y="336679"/>
            <a:ext cx="5556529" cy="1791502"/>
          </a:xfrm>
        </p:spPr>
        <p:txBody>
          <a:bodyPr>
            <a:normAutofit/>
          </a:bodyPr>
          <a:lstStyle/>
          <a:p>
            <a:r>
              <a:rPr lang="sv-SE" sz="2800" dirty="0">
                <a:solidFill>
                  <a:srgbClr val="E45E32"/>
                </a:solidFill>
              </a:rPr>
              <a:t>När Gerilla Marketing och </a:t>
            </a:r>
            <a:r>
              <a:rPr lang="sv-SE" sz="2800" dirty="0" err="1">
                <a:solidFill>
                  <a:srgbClr val="E45E32"/>
                </a:solidFill>
              </a:rPr>
              <a:t>användargenererat</a:t>
            </a:r>
            <a:r>
              <a:rPr lang="sv-SE" sz="2800" dirty="0">
                <a:solidFill>
                  <a:srgbClr val="E45E32"/>
                </a:solidFill>
              </a:rPr>
              <a:t> innehåll kombineras..
</a:t>
            </a:r>
            <a:endParaRPr lang="en-IE" sz="2800" dirty="0">
              <a:solidFill>
                <a:srgbClr val="E45E32"/>
              </a:solidFill>
            </a:endParaRPr>
          </a:p>
        </p:txBody>
      </p:sp>
      <p:sp>
        <p:nvSpPr>
          <p:cNvPr id="5" name="Text Placeholder 4">
            <a:extLst>
              <a:ext uri="{FF2B5EF4-FFF2-40B4-BE49-F238E27FC236}">
                <a16:creationId xmlns:a16="http://schemas.microsoft.com/office/drawing/2014/main" id="{C1B34D1F-B779-4AA2-AD9E-FE0675F011F1}"/>
              </a:ext>
            </a:extLst>
          </p:cNvPr>
          <p:cNvSpPr>
            <a:spLocks noGrp="1"/>
          </p:cNvSpPr>
          <p:nvPr>
            <p:ph type="body" sz="quarter" idx="14"/>
          </p:nvPr>
        </p:nvSpPr>
        <p:spPr>
          <a:xfrm>
            <a:off x="4838501" y="1775690"/>
            <a:ext cx="7016801" cy="1535835"/>
          </a:xfrm>
        </p:spPr>
        <p:txBody>
          <a:bodyPr/>
          <a:lstStyle/>
          <a:p>
            <a:r>
              <a:rPr lang="sv-SE" dirty="0"/>
              <a:t>Måndagsmorgonen innan IT-filmen släpptes i Sydney dök dessa läskiga röda ballonger och slagord upp runt städernas kloaker...  Människorna älskade det och tog till sociala medier ...
</a:t>
            </a:r>
            <a:endParaRPr lang="en-IE" dirty="0"/>
          </a:p>
        </p:txBody>
      </p:sp>
      <p:pic>
        <p:nvPicPr>
          <p:cNvPr id="1030" name="Picture 6" descr="See the source image">
            <a:extLst>
              <a:ext uri="{FF2B5EF4-FFF2-40B4-BE49-F238E27FC236}">
                <a16:creationId xmlns:a16="http://schemas.microsoft.com/office/drawing/2014/main" id="{21D9D03A-BD36-434F-B8AB-B2D7A5545FE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3542" y="504524"/>
            <a:ext cx="2910914" cy="450141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BAF87F4C-0BC1-4069-A439-1E1E697BED98}"/>
              </a:ext>
            </a:extLst>
          </p:cNvPr>
          <p:cNvSpPr txBox="1">
            <a:spLocks/>
          </p:cNvSpPr>
          <p:nvPr/>
        </p:nvSpPr>
        <p:spPr>
          <a:xfrm>
            <a:off x="7512648" y="3546475"/>
            <a:ext cx="4593265" cy="269483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sv-SE" sz="2400" dirty="0">
                <a:solidFill>
                  <a:srgbClr val="003841"/>
                </a:solidFill>
              </a:rPr>
              <a:t>Tre taktiker vi kan lära oss av detta som hjälper till att bygga spänning runt ditt varumärke på sociala medier:</a:t>
            </a:r>
            <a:endParaRPr lang="en-US" sz="2400" dirty="0">
              <a:solidFill>
                <a:srgbClr val="003841"/>
              </a:solidFill>
            </a:endParaRPr>
          </a:p>
          <a:p>
            <a:pPr marL="457200" indent="-457200">
              <a:buAutoNum type="arabicPeriod"/>
            </a:pPr>
            <a:r>
              <a:rPr lang="sv-SE" sz="2400" dirty="0">
                <a:solidFill>
                  <a:srgbClr val="003841"/>
                </a:solidFill>
              </a:rPr>
              <a:t>Använd teasers, smygvisningar och tips ...
Ta vara på människors känslor</a:t>
            </a:r>
            <a:endParaRPr lang="en-IE" sz="2000" dirty="0">
              <a:solidFill>
                <a:srgbClr val="003841"/>
              </a:solidFill>
            </a:endParaRPr>
          </a:p>
        </p:txBody>
      </p:sp>
      <p:pic>
        <p:nvPicPr>
          <p:cNvPr id="9" name="Picture Placeholder 8">
            <a:extLst>
              <a:ext uri="{FF2B5EF4-FFF2-40B4-BE49-F238E27FC236}">
                <a16:creationId xmlns:a16="http://schemas.microsoft.com/office/drawing/2014/main" id="{A1271F9B-41D5-4CA5-BC04-88E5F27A280A}"/>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4710113" y="3546475"/>
            <a:ext cx="2771775" cy="3014663"/>
          </a:xfrm>
          <a:prstGeom prst="rect">
            <a:avLst/>
          </a:prstGeom>
        </p:spPr>
      </p:pic>
    </p:spTree>
    <p:extLst>
      <p:ext uri="{BB962C8B-B14F-4D97-AF65-F5344CB8AC3E}">
        <p14:creationId xmlns:p14="http://schemas.microsoft.com/office/powerpoint/2010/main" val="268471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1B7415-55C4-4BF6-B2E4-8A1D654E089A}"/>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7D9F6B1-AA4A-4584-954F-4B47F12DCA9B}"/>
              </a:ext>
            </a:extLst>
          </p:cNvPr>
          <p:cNvSpPr txBox="1"/>
          <p:nvPr/>
        </p:nvSpPr>
        <p:spPr>
          <a:xfrm>
            <a:off x="0" y="5366309"/>
            <a:ext cx="11100391" cy="1200329"/>
          </a:xfrm>
          <a:prstGeom prst="rect">
            <a:avLst/>
          </a:prstGeom>
          <a:solidFill>
            <a:srgbClr val="E45E32"/>
          </a:solidFill>
        </p:spPr>
        <p:txBody>
          <a:bodyPr wrap="square" rtlCol="0">
            <a:spAutoFit/>
          </a:bodyPr>
          <a:lstStyle/>
          <a:p>
            <a:r>
              <a:rPr lang="sv-SE" sz="2400" dirty="0">
                <a:solidFill>
                  <a:schemeClr val="bg1"/>
                </a:solidFill>
              </a:rPr>
              <a:t>Popkultur turism upplevelser som denna gör för en "</a:t>
            </a:r>
            <a:r>
              <a:rPr lang="sv-SE" sz="2400" dirty="0" err="1">
                <a:solidFill>
                  <a:schemeClr val="bg1"/>
                </a:solidFill>
              </a:rPr>
              <a:t>instagrambar</a:t>
            </a:r>
            <a:r>
              <a:rPr lang="sv-SE" sz="2400" dirty="0">
                <a:solidFill>
                  <a:schemeClr val="bg1"/>
                </a:solidFill>
              </a:rPr>
              <a:t>" bild och </a:t>
            </a:r>
            <a:r>
              <a:rPr lang="sv-SE" sz="2400" dirty="0" err="1">
                <a:solidFill>
                  <a:schemeClr val="bg1"/>
                </a:solidFill>
              </a:rPr>
              <a:t>användargenererat</a:t>
            </a:r>
            <a:r>
              <a:rPr lang="sv-SE" sz="2400" dirty="0">
                <a:solidFill>
                  <a:schemeClr val="bg1"/>
                </a:solidFill>
              </a:rPr>
              <a:t> innehåll! TOPPTIPS: Bädda in fotomöjligheter i din upplevelse!
</a:t>
            </a:r>
            <a:endParaRPr lang="en-IE" sz="2400" dirty="0">
              <a:solidFill>
                <a:schemeClr val="bg1"/>
              </a:solidFill>
            </a:endParaRPr>
          </a:p>
        </p:txBody>
      </p:sp>
    </p:spTree>
    <p:extLst>
      <p:ext uri="{BB962C8B-B14F-4D97-AF65-F5344CB8AC3E}">
        <p14:creationId xmlns:p14="http://schemas.microsoft.com/office/powerpoint/2010/main" val="2835040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75C11-2047-475F-9A97-CD34B2E31A2D}"/>
              </a:ext>
            </a:extLst>
          </p:cNvPr>
          <p:cNvSpPr>
            <a:spLocks noGrp="1"/>
          </p:cNvSpPr>
          <p:nvPr>
            <p:ph type="body" sz="quarter" idx="13"/>
          </p:nvPr>
        </p:nvSpPr>
        <p:spPr>
          <a:xfrm>
            <a:off x="142240" y="3429000"/>
            <a:ext cx="4856479" cy="2389910"/>
          </a:xfrm>
        </p:spPr>
        <p:txBody>
          <a:bodyPr>
            <a:normAutofit fontScale="92500" lnSpcReduction="10000"/>
          </a:bodyPr>
          <a:lstStyle/>
          <a:p>
            <a:r>
              <a:rPr lang="sv-SE" dirty="0"/>
              <a:t>AVSNITT 5
KÄNDIS/INFLUENCER, VIRAL/GERILLA MARKNADSFÖRING
</a:t>
            </a:r>
            <a:endParaRPr lang="en-IE" dirty="0"/>
          </a:p>
        </p:txBody>
      </p:sp>
      <p:pic>
        <p:nvPicPr>
          <p:cNvPr id="15" name="Picture Placeholder 14" descr="A picture containing person, glasses, person, glass&#10;&#10;Description automatically generated">
            <a:extLst>
              <a:ext uri="{FF2B5EF4-FFF2-40B4-BE49-F238E27FC236}">
                <a16:creationId xmlns:a16="http://schemas.microsoft.com/office/drawing/2014/main" id="{48E6769D-CC58-450E-88C1-5F1DB56056C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6350" y="-64045"/>
            <a:ext cx="12198350" cy="6858001"/>
          </a:xfrm>
        </p:spPr>
      </p:pic>
      <p:sp>
        <p:nvSpPr>
          <p:cNvPr id="16" name="TextBox 15">
            <a:extLst>
              <a:ext uri="{FF2B5EF4-FFF2-40B4-BE49-F238E27FC236}">
                <a16:creationId xmlns:a16="http://schemas.microsoft.com/office/drawing/2014/main" id="{FC09B617-E3BF-44CC-90D9-5EAF326A5CFD}"/>
              </a:ext>
            </a:extLst>
          </p:cNvPr>
          <p:cNvSpPr txBox="1"/>
          <p:nvPr/>
        </p:nvSpPr>
        <p:spPr>
          <a:xfrm>
            <a:off x="-6350" y="6793956"/>
            <a:ext cx="12198350" cy="230832"/>
          </a:xfrm>
          <a:prstGeom prst="rect">
            <a:avLst/>
          </a:prstGeom>
          <a:noFill/>
        </p:spPr>
        <p:txBody>
          <a:bodyPr wrap="square" rtlCol="0">
            <a:spAutoFit/>
          </a:bodyPr>
          <a:lstStyle/>
          <a:p>
            <a:r>
              <a:rPr lang="en-IE" sz="900">
                <a:hlinkClick r:id="rId3" tooltip="https://sabguthrie.info/category/influencer-marketing/"/>
              </a:rPr>
              <a:t>This Photo</a:t>
            </a:r>
            <a:r>
              <a:rPr lang="en-IE" sz="900"/>
              <a:t> by Unknown Author is licensed under </a:t>
            </a:r>
            <a:r>
              <a:rPr lang="en-IE" sz="900">
                <a:hlinkClick r:id="rId4" tooltip="https://creativecommons.org/licenses/by/3.0/"/>
              </a:rPr>
              <a:t>CC BY</a:t>
            </a:r>
            <a:endParaRPr lang="en-IE" sz="900"/>
          </a:p>
        </p:txBody>
      </p:sp>
    </p:spTree>
    <p:extLst>
      <p:ext uri="{BB962C8B-B14F-4D97-AF65-F5344CB8AC3E}">
        <p14:creationId xmlns:p14="http://schemas.microsoft.com/office/powerpoint/2010/main" val="4073124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820213-C39A-4F64-B8E4-4BA29E0B249C}"/>
              </a:ext>
            </a:extLst>
          </p:cNvPr>
          <p:cNvSpPr>
            <a:spLocks noGrp="1"/>
          </p:cNvSpPr>
          <p:nvPr>
            <p:ph type="body" sz="quarter" idx="13"/>
          </p:nvPr>
        </p:nvSpPr>
        <p:spPr/>
        <p:txBody>
          <a:bodyPr/>
          <a:lstStyle/>
          <a:p>
            <a:r>
              <a:rPr lang="en-IE" dirty="0" err="1"/>
              <a:t>Vilka</a:t>
            </a:r>
            <a:r>
              <a:rPr lang="en-IE" dirty="0"/>
              <a:t> </a:t>
            </a:r>
            <a:r>
              <a:rPr lang="en-IE" dirty="0" err="1"/>
              <a:t>är</a:t>
            </a:r>
            <a:r>
              <a:rPr lang="en-IE" dirty="0"/>
              <a:t> influencers?
</a:t>
            </a:r>
          </a:p>
        </p:txBody>
      </p:sp>
      <p:sp>
        <p:nvSpPr>
          <p:cNvPr id="3" name="Text Placeholder 2">
            <a:extLst>
              <a:ext uri="{FF2B5EF4-FFF2-40B4-BE49-F238E27FC236}">
                <a16:creationId xmlns:a16="http://schemas.microsoft.com/office/drawing/2014/main" id="{4AFCF7FE-2B56-4B66-8174-75CC459CDA8F}"/>
              </a:ext>
            </a:extLst>
          </p:cNvPr>
          <p:cNvSpPr>
            <a:spLocks noGrp="1"/>
          </p:cNvSpPr>
          <p:nvPr>
            <p:ph type="body" sz="quarter" idx="14"/>
          </p:nvPr>
        </p:nvSpPr>
        <p:spPr>
          <a:xfrm>
            <a:off x="0" y="4682235"/>
            <a:ext cx="10668000" cy="469184"/>
          </a:xfrm>
        </p:spPr>
        <p:txBody>
          <a:bodyPr/>
          <a:lstStyle/>
          <a:p>
            <a:pPr marL="342900" lvl="0" indent="-342900"/>
            <a:r>
              <a:rPr lang="sv-SE" dirty="0"/>
              <a:t>     </a:t>
            </a:r>
            <a:r>
              <a:rPr lang="sv-SE" dirty="0" err="1"/>
              <a:t>Influencers</a:t>
            </a:r>
            <a:r>
              <a:rPr lang="sv-SE" dirty="0"/>
              <a:t> är vanligtvis sociala medieanvändare med tusentals följare och högkvalitativt innehåll. Genom att samarbeta med </a:t>
            </a:r>
            <a:r>
              <a:rPr lang="sv-SE" dirty="0" err="1"/>
              <a:t>influencers</a:t>
            </a:r>
            <a:r>
              <a:rPr lang="sv-SE" dirty="0"/>
              <a:t> som är relevanta för din publik kan du öka din räckvidd avsevärt. Nackdelen är att detta tenderar att vara relativt dyrt men kan vara värt det, särskilt i de tidiga stadierna för att hjälpa till att anpassa din upplevelse till din popkulturturismmöjlighet.
</a:t>
            </a:r>
            <a:endParaRPr lang="en-IE" dirty="0"/>
          </a:p>
        </p:txBody>
      </p:sp>
      <p:pic>
        <p:nvPicPr>
          <p:cNvPr id="11" name="Picture Placeholder 10" descr="Graphical user interface, application&#10;&#10;Description automatically generated">
            <a:extLst>
              <a:ext uri="{FF2B5EF4-FFF2-40B4-BE49-F238E27FC236}">
                <a16:creationId xmlns:a16="http://schemas.microsoft.com/office/drawing/2014/main" id="{2EA51271-0AB7-4106-9E84-5A0484232B2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t="10546" b="10546"/>
          <a:stretch>
            <a:fillRect/>
          </a:stretch>
        </p:blipFill>
        <p:spPr/>
      </p:pic>
      <p:sp>
        <p:nvSpPr>
          <p:cNvPr id="12" name="TextBox 11">
            <a:extLst>
              <a:ext uri="{FF2B5EF4-FFF2-40B4-BE49-F238E27FC236}">
                <a16:creationId xmlns:a16="http://schemas.microsoft.com/office/drawing/2014/main" id="{33843B31-9E5F-454A-9AFF-1CFF7D3ED563}"/>
              </a:ext>
            </a:extLst>
          </p:cNvPr>
          <p:cNvSpPr txBox="1"/>
          <p:nvPr/>
        </p:nvSpPr>
        <p:spPr>
          <a:xfrm>
            <a:off x="3564835" y="4540150"/>
            <a:ext cx="8627164" cy="230832"/>
          </a:xfrm>
          <a:prstGeom prst="rect">
            <a:avLst/>
          </a:prstGeom>
          <a:noFill/>
        </p:spPr>
        <p:txBody>
          <a:bodyPr wrap="square" rtlCol="0">
            <a:spAutoFit/>
          </a:bodyPr>
          <a:lstStyle/>
          <a:p>
            <a:r>
              <a:rPr lang="en-IE" sz="900">
                <a:hlinkClick r:id="rId3" tooltip="https://tekhdecoded.com/social-media-marketing-trends-to-watch-out-for-in-2020/"/>
              </a:rPr>
              <a:t>This Photo</a:t>
            </a:r>
            <a:r>
              <a:rPr lang="en-IE" sz="900"/>
              <a:t> by Unknown Author is licensed under </a:t>
            </a:r>
            <a:r>
              <a:rPr lang="en-IE" sz="900">
                <a:hlinkClick r:id="rId4" tooltip="https://creativecommons.org/licenses/by-nc-sa/3.0/"/>
              </a:rPr>
              <a:t>CC BY-SA-NC</a:t>
            </a:r>
            <a:endParaRPr lang="en-IE" sz="900"/>
          </a:p>
        </p:txBody>
      </p:sp>
    </p:spTree>
    <p:extLst>
      <p:ext uri="{BB962C8B-B14F-4D97-AF65-F5344CB8AC3E}">
        <p14:creationId xmlns:p14="http://schemas.microsoft.com/office/powerpoint/2010/main" val="259578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utdoor, sky, person, person&#10;&#10;Description automatically generated">
            <a:extLst>
              <a:ext uri="{FF2B5EF4-FFF2-40B4-BE49-F238E27FC236}">
                <a16:creationId xmlns:a16="http://schemas.microsoft.com/office/drawing/2014/main" id="{1BEB1AB4-FFFA-41BC-BADD-08336B4E68B0}"/>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018029" y="0"/>
            <a:ext cx="6081823" cy="6858000"/>
          </a:xfrm>
          <a:prstGeom prst="rect">
            <a:avLst/>
          </a:prstGeom>
        </p:spPr>
      </p:pic>
      <p:sp>
        <p:nvSpPr>
          <p:cNvPr id="3" name="Text Placeholder 2">
            <a:extLst>
              <a:ext uri="{FF2B5EF4-FFF2-40B4-BE49-F238E27FC236}">
                <a16:creationId xmlns:a16="http://schemas.microsoft.com/office/drawing/2014/main" id="{B2104B49-3423-465B-9DD3-CCAD5896E670}"/>
              </a:ext>
            </a:extLst>
          </p:cNvPr>
          <p:cNvSpPr>
            <a:spLocks noGrp="1"/>
          </p:cNvSpPr>
          <p:nvPr>
            <p:ph type="body" sz="quarter" idx="13"/>
          </p:nvPr>
        </p:nvSpPr>
        <p:spPr>
          <a:xfrm>
            <a:off x="762000" y="606820"/>
            <a:ext cx="5256029" cy="1144669"/>
          </a:xfrm>
          <a:solidFill>
            <a:srgbClr val="E45E32"/>
          </a:solidFill>
        </p:spPr>
        <p:txBody>
          <a:bodyPr>
            <a:normAutofit fontScale="77500" lnSpcReduction="20000"/>
          </a:bodyPr>
          <a:lstStyle/>
          <a:p>
            <a:pPr algn="l"/>
            <a:r>
              <a:rPr lang="en-IE" dirty="0"/>
              <a:t>Spotlight </a:t>
            </a:r>
            <a:r>
              <a:rPr lang="en-IE" dirty="0" err="1"/>
              <a:t>på</a:t>
            </a:r>
            <a:r>
              <a:rPr lang="en-IE" dirty="0"/>
              <a:t> </a:t>
            </a:r>
            <a:r>
              <a:rPr lang="en-IE" dirty="0" err="1"/>
              <a:t>några</a:t>
            </a:r>
            <a:r>
              <a:rPr lang="en-IE" dirty="0"/>
              <a:t> influencers – </a:t>
            </a:r>
            <a:r>
              <a:rPr lang="en-IE" dirty="0" err="1"/>
              <a:t>Möt</a:t>
            </a:r>
            <a:r>
              <a:rPr lang="en-IE" dirty="0"/>
              <a:t> </a:t>
            </a:r>
            <a:r>
              <a:rPr lang="en-IE" dirty="0" err="1"/>
              <a:t>Vagabrothers</a:t>
            </a:r>
            <a:r>
              <a:rPr lang="en-IE" dirty="0"/>
              <a:t>!
</a:t>
            </a:r>
          </a:p>
        </p:txBody>
      </p:sp>
      <p:sp>
        <p:nvSpPr>
          <p:cNvPr id="4" name="Text Placeholder 3">
            <a:extLst>
              <a:ext uri="{FF2B5EF4-FFF2-40B4-BE49-F238E27FC236}">
                <a16:creationId xmlns:a16="http://schemas.microsoft.com/office/drawing/2014/main" id="{8F172DFE-3C02-423D-8283-1541EFA0DF64}"/>
              </a:ext>
            </a:extLst>
          </p:cNvPr>
          <p:cNvSpPr>
            <a:spLocks noGrp="1"/>
          </p:cNvSpPr>
          <p:nvPr>
            <p:ph type="body" sz="quarter" idx="14"/>
          </p:nvPr>
        </p:nvSpPr>
        <p:spPr>
          <a:xfrm>
            <a:off x="828406" y="1865365"/>
            <a:ext cx="5005892" cy="2775263"/>
          </a:xfrm>
        </p:spPr>
        <p:txBody>
          <a:bodyPr/>
          <a:lstStyle/>
          <a:p>
            <a:pPr algn="l"/>
            <a:r>
              <a:rPr lang="sv-SE" spc="-1" dirty="0" err="1">
                <a:solidFill>
                  <a:srgbClr val="FFFFFF"/>
                </a:solidFill>
                <a:ea typeface="Muli;Times New Roman"/>
              </a:rPr>
              <a:t>Vagabrothers</a:t>
            </a:r>
            <a:r>
              <a:rPr lang="sv-SE" spc="-1" dirty="0">
                <a:solidFill>
                  <a:srgbClr val="FFFFFF"/>
                </a:solidFill>
                <a:ea typeface="Muli;Times New Roman"/>
              </a:rPr>
              <a:t> är en YouTube-kanal som drivs av två bröder som heter Marko och Alex </a:t>
            </a:r>
            <a:r>
              <a:rPr lang="sv-SE" spc="-1" dirty="0" err="1">
                <a:solidFill>
                  <a:srgbClr val="FFFFFF"/>
                </a:solidFill>
                <a:ea typeface="Muli;Times New Roman"/>
              </a:rPr>
              <a:t>Ayling</a:t>
            </a:r>
            <a:r>
              <a:rPr lang="sv-SE" spc="-1" dirty="0">
                <a:solidFill>
                  <a:srgbClr val="FFFFFF"/>
                </a:solidFill>
                <a:ea typeface="Muli;Times New Roman"/>
              </a:rPr>
              <a:t>. Deras uppdrag är att utforska planeten genom att få kontakt med andra ungdomar och inspirera tittarna att göra detsamma. Samtidigt samarbetar de med resebranschens partner med de mest banbrytande möjligheterna till reklam och innehållsskapande som riktar sig till unga, internationella resenärer. 
</a:t>
            </a:r>
            <a:endParaRPr lang="en-IE" dirty="0"/>
          </a:p>
        </p:txBody>
      </p:sp>
      <p:sp>
        <p:nvSpPr>
          <p:cNvPr id="5" name="Text Placeholder 2">
            <a:extLst>
              <a:ext uri="{FF2B5EF4-FFF2-40B4-BE49-F238E27FC236}">
                <a16:creationId xmlns:a16="http://schemas.microsoft.com/office/drawing/2014/main" id="{EE2A1629-5408-4333-9A3E-69B8D010BC4A}"/>
              </a:ext>
            </a:extLst>
          </p:cNvPr>
          <p:cNvSpPr txBox="1">
            <a:spLocks/>
          </p:cNvSpPr>
          <p:nvPr/>
        </p:nvSpPr>
        <p:spPr>
          <a:xfrm>
            <a:off x="2200938" y="5986902"/>
            <a:ext cx="9633099" cy="786040"/>
          </a:xfrm>
          <a:prstGeom prst="rect">
            <a:avLst/>
          </a:prstGeom>
          <a:solidFill>
            <a:srgbClr val="9A2E90"/>
          </a:solidFill>
        </p:spPr>
        <p:txBody>
          <a:bodyPr vert="horz" lIns="91440" tIns="45720" rIns="91440" bIns="45720" rtlCol="0">
            <a:noAutofit/>
          </a:bodyPr>
          <a:lstStyle>
            <a:lvl1pPr marL="0" indent="0" algn="r"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SE" sz="2400" b="0" dirty="0" err="1"/>
              <a:t>Influencers</a:t>
            </a:r>
            <a:r>
              <a:rPr lang="sv-SE" sz="2400" b="0" dirty="0"/>
              <a:t> som </a:t>
            </a:r>
            <a:r>
              <a:rPr lang="sv-SE" sz="2400" b="0" dirty="0" err="1"/>
              <a:t>Vagabrothers</a:t>
            </a:r>
            <a:r>
              <a:rPr lang="sv-SE" sz="2400" b="0" dirty="0"/>
              <a:t> skapar vanligtvis </a:t>
            </a:r>
            <a:r>
              <a:rPr lang="sv-SE" sz="2400" b="0" dirty="0" err="1"/>
              <a:t>användargenererat</a:t>
            </a:r>
            <a:r>
              <a:rPr lang="sv-SE" sz="2400" b="0" dirty="0"/>
              <a:t> innehåll - dessa två tekniker tillsammans är ganska kraftfulla ... Låt oss ta en titt...
</a:t>
            </a:r>
            <a:endParaRPr lang="en-IE" sz="2400" b="0" dirty="0"/>
          </a:p>
        </p:txBody>
      </p:sp>
    </p:spTree>
    <p:extLst>
      <p:ext uri="{BB962C8B-B14F-4D97-AF65-F5344CB8AC3E}">
        <p14:creationId xmlns:p14="http://schemas.microsoft.com/office/powerpoint/2010/main" val="1513987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YORK VIKING FESTIVAL!!! | ENGLAND TRAVEL VLOG #3">
            <a:hlinkClick r:id="" action="ppaction://media"/>
            <a:extLst>
              <a:ext uri="{FF2B5EF4-FFF2-40B4-BE49-F238E27FC236}">
                <a16:creationId xmlns:a16="http://schemas.microsoft.com/office/drawing/2014/main" id="{5B141C0F-127D-48EC-9DDC-511E23AE9E91}"/>
              </a:ext>
            </a:extLst>
          </p:cNvPr>
          <p:cNvPicPr>
            <a:picLocks noRot="1" noChangeAspect="1"/>
          </p:cNvPicPr>
          <p:nvPr>
            <a:videoFile r:link="rId1"/>
          </p:nvPr>
        </p:nvPicPr>
        <p:blipFill>
          <a:blip r:embed="rId3"/>
          <a:stretch>
            <a:fillRect/>
          </a:stretch>
        </p:blipFill>
        <p:spPr>
          <a:xfrm>
            <a:off x="476531" y="254000"/>
            <a:ext cx="11197309" cy="6326480"/>
          </a:xfrm>
          <a:prstGeom prst="rect">
            <a:avLst/>
          </a:prstGeom>
        </p:spPr>
      </p:pic>
      <p:sp>
        <p:nvSpPr>
          <p:cNvPr id="5" name="TextBox 4">
            <a:extLst>
              <a:ext uri="{FF2B5EF4-FFF2-40B4-BE49-F238E27FC236}">
                <a16:creationId xmlns:a16="http://schemas.microsoft.com/office/drawing/2014/main" id="{CE172642-5692-470E-8592-99DB4001078B}"/>
              </a:ext>
            </a:extLst>
          </p:cNvPr>
          <p:cNvSpPr txBox="1"/>
          <p:nvPr/>
        </p:nvSpPr>
        <p:spPr>
          <a:xfrm>
            <a:off x="365759" y="5493447"/>
            <a:ext cx="11675445" cy="1200329"/>
          </a:xfrm>
          <a:prstGeom prst="rect">
            <a:avLst/>
          </a:prstGeom>
          <a:solidFill>
            <a:schemeClr val="accent2"/>
          </a:solidFill>
        </p:spPr>
        <p:txBody>
          <a:bodyPr wrap="square" rtlCol="0">
            <a:spAutoFit/>
          </a:bodyPr>
          <a:lstStyle/>
          <a:p>
            <a:pPr algn="ctr"/>
            <a:r>
              <a:rPr lang="sv-SE" sz="2400" dirty="0">
                <a:solidFill>
                  <a:schemeClr val="bg1"/>
                </a:solidFill>
              </a:rPr>
              <a:t>I den här videon ser vi </a:t>
            </a:r>
            <a:r>
              <a:rPr lang="sv-SE" sz="2400" dirty="0" err="1">
                <a:solidFill>
                  <a:schemeClr val="bg1"/>
                </a:solidFill>
              </a:rPr>
              <a:t>Vagabrothers</a:t>
            </a:r>
            <a:r>
              <a:rPr lang="sv-SE" sz="2400" dirty="0">
                <a:solidFill>
                  <a:schemeClr val="bg1"/>
                </a:solidFill>
              </a:rPr>
              <a:t> resa till York, England för </a:t>
            </a:r>
            <a:r>
              <a:rPr lang="sv-SE" sz="2400" dirty="0" err="1">
                <a:solidFill>
                  <a:schemeClr val="bg1"/>
                </a:solidFill>
              </a:rPr>
              <a:t>Jorvik</a:t>
            </a:r>
            <a:r>
              <a:rPr lang="sv-SE" sz="2400" dirty="0">
                <a:solidFill>
                  <a:schemeClr val="bg1"/>
                </a:solidFill>
              </a:rPr>
              <a:t> Viking Festival. Se dem klä på sig i rustning och delta i en vikingastrid. Kan det bli bättre Reklam?
</a:t>
            </a:r>
            <a:endParaRPr lang="en-IE" sz="2400" dirty="0">
              <a:solidFill>
                <a:schemeClr val="bg1"/>
              </a:solidFill>
            </a:endParaRPr>
          </a:p>
        </p:txBody>
      </p:sp>
    </p:spTree>
    <p:extLst>
      <p:ext uri="{BB962C8B-B14F-4D97-AF65-F5344CB8AC3E}">
        <p14:creationId xmlns:p14="http://schemas.microsoft.com/office/powerpoint/2010/main" val="199232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75C11-2047-475F-9A97-CD34B2E31A2D}"/>
              </a:ext>
            </a:extLst>
          </p:cNvPr>
          <p:cNvSpPr>
            <a:spLocks noGrp="1"/>
          </p:cNvSpPr>
          <p:nvPr>
            <p:ph type="body" sz="quarter" idx="13"/>
          </p:nvPr>
        </p:nvSpPr>
        <p:spPr/>
        <p:txBody>
          <a:bodyPr>
            <a:normAutofit/>
          </a:bodyPr>
          <a:lstStyle/>
          <a:p>
            <a:r>
              <a:rPr lang="en-IE" dirty="0"/>
              <a:t>SEKTION 1: VARFÖR POPKULTURTURISM BEHÖVER SPECIELL MARKNADSFÖRING</a:t>
            </a:r>
          </a:p>
        </p:txBody>
      </p:sp>
      <p:pic>
        <p:nvPicPr>
          <p:cNvPr id="12" name="Picture Placeholder 11" descr="People sitting outside a building&#10;&#10;Description automatically generated with low confidence">
            <a:extLst>
              <a:ext uri="{FF2B5EF4-FFF2-40B4-BE49-F238E27FC236}">
                <a16:creationId xmlns:a16="http://schemas.microsoft.com/office/drawing/2014/main" id="{C079A2DC-9865-487F-9237-DD939AA611C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1228288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642926-A056-4C15-AC54-61406FB76E7B}"/>
              </a:ext>
            </a:extLst>
          </p:cNvPr>
          <p:cNvSpPr>
            <a:spLocks noGrp="1"/>
          </p:cNvSpPr>
          <p:nvPr>
            <p:ph type="body" sz="quarter" idx="13"/>
          </p:nvPr>
        </p:nvSpPr>
        <p:spPr/>
        <p:txBody>
          <a:bodyPr/>
          <a:lstStyle/>
          <a:p>
            <a:r>
              <a:rPr lang="en-IE" dirty="0"/>
              <a:t>GERILLAMARKNADSFÖRING
</a:t>
            </a:r>
          </a:p>
        </p:txBody>
      </p:sp>
      <p:sp>
        <p:nvSpPr>
          <p:cNvPr id="3" name="Text Placeholder 2">
            <a:extLst>
              <a:ext uri="{FF2B5EF4-FFF2-40B4-BE49-F238E27FC236}">
                <a16:creationId xmlns:a16="http://schemas.microsoft.com/office/drawing/2014/main" id="{621FD2B9-EB01-4D36-A766-21476E0B9608}"/>
              </a:ext>
            </a:extLst>
          </p:cNvPr>
          <p:cNvSpPr>
            <a:spLocks noGrp="1"/>
          </p:cNvSpPr>
          <p:nvPr>
            <p:ph type="body" sz="quarter" idx="14"/>
          </p:nvPr>
        </p:nvSpPr>
        <p:spPr>
          <a:xfrm>
            <a:off x="497155" y="4663975"/>
            <a:ext cx="10104170" cy="469184"/>
          </a:xfrm>
        </p:spPr>
        <p:txBody>
          <a:bodyPr/>
          <a:lstStyle/>
          <a:p>
            <a:pPr lvl="0" algn="just">
              <a:spcBef>
                <a:spcPts val="0"/>
              </a:spcBef>
              <a:buClr>
                <a:srgbClr val="EA1D76"/>
              </a:buClr>
              <a:buSzPts val="2400"/>
            </a:pPr>
            <a:r>
              <a:rPr lang="sv-SE" dirty="0"/>
              <a:t>För att sticka ut från mängden av varumärken och produkter måste ibland drastiska åtgärder vidtas. Gerillamarknadsföring är en av dessa. Det innebär en hög risk men också en hög utdelning vid framgång. Okonventionell taktik och användning överraskningsmoment i allmänhet </a:t>
            </a:r>
            <a:r>
              <a:rPr lang="sv-SE" dirty="0" err="1"/>
              <a:t>definerar</a:t>
            </a:r>
            <a:r>
              <a:rPr lang="sv-SE" dirty="0"/>
              <a:t> Gerilla-kampanjer, samt har en hög grad av kreativitet. 
</a:t>
            </a:r>
            <a:endParaRPr lang="en-IE" dirty="0"/>
          </a:p>
        </p:txBody>
      </p:sp>
      <p:pic>
        <p:nvPicPr>
          <p:cNvPr id="6" name="Picture Placeholder 5" descr="A picture containing person, person, indoor&#10;&#10;Description automatically generated">
            <a:extLst>
              <a:ext uri="{FF2B5EF4-FFF2-40B4-BE49-F238E27FC236}">
                <a16:creationId xmlns:a16="http://schemas.microsoft.com/office/drawing/2014/main" id="{88A48A56-DEF4-4D6F-86CC-C7576A43E16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907137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EF13CE-05B7-4C37-B5D5-13ED9AF3CBAF}"/>
              </a:ext>
            </a:extLst>
          </p:cNvPr>
          <p:cNvSpPr>
            <a:spLocks noGrp="1"/>
          </p:cNvSpPr>
          <p:nvPr>
            <p:ph type="body" sz="quarter" idx="13"/>
          </p:nvPr>
        </p:nvSpPr>
        <p:spPr>
          <a:xfrm>
            <a:off x="1687302" y="808842"/>
            <a:ext cx="9649486" cy="697353"/>
          </a:xfrm>
        </p:spPr>
        <p:txBody>
          <a:bodyPr>
            <a:noAutofit/>
          </a:bodyPr>
          <a:lstStyle/>
          <a:p>
            <a:r>
              <a:rPr lang="en-IE" dirty="0" err="1"/>
              <a:t>Fördelar</a:t>
            </a:r>
            <a:r>
              <a:rPr lang="en-IE" dirty="0"/>
              <a:t> med </a:t>
            </a:r>
            <a:r>
              <a:rPr lang="en-IE" dirty="0" err="1"/>
              <a:t>Gerilla-marknadasföring</a:t>
            </a:r>
            <a:r>
              <a:rPr lang="en-IE" dirty="0"/>
              <a:t>
</a:t>
            </a:r>
          </a:p>
        </p:txBody>
      </p:sp>
      <p:sp>
        <p:nvSpPr>
          <p:cNvPr id="3" name="Text Placeholder 2">
            <a:extLst>
              <a:ext uri="{FF2B5EF4-FFF2-40B4-BE49-F238E27FC236}">
                <a16:creationId xmlns:a16="http://schemas.microsoft.com/office/drawing/2014/main" id="{F37C21AD-A8E7-46D9-A71D-D787B2DF18FB}"/>
              </a:ext>
            </a:extLst>
          </p:cNvPr>
          <p:cNvSpPr>
            <a:spLocks noGrp="1"/>
          </p:cNvSpPr>
          <p:nvPr>
            <p:ph type="body" sz="quarter" idx="14"/>
          </p:nvPr>
        </p:nvSpPr>
        <p:spPr/>
        <p:txBody>
          <a:bodyPr/>
          <a:lstStyle/>
          <a:p>
            <a:pPr marL="342900" indent="-342900">
              <a:buFont typeface="Arial" panose="020B0604020202020204" pitchFamily="34" charset="0"/>
              <a:buChar char="•"/>
            </a:pPr>
            <a:r>
              <a:rPr lang="en-US" dirty="0" err="1"/>
              <a:t>Snabb</a:t>
            </a:r>
            <a:r>
              <a:rPr lang="en-US" dirty="0"/>
              <a:t> </a:t>
            </a:r>
            <a:r>
              <a:rPr lang="en-US" dirty="0" err="1"/>
              <a:t>att</a:t>
            </a:r>
            <a:r>
              <a:rPr lang="en-US" dirty="0"/>
              <a:t> </a:t>
            </a:r>
            <a:r>
              <a:rPr lang="en-US" dirty="0" err="1"/>
              <a:t>påverka</a:t>
            </a:r>
            <a:r>
              <a:rPr lang="en-US" dirty="0"/>
              <a:t>
</a:t>
            </a:r>
            <a:r>
              <a:rPr lang="en-US" dirty="0" err="1"/>
              <a:t>Får</a:t>
            </a:r>
            <a:r>
              <a:rPr lang="en-US" dirty="0"/>
              <a:t> </a:t>
            </a:r>
            <a:r>
              <a:rPr lang="en-US" dirty="0" err="1"/>
              <a:t>huvuden</a:t>
            </a:r>
            <a:r>
              <a:rPr lang="en-US" dirty="0"/>
              <a:t> </a:t>
            </a:r>
            <a:r>
              <a:rPr lang="en-US" dirty="0" err="1"/>
              <a:t>att</a:t>
            </a:r>
            <a:r>
              <a:rPr lang="en-US" dirty="0"/>
              <a:t> </a:t>
            </a:r>
            <a:r>
              <a:rPr lang="en-US" dirty="0" err="1"/>
              <a:t>vända</a:t>
            </a:r>
            <a:r>
              <a:rPr lang="en-US" dirty="0"/>
              <a:t>
</a:t>
            </a:r>
            <a:r>
              <a:rPr lang="sv-SE" dirty="0"/>
              <a:t>Det innebär inte nödvändigtvis skandalösa utgifter
Kreativa sinnen kan komma med strategin
Sätter över varumärkets värdeförslag på ett smart sätt</a:t>
            </a:r>
            <a:endParaRPr lang="en-IE" dirty="0"/>
          </a:p>
        </p:txBody>
      </p:sp>
    </p:spTree>
    <p:extLst>
      <p:ext uri="{BB962C8B-B14F-4D97-AF65-F5344CB8AC3E}">
        <p14:creationId xmlns:p14="http://schemas.microsoft.com/office/powerpoint/2010/main" val="338491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337F267-80CE-4ED2-901E-D17115E68656}"/>
              </a:ext>
            </a:extLst>
          </p:cNvPr>
          <p:cNvSpPr>
            <a:spLocks noGrp="1"/>
          </p:cNvSpPr>
          <p:nvPr>
            <p:ph type="pic" sz="quarter" idx="15"/>
          </p:nvPr>
        </p:nvSpPr>
        <p:spPr/>
      </p:sp>
      <p:sp>
        <p:nvSpPr>
          <p:cNvPr id="3" name="Text Placeholder 2">
            <a:extLst>
              <a:ext uri="{FF2B5EF4-FFF2-40B4-BE49-F238E27FC236}">
                <a16:creationId xmlns:a16="http://schemas.microsoft.com/office/drawing/2014/main" id="{1B68E610-BD2F-4C27-B6DC-DBA91979AC7D}"/>
              </a:ext>
            </a:extLst>
          </p:cNvPr>
          <p:cNvSpPr>
            <a:spLocks noGrp="1"/>
          </p:cNvSpPr>
          <p:nvPr>
            <p:ph type="body" sz="quarter" idx="13"/>
          </p:nvPr>
        </p:nvSpPr>
        <p:spPr/>
        <p:txBody>
          <a:bodyPr>
            <a:normAutofit fontScale="92500" lnSpcReduction="10000"/>
          </a:bodyPr>
          <a:lstStyle/>
          <a:p>
            <a:r>
              <a:rPr lang="sv-SE" sz="3200" b="0" dirty="0"/>
              <a:t>Under 2018 skapade Australiens turistbyrå en falsk filmtrailer som visade sig vara en turistannons för Australien...
</a:t>
            </a:r>
            <a:endParaRPr lang="en-IE" sz="3200" b="0" dirty="0"/>
          </a:p>
        </p:txBody>
      </p:sp>
      <p:sp>
        <p:nvSpPr>
          <p:cNvPr id="4" name="Rectangle 3">
            <a:extLst>
              <a:ext uri="{FF2B5EF4-FFF2-40B4-BE49-F238E27FC236}">
                <a16:creationId xmlns:a16="http://schemas.microsoft.com/office/drawing/2014/main" id="{D15AD48D-022C-4E48-92D6-A1EEBB960354}"/>
              </a:ext>
            </a:extLst>
          </p:cNvPr>
          <p:cNvSpPr/>
          <p:nvPr/>
        </p:nvSpPr>
        <p:spPr>
          <a:xfrm>
            <a:off x="1736748" y="5965813"/>
            <a:ext cx="5251902" cy="461665"/>
          </a:xfrm>
          <a:prstGeom prst="rect">
            <a:avLst/>
          </a:prstGeom>
        </p:spPr>
        <p:txBody>
          <a:bodyPr wrap="square">
            <a:spAutoFit/>
          </a:bodyPr>
          <a:lstStyle/>
          <a:p>
            <a:r>
              <a:rPr lang="en-CA" sz="2400" dirty="0">
                <a:latin typeface="Calibri" panose="020F0502020204030204" pitchFamily="34" charset="0"/>
                <a:cs typeface="Calibri" panose="020F0502020204030204" pitchFamily="34" charset="0"/>
                <a:hlinkClick r:id="rId3"/>
              </a:rPr>
              <a:t>Video Link</a:t>
            </a:r>
            <a:endParaRPr lang="en-CA" sz="2400" dirty="0">
              <a:latin typeface="Calibri" panose="020F0502020204030204" pitchFamily="34" charset="0"/>
              <a:cs typeface="Calibri" panose="020F0502020204030204" pitchFamily="34" charset="0"/>
            </a:endParaRPr>
          </a:p>
        </p:txBody>
      </p:sp>
      <p:pic>
        <p:nvPicPr>
          <p:cNvPr id="5" name="Online Media 4" title="Tourism Australia Dundee Super Bowl Ad 2018 w/ Chris Hemsworth and Danny McBride (Extended)">
            <a:hlinkClick r:id="" action="ppaction://media"/>
            <a:extLst>
              <a:ext uri="{FF2B5EF4-FFF2-40B4-BE49-F238E27FC236}">
                <a16:creationId xmlns:a16="http://schemas.microsoft.com/office/drawing/2014/main" id="{E6C7D6AA-2216-435B-9A69-632841583CD4}"/>
              </a:ext>
            </a:extLst>
          </p:cNvPr>
          <p:cNvPicPr>
            <a:picLocks noRot="1" noChangeAspect="1"/>
          </p:cNvPicPr>
          <p:nvPr>
            <a:videoFile r:link="rId1"/>
          </p:nvPr>
        </p:nvPicPr>
        <p:blipFill>
          <a:blip r:embed="rId4"/>
          <a:stretch>
            <a:fillRect/>
          </a:stretch>
        </p:blipFill>
        <p:spPr>
          <a:xfrm>
            <a:off x="3184071" y="1783760"/>
            <a:ext cx="5693566" cy="3587886"/>
          </a:xfrm>
          <a:prstGeom prst="rect">
            <a:avLst/>
          </a:prstGeom>
        </p:spPr>
      </p:pic>
      <p:sp>
        <p:nvSpPr>
          <p:cNvPr id="7" name="TextBox 6">
            <a:extLst>
              <a:ext uri="{FF2B5EF4-FFF2-40B4-BE49-F238E27FC236}">
                <a16:creationId xmlns:a16="http://schemas.microsoft.com/office/drawing/2014/main" id="{770B401B-2110-4DA0-BDBF-0ECBAFB5DA7A}"/>
              </a:ext>
            </a:extLst>
          </p:cNvPr>
          <p:cNvSpPr txBox="1"/>
          <p:nvPr/>
        </p:nvSpPr>
        <p:spPr>
          <a:xfrm>
            <a:off x="7267575" y="5931228"/>
            <a:ext cx="4819649" cy="1217769"/>
          </a:xfrm>
          <a:prstGeom prst="rect">
            <a:avLst/>
          </a:prstGeom>
          <a:noFill/>
        </p:spPr>
        <p:txBody>
          <a:bodyPr wrap="square">
            <a:spAutoFit/>
          </a:bodyPr>
          <a:lstStyle/>
          <a:p>
            <a:pPr lvl="0">
              <a:lnSpc>
                <a:spcPct val="90000"/>
              </a:lnSpc>
              <a:spcBef>
                <a:spcPts val="1000"/>
              </a:spcBef>
              <a:buSzPts val="2400"/>
            </a:pPr>
            <a:r>
              <a:rPr lang="sv-SE" dirty="0"/>
              <a:t>Det sändes under Super Bowl i USA och ledde till en ökning med 11,5% i australiensiska visumansökningar ...
</a:t>
            </a:r>
            <a:endParaRPr lang="en-US" dirty="0"/>
          </a:p>
        </p:txBody>
      </p:sp>
    </p:spTree>
    <p:extLst>
      <p:ext uri="{BB962C8B-B14F-4D97-AF65-F5344CB8AC3E}">
        <p14:creationId xmlns:p14="http://schemas.microsoft.com/office/powerpoint/2010/main" val="73576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EF4B5E5-1669-48A2-8F40-B9D24DDE35B0}"/>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446088" y="493713"/>
            <a:ext cx="3798887" cy="4222750"/>
          </a:xfrm>
        </p:spPr>
      </p:pic>
      <p:sp>
        <p:nvSpPr>
          <p:cNvPr id="4" name="Text Placeholder 3">
            <a:extLst>
              <a:ext uri="{FF2B5EF4-FFF2-40B4-BE49-F238E27FC236}">
                <a16:creationId xmlns:a16="http://schemas.microsoft.com/office/drawing/2014/main" id="{3F2DD503-85D2-4BA7-9E3F-ED6D464F5089}"/>
              </a:ext>
            </a:extLst>
          </p:cNvPr>
          <p:cNvSpPr>
            <a:spLocks noGrp="1"/>
          </p:cNvSpPr>
          <p:nvPr>
            <p:ph type="body" sz="quarter" idx="13"/>
          </p:nvPr>
        </p:nvSpPr>
        <p:spPr>
          <a:xfrm>
            <a:off x="4635221" y="1334642"/>
            <a:ext cx="7465339" cy="2134998"/>
          </a:xfrm>
        </p:spPr>
        <p:txBody>
          <a:bodyPr>
            <a:normAutofit/>
          </a:bodyPr>
          <a:lstStyle/>
          <a:p>
            <a:r>
              <a:rPr lang="sv-SE" sz="2200" dirty="0"/>
              <a:t>HBO: s Game </a:t>
            </a:r>
            <a:r>
              <a:rPr lang="sv-SE" sz="2200" dirty="0" err="1"/>
              <a:t>of</a:t>
            </a:r>
            <a:r>
              <a:rPr lang="sv-SE" sz="2200" dirty="0"/>
              <a:t> </a:t>
            </a:r>
            <a:r>
              <a:rPr lang="sv-SE" sz="2200" dirty="0" err="1"/>
              <a:t>Thrones</a:t>
            </a:r>
            <a:r>
              <a:rPr lang="sv-SE" sz="2200" dirty="0"/>
              <a:t> var känd för sina Guerilla Marketing gimmicks. Från att sätta en drake i tidningen till att få karaktärer att paradera staden, har kanalen gjort så mycket för att generera hype för kommande säsonger av showen. 
</a:t>
            </a:r>
            <a:r>
              <a:rPr lang="en-US" sz="2200" dirty="0" err="1"/>
              <a:t>Ett</a:t>
            </a:r>
            <a:r>
              <a:rPr lang="en-US" sz="2200" dirty="0"/>
              <a:t> av de </a:t>
            </a:r>
            <a:r>
              <a:rPr lang="en-US" sz="2200" dirty="0" err="1"/>
              <a:t>mest</a:t>
            </a:r>
            <a:r>
              <a:rPr lang="en-US" sz="2200" dirty="0"/>
              <a:t> </a:t>
            </a:r>
            <a:r>
              <a:rPr lang="en-US" sz="2200" dirty="0" err="1"/>
              <a:t>anmärkningsvärda</a:t>
            </a:r>
            <a:r>
              <a:rPr lang="en-US" sz="2200" dirty="0"/>
              <a:t> #Bringdowntheking </a:t>
            </a:r>
            <a:r>
              <a:rPr lang="en-US" sz="2200" dirty="0" err="1"/>
              <a:t>kampanjen</a:t>
            </a:r>
            <a:r>
              <a:rPr lang="en-US" sz="2200" dirty="0"/>
              <a:t>, </a:t>
            </a:r>
            <a:r>
              <a:rPr lang="en-US" sz="2200" dirty="0" err="1"/>
              <a:t>vilket</a:t>
            </a:r>
            <a:r>
              <a:rPr lang="en-US" sz="2200" dirty="0"/>
              <a:t> var </a:t>
            </a:r>
            <a:r>
              <a:rPr lang="en-US" sz="2200" dirty="0" err="1"/>
              <a:t>en</a:t>
            </a:r>
            <a:r>
              <a:rPr lang="en-US" sz="2200" dirty="0"/>
              <a:t> </a:t>
            </a:r>
            <a:r>
              <a:rPr lang="en-US" sz="2200" dirty="0" err="1"/>
              <a:t>enorm</a:t>
            </a:r>
            <a:r>
              <a:rPr lang="en-US" sz="2200" dirty="0"/>
              <a:t> trend </a:t>
            </a:r>
            <a:r>
              <a:rPr lang="en-US" sz="2200" dirty="0" err="1"/>
              <a:t>på</a:t>
            </a:r>
            <a:r>
              <a:rPr lang="en-US" sz="2200" dirty="0"/>
              <a:t> Twitter. </a:t>
            </a:r>
            <a:endParaRPr lang="en-IE" sz="2200" dirty="0"/>
          </a:p>
        </p:txBody>
      </p:sp>
      <p:sp>
        <p:nvSpPr>
          <p:cNvPr id="5" name="Text Placeholder 4">
            <a:extLst>
              <a:ext uri="{FF2B5EF4-FFF2-40B4-BE49-F238E27FC236}">
                <a16:creationId xmlns:a16="http://schemas.microsoft.com/office/drawing/2014/main" id="{D634425B-BC11-45F4-8B85-C8837D424A64}"/>
              </a:ext>
            </a:extLst>
          </p:cNvPr>
          <p:cNvSpPr>
            <a:spLocks noGrp="1"/>
          </p:cNvSpPr>
          <p:nvPr>
            <p:ph type="body" sz="quarter" idx="14"/>
          </p:nvPr>
        </p:nvSpPr>
        <p:spPr>
          <a:xfrm>
            <a:off x="7713478" y="3740404"/>
            <a:ext cx="4286433" cy="2053718"/>
          </a:xfrm>
        </p:spPr>
        <p:txBody>
          <a:bodyPr/>
          <a:lstStyle/>
          <a:p>
            <a:r>
              <a:rPr lang="sv-SE" sz="2000" dirty="0"/>
              <a:t>De reste en 7m staty av Kung Joffrey i NZ och varje gång fans använde </a:t>
            </a:r>
            <a:r>
              <a:rPr lang="sv-SE" sz="2000" dirty="0" err="1"/>
              <a:t>hashtagen</a:t>
            </a:r>
            <a:r>
              <a:rPr lang="sv-SE" sz="2000" dirty="0"/>
              <a:t> skulle åtgärder tas för att få ner kungen. Detta </a:t>
            </a:r>
            <a:r>
              <a:rPr lang="sv-SE" sz="2000" dirty="0" err="1"/>
              <a:t>stunt</a:t>
            </a:r>
            <a:r>
              <a:rPr lang="sv-SE" sz="2000" dirty="0"/>
              <a:t> gjorde underverk med flera foton och videor av kampanjen som blev virala. Inom 5 dagar nådde statyn en vältpunkt och fans samlades för att se det hända personligen.
</a:t>
            </a:r>
            <a:endParaRPr lang="en-IE" sz="2000" dirty="0"/>
          </a:p>
        </p:txBody>
      </p:sp>
      <p:pic>
        <p:nvPicPr>
          <p:cNvPr id="2050" name="Picture 2" descr="Image result for game of thrones bringdowntheking">
            <a:extLst>
              <a:ext uri="{FF2B5EF4-FFF2-40B4-BE49-F238E27FC236}">
                <a16:creationId xmlns:a16="http://schemas.microsoft.com/office/drawing/2014/main" id="{B130CD49-0CB9-48C1-8677-6AEAD2228807}"/>
              </a:ext>
            </a:extLst>
          </p:cNvPr>
          <p:cNvPicPr>
            <a:picLocks noGrp="1" noChangeAspect="1" noChangeArrowheads="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CFA88E8-0511-408B-9BD5-731123477419}"/>
              </a:ext>
            </a:extLst>
          </p:cNvPr>
          <p:cNvSpPr txBox="1"/>
          <p:nvPr/>
        </p:nvSpPr>
        <p:spPr>
          <a:xfrm>
            <a:off x="11497389" y="6447156"/>
            <a:ext cx="1389221" cy="307777"/>
          </a:xfrm>
          <a:prstGeom prst="rect">
            <a:avLst/>
          </a:prstGeom>
          <a:noFill/>
        </p:spPr>
        <p:txBody>
          <a:bodyPr wrap="square" rtlCol="0">
            <a:spAutoFit/>
          </a:bodyPr>
          <a:lstStyle/>
          <a:p>
            <a:r>
              <a:rPr lang="en-IE" sz="1400" dirty="0">
                <a:hlinkClick r:id="rId4"/>
              </a:rPr>
              <a:t>Source</a:t>
            </a:r>
            <a:endParaRPr lang="en-IE" sz="1400" dirty="0"/>
          </a:p>
        </p:txBody>
      </p:sp>
    </p:spTree>
    <p:extLst>
      <p:ext uri="{BB962C8B-B14F-4D97-AF65-F5344CB8AC3E}">
        <p14:creationId xmlns:p14="http://schemas.microsoft.com/office/powerpoint/2010/main" val="4108765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ringdowntheking final moments">
            <a:hlinkClick r:id="" action="ppaction://media"/>
            <a:extLst>
              <a:ext uri="{FF2B5EF4-FFF2-40B4-BE49-F238E27FC236}">
                <a16:creationId xmlns:a16="http://schemas.microsoft.com/office/drawing/2014/main" id="{E7F2A2A1-629A-4316-9E75-0069A260E351}"/>
              </a:ext>
            </a:extLst>
          </p:cNvPr>
          <p:cNvPicPr>
            <a:picLocks noRot="1" noChangeAspect="1"/>
          </p:cNvPicPr>
          <p:nvPr>
            <a:videoFile r:link="rId1"/>
          </p:nvPr>
        </p:nvPicPr>
        <p:blipFill>
          <a:blip r:embed="rId3"/>
          <a:stretch>
            <a:fillRect/>
          </a:stretch>
        </p:blipFill>
        <p:spPr>
          <a:xfrm>
            <a:off x="467833" y="249086"/>
            <a:ext cx="11019721" cy="6226142"/>
          </a:xfrm>
          <a:prstGeom prst="rect">
            <a:avLst/>
          </a:prstGeom>
        </p:spPr>
      </p:pic>
      <p:sp>
        <p:nvSpPr>
          <p:cNvPr id="5" name="TextBox 4">
            <a:extLst>
              <a:ext uri="{FF2B5EF4-FFF2-40B4-BE49-F238E27FC236}">
                <a16:creationId xmlns:a16="http://schemas.microsoft.com/office/drawing/2014/main" id="{98546E20-0CE5-48BB-8FA5-CD60B8C731F9}"/>
              </a:ext>
            </a:extLst>
          </p:cNvPr>
          <p:cNvSpPr txBox="1"/>
          <p:nvPr/>
        </p:nvSpPr>
        <p:spPr>
          <a:xfrm>
            <a:off x="216195" y="5530261"/>
            <a:ext cx="11759609" cy="1569660"/>
          </a:xfrm>
          <a:prstGeom prst="rect">
            <a:avLst/>
          </a:prstGeom>
          <a:solidFill>
            <a:srgbClr val="E45E32"/>
          </a:solidFill>
        </p:spPr>
        <p:txBody>
          <a:bodyPr wrap="square">
            <a:spAutoFit/>
          </a:bodyPr>
          <a:lstStyle/>
          <a:p>
            <a:pPr algn="ctr"/>
            <a:r>
              <a:rPr lang="sv-SE" sz="2400" dirty="0">
                <a:solidFill>
                  <a:schemeClr val="bg1"/>
                </a:solidFill>
              </a:rPr>
              <a:t>Detta är ett bra exempel på en </a:t>
            </a:r>
            <a:r>
              <a:rPr lang="sv-SE" sz="2400" dirty="0" err="1">
                <a:solidFill>
                  <a:schemeClr val="bg1"/>
                </a:solidFill>
              </a:rPr>
              <a:t>Hashtag</a:t>
            </a:r>
            <a:r>
              <a:rPr lang="sv-SE" sz="2400" dirty="0">
                <a:solidFill>
                  <a:schemeClr val="bg1"/>
                </a:solidFill>
              </a:rPr>
              <a:t> som användes strategiskt. För #Bringdowntheking behövdes 1 miljon tagg-</a:t>
            </a:r>
            <a:r>
              <a:rPr lang="sv-SE" sz="2400" dirty="0" err="1">
                <a:solidFill>
                  <a:schemeClr val="bg1"/>
                </a:solidFill>
              </a:rPr>
              <a:t>tweets</a:t>
            </a:r>
            <a:r>
              <a:rPr lang="sv-SE" sz="2400" dirty="0">
                <a:solidFill>
                  <a:schemeClr val="bg1"/>
                </a:solidFill>
              </a:rPr>
              <a:t> – målet uppnåddes på 5 dagar och kungen togs ner, precis när säsong 4 sändes ...
</a:t>
            </a:r>
            <a:endParaRPr lang="en-IE" sz="2400" dirty="0">
              <a:solidFill>
                <a:schemeClr val="bg1"/>
              </a:solidFill>
            </a:endParaRPr>
          </a:p>
        </p:txBody>
      </p:sp>
    </p:spTree>
    <p:extLst>
      <p:ext uri="{BB962C8B-B14F-4D97-AF65-F5344CB8AC3E}">
        <p14:creationId xmlns:p14="http://schemas.microsoft.com/office/powerpoint/2010/main" val="341534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1D9D0-F7D6-456C-B38F-087706DD2574}"/>
              </a:ext>
            </a:extLst>
          </p:cNvPr>
          <p:cNvSpPr>
            <a:spLocks noGrp="1"/>
          </p:cNvSpPr>
          <p:nvPr>
            <p:ph type="body" sz="quarter" idx="13"/>
          </p:nvPr>
        </p:nvSpPr>
        <p:spPr/>
        <p:txBody>
          <a:bodyPr>
            <a:noAutofit/>
          </a:bodyPr>
          <a:lstStyle/>
          <a:p>
            <a:r>
              <a:rPr lang="sv-SE" sz="3400" dirty="0"/>
              <a:t>MODUL 4 ÖVNING 1: 
GRANSKNINGSAKTIVITET FÖR SOCIALA MEDIER
</a:t>
            </a:r>
            <a:endParaRPr lang="en-IE" sz="3400" dirty="0"/>
          </a:p>
        </p:txBody>
      </p:sp>
      <p:sp>
        <p:nvSpPr>
          <p:cNvPr id="4" name="Text Placeholder 3">
            <a:extLst>
              <a:ext uri="{FF2B5EF4-FFF2-40B4-BE49-F238E27FC236}">
                <a16:creationId xmlns:a16="http://schemas.microsoft.com/office/drawing/2014/main" id="{4BDA086B-8045-4DB5-AB48-EAADD08C2986}"/>
              </a:ext>
            </a:extLst>
          </p:cNvPr>
          <p:cNvSpPr>
            <a:spLocks noGrp="1"/>
          </p:cNvSpPr>
          <p:nvPr>
            <p:ph type="body" sz="quarter" idx="14"/>
          </p:nvPr>
        </p:nvSpPr>
        <p:spPr/>
        <p:txBody>
          <a:bodyPr/>
          <a:lstStyle/>
          <a:p>
            <a:r>
              <a:rPr lang="sv-SE" dirty="0">
                <a:latin typeface="Calibri" panose="020F0502020204030204" pitchFamily="34" charset="0"/>
                <a:ea typeface="Calibri" panose="020F0502020204030204" pitchFamily="34" charset="0"/>
                <a:cs typeface="Times New Roman" panose="02020603050405020304" pitchFamily="18" charset="0"/>
              </a:rPr>
              <a:t>Välj en välkänd Pop Culture </a:t>
            </a:r>
            <a:r>
              <a:rPr lang="sv-SE" dirty="0" err="1">
                <a:latin typeface="Calibri" panose="020F0502020204030204" pitchFamily="34" charset="0"/>
                <a:ea typeface="Calibri" panose="020F0502020204030204" pitchFamily="34" charset="0"/>
                <a:cs typeface="Times New Roman" panose="02020603050405020304" pitchFamily="18" charset="0"/>
              </a:rPr>
              <a:t>Tourism</a:t>
            </a:r>
            <a:r>
              <a:rPr lang="sv-SE" dirty="0">
                <a:latin typeface="Calibri" panose="020F0502020204030204" pitchFamily="34" charset="0"/>
                <a:ea typeface="Calibri" panose="020F0502020204030204" pitchFamily="34" charset="0"/>
                <a:cs typeface="Times New Roman" panose="02020603050405020304" pitchFamily="18" charset="0"/>
              </a:rPr>
              <a:t> (PKT) destination och genomföra en recension på sociala medier för att utforska hur denna plats representeras och brännmärks.
</a:t>
            </a:r>
            <a:endParaRPr lang="en-IE" dirty="0"/>
          </a:p>
        </p:txBody>
      </p:sp>
      <p:pic>
        <p:nvPicPr>
          <p:cNvPr id="8" name="Picture Placeholder 7">
            <a:extLst>
              <a:ext uri="{FF2B5EF4-FFF2-40B4-BE49-F238E27FC236}">
                <a16:creationId xmlns:a16="http://schemas.microsoft.com/office/drawing/2014/main" id="{17A866E9-096E-4557-BF9A-1B18525C6CB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57378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262AC2-CDD3-438F-96CC-9DE1505907D1}"/>
              </a:ext>
            </a:extLst>
          </p:cNvPr>
          <p:cNvSpPr>
            <a:spLocks noGrp="1"/>
          </p:cNvSpPr>
          <p:nvPr>
            <p:ph type="body" sz="quarter" idx="14"/>
          </p:nvPr>
        </p:nvSpPr>
        <p:spPr>
          <a:xfrm>
            <a:off x="525833" y="255535"/>
            <a:ext cx="10999417" cy="4140680"/>
          </a:xfrm>
        </p:spPr>
        <p:txBody>
          <a:bodyPr/>
          <a:lstStyle/>
          <a:p>
            <a:pPr>
              <a:lnSpc>
                <a:spcPct val="107000"/>
              </a:lnSpc>
              <a:spcAft>
                <a:spcPts val="800"/>
              </a:spcAft>
            </a:pPr>
            <a:r>
              <a:rPr lang="sv-SE" sz="1800" dirty="0">
                <a:latin typeface="Calibri" panose="020F0502020204030204" pitchFamily="34" charset="0"/>
                <a:ea typeface="Calibri" panose="020F0502020204030204" pitchFamily="34" charset="0"/>
                <a:cs typeface="Times New Roman" panose="02020603050405020304" pitchFamily="18" charset="0"/>
              </a:rPr>
              <a:t>Tänk på de många olika plattformarna och slutför den här tabellen:
</a:t>
            </a:r>
            <a:endParaRPr lang="en-IE" dirty="0"/>
          </a:p>
        </p:txBody>
      </p:sp>
      <p:graphicFrame>
        <p:nvGraphicFramePr>
          <p:cNvPr id="4" name="Table 3">
            <a:extLst>
              <a:ext uri="{FF2B5EF4-FFF2-40B4-BE49-F238E27FC236}">
                <a16:creationId xmlns:a16="http://schemas.microsoft.com/office/drawing/2014/main" id="{F7D83DD1-C0CC-45EC-AE02-2BCE6F5B91E2}"/>
              </a:ext>
            </a:extLst>
          </p:cNvPr>
          <p:cNvGraphicFramePr>
            <a:graphicFrameLocks noGrp="1"/>
          </p:cNvGraphicFramePr>
          <p:nvPr>
            <p:extLst>
              <p:ext uri="{D42A27DB-BD31-4B8C-83A1-F6EECF244321}">
                <p14:modId xmlns:p14="http://schemas.microsoft.com/office/powerpoint/2010/main" val="1524043071"/>
              </p:ext>
            </p:extLst>
          </p:nvPr>
        </p:nvGraphicFramePr>
        <p:xfrm>
          <a:off x="517895" y="945766"/>
          <a:ext cx="11111020" cy="5303084"/>
        </p:xfrm>
        <a:graphic>
          <a:graphicData uri="http://schemas.openxmlformats.org/drawingml/2006/table">
            <a:tbl>
              <a:tblPr firstRow="1" firstCol="1" bandRow="1">
                <a:tableStyleId>{F5AB1C69-6EDB-4FF4-983F-18BD219EF322}</a:tableStyleId>
              </a:tblPr>
              <a:tblGrid>
                <a:gridCol w="1586385">
                  <a:extLst>
                    <a:ext uri="{9D8B030D-6E8A-4147-A177-3AD203B41FA5}">
                      <a16:colId xmlns:a16="http://schemas.microsoft.com/office/drawing/2014/main" val="141228016"/>
                    </a:ext>
                  </a:extLst>
                </a:gridCol>
                <a:gridCol w="1586385">
                  <a:extLst>
                    <a:ext uri="{9D8B030D-6E8A-4147-A177-3AD203B41FA5}">
                      <a16:colId xmlns:a16="http://schemas.microsoft.com/office/drawing/2014/main" val="3568816171"/>
                    </a:ext>
                  </a:extLst>
                </a:gridCol>
                <a:gridCol w="1587650">
                  <a:extLst>
                    <a:ext uri="{9D8B030D-6E8A-4147-A177-3AD203B41FA5}">
                      <a16:colId xmlns:a16="http://schemas.microsoft.com/office/drawing/2014/main" val="1829324761"/>
                    </a:ext>
                  </a:extLst>
                </a:gridCol>
                <a:gridCol w="1587650">
                  <a:extLst>
                    <a:ext uri="{9D8B030D-6E8A-4147-A177-3AD203B41FA5}">
                      <a16:colId xmlns:a16="http://schemas.microsoft.com/office/drawing/2014/main" val="2543119429"/>
                    </a:ext>
                  </a:extLst>
                </a:gridCol>
                <a:gridCol w="1587650">
                  <a:extLst>
                    <a:ext uri="{9D8B030D-6E8A-4147-A177-3AD203B41FA5}">
                      <a16:colId xmlns:a16="http://schemas.microsoft.com/office/drawing/2014/main" val="2393701925"/>
                    </a:ext>
                  </a:extLst>
                </a:gridCol>
                <a:gridCol w="1587650">
                  <a:extLst>
                    <a:ext uri="{9D8B030D-6E8A-4147-A177-3AD203B41FA5}">
                      <a16:colId xmlns:a16="http://schemas.microsoft.com/office/drawing/2014/main" val="430777385"/>
                    </a:ext>
                  </a:extLst>
                </a:gridCol>
                <a:gridCol w="1587650">
                  <a:extLst>
                    <a:ext uri="{9D8B030D-6E8A-4147-A177-3AD203B41FA5}">
                      <a16:colId xmlns:a16="http://schemas.microsoft.com/office/drawing/2014/main" val="4286948945"/>
                    </a:ext>
                  </a:extLst>
                </a:gridCol>
              </a:tblGrid>
              <a:tr h="2213222">
                <a:tc>
                  <a:txBody>
                    <a:bodyPr/>
                    <a:lstStyle/>
                    <a:p>
                      <a:pPr>
                        <a:lnSpc>
                          <a:spcPct val="107000"/>
                        </a:lnSpc>
                        <a:spcAft>
                          <a:spcPts val="800"/>
                        </a:spcAft>
                      </a:pPr>
                      <a:r>
                        <a:rPr lang="en-GB" sz="1400" dirty="0" err="1">
                          <a:effectLst/>
                        </a:rPr>
                        <a:t>Sociala</a:t>
                      </a:r>
                      <a:r>
                        <a:rPr lang="en-GB" sz="1400" dirty="0">
                          <a:effectLst/>
                        </a:rPr>
                        <a:t> </a:t>
                      </a:r>
                      <a:r>
                        <a:rPr lang="en-GB" sz="1400" dirty="0" err="1">
                          <a:effectLst/>
                        </a:rPr>
                        <a:t>medier</a:t>
                      </a:r>
                      <a:r>
                        <a:rPr lang="en-GB" sz="1400" dirty="0">
                          <a:effectLst/>
                        </a:rPr>
                        <a:t> </a:t>
                      </a:r>
                      <a:r>
                        <a:rPr lang="en-GB" sz="1400" dirty="0" err="1">
                          <a:effectLst/>
                        </a:rPr>
                        <a:t>Plattform</a:t>
                      </a:r>
                      <a:r>
                        <a:rPr lang="en-GB" sz="1400" dirty="0">
                          <a:effectLst/>
                        </a:rPr>
                        <a:t>, </a:t>
                      </a:r>
                      <a:r>
                        <a:rPr lang="en-GB" sz="1400" dirty="0" err="1">
                          <a:effectLst/>
                        </a:rPr>
                        <a:t>t.ex</a:t>
                      </a:r>
                      <a:r>
                        <a:rPr lang="en-GB" sz="1400" dirty="0">
                          <a:effectLst/>
                        </a:rPr>
                        <a:t> Facebook, Instagram, Twitter etc.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sv-SE" sz="1400" dirty="0">
                          <a:effectLst/>
                        </a:rPr>
                        <a:t>Trolig profil för typiska användare, t.ex. ålder, yrke och andra relevanta demografiska funktioner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sv-SE" sz="1400" dirty="0">
                          <a:effectLst/>
                        </a:rPr>
                        <a:t>Fördelar med denna plattform ur ditt perspektiv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sv-SE" sz="1400" dirty="0">
                          <a:effectLst/>
                        </a:rPr>
                        <a:t>Nackdelar med denna plattform från ditt perspektiv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sv-SE" sz="1400" dirty="0">
                          <a:effectLst/>
                        </a:rPr>
                        <a:t>Sammanfattning av  andra PKT-händelser, det vill säga nämns evenemanget mest i reklam, kundrecensioner, nyheter och aktuella händelser eller på något annat sätt?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sv-SE" sz="1400" dirty="0">
                          <a:effectLst/>
                        </a:rPr>
                        <a:t>Vilka omnämnanden av DIN PKT-händelse har du hittat?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sv-SE" sz="1400" dirty="0">
                          <a:effectLst/>
                        </a:rPr>
                        <a:t>Finns det några lämpliga alternativ du föredrar att använda?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2552168548"/>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1337387011"/>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2600308418"/>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1693416179"/>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1341447309"/>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3692555617"/>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2350811370"/>
                  </a:ext>
                </a:extLst>
              </a:tr>
              <a:tr h="353170">
                <a:tc>
                  <a:txBody>
                    <a:bodyPr/>
                    <a:lstStyle/>
                    <a:p>
                      <a:pPr>
                        <a:lnSpc>
                          <a:spcPct val="107000"/>
                        </a:lnSpc>
                        <a:spcAft>
                          <a:spcPts val="800"/>
                        </a:spcAft>
                      </a:pPr>
                      <a:r>
                        <a:rPr lang="en-GB" sz="1100" dirty="0">
                          <a:effectLst/>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dirty="0">
                          <a:effectLst/>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2434010442"/>
                  </a:ext>
                </a:extLst>
              </a:tr>
            </a:tbl>
          </a:graphicData>
        </a:graphic>
      </p:graphicFrame>
    </p:spTree>
    <p:extLst>
      <p:ext uri="{BB962C8B-B14F-4D97-AF65-F5344CB8AC3E}">
        <p14:creationId xmlns:p14="http://schemas.microsoft.com/office/powerpoint/2010/main" val="1502732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BD80559-289A-4803-9E33-5028CF64B39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5834063" y="-34925"/>
            <a:ext cx="5675312" cy="6858000"/>
          </a:xfrm>
        </p:spPr>
      </p:pic>
      <p:sp>
        <p:nvSpPr>
          <p:cNvPr id="3" name="Text Placeholder 2">
            <a:extLst>
              <a:ext uri="{FF2B5EF4-FFF2-40B4-BE49-F238E27FC236}">
                <a16:creationId xmlns:a16="http://schemas.microsoft.com/office/drawing/2014/main" id="{57333489-B1F4-440F-A061-33638306611C}"/>
              </a:ext>
            </a:extLst>
          </p:cNvPr>
          <p:cNvSpPr>
            <a:spLocks noGrp="1"/>
          </p:cNvSpPr>
          <p:nvPr>
            <p:ph type="body" sz="quarter" idx="13"/>
          </p:nvPr>
        </p:nvSpPr>
        <p:spPr/>
        <p:txBody>
          <a:bodyPr>
            <a:normAutofit fontScale="92500" lnSpcReduction="20000"/>
          </a:bodyPr>
          <a:lstStyle/>
          <a:p>
            <a:r>
              <a:rPr lang="sv-SE" dirty="0"/>
              <a:t>MODUL 4 ÖVNING 2: GERILLAMARKNADSFÖRINGSINLÄRNINGSAKTIVITET
</a:t>
            </a:r>
            <a:endParaRPr lang="en-IE" dirty="0"/>
          </a:p>
        </p:txBody>
      </p:sp>
      <p:sp>
        <p:nvSpPr>
          <p:cNvPr id="4" name="Text Placeholder 3">
            <a:extLst>
              <a:ext uri="{FF2B5EF4-FFF2-40B4-BE49-F238E27FC236}">
                <a16:creationId xmlns:a16="http://schemas.microsoft.com/office/drawing/2014/main" id="{1E5CC009-7066-4303-A7BE-DCF92ECA0F80}"/>
              </a:ext>
            </a:extLst>
          </p:cNvPr>
          <p:cNvSpPr>
            <a:spLocks noGrp="1"/>
          </p:cNvSpPr>
          <p:nvPr>
            <p:ph type="body" sz="quarter" idx="14"/>
          </p:nvPr>
        </p:nvSpPr>
        <p:spPr>
          <a:xfrm>
            <a:off x="682390" y="2914056"/>
            <a:ext cx="5005892" cy="2090057"/>
          </a:xfrm>
        </p:spPr>
        <p:txBody>
          <a:bodyPr/>
          <a:lstStyle/>
          <a:p>
            <a:pPr lvl="0">
              <a:spcBef>
                <a:spcPts val="600"/>
              </a:spcBef>
              <a:buClr>
                <a:srgbClr val="FDB613"/>
              </a:buClr>
            </a:pPr>
            <a:r>
              <a:rPr lang="sv-SE" dirty="0"/>
              <a:t>Leta på webben efter  Gerillakampanjer och välj en. Dela upp kampanjens delar och dess effektivitet. 
</a:t>
            </a:r>
            <a:r>
              <a:rPr lang="en-IE" dirty="0" err="1"/>
              <a:t>Vad</a:t>
            </a:r>
            <a:r>
              <a:rPr lang="en-IE" dirty="0"/>
              <a:t> </a:t>
            </a:r>
            <a:r>
              <a:rPr lang="en-IE" dirty="0" err="1"/>
              <a:t>gör</a:t>
            </a:r>
            <a:r>
              <a:rPr lang="en-IE" dirty="0"/>
              <a:t> det </a:t>
            </a:r>
            <a:r>
              <a:rPr lang="en-IE" dirty="0" err="1"/>
              <a:t>okonventionellt</a:t>
            </a:r>
            <a:r>
              <a:rPr lang="en-IE" dirty="0"/>
              <a:t>?
</a:t>
            </a:r>
            <a:r>
              <a:rPr lang="sv-SE" dirty="0"/>
              <a:t> Hur är det relevant för publiken?
Vilka var riskerna? 
</a:t>
            </a:r>
            <a:endParaRPr lang="en-IE" dirty="0"/>
          </a:p>
        </p:txBody>
      </p:sp>
    </p:spTree>
    <p:extLst>
      <p:ext uri="{BB962C8B-B14F-4D97-AF65-F5344CB8AC3E}">
        <p14:creationId xmlns:p14="http://schemas.microsoft.com/office/powerpoint/2010/main" val="4052378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EE2AAFE-647C-4064-96D4-847A4C8E2433}"/>
              </a:ext>
            </a:extLst>
          </p:cNvPr>
          <p:cNvSpPr>
            <a:spLocks noGrp="1"/>
          </p:cNvSpPr>
          <p:nvPr>
            <p:ph type="pic" sz="quarter" idx="10"/>
          </p:nvPr>
        </p:nvSpPr>
        <p:spPr/>
      </p:sp>
      <p:sp>
        <p:nvSpPr>
          <p:cNvPr id="3" name="Text Placeholder 2">
            <a:extLst>
              <a:ext uri="{FF2B5EF4-FFF2-40B4-BE49-F238E27FC236}">
                <a16:creationId xmlns:a16="http://schemas.microsoft.com/office/drawing/2014/main" id="{57333489-B1F4-440F-A061-33638306611C}"/>
              </a:ext>
            </a:extLst>
          </p:cNvPr>
          <p:cNvSpPr>
            <a:spLocks noGrp="1"/>
          </p:cNvSpPr>
          <p:nvPr>
            <p:ph type="body" sz="quarter" idx="13"/>
          </p:nvPr>
        </p:nvSpPr>
        <p:spPr/>
        <p:txBody>
          <a:bodyPr>
            <a:normAutofit fontScale="92500" lnSpcReduction="20000"/>
          </a:bodyPr>
          <a:lstStyle/>
          <a:p>
            <a:r>
              <a:rPr lang="sv-SE" dirty="0"/>
              <a:t>MODUL 4 ÖVNING 2: GERILLAMARKNADSFÖRINGSINLÄRNINGSAKTIVITET
</a:t>
            </a:r>
            <a:endParaRPr lang="en-IE" dirty="0"/>
          </a:p>
        </p:txBody>
      </p:sp>
      <p:sp>
        <p:nvSpPr>
          <p:cNvPr id="4" name="Text Placeholder 3">
            <a:extLst>
              <a:ext uri="{FF2B5EF4-FFF2-40B4-BE49-F238E27FC236}">
                <a16:creationId xmlns:a16="http://schemas.microsoft.com/office/drawing/2014/main" id="{1E5CC009-7066-4303-A7BE-DCF92ECA0F80}"/>
              </a:ext>
            </a:extLst>
          </p:cNvPr>
          <p:cNvSpPr>
            <a:spLocks noGrp="1"/>
          </p:cNvSpPr>
          <p:nvPr>
            <p:ph type="body" sz="quarter" idx="14"/>
          </p:nvPr>
        </p:nvSpPr>
        <p:spPr>
          <a:xfrm>
            <a:off x="22494" y="2703975"/>
            <a:ext cx="5675313" cy="2090057"/>
          </a:xfrm>
        </p:spPr>
        <p:txBody>
          <a:bodyPr/>
          <a:lstStyle/>
          <a:p>
            <a:pPr marL="800100" lvl="1" indent="-342900" algn="l">
              <a:spcBef>
                <a:spcPts val="600"/>
              </a:spcBef>
              <a:buClr>
                <a:srgbClr val="FDB613"/>
              </a:buClr>
              <a:buFontTx/>
              <a:buChar char="-"/>
            </a:pPr>
            <a:r>
              <a:rPr lang="en-IE" dirty="0" err="1">
                <a:solidFill>
                  <a:schemeClr val="bg1"/>
                </a:solidFill>
              </a:rPr>
              <a:t>Gynnades</a:t>
            </a:r>
            <a:r>
              <a:rPr lang="en-IE" dirty="0">
                <a:solidFill>
                  <a:schemeClr val="bg1"/>
                </a:solidFill>
              </a:rPr>
              <a:t> </a:t>
            </a:r>
            <a:r>
              <a:rPr lang="en-IE" dirty="0" err="1">
                <a:solidFill>
                  <a:schemeClr val="bg1"/>
                </a:solidFill>
              </a:rPr>
              <a:t>varumärket</a:t>
            </a:r>
            <a:r>
              <a:rPr lang="en-IE" dirty="0">
                <a:solidFill>
                  <a:schemeClr val="bg1"/>
                </a:solidFill>
              </a:rPr>
              <a:t>?
</a:t>
            </a:r>
            <a:r>
              <a:rPr lang="sv-SE" dirty="0">
                <a:solidFill>
                  <a:schemeClr val="bg1"/>
                </a:solidFill>
              </a:rPr>
              <a:t>Hur kan du använda något liknande för att främja din popkulturturismverksamhet och / eller framtida möjligheter?
Vilka evenemang eller kampanjer kan du köra för att främja din popkulturturismupplevelse, destination eller region?
</a:t>
            </a:r>
            <a:endParaRPr lang="en-IE" dirty="0"/>
          </a:p>
        </p:txBody>
      </p:sp>
      <p:pic>
        <p:nvPicPr>
          <p:cNvPr id="5" name="Picture Placeholder 4">
            <a:extLst>
              <a:ext uri="{FF2B5EF4-FFF2-40B4-BE49-F238E27FC236}">
                <a16:creationId xmlns:a16="http://schemas.microsoft.com/office/drawing/2014/main" id="{721B4A21-51F8-4AB3-9BFE-6A2BE81EA96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834063" y="-34925"/>
            <a:ext cx="5675312" cy="6858000"/>
          </a:xfrm>
          <a:custGeom>
            <a:avLst/>
            <a:gdLst>
              <a:gd name="connsiteX0" fmla="*/ 0 w 5675313"/>
              <a:gd name="connsiteY0" fmla="*/ 0 h 6858000"/>
              <a:gd name="connsiteX1" fmla="*/ 5675313 w 5675313"/>
              <a:gd name="connsiteY1" fmla="*/ 0 h 6858000"/>
              <a:gd name="connsiteX2" fmla="*/ 5675313 w 5675313"/>
              <a:gd name="connsiteY2" fmla="*/ 6858000 h 6858000"/>
              <a:gd name="connsiteX3" fmla="*/ 0 w 5675313"/>
              <a:gd name="connsiteY3" fmla="*/ 6858000 h 6858000"/>
              <a:gd name="connsiteX4" fmla="*/ 0 w 5675313"/>
              <a:gd name="connsiteY4" fmla="*/ 3082177 h 6858000"/>
              <a:gd name="connsiteX5" fmla="*/ 1808066 w 5675313"/>
              <a:gd name="connsiteY5" fmla="*/ 3082177 h 6858000"/>
              <a:gd name="connsiteX6" fmla="*/ 1808066 w 5675313"/>
              <a:gd name="connsiteY6" fmla="*/ 874591 h 6858000"/>
              <a:gd name="connsiteX7" fmla="*/ 0 w 5675313"/>
              <a:gd name="connsiteY7" fmla="*/ 8745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5313" h="6858000">
                <a:moveTo>
                  <a:pt x="0" y="0"/>
                </a:moveTo>
                <a:lnTo>
                  <a:pt x="5675313" y="0"/>
                </a:lnTo>
                <a:lnTo>
                  <a:pt x="5675313" y="6858000"/>
                </a:lnTo>
                <a:lnTo>
                  <a:pt x="0" y="6858000"/>
                </a:lnTo>
                <a:lnTo>
                  <a:pt x="0" y="3082177"/>
                </a:lnTo>
                <a:lnTo>
                  <a:pt x="1808066" y="3082177"/>
                </a:lnTo>
                <a:lnTo>
                  <a:pt x="1808066" y="874591"/>
                </a:lnTo>
                <a:lnTo>
                  <a:pt x="0" y="874591"/>
                </a:lnTo>
                <a:close/>
              </a:path>
            </a:pathLst>
          </a:custGeom>
        </p:spPr>
      </p:pic>
    </p:spTree>
    <p:extLst>
      <p:ext uri="{BB962C8B-B14F-4D97-AF65-F5344CB8AC3E}">
        <p14:creationId xmlns:p14="http://schemas.microsoft.com/office/powerpoint/2010/main" val="3410018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0DD96D-6BF6-D54B-A106-3305D0491497}"/>
              </a:ext>
            </a:extLst>
          </p:cNvPr>
          <p:cNvSpPr>
            <a:spLocks noGrp="1"/>
          </p:cNvSpPr>
          <p:nvPr>
            <p:ph type="body" sz="quarter" idx="13"/>
          </p:nvPr>
        </p:nvSpPr>
        <p:spPr>
          <a:xfrm>
            <a:off x="388092" y="3200400"/>
            <a:ext cx="4556047" cy="2849526"/>
          </a:xfrm>
        </p:spPr>
        <p:txBody>
          <a:bodyPr>
            <a:normAutofit fontScale="92500" lnSpcReduction="20000"/>
          </a:bodyPr>
          <a:lstStyle/>
          <a:p>
            <a:pPr algn="ctr"/>
            <a:r>
              <a:rPr lang="sv-SE" dirty="0"/>
              <a:t>NÄSTA STEG: Modul 5 Hantera kommande utmaningar
</a:t>
            </a:r>
            <a:endParaRPr lang="en-US" sz="2300" dirty="0"/>
          </a:p>
          <a:p>
            <a:pPr algn="r"/>
            <a:r>
              <a:rPr lang="sv-SE" sz="2300" dirty="0"/>
              <a:t>(Vi har nu lärt oss popkulturturism ger många möjligheter men det finns utmaningar också. Följ med oss i modul 5 för att få </a:t>
            </a:r>
            <a:r>
              <a:rPr lang="sv-SE" sz="2300" dirty="0" err="1"/>
              <a:t>redå</a:t>
            </a:r>
            <a:r>
              <a:rPr lang="sv-SE" sz="2300" dirty="0"/>
              <a:t> på mer</a:t>
            </a:r>
            <a:r>
              <a:rPr lang="en-US" sz="2300" dirty="0"/>
              <a:t>)</a:t>
            </a:r>
          </a:p>
        </p:txBody>
      </p:sp>
      <p:sp>
        <p:nvSpPr>
          <p:cNvPr id="4" name="Picture Placeholder 3">
            <a:extLst>
              <a:ext uri="{FF2B5EF4-FFF2-40B4-BE49-F238E27FC236}">
                <a16:creationId xmlns:a16="http://schemas.microsoft.com/office/drawing/2014/main" id="{02E59309-254A-4DFE-A18E-3D68EE602109}"/>
              </a:ext>
            </a:extLst>
          </p:cNvPr>
          <p:cNvSpPr>
            <a:spLocks noGrp="1"/>
          </p:cNvSpPr>
          <p:nvPr>
            <p:ph type="pic" sz="quarter" idx="10"/>
          </p:nvPr>
        </p:nvSpPr>
        <p:spPr/>
      </p:sp>
      <p:pic>
        <p:nvPicPr>
          <p:cNvPr id="6" name="Picture Placeholder 21" descr="A group of people standing next to a waterfall&#10;&#10;Description automatically generated with medium confidence">
            <a:extLst>
              <a:ext uri="{FF2B5EF4-FFF2-40B4-BE49-F238E27FC236}">
                <a16:creationId xmlns:a16="http://schemas.microsoft.com/office/drawing/2014/main" id="{2EA76A42-38E9-44E6-81BE-5A085F3F9C8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237" y="5323"/>
            <a:ext cx="12192000" cy="6858000"/>
          </a:xfrm>
          <a:custGeom>
            <a:avLst/>
            <a:gdLst>
              <a:gd name="connsiteX0" fmla="*/ 0 w 12198238"/>
              <a:gd name="connsiteY0" fmla="*/ 0 h 6858000"/>
              <a:gd name="connsiteX1" fmla="*/ 12198238 w 12198238"/>
              <a:gd name="connsiteY1" fmla="*/ 0 h 6858000"/>
              <a:gd name="connsiteX2" fmla="*/ 12198238 w 12198238"/>
              <a:gd name="connsiteY2" fmla="*/ 6858000 h 6858000"/>
              <a:gd name="connsiteX3" fmla="*/ 0 w 12198238"/>
              <a:gd name="connsiteY3" fmla="*/ 6858000 h 6858000"/>
              <a:gd name="connsiteX4" fmla="*/ 0 w 12198238"/>
              <a:gd name="connsiteY4" fmla="*/ 6078975 h 6858000"/>
              <a:gd name="connsiteX5" fmla="*/ 5197998 w 12198238"/>
              <a:gd name="connsiteY5" fmla="*/ 6078975 h 6858000"/>
              <a:gd name="connsiteX6" fmla="*/ 5197998 w 12198238"/>
              <a:gd name="connsiteY6" fmla="*/ 3048000 h 6858000"/>
              <a:gd name="connsiteX7" fmla="*/ 0 w 12198238"/>
              <a:gd name="connsiteY7" fmla="*/ 304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238" h="6858000">
                <a:moveTo>
                  <a:pt x="0" y="0"/>
                </a:moveTo>
                <a:lnTo>
                  <a:pt x="12198238" y="0"/>
                </a:lnTo>
                <a:lnTo>
                  <a:pt x="12198238" y="6858000"/>
                </a:lnTo>
                <a:lnTo>
                  <a:pt x="0" y="6858000"/>
                </a:lnTo>
                <a:lnTo>
                  <a:pt x="0" y="6078975"/>
                </a:lnTo>
                <a:lnTo>
                  <a:pt x="5197998" y="6078975"/>
                </a:lnTo>
                <a:lnTo>
                  <a:pt x="5197998" y="3048000"/>
                </a:lnTo>
                <a:lnTo>
                  <a:pt x="0" y="3048000"/>
                </a:lnTo>
                <a:close/>
              </a:path>
            </a:pathLst>
          </a:custGeom>
          <a:ln>
            <a:noFill/>
          </a:ln>
        </p:spPr>
      </p:pic>
    </p:spTree>
    <p:extLst>
      <p:ext uri="{BB962C8B-B14F-4D97-AF65-F5344CB8AC3E}">
        <p14:creationId xmlns:p14="http://schemas.microsoft.com/office/powerpoint/2010/main" val="201631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F07B4B-04F5-4B11-B68E-23659C5D2F8E}"/>
              </a:ext>
            </a:extLst>
          </p:cNvPr>
          <p:cNvSpPr>
            <a:spLocks noGrp="1"/>
          </p:cNvSpPr>
          <p:nvPr>
            <p:ph type="body" sz="quarter" idx="13"/>
          </p:nvPr>
        </p:nvSpPr>
        <p:spPr/>
        <p:txBody>
          <a:bodyPr>
            <a:normAutofit/>
          </a:bodyPr>
          <a:lstStyle/>
          <a:p>
            <a:r>
              <a:rPr lang="en-IE" dirty="0"/>
              <a:t>POPKULTURTURISM BEHÖVER EN SPECIELL MARKNADSFÖRING</a:t>
            </a:r>
          </a:p>
        </p:txBody>
      </p:sp>
      <p:sp>
        <p:nvSpPr>
          <p:cNvPr id="3" name="Text Placeholder 2">
            <a:extLst>
              <a:ext uri="{FF2B5EF4-FFF2-40B4-BE49-F238E27FC236}">
                <a16:creationId xmlns:a16="http://schemas.microsoft.com/office/drawing/2014/main" id="{7AFECD65-5A61-4F21-8B73-7395AEA547B7}"/>
              </a:ext>
            </a:extLst>
          </p:cNvPr>
          <p:cNvSpPr>
            <a:spLocks noGrp="1"/>
          </p:cNvSpPr>
          <p:nvPr>
            <p:ph type="body" sz="quarter" idx="14"/>
          </p:nvPr>
        </p:nvSpPr>
        <p:spPr>
          <a:xfrm>
            <a:off x="247651" y="4606825"/>
            <a:ext cx="10401300" cy="469184"/>
          </a:xfrm>
        </p:spPr>
        <p:txBody>
          <a:bodyPr/>
          <a:lstStyle/>
          <a:p>
            <a:r>
              <a:rPr lang="sv-SE" dirty="0"/>
              <a:t>Med tillkomsten av sociala medier sprider sig popkulturtrender snabbare än någonsin och inspirerar till konsumentbeteende med stora utgifter på ett ögonblick. Men att popkulturen och marknadsföring går hand i hand är inget nytt fenomen. I årtionden har bra reklam påverkat samhället och vice versa. Från Game </a:t>
            </a:r>
            <a:r>
              <a:rPr lang="sv-SE" dirty="0" err="1"/>
              <a:t>of</a:t>
            </a:r>
            <a:r>
              <a:rPr lang="sv-SE" dirty="0"/>
              <a:t> </a:t>
            </a:r>
            <a:r>
              <a:rPr lang="sv-SE" dirty="0" err="1"/>
              <a:t>Thrones</a:t>
            </a:r>
            <a:r>
              <a:rPr lang="sv-SE" dirty="0"/>
              <a:t>-inspirerade turer, Harry Potter-souvenirer och </a:t>
            </a:r>
            <a:r>
              <a:rPr lang="sv-SE" dirty="0" err="1"/>
              <a:t>Great</a:t>
            </a:r>
            <a:r>
              <a:rPr lang="sv-SE" dirty="0"/>
              <a:t> Gatsby-fester är affärs- och marknadsföringsmöjligheterna mogna för plockning</a:t>
            </a:r>
          </a:p>
          <a:p>
            <a:endParaRPr lang="en-IE" dirty="0"/>
          </a:p>
        </p:txBody>
      </p:sp>
      <p:pic>
        <p:nvPicPr>
          <p:cNvPr id="7" name="Picture Placeholder 6" descr="A picture containing text, clipart&#10;&#10;Description automatically generated">
            <a:extLst>
              <a:ext uri="{FF2B5EF4-FFF2-40B4-BE49-F238E27FC236}">
                <a16:creationId xmlns:a16="http://schemas.microsoft.com/office/drawing/2014/main" id="{183ECD51-5DCC-4D34-968E-224445D5AF2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5" name="TextBox 4">
            <a:extLst>
              <a:ext uri="{FF2B5EF4-FFF2-40B4-BE49-F238E27FC236}">
                <a16:creationId xmlns:a16="http://schemas.microsoft.com/office/drawing/2014/main" id="{3C11BBB9-8825-4065-AA62-1487FAECE06F}"/>
              </a:ext>
            </a:extLst>
          </p:cNvPr>
          <p:cNvSpPr txBox="1"/>
          <p:nvPr/>
        </p:nvSpPr>
        <p:spPr>
          <a:xfrm>
            <a:off x="10934700" y="5381625"/>
            <a:ext cx="1257299" cy="276999"/>
          </a:xfrm>
          <a:prstGeom prst="rect">
            <a:avLst/>
          </a:prstGeom>
          <a:noFill/>
        </p:spPr>
        <p:txBody>
          <a:bodyPr wrap="square" rtlCol="0">
            <a:spAutoFit/>
          </a:bodyPr>
          <a:lstStyle/>
          <a:p>
            <a:pPr algn="r"/>
            <a:r>
              <a:rPr lang="en-IE" sz="1200" dirty="0">
                <a:hlinkClick r:id="rId4"/>
              </a:rPr>
              <a:t>Source</a:t>
            </a:r>
            <a:endParaRPr lang="en-IE" sz="1200" dirty="0"/>
          </a:p>
        </p:txBody>
      </p:sp>
    </p:spTree>
    <p:extLst>
      <p:ext uri="{BB962C8B-B14F-4D97-AF65-F5344CB8AC3E}">
        <p14:creationId xmlns:p14="http://schemas.microsoft.com/office/powerpoint/2010/main" val="2555141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74AB3F7-16C9-E341-B808-9BD5E5F70285}"/>
              </a:ext>
            </a:extLst>
          </p:cNvPr>
          <p:cNvSpPr>
            <a:spLocks noGrp="1"/>
          </p:cNvSpPr>
          <p:nvPr>
            <p:ph type="body" sz="quarter" idx="19"/>
          </p:nvPr>
        </p:nvSpPr>
        <p:spPr>
          <a:xfrm>
            <a:off x="501033" y="2336309"/>
            <a:ext cx="6537941" cy="835515"/>
          </a:xfrm>
        </p:spPr>
        <p:txBody>
          <a:bodyPr>
            <a:normAutofit fontScale="62500" lnSpcReduction="20000"/>
          </a:bodyPr>
          <a:lstStyle/>
          <a:p>
            <a:r>
              <a:rPr lang="en-US" dirty="0">
                <a:hlinkClick r:id="rId2"/>
              </a:rPr>
              <a:t>Motivations of Sport Fans - Fans and Fan Cultures: Tourism, Consumerism and Social Media (ebrary.net)</a:t>
            </a:r>
            <a:endParaRPr lang="en-US" dirty="0"/>
          </a:p>
          <a:p>
            <a:r>
              <a:rPr lang="en-IE" dirty="0">
                <a:hlinkClick r:id="rId3"/>
              </a:rPr>
              <a:t>Fandom | </a:t>
            </a:r>
            <a:r>
              <a:rPr lang="en-IE" dirty="0" err="1">
                <a:hlinkClick r:id="rId3"/>
              </a:rPr>
              <a:t>Fanonia</a:t>
            </a:r>
            <a:r>
              <a:rPr lang="en-IE" dirty="0">
                <a:hlinkClick r:id="rId3"/>
              </a:rPr>
              <a:t> </a:t>
            </a:r>
            <a:r>
              <a:rPr lang="en-IE" dirty="0" err="1">
                <a:hlinkClick r:id="rId3"/>
              </a:rPr>
              <a:t>SpongeBobia</a:t>
            </a:r>
            <a:r>
              <a:rPr lang="en-IE" dirty="0">
                <a:hlinkClick r:id="rId3"/>
              </a:rPr>
              <a:t> | Fandom</a:t>
            </a:r>
            <a:r>
              <a:rPr lang="en-US" dirty="0"/>
              <a:t> </a:t>
            </a:r>
          </a:p>
        </p:txBody>
      </p:sp>
      <p:sp>
        <p:nvSpPr>
          <p:cNvPr id="8" name="Text Placeholder 7">
            <a:extLst>
              <a:ext uri="{FF2B5EF4-FFF2-40B4-BE49-F238E27FC236}">
                <a16:creationId xmlns:a16="http://schemas.microsoft.com/office/drawing/2014/main" id="{E787E5F1-8DD3-B240-B447-4A4E2AAA1F6E}"/>
              </a:ext>
            </a:extLst>
          </p:cNvPr>
          <p:cNvSpPr>
            <a:spLocks noGrp="1"/>
          </p:cNvSpPr>
          <p:nvPr>
            <p:ph type="body" sz="quarter" idx="20"/>
          </p:nvPr>
        </p:nvSpPr>
        <p:spPr>
          <a:xfrm>
            <a:off x="1620627" y="649791"/>
            <a:ext cx="5807672" cy="1312072"/>
          </a:xfrm>
        </p:spPr>
        <p:txBody>
          <a:bodyPr>
            <a:normAutofit fontScale="92500"/>
          </a:bodyPr>
          <a:lstStyle/>
          <a:p>
            <a:pPr lvl="0">
              <a:defRPr/>
            </a:pPr>
            <a:r>
              <a:rPr lang="sv-SE" sz="3200" dirty="0"/>
              <a:t>Viktiga källor och resurser i modul 4
</a:t>
            </a:r>
            <a:endParaRPr lang="en-US" dirty="0"/>
          </a:p>
        </p:txBody>
      </p:sp>
      <p:grpSp>
        <p:nvGrpSpPr>
          <p:cNvPr id="10" name="Google Shape;664;p39">
            <a:extLst>
              <a:ext uri="{FF2B5EF4-FFF2-40B4-BE49-F238E27FC236}">
                <a16:creationId xmlns:a16="http://schemas.microsoft.com/office/drawing/2014/main" id="{AF26583B-99B9-CC41-92BC-F97A3ED80C3D}"/>
              </a:ext>
            </a:extLst>
          </p:cNvPr>
          <p:cNvGrpSpPr/>
          <p:nvPr/>
        </p:nvGrpSpPr>
        <p:grpSpPr>
          <a:xfrm>
            <a:off x="8252108" y="2190883"/>
            <a:ext cx="301041" cy="301041"/>
            <a:chOff x="5941025" y="3634400"/>
            <a:chExt cx="467650" cy="467650"/>
          </a:xfrm>
          <a:solidFill>
            <a:srgbClr val="F5B020"/>
          </a:solidFill>
        </p:grpSpPr>
        <p:sp>
          <p:nvSpPr>
            <p:cNvPr id="11" name="Google Shape;665;p39">
              <a:extLst>
                <a:ext uri="{FF2B5EF4-FFF2-40B4-BE49-F238E27FC236}">
                  <a16:creationId xmlns:a16="http://schemas.microsoft.com/office/drawing/2014/main" id="{026E682D-EF64-6B45-B7F8-F8870E8D52B7}"/>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6;p39">
              <a:extLst>
                <a:ext uri="{FF2B5EF4-FFF2-40B4-BE49-F238E27FC236}">
                  <a16:creationId xmlns:a16="http://schemas.microsoft.com/office/drawing/2014/main" id="{27938B3A-E147-BB47-A796-BBFBA73AF9A4}"/>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7DC0D342-29F6-4545-B7CF-6474696A116B}"/>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0DD2D850-5F8A-9845-A6E5-FA6976218443}"/>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8DB18CCE-3750-A64A-9C8B-DD82C4CB114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4DE210A0-C3D6-0F43-BF7C-C89DDCD5EA50}"/>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
            <a:extLst>
              <a:ext uri="{FF2B5EF4-FFF2-40B4-BE49-F238E27FC236}">
                <a16:creationId xmlns:a16="http://schemas.microsoft.com/office/drawing/2014/main" id="{02589ABD-3D7F-4042-9722-77CCCDD4168C}"/>
              </a:ext>
            </a:extLst>
          </p:cNvPr>
          <p:cNvSpPr>
            <a:spLocks noGrp="1"/>
          </p:cNvSpPr>
          <p:nvPr>
            <p:ph type="body" sz="quarter" idx="16"/>
          </p:nvPr>
        </p:nvSpPr>
        <p:spPr>
          <a:xfrm>
            <a:off x="8878888" y="1460500"/>
            <a:ext cx="2811462" cy="323850"/>
          </a:xfrm>
        </p:spPr>
        <p:txBody>
          <a:bodyPr/>
          <a:lstStyle/>
          <a:p>
            <a:r>
              <a:rPr lang="en-US" dirty="0"/>
              <a:t>www.facebook.com/outpaceeu</a:t>
            </a:r>
          </a:p>
        </p:txBody>
      </p:sp>
      <p:pic>
        <p:nvPicPr>
          <p:cNvPr id="22" name="Picture 21" descr="A picture containing drawing&#10;&#10;Description automatically generated">
            <a:extLst>
              <a:ext uri="{FF2B5EF4-FFF2-40B4-BE49-F238E27FC236}">
                <a16:creationId xmlns:a16="http://schemas.microsoft.com/office/drawing/2014/main" id="{927DDB19-0983-4CD5-8E6F-39494502A851}"/>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173436" y="1460500"/>
            <a:ext cx="415861" cy="415861"/>
          </a:xfrm>
          <a:prstGeom prst="rect">
            <a:avLst/>
          </a:prstGeom>
        </p:spPr>
      </p:pic>
      <p:sp>
        <p:nvSpPr>
          <p:cNvPr id="23" name="Text Placeholder 3">
            <a:extLst>
              <a:ext uri="{FF2B5EF4-FFF2-40B4-BE49-F238E27FC236}">
                <a16:creationId xmlns:a16="http://schemas.microsoft.com/office/drawing/2014/main" id="{18F1EF36-1063-473B-AF33-0A36691D1BF5}"/>
              </a:ext>
            </a:extLst>
          </p:cNvPr>
          <p:cNvSpPr txBox="1">
            <a:spLocks/>
          </p:cNvSpPr>
          <p:nvPr/>
        </p:nvSpPr>
        <p:spPr>
          <a:xfrm>
            <a:off x="8878502" y="2160311"/>
            <a:ext cx="2812464" cy="32345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www.popculturetourism.eu</a:t>
            </a:r>
            <a:endParaRPr lang="en-US" dirty="0"/>
          </a:p>
        </p:txBody>
      </p:sp>
    </p:spTree>
    <p:extLst>
      <p:ext uri="{BB962C8B-B14F-4D97-AF65-F5344CB8AC3E}">
        <p14:creationId xmlns:p14="http://schemas.microsoft.com/office/powerpoint/2010/main" val="110820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462273-BE4C-4D79-A9EE-D3A550FDDF6A}"/>
              </a:ext>
            </a:extLst>
          </p:cNvPr>
          <p:cNvSpPr>
            <a:spLocks noGrp="1"/>
          </p:cNvSpPr>
          <p:nvPr>
            <p:ph type="body" sz="quarter" idx="16"/>
          </p:nvPr>
        </p:nvSpPr>
        <p:spPr>
          <a:xfrm>
            <a:off x="558162" y="520708"/>
            <a:ext cx="8429894" cy="883473"/>
          </a:xfrm>
        </p:spPr>
        <p:txBody>
          <a:bodyPr>
            <a:normAutofit fontScale="77500" lnSpcReduction="20000"/>
          </a:bodyPr>
          <a:lstStyle/>
          <a:p>
            <a:r>
              <a:rPr lang="en-IE" dirty="0">
                <a:solidFill>
                  <a:srgbClr val="9A2E90"/>
                </a:solidFill>
              </a:rPr>
              <a:t>SOM VI LÄRT OSS I MODUL 2:</a:t>
            </a:r>
          </a:p>
          <a:p>
            <a:r>
              <a:rPr lang="en-IE" dirty="0">
                <a:solidFill>
                  <a:srgbClr val="9A2E90"/>
                </a:solidFill>
              </a:rPr>
              <a:t>TURISTER VS </a:t>
            </a:r>
            <a:r>
              <a:rPr lang="en-IE" dirty="0" err="1">
                <a:solidFill>
                  <a:srgbClr val="9A2E90"/>
                </a:solidFill>
              </a:rPr>
              <a:t>fANS</a:t>
            </a:r>
            <a:endParaRPr lang="en-IE" dirty="0">
              <a:solidFill>
                <a:srgbClr val="9A2E90"/>
              </a:solidFill>
            </a:endParaRPr>
          </a:p>
        </p:txBody>
      </p:sp>
      <p:sp>
        <p:nvSpPr>
          <p:cNvPr id="4" name="Text Placeholder 3">
            <a:extLst>
              <a:ext uri="{FF2B5EF4-FFF2-40B4-BE49-F238E27FC236}">
                <a16:creationId xmlns:a16="http://schemas.microsoft.com/office/drawing/2014/main" id="{E6B3E674-209C-4698-A4EC-27E653C7B8FC}"/>
              </a:ext>
            </a:extLst>
          </p:cNvPr>
          <p:cNvSpPr>
            <a:spLocks noGrp="1"/>
          </p:cNvSpPr>
          <p:nvPr>
            <p:ph type="body" sz="quarter" idx="17"/>
          </p:nvPr>
        </p:nvSpPr>
        <p:spPr>
          <a:xfrm>
            <a:off x="315433" y="1595169"/>
            <a:ext cx="7697972" cy="4975087"/>
          </a:xfrm>
        </p:spPr>
        <p:txBody>
          <a:bodyPr/>
          <a:lstStyle/>
          <a:p>
            <a:pPr marL="342900" indent="-342900" algn="just">
              <a:buFont typeface="Arial" panose="020B0604020202020204" pitchFamily="34" charset="0"/>
              <a:buChar char="•"/>
            </a:pPr>
            <a:r>
              <a:rPr lang="sv-SE" sz="2400" dirty="0"/>
              <a:t>Popkultur turister lockas av de olika aspekterna av en destination som erbjuder potential att uppfylla önskningar och föra dem närmare sina favorit populärkultur tidsfördriv. Men fans drivs också av psykologiska och sociokulturella motiv som är mer känslomässigt laddade, söker estetisk njutning, drama, interaktion med ikoner och symboler och gemenskap i en grupp som delar rutiner, ritualer och ett gemensamt fanspråk.</a:t>
            </a:r>
          </a:p>
          <a:p>
            <a:pPr marL="342900" indent="-342900" algn="just">
              <a:buFont typeface="Arial" panose="020B0604020202020204" pitchFamily="34" charset="0"/>
              <a:buChar char="•"/>
            </a:pPr>
            <a:r>
              <a:rPr lang="sv-SE" sz="2400" dirty="0"/>
              <a:t>Grupper av fans skapar delade betydelser för varandra; medienätverk, både online och </a:t>
            </a:r>
            <a:r>
              <a:rPr lang="sv-SE" sz="2400" dirty="0" err="1"/>
              <a:t>offline</a:t>
            </a:r>
            <a:r>
              <a:rPr lang="sv-SE" sz="2400" dirty="0"/>
              <a:t>, gör det möjligt för dem att utbyta erfarenheter och berättelser före, under och efter att ha besökt turistutrymmen.</a:t>
            </a:r>
          </a:p>
          <a:p>
            <a:pPr marL="342900" indent="-342900" algn="just">
              <a:buFont typeface="Arial" panose="020B0604020202020204" pitchFamily="34" charset="0"/>
              <a:buChar char="•"/>
            </a:pPr>
            <a:endParaRPr lang="sv-SE" sz="2400" dirty="0"/>
          </a:p>
          <a:p>
            <a:pPr marL="342900" indent="-342900" algn="just">
              <a:buFont typeface="Arial" panose="020B0604020202020204" pitchFamily="34" charset="0"/>
              <a:buChar char="•"/>
            </a:pPr>
            <a:endParaRPr lang="sv-SE" sz="2400" dirty="0"/>
          </a:p>
        </p:txBody>
      </p:sp>
      <p:sp>
        <p:nvSpPr>
          <p:cNvPr id="11" name="TextBox 10">
            <a:extLst>
              <a:ext uri="{FF2B5EF4-FFF2-40B4-BE49-F238E27FC236}">
                <a16:creationId xmlns:a16="http://schemas.microsoft.com/office/drawing/2014/main" id="{226E76C9-ACB2-F848-8C91-6E1449167C91}"/>
              </a:ext>
            </a:extLst>
          </p:cNvPr>
          <p:cNvSpPr txBox="1"/>
          <p:nvPr/>
        </p:nvSpPr>
        <p:spPr>
          <a:xfrm>
            <a:off x="11284215" y="6016731"/>
            <a:ext cx="824265" cy="369332"/>
          </a:xfrm>
          <a:prstGeom prst="rect">
            <a:avLst/>
          </a:prstGeom>
          <a:noFill/>
        </p:spPr>
        <p:txBody>
          <a:bodyPr wrap="none" rtlCol="0">
            <a:spAutoFit/>
          </a:bodyPr>
          <a:lstStyle/>
          <a:p>
            <a:r>
              <a:rPr lang="en-LT" dirty="0">
                <a:hlinkClick r:id="rId2"/>
              </a:rPr>
              <a:t>Source</a:t>
            </a:r>
            <a:endParaRPr lang="en-LT" dirty="0"/>
          </a:p>
        </p:txBody>
      </p:sp>
      <p:sp>
        <p:nvSpPr>
          <p:cNvPr id="9" name="TextBox 8">
            <a:extLst>
              <a:ext uri="{FF2B5EF4-FFF2-40B4-BE49-F238E27FC236}">
                <a16:creationId xmlns:a16="http://schemas.microsoft.com/office/drawing/2014/main" id="{16128A74-DFFA-C441-B2BD-FA8AA7329BFC}"/>
              </a:ext>
            </a:extLst>
          </p:cNvPr>
          <p:cNvSpPr txBox="1"/>
          <p:nvPr/>
        </p:nvSpPr>
        <p:spPr>
          <a:xfrm>
            <a:off x="11284215" y="4888015"/>
            <a:ext cx="824072" cy="369332"/>
          </a:xfrm>
          <a:prstGeom prst="rect">
            <a:avLst/>
          </a:prstGeom>
          <a:noFill/>
        </p:spPr>
        <p:txBody>
          <a:bodyPr wrap="none" rtlCol="0">
            <a:spAutoFit/>
          </a:bodyPr>
          <a:lstStyle/>
          <a:p>
            <a:r>
              <a:rPr lang="en-LT" dirty="0">
                <a:hlinkClick r:id="rId3"/>
              </a:rPr>
              <a:t>Source</a:t>
            </a:r>
            <a:endParaRPr lang="en-LT" dirty="0"/>
          </a:p>
        </p:txBody>
      </p:sp>
      <p:pic>
        <p:nvPicPr>
          <p:cNvPr id="14" name="Picture Placeholder 13" descr="A picture containing outdoor, light, lit&#10;&#10;Description automatically generated">
            <a:extLst>
              <a:ext uri="{FF2B5EF4-FFF2-40B4-BE49-F238E27FC236}">
                <a16:creationId xmlns:a16="http://schemas.microsoft.com/office/drawing/2014/main" id="{BEA81B95-8085-954D-BE22-C751AEB347B1}"/>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77D73C8C-C2DD-6141-8077-C4D95302F436}"/>
              </a:ext>
            </a:extLst>
          </p:cNvPr>
          <p:cNvSpPr txBox="1"/>
          <p:nvPr/>
        </p:nvSpPr>
        <p:spPr>
          <a:xfrm>
            <a:off x="11200502" y="4885978"/>
            <a:ext cx="824072" cy="369332"/>
          </a:xfrm>
          <a:prstGeom prst="rect">
            <a:avLst/>
          </a:prstGeom>
          <a:noFill/>
        </p:spPr>
        <p:txBody>
          <a:bodyPr wrap="none" rtlCol="0">
            <a:spAutoFit/>
          </a:bodyPr>
          <a:lstStyle/>
          <a:p>
            <a:r>
              <a:rPr lang="en-LT" dirty="0">
                <a:hlinkClick r:id="rId5"/>
              </a:rPr>
              <a:t>Source</a:t>
            </a:r>
            <a:endParaRPr lang="en-LT" dirty="0"/>
          </a:p>
        </p:txBody>
      </p:sp>
    </p:spTree>
    <p:extLst>
      <p:ext uri="{BB962C8B-B14F-4D97-AF65-F5344CB8AC3E}">
        <p14:creationId xmlns:p14="http://schemas.microsoft.com/office/powerpoint/2010/main" val="172011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44C2AC4-824A-49D7-8618-3695562BE539}"/>
              </a:ext>
            </a:extLst>
          </p:cNvPr>
          <p:cNvSpPr>
            <a:spLocks noGrp="1"/>
          </p:cNvSpPr>
          <p:nvPr>
            <p:ph type="pic" sz="quarter" idx="15"/>
          </p:nvPr>
        </p:nvSpPr>
        <p:spPr/>
      </p:sp>
      <p:sp>
        <p:nvSpPr>
          <p:cNvPr id="3" name="Text Placeholder 2">
            <a:extLst>
              <a:ext uri="{FF2B5EF4-FFF2-40B4-BE49-F238E27FC236}">
                <a16:creationId xmlns:a16="http://schemas.microsoft.com/office/drawing/2014/main" id="{C5B0BD63-FABE-405E-B1A5-C07C8421C445}"/>
              </a:ext>
            </a:extLst>
          </p:cNvPr>
          <p:cNvSpPr>
            <a:spLocks noGrp="1"/>
          </p:cNvSpPr>
          <p:nvPr>
            <p:ph type="body" sz="quarter" idx="16"/>
          </p:nvPr>
        </p:nvSpPr>
        <p:spPr/>
        <p:txBody>
          <a:bodyPr/>
          <a:lstStyle/>
          <a:p>
            <a:r>
              <a:rPr lang="en-IE" dirty="0"/>
              <a:t>POPKULTURGEMENSKAP</a:t>
            </a:r>
          </a:p>
        </p:txBody>
      </p:sp>
      <p:sp>
        <p:nvSpPr>
          <p:cNvPr id="4" name="Text Placeholder 3">
            <a:extLst>
              <a:ext uri="{FF2B5EF4-FFF2-40B4-BE49-F238E27FC236}">
                <a16:creationId xmlns:a16="http://schemas.microsoft.com/office/drawing/2014/main" id="{CFBC63A4-9F9D-4F28-8B85-8C0E10B374CC}"/>
              </a:ext>
            </a:extLst>
          </p:cNvPr>
          <p:cNvSpPr>
            <a:spLocks noGrp="1"/>
          </p:cNvSpPr>
          <p:nvPr>
            <p:ph type="body" sz="quarter" idx="17"/>
          </p:nvPr>
        </p:nvSpPr>
        <p:spPr>
          <a:xfrm>
            <a:off x="643223" y="1863441"/>
            <a:ext cx="6872002" cy="3642009"/>
          </a:xfrm>
        </p:spPr>
        <p:txBody>
          <a:bodyPr/>
          <a:lstStyle/>
          <a:p>
            <a:pPr marL="0" indent="0">
              <a:buNone/>
            </a:pPr>
            <a:r>
              <a:rPr lang="sv-SE" sz="2400" spc="-1" dirty="0">
                <a:solidFill>
                  <a:srgbClr val="4D4D4C"/>
                </a:solidFill>
                <a:latin typeface="Calibri" panose="020F0502020204030204" pitchFamily="34" charset="0"/>
                <a:ea typeface="Calibri"/>
                <a:cs typeface="Calibri" panose="020F0502020204030204" pitchFamily="34" charset="0"/>
              </a:rPr>
              <a:t>Likasinnade fans och popkulturgrupper samlas på sociala medieplattformar genom gemensamma intressen som; trendig musik, aktuellt mode, de senaste kultfilmerna och boxuppsättningarna.</a:t>
            </a:r>
          </a:p>
          <a:p>
            <a:pPr marL="0" indent="0">
              <a:buNone/>
            </a:pPr>
            <a:r>
              <a:rPr lang="en-US" sz="2400" spc="-1" dirty="0">
                <a:solidFill>
                  <a:srgbClr val="4D4D4C"/>
                </a:solidFill>
                <a:latin typeface="Calibri" panose="020F0502020204030204" pitchFamily="34" charset="0"/>
                <a:ea typeface="Calibri"/>
                <a:cs typeface="Calibri" panose="020F0502020204030204" pitchFamily="34" charset="0"/>
              </a:rPr>
              <a:t>Dessa </a:t>
            </a:r>
            <a:r>
              <a:rPr lang="en-US" sz="2400" spc="-1" dirty="0" err="1">
                <a:solidFill>
                  <a:srgbClr val="4D4D4C"/>
                </a:solidFill>
                <a:latin typeface="Calibri" panose="020F0502020204030204" pitchFamily="34" charset="0"/>
                <a:ea typeface="Calibri"/>
                <a:cs typeface="Calibri" panose="020F0502020204030204" pitchFamily="34" charset="0"/>
              </a:rPr>
              <a:t>gemenskaper</a:t>
            </a:r>
            <a:r>
              <a:rPr lang="en-US" sz="2400" spc="-1" dirty="0">
                <a:solidFill>
                  <a:srgbClr val="4D4D4C"/>
                </a:solidFill>
                <a:latin typeface="Calibri" panose="020F0502020204030204" pitchFamily="34" charset="0"/>
                <a:ea typeface="Calibri"/>
                <a:cs typeface="Calibri" panose="020F0502020204030204" pitchFamily="34" charset="0"/>
              </a:rPr>
              <a:t> </a:t>
            </a:r>
            <a:r>
              <a:rPr lang="en-US" sz="2400" spc="-1" dirty="0" err="1">
                <a:solidFill>
                  <a:srgbClr val="4D4D4C"/>
                </a:solidFill>
                <a:latin typeface="Calibri" panose="020F0502020204030204" pitchFamily="34" charset="0"/>
                <a:ea typeface="Calibri"/>
                <a:cs typeface="Calibri" panose="020F0502020204030204" pitchFamily="34" charset="0"/>
              </a:rPr>
              <a:t>konsumerar</a:t>
            </a:r>
            <a:r>
              <a:rPr lang="en-US" sz="2400" spc="-1" dirty="0">
                <a:solidFill>
                  <a:srgbClr val="4D4D4C"/>
                </a:solidFill>
                <a:latin typeface="Calibri" panose="020F0502020204030204" pitchFamily="34" charset="0"/>
                <a:ea typeface="Calibri"/>
                <a:cs typeface="Calibri" panose="020F0502020204030204" pitchFamily="34" charset="0"/>
              </a:rPr>
              <a:t> </a:t>
            </a:r>
            <a:r>
              <a:rPr lang="en-US" sz="2400" spc="-1" dirty="0" err="1">
                <a:solidFill>
                  <a:srgbClr val="4D4D4C"/>
                </a:solidFill>
                <a:latin typeface="Calibri" panose="020F0502020204030204" pitchFamily="34" charset="0"/>
                <a:ea typeface="Calibri"/>
                <a:cs typeface="Calibri" panose="020F0502020204030204" pitchFamily="34" charset="0"/>
              </a:rPr>
              <a:t>innehåll</a:t>
            </a:r>
            <a:r>
              <a:rPr lang="en-US" sz="2400" spc="-1" dirty="0">
                <a:solidFill>
                  <a:srgbClr val="4D4D4C"/>
                </a:solidFill>
                <a:latin typeface="Calibri" panose="020F0502020204030204" pitchFamily="34" charset="0"/>
                <a:ea typeface="Calibri"/>
                <a:cs typeface="Calibri" panose="020F0502020204030204" pitchFamily="34" charset="0"/>
              </a:rPr>
              <a:t> </a:t>
            </a:r>
            <a:r>
              <a:rPr lang="en-US" sz="2400" spc="-1" dirty="0" err="1">
                <a:solidFill>
                  <a:srgbClr val="4D4D4C"/>
                </a:solidFill>
                <a:latin typeface="Calibri" panose="020F0502020204030204" pitchFamily="34" charset="0"/>
                <a:ea typeface="Calibri"/>
                <a:cs typeface="Calibri" panose="020F0502020204030204" pitchFamily="34" charset="0"/>
              </a:rPr>
              <a:t>och</a:t>
            </a:r>
            <a:r>
              <a:rPr lang="en-US" sz="2400" spc="-1" dirty="0">
                <a:solidFill>
                  <a:srgbClr val="4D4D4C"/>
                </a:solidFill>
                <a:latin typeface="Calibri" panose="020F0502020204030204" pitchFamily="34" charset="0"/>
                <a:ea typeface="Calibri"/>
                <a:cs typeface="Calibri" panose="020F0502020204030204" pitchFamily="34" charset="0"/>
              </a:rPr>
              <a:t> </a:t>
            </a:r>
            <a:r>
              <a:rPr lang="en-US" sz="2400" spc="-1" dirty="0" err="1">
                <a:solidFill>
                  <a:srgbClr val="4D4D4C"/>
                </a:solidFill>
                <a:latin typeface="Calibri" panose="020F0502020204030204" pitchFamily="34" charset="0"/>
                <a:ea typeface="Calibri"/>
                <a:cs typeface="Calibri" panose="020F0502020204030204" pitchFamily="34" charset="0"/>
              </a:rPr>
              <a:t>produkter</a:t>
            </a:r>
            <a:r>
              <a:rPr lang="en-US" sz="2400" spc="-1" dirty="0">
                <a:solidFill>
                  <a:srgbClr val="4D4D4C"/>
                </a:solidFill>
                <a:latin typeface="Calibri" panose="020F0502020204030204" pitchFamily="34" charset="0"/>
                <a:ea typeface="Calibri"/>
                <a:cs typeface="Calibri" panose="020F0502020204030204" pitchFamily="34" charset="0"/>
              </a:rPr>
              <a:t> av </a:t>
            </a:r>
            <a:r>
              <a:rPr lang="en-US" sz="2400" spc="-1" dirty="0" err="1">
                <a:solidFill>
                  <a:srgbClr val="4D4D4C"/>
                </a:solidFill>
                <a:latin typeface="Calibri" panose="020F0502020204030204" pitchFamily="34" charset="0"/>
                <a:ea typeface="Calibri"/>
                <a:cs typeface="Calibri" panose="020F0502020204030204" pitchFamily="34" charset="0"/>
              </a:rPr>
              <a:t>olika</a:t>
            </a:r>
            <a:r>
              <a:rPr lang="en-US" sz="2400" spc="-1" dirty="0">
                <a:solidFill>
                  <a:srgbClr val="4D4D4C"/>
                </a:solidFill>
                <a:latin typeface="Calibri" panose="020F0502020204030204" pitchFamily="34" charset="0"/>
                <a:ea typeface="Calibri"/>
                <a:cs typeface="Calibri" panose="020F0502020204030204" pitchFamily="34" charset="0"/>
              </a:rPr>
              <a:t> slag.</a:t>
            </a:r>
          </a:p>
          <a:p>
            <a:r>
              <a:rPr lang="sv-SE" sz="2400" dirty="0"/>
              <a:t>Ett helt nytt förhållningssätt till marknadsföring och affärsutveckling behandlar dessa samhällen som medskapare med entreprenörer.</a:t>
            </a:r>
            <a:endParaRPr lang="en-IE" sz="2400" dirty="0"/>
          </a:p>
        </p:txBody>
      </p:sp>
      <p:pic>
        <p:nvPicPr>
          <p:cNvPr id="5" name="Picture 4" descr="A screenshot of a cell phone&#10;&#10;Description automatically generated">
            <a:extLst>
              <a:ext uri="{FF2B5EF4-FFF2-40B4-BE49-F238E27FC236}">
                <a16:creationId xmlns:a16="http://schemas.microsoft.com/office/drawing/2014/main" id="{DA7F2906-0FF1-4C68-9E66-0F467DC065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02435" y="1223694"/>
            <a:ext cx="3389565" cy="4281756"/>
          </a:xfrm>
          <a:prstGeom prst="rect">
            <a:avLst/>
          </a:prstGeom>
        </p:spPr>
      </p:pic>
      <p:grpSp>
        <p:nvGrpSpPr>
          <p:cNvPr id="6" name="Google Shape;664;p39">
            <a:extLst>
              <a:ext uri="{FF2B5EF4-FFF2-40B4-BE49-F238E27FC236}">
                <a16:creationId xmlns:a16="http://schemas.microsoft.com/office/drawing/2014/main" id="{B032D867-22E0-452B-8771-95EF89FFAB10}"/>
              </a:ext>
            </a:extLst>
          </p:cNvPr>
          <p:cNvGrpSpPr/>
          <p:nvPr/>
        </p:nvGrpSpPr>
        <p:grpSpPr>
          <a:xfrm>
            <a:off x="8971593" y="5969957"/>
            <a:ext cx="393060" cy="393060"/>
            <a:chOff x="5941025" y="3634400"/>
            <a:chExt cx="467650" cy="467650"/>
          </a:xfrm>
        </p:grpSpPr>
        <p:sp>
          <p:nvSpPr>
            <p:cNvPr id="7" name="Google Shape;665;p39">
              <a:extLst>
                <a:ext uri="{FF2B5EF4-FFF2-40B4-BE49-F238E27FC236}">
                  <a16:creationId xmlns:a16="http://schemas.microsoft.com/office/drawing/2014/main" id="{248B1BA7-9807-4087-A483-59F62D1ECFDB}"/>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E0C47ECA-78A5-4851-848B-45148E00CFEB}"/>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33949FB0-295D-459B-B402-44A71FEFA795}"/>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B7F2B822-4232-4FAF-9F65-A400B0EFEAE1}"/>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9DEE4EDC-6216-47AE-8AB0-3777ECF0DEA8}"/>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6DCA410F-2BC8-433A-9587-C222CF80936E}"/>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Rectangle 12">
            <a:extLst>
              <a:ext uri="{FF2B5EF4-FFF2-40B4-BE49-F238E27FC236}">
                <a16:creationId xmlns:a16="http://schemas.microsoft.com/office/drawing/2014/main" id="{F969B843-A00D-47F1-8BCC-46493528FAB0}"/>
              </a:ext>
            </a:extLst>
          </p:cNvPr>
          <p:cNvSpPr/>
          <p:nvPr/>
        </p:nvSpPr>
        <p:spPr>
          <a:xfrm>
            <a:off x="9493761" y="6035891"/>
            <a:ext cx="2698239" cy="369332"/>
          </a:xfrm>
          <a:prstGeom prst="rect">
            <a:avLst/>
          </a:prstGeom>
        </p:spPr>
        <p:txBody>
          <a:bodyPr wrap="none">
            <a:spAutoFit/>
          </a:bodyPr>
          <a:lstStyle/>
          <a:p>
            <a:r>
              <a:rPr lang="en-US" i="1" dirty="0">
                <a:solidFill>
                  <a:srgbClr val="1268B3"/>
                </a:solidFill>
              </a:rPr>
              <a:t>https://</a:t>
            </a:r>
            <a:r>
              <a:rPr lang="en-US" i="1" dirty="0" err="1">
                <a:solidFill>
                  <a:srgbClr val="1268B3"/>
                </a:solidFill>
              </a:rPr>
              <a:t>www.fandom.com</a:t>
            </a:r>
            <a:endParaRPr lang="en-US" i="1" dirty="0">
              <a:solidFill>
                <a:srgbClr val="1268B3"/>
              </a:solidFill>
            </a:endParaRPr>
          </a:p>
        </p:txBody>
      </p:sp>
      <p:sp>
        <p:nvSpPr>
          <p:cNvPr id="15" name="TextBox 14">
            <a:extLst>
              <a:ext uri="{FF2B5EF4-FFF2-40B4-BE49-F238E27FC236}">
                <a16:creationId xmlns:a16="http://schemas.microsoft.com/office/drawing/2014/main" id="{03597DC6-5E80-46A1-A5FA-2E2F17BB1396}"/>
              </a:ext>
            </a:extLst>
          </p:cNvPr>
          <p:cNvSpPr txBox="1"/>
          <p:nvPr/>
        </p:nvSpPr>
        <p:spPr>
          <a:xfrm>
            <a:off x="0" y="291584"/>
            <a:ext cx="6100762" cy="646331"/>
          </a:xfrm>
          <a:prstGeom prst="rect">
            <a:avLst/>
          </a:prstGeom>
          <a:noFill/>
        </p:spPr>
        <p:txBody>
          <a:bodyPr wrap="square">
            <a:spAutoFit/>
          </a:bodyPr>
          <a:lstStyle/>
          <a:p>
            <a:r>
              <a:rPr lang="en-IE" dirty="0"/>
              <a:t>VARFÖR POPKULTURTURISM BEHÖVER SPECIELL MARKNADSFÖRING</a:t>
            </a:r>
          </a:p>
        </p:txBody>
      </p:sp>
    </p:spTree>
    <p:extLst>
      <p:ext uri="{BB962C8B-B14F-4D97-AF65-F5344CB8AC3E}">
        <p14:creationId xmlns:p14="http://schemas.microsoft.com/office/powerpoint/2010/main" val="3783981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BEF2CD-9BFF-4D1A-825B-C77870598C49}"/>
              </a:ext>
            </a:extLst>
          </p:cNvPr>
          <p:cNvSpPr>
            <a:spLocks noGrp="1"/>
          </p:cNvSpPr>
          <p:nvPr>
            <p:ph type="body" sz="quarter" idx="15"/>
          </p:nvPr>
        </p:nvSpPr>
        <p:spPr>
          <a:xfrm>
            <a:off x="3175537" y="541752"/>
            <a:ext cx="8435438" cy="1346703"/>
          </a:xfrm>
        </p:spPr>
        <p:txBody>
          <a:bodyPr>
            <a:noAutofit/>
          </a:bodyPr>
          <a:lstStyle/>
          <a:p>
            <a:r>
              <a:rPr lang="sv-SE" sz="2000" dirty="0"/>
              <a:t>Populärkulturen är starkt influerad av massmedia, vilket skapar snabba förändringar, särskilt i en mycket teknisk värld där kulturer kan utvecklas och spridas via internet och konsumeras globalt. Nyligen har vi sett den snabba ökningen av Tik Tok och möjligheter för online-artister av alla slag.</a:t>
            </a:r>
          </a:p>
          <a:p>
            <a:endParaRPr lang="en-IE" sz="2000" dirty="0"/>
          </a:p>
        </p:txBody>
      </p:sp>
      <p:pic>
        <p:nvPicPr>
          <p:cNvPr id="12" name="Picture Placeholder 11" descr="A picture containing graphical user interface&#10;&#10;Description automatically generated">
            <a:extLst>
              <a:ext uri="{FF2B5EF4-FFF2-40B4-BE49-F238E27FC236}">
                <a16:creationId xmlns:a16="http://schemas.microsoft.com/office/drawing/2014/main" id="{EA12497E-7A0B-4230-BC27-EA48DBFA594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t="12276" b="12276"/>
          <a:stretch>
            <a:fillRect/>
          </a:stretch>
        </p:blipFill>
        <p:spPr/>
      </p:pic>
    </p:spTree>
    <p:extLst>
      <p:ext uri="{BB962C8B-B14F-4D97-AF65-F5344CB8AC3E}">
        <p14:creationId xmlns:p14="http://schemas.microsoft.com/office/powerpoint/2010/main" val="290152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4A0389-2A82-4D59-ACAF-A8AC6221E16C}"/>
              </a:ext>
            </a:extLst>
          </p:cNvPr>
          <p:cNvPicPr>
            <a:picLocks noChangeAspect="1"/>
          </p:cNvPicPr>
          <p:nvPr/>
        </p:nvPicPr>
        <p:blipFill>
          <a:blip r:embed="rId2"/>
          <a:stretch>
            <a:fillRect/>
          </a:stretch>
        </p:blipFill>
        <p:spPr>
          <a:xfrm>
            <a:off x="0" y="0"/>
            <a:ext cx="12192000" cy="6452892"/>
          </a:xfrm>
          <a:prstGeom prst="rect">
            <a:avLst/>
          </a:prstGeom>
        </p:spPr>
      </p:pic>
      <p:sp>
        <p:nvSpPr>
          <p:cNvPr id="5" name="TextBox 4">
            <a:extLst>
              <a:ext uri="{FF2B5EF4-FFF2-40B4-BE49-F238E27FC236}">
                <a16:creationId xmlns:a16="http://schemas.microsoft.com/office/drawing/2014/main" id="{CE172642-5692-470E-8592-99DB4001078B}"/>
              </a:ext>
            </a:extLst>
          </p:cNvPr>
          <p:cNvSpPr txBox="1"/>
          <p:nvPr/>
        </p:nvSpPr>
        <p:spPr>
          <a:xfrm>
            <a:off x="516555" y="5523324"/>
            <a:ext cx="11675445" cy="830997"/>
          </a:xfrm>
          <a:prstGeom prst="rect">
            <a:avLst/>
          </a:prstGeom>
          <a:solidFill>
            <a:schemeClr val="accent2"/>
          </a:solidFill>
        </p:spPr>
        <p:txBody>
          <a:bodyPr wrap="square" rtlCol="0">
            <a:spAutoFit/>
          </a:bodyPr>
          <a:lstStyle/>
          <a:p>
            <a:pPr algn="ctr"/>
            <a:r>
              <a:rPr lang="sv-SE" sz="2400" dirty="0">
                <a:solidFill>
                  <a:schemeClr val="bg1"/>
                </a:solidFill>
              </a:rPr>
              <a:t>Thetravelergene använder TIKTOK för att hjälpa sina 429k följare att gå vilse i en saga, och många av dessa sagor är kopplade till popkulturturism.... </a:t>
            </a:r>
            <a:r>
              <a:rPr lang="en-US" sz="2400" dirty="0">
                <a:solidFill>
                  <a:schemeClr val="bg1"/>
                </a:solidFill>
              </a:rPr>
              <a:t>www.tiktok.com/@thetravelergene</a:t>
            </a:r>
            <a:endParaRPr lang="en-IE" sz="2400" dirty="0">
              <a:solidFill>
                <a:schemeClr val="bg1"/>
              </a:solidFill>
            </a:endParaRPr>
          </a:p>
        </p:txBody>
      </p:sp>
    </p:spTree>
    <p:extLst>
      <p:ext uri="{BB962C8B-B14F-4D97-AF65-F5344CB8AC3E}">
        <p14:creationId xmlns:p14="http://schemas.microsoft.com/office/powerpoint/2010/main" val="378710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0B2A78-50CE-486C-A36A-3E6AC1B6B12A}"/>
              </a:ext>
            </a:extLst>
          </p:cNvPr>
          <p:cNvSpPr>
            <a:spLocks noGrp="1"/>
          </p:cNvSpPr>
          <p:nvPr>
            <p:ph type="body" sz="quarter" idx="13"/>
          </p:nvPr>
        </p:nvSpPr>
        <p:spPr/>
        <p:txBody>
          <a:bodyPr>
            <a:normAutofit lnSpcReduction="10000"/>
          </a:bodyPr>
          <a:lstStyle/>
          <a:p>
            <a:r>
              <a:rPr lang="sv-SE" dirty="0"/>
              <a:t>FANDOM OCH FANLOJALITET  ÄR EN VIKTIG FAKTOR I POPKULTUR-TURISMMARK-NADSFÖRING</a:t>
            </a:r>
            <a:endParaRPr lang="en-IE" dirty="0"/>
          </a:p>
        </p:txBody>
      </p:sp>
      <p:sp>
        <p:nvSpPr>
          <p:cNvPr id="3" name="Text Placeholder 2">
            <a:extLst>
              <a:ext uri="{FF2B5EF4-FFF2-40B4-BE49-F238E27FC236}">
                <a16:creationId xmlns:a16="http://schemas.microsoft.com/office/drawing/2014/main" id="{B11A68BA-2A3B-4967-B352-FEA02533E969}"/>
              </a:ext>
            </a:extLst>
          </p:cNvPr>
          <p:cNvSpPr>
            <a:spLocks noGrp="1"/>
          </p:cNvSpPr>
          <p:nvPr>
            <p:ph type="body" sz="quarter" idx="14"/>
          </p:nvPr>
        </p:nvSpPr>
        <p:spPr>
          <a:xfrm>
            <a:off x="388093" y="4644950"/>
            <a:ext cx="10394207" cy="2479749"/>
          </a:xfrm>
        </p:spPr>
        <p:txBody>
          <a:bodyPr/>
          <a:lstStyle/>
          <a:p>
            <a:r>
              <a:rPr lang="sv-SE" dirty="0"/>
              <a:t>Fans är intresserade av mindre detaljer och spenderar en betydande del av sin tid och energi involverad i sitt intresse, ofta som en del av ett socialt nätverk med särskilda metoder (en fandom). </a:t>
            </a:r>
          </a:p>
          <a:p>
            <a:r>
              <a:rPr lang="sv-SE" dirty="0"/>
              <a:t>Fansens lojalitet kan vara mycket stark – och kan motivera dem att besöka de verkliga eller fiktiva platserna i samband med sina favoritpopkulturmanifestationer.</a:t>
            </a:r>
          </a:p>
        </p:txBody>
      </p:sp>
      <p:pic>
        <p:nvPicPr>
          <p:cNvPr id="6" name="Picture Placeholder 5" descr="A group of people in clothing&#10;&#10;Description automatically generated with medium confidence">
            <a:extLst>
              <a:ext uri="{FF2B5EF4-FFF2-40B4-BE49-F238E27FC236}">
                <a16:creationId xmlns:a16="http://schemas.microsoft.com/office/drawing/2014/main" id="{614646A1-C335-4C64-A620-C2759BA72D2C}"/>
              </a:ext>
            </a:extLst>
          </p:cNvPr>
          <p:cNvPicPr>
            <a:picLocks noGrp="1" noChangeAspect="1"/>
          </p:cNvPicPr>
          <p:nvPr>
            <p:ph type="pic" sz="quarter" idx="19"/>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3564835" y="0"/>
            <a:ext cx="8627164" cy="4178642"/>
          </a:xfrm>
        </p:spPr>
      </p:pic>
      <p:sp>
        <p:nvSpPr>
          <p:cNvPr id="7" name="TextBox 6">
            <a:extLst>
              <a:ext uri="{FF2B5EF4-FFF2-40B4-BE49-F238E27FC236}">
                <a16:creationId xmlns:a16="http://schemas.microsoft.com/office/drawing/2014/main" id="{3DDC8828-8D30-4C8B-B8A7-769BE5BC0A98}"/>
              </a:ext>
            </a:extLst>
          </p:cNvPr>
          <p:cNvSpPr txBox="1"/>
          <p:nvPr/>
        </p:nvSpPr>
        <p:spPr>
          <a:xfrm>
            <a:off x="6634716" y="4138158"/>
            <a:ext cx="6100762" cy="646331"/>
          </a:xfrm>
          <a:prstGeom prst="rect">
            <a:avLst/>
          </a:prstGeom>
          <a:noFill/>
        </p:spPr>
        <p:txBody>
          <a:bodyPr wrap="square">
            <a:spAutoFit/>
          </a:bodyPr>
          <a:lstStyle/>
          <a:p>
            <a:r>
              <a:rPr lang="en-IE" dirty="0">
                <a:solidFill>
                  <a:srgbClr val="E45E32"/>
                </a:solidFill>
              </a:rPr>
              <a:t>VARFÖR POPKULTURTURISM BEHÖVER SPECIELL MARKNADSFÖRING</a:t>
            </a:r>
          </a:p>
        </p:txBody>
      </p:sp>
    </p:spTree>
    <p:extLst>
      <p:ext uri="{BB962C8B-B14F-4D97-AF65-F5344CB8AC3E}">
        <p14:creationId xmlns:p14="http://schemas.microsoft.com/office/powerpoint/2010/main" val="1757739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8084903-20A2-4A13-8DE2-6BA5FC6451B8}">
  <we:reference id="wa104379997" version="2.0.0.0" store="en-001" storeType="OMEX"/>
  <we:alternateReferences>
    <we:reference id="WA104379997" version="2.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23AD3D3BDD5141A742D12FBEA8ABB9" ma:contentTypeVersion="13" ma:contentTypeDescription="Create a new document." ma:contentTypeScope="" ma:versionID="2940f4f5963040f3fdec3ef121dfff3d">
  <xsd:schema xmlns:xsd="http://www.w3.org/2001/XMLSchema" xmlns:xs="http://www.w3.org/2001/XMLSchema" xmlns:p="http://schemas.microsoft.com/office/2006/metadata/properties" xmlns:ns3="f71b00c0-2269-4ecd-a545-42573fd35c0e" xmlns:ns4="f16b6496-9ab0-49e0-a2be-43de03ec7b1c" targetNamespace="http://schemas.microsoft.com/office/2006/metadata/properties" ma:root="true" ma:fieldsID="f9849689b90051d1916c53eb493d0f6b" ns3:_="" ns4:_="">
    <xsd:import namespace="f71b00c0-2269-4ecd-a545-42573fd35c0e"/>
    <xsd:import namespace="f16b6496-9ab0-49e0-a2be-43de03ec7b1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b00c0-2269-4ecd-a545-42573fd35c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6b6496-9ab0-49e0-a2be-43de03ec7b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F9993F-6733-4BE4-8D96-75C0355D99BA}">
  <ds:schemaRefs>
    <ds:schemaRef ds:uri="http://schemas.microsoft.com/office/2006/metadata/properties"/>
    <ds:schemaRef ds:uri="http://schemas.microsoft.com/office/2006/documentManagement/types"/>
    <ds:schemaRef ds:uri="http://purl.org/dc/elements/1.1/"/>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f16b6496-9ab0-49e0-a2be-43de03ec7b1c"/>
    <ds:schemaRef ds:uri="f71b00c0-2269-4ecd-a545-42573fd35c0e"/>
  </ds:schemaRefs>
</ds:datastoreItem>
</file>

<file path=customXml/itemProps2.xml><?xml version="1.0" encoding="utf-8"?>
<ds:datastoreItem xmlns:ds="http://schemas.openxmlformats.org/officeDocument/2006/customXml" ds:itemID="{1FA43EA6-4CB4-4B21-B4D1-BA3FF0D1E2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1b00c0-2269-4ecd-a545-42573fd35c0e"/>
    <ds:schemaRef ds:uri="f16b6496-9ab0-49e0-a2be-43de03ec7b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32F991-4990-4ED0-9E6E-2CE158AC62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4994</TotalTime>
  <Words>2086</Words>
  <Application>Microsoft Macintosh PowerPoint</Application>
  <PresentationFormat>Bredbild</PresentationFormat>
  <Paragraphs>167</Paragraphs>
  <Slides>40</Slides>
  <Notes>0</Notes>
  <HiddenSlides>0</HiddenSlides>
  <MMClips>4</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40</vt:i4>
      </vt:variant>
    </vt:vector>
  </HeadingPairs>
  <TitlesOfParts>
    <vt:vector size="46" baseType="lpstr">
      <vt:lpstr>Arial</vt:lpstr>
      <vt:lpstr>Calibri</vt:lpstr>
      <vt:lpstr>Calibri Light</vt:lpstr>
      <vt:lpstr>Quattrocento Sans</vt:lpstr>
      <vt:lpstr>Times New Roman</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Jan Lundin</cp:lastModifiedBy>
  <cp:revision>117</cp:revision>
  <dcterms:created xsi:type="dcterms:W3CDTF">2019-11-20T14:08:21Z</dcterms:created>
  <dcterms:modified xsi:type="dcterms:W3CDTF">2021-11-24T18:35:59Z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0x0101005A23AD3D3BDD5141A742D12FBEA8ABB9</vt:lpwstr>
  </property>
</Properties>
</file>