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75" r:id="rId2"/>
    <p:sldId id="295" r:id="rId3"/>
    <p:sldId id="432" r:id="rId4"/>
    <p:sldId id="331" r:id="rId5"/>
    <p:sldId id="332" r:id="rId6"/>
    <p:sldId id="338" r:id="rId7"/>
    <p:sldId id="335" r:id="rId8"/>
    <p:sldId id="336" r:id="rId9"/>
    <p:sldId id="357" r:id="rId10"/>
    <p:sldId id="340" r:id="rId11"/>
    <p:sldId id="341" r:id="rId12"/>
    <p:sldId id="354" r:id="rId13"/>
    <p:sldId id="330" r:id="rId14"/>
    <p:sldId id="342" r:id="rId15"/>
    <p:sldId id="343" r:id="rId16"/>
    <p:sldId id="344" r:id="rId17"/>
    <p:sldId id="356" r:id="rId18"/>
    <p:sldId id="349" r:id="rId19"/>
    <p:sldId id="350" r:id="rId20"/>
    <p:sldId id="346" r:id="rId21"/>
    <p:sldId id="347" r:id="rId22"/>
    <p:sldId id="348" r:id="rId23"/>
    <p:sldId id="351" r:id="rId24"/>
    <p:sldId id="352" r:id="rId25"/>
    <p:sldId id="353" r:id="rId26"/>
    <p:sldId id="355" r:id="rId27"/>
    <p:sldId id="359" r:id="rId28"/>
    <p:sldId id="360" r:id="rId29"/>
    <p:sldId id="361" r:id="rId30"/>
    <p:sldId id="358" r:id="rId31"/>
    <p:sldId id="363" r:id="rId32"/>
    <p:sldId id="364" r:id="rId33"/>
    <p:sldId id="366" r:id="rId34"/>
    <p:sldId id="367" r:id="rId35"/>
    <p:sldId id="365" r:id="rId36"/>
    <p:sldId id="368" r:id="rId37"/>
    <p:sldId id="369" r:id="rId38"/>
    <p:sldId id="370" r:id="rId39"/>
    <p:sldId id="371" r:id="rId40"/>
    <p:sldId id="372" r:id="rId41"/>
    <p:sldId id="373" r:id="rId42"/>
    <p:sldId id="374" r:id="rId43"/>
    <p:sldId id="375" r:id="rId44"/>
    <p:sldId id="376" r:id="rId45"/>
    <p:sldId id="378" r:id="rId46"/>
    <p:sldId id="377" r:id="rId47"/>
    <p:sldId id="307" r:id="rId48"/>
    <p:sldId id="308" r:id="rId49"/>
    <p:sldId id="379" r:id="rId50"/>
    <p:sldId id="380" r:id="rId51"/>
    <p:sldId id="381" r:id="rId52"/>
    <p:sldId id="382" r:id="rId53"/>
    <p:sldId id="383" r:id="rId54"/>
    <p:sldId id="384" r:id="rId55"/>
    <p:sldId id="385" r:id="rId56"/>
    <p:sldId id="386" r:id="rId57"/>
    <p:sldId id="429" r:id="rId58"/>
    <p:sldId id="430" r:id="rId59"/>
    <p:sldId id="431" r:id="rId60"/>
    <p:sldId id="290"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2E90"/>
    <a:srgbClr val="003841"/>
    <a:srgbClr val="F5B020"/>
    <a:srgbClr val="1198D1"/>
    <a:srgbClr val="E45E32"/>
    <a:srgbClr val="DD1B50"/>
    <a:srgbClr val="000000"/>
    <a:srgbClr val="404040"/>
    <a:srgbClr val="91BE46"/>
    <a:srgbClr val="1D96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2AD4A2-1AC7-42BB-94EF-02E00DB36C25}" v="114" dt="2021-11-10T13:17:19.196"/>
    <p1510:client id="{B3749F07-F782-4D5D-9F95-F34175ADC87E}" v="90" dt="2021-11-11T11:37:44.0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70" autoAdjust="0"/>
    <p:restoredTop sz="93797" autoAdjust="0"/>
  </p:normalViewPr>
  <p:slideViewPr>
    <p:cSldViewPr snapToGrid="0" snapToObjects="1">
      <p:cViewPr varScale="1">
        <p:scale>
          <a:sx n="107" d="100"/>
          <a:sy n="107" d="100"/>
        </p:scale>
        <p:origin x="480" y="168"/>
      </p:cViewPr>
      <p:guideLst/>
    </p:cSldViewPr>
  </p:slideViewPr>
  <p:outlineViewPr>
    <p:cViewPr>
      <p:scale>
        <a:sx n="33" d="100"/>
        <a:sy n="33" d="100"/>
      </p:scale>
      <p:origin x="0" y="-7772"/>
    </p:cViewPr>
  </p:outlineViewPr>
  <p:notesTextViewPr>
    <p:cViewPr>
      <p:scale>
        <a:sx n="1" d="1"/>
        <a:sy n="1" d="1"/>
      </p:scale>
      <p:origin x="0" y="0"/>
    </p:cViewPr>
  </p:notesTextViewPr>
  <p:sorterViewPr>
    <p:cViewPr>
      <p:scale>
        <a:sx n="66" d="100"/>
        <a:sy n="66" d="100"/>
      </p:scale>
      <p:origin x="0" y="-42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 lundin" userId="3361de919290d10a" providerId="LiveId" clId="{B3749F07-F782-4D5D-9F95-F34175ADC87E}"/>
    <pc:docChg chg="undo custSel modSld">
      <pc:chgData name="johan lundin" userId="3361de919290d10a" providerId="LiveId" clId="{B3749F07-F782-4D5D-9F95-F34175ADC87E}" dt="2021-11-11T11:37:44.047" v="419" actId="27636"/>
      <pc:docMkLst>
        <pc:docMk/>
      </pc:docMkLst>
      <pc:sldChg chg="addSp delSp modSp mod">
        <pc:chgData name="johan lundin" userId="3361de919290d10a" providerId="LiveId" clId="{B3749F07-F782-4D5D-9F95-F34175ADC87E}" dt="2021-11-11T11:37:44.047" v="419" actId="27636"/>
        <pc:sldMkLst>
          <pc:docMk/>
          <pc:sldMk cId="1108207676" sldId="290"/>
        </pc:sldMkLst>
        <pc:spChg chg="add del mod">
          <ac:chgData name="johan lundin" userId="3361de919290d10a" providerId="LiveId" clId="{B3749F07-F782-4D5D-9F95-F34175ADC87E}" dt="2021-11-11T11:37:44.047" v="419" actId="27636"/>
          <ac:spMkLst>
            <pc:docMk/>
            <pc:sldMk cId="1108207676" sldId="290"/>
            <ac:spMk id="21" creationId="{AA9C2B5C-AD85-426C-B9F5-08FF25E9EBDA}"/>
          </ac:spMkLst>
        </pc:spChg>
      </pc:sldChg>
      <pc:sldChg chg="modSp mod">
        <pc:chgData name="johan lundin" userId="3361de919290d10a" providerId="LiveId" clId="{B3749F07-F782-4D5D-9F95-F34175ADC87E}" dt="2021-11-10T17:54:40.445" v="165" actId="20577"/>
        <pc:sldMkLst>
          <pc:docMk/>
          <pc:sldMk cId="806931755" sldId="295"/>
        </pc:sldMkLst>
        <pc:spChg chg="mod">
          <ac:chgData name="johan lundin" userId="3361de919290d10a" providerId="LiveId" clId="{B3749F07-F782-4D5D-9F95-F34175ADC87E}" dt="2021-11-10T17:47:04.839" v="29" actId="20577"/>
          <ac:spMkLst>
            <pc:docMk/>
            <pc:sldMk cId="806931755" sldId="295"/>
            <ac:spMk id="3" creationId="{035783F7-4F0B-474E-9452-AB0B59CEA517}"/>
          </ac:spMkLst>
        </pc:spChg>
        <pc:spChg chg="mod">
          <ac:chgData name="johan lundin" userId="3361de919290d10a" providerId="LiveId" clId="{B3749F07-F782-4D5D-9F95-F34175ADC87E}" dt="2021-11-10T17:54:40.445" v="165" actId="20577"/>
          <ac:spMkLst>
            <pc:docMk/>
            <pc:sldMk cId="806931755" sldId="295"/>
            <ac:spMk id="5" creationId="{31D0A785-DE70-43EB-BAEE-5FE889806743}"/>
          </ac:spMkLst>
        </pc:spChg>
      </pc:sldChg>
      <pc:sldChg chg="modSp">
        <pc:chgData name="johan lundin" userId="3361de919290d10a" providerId="LiveId" clId="{B3749F07-F782-4D5D-9F95-F34175ADC87E}" dt="2021-11-11T11:25:07.541" v="293"/>
        <pc:sldMkLst>
          <pc:docMk/>
          <pc:sldMk cId="1199051740" sldId="307"/>
        </pc:sldMkLst>
        <pc:spChg chg="mod">
          <ac:chgData name="johan lundin" userId="3361de919290d10a" providerId="LiveId" clId="{B3749F07-F782-4D5D-9F95-F34175ADC87E}" dt="2021-11-11T11:25:07.541" v="293"/>
          <ac:spMkLst>
            <pc:docMk/>
            <pc:sldMk cId="1199051740" sldId="307"/>
            <ac:spMk id="7" creationId="{BBD2101C-6C5B-4CEE-BF2A-FD1028563983}"/>
          </ac:spMkLst>
        </pc:spChg>
      </pc:sldChg>
      <pc:sldChg chg="modSp mod">
        <pc:chgData name="johan lundin" userId="3361de919290d10a" providerId="LiveId" clId="{B3749F07-F782-4D5D-9F95-F34175ADC87E}" dt="2021-11-11T11:25:48.764" v="294" actId="27636"/>
        <pc:sldMkLst>
          <pc:docMk/>
          <pc:sldMk cId="45572571" sldId="308"/>
        </pc:sldMkLst>
        <pc:spChg chg="mod">
          <ac:chgData name="johan lundin" userId="3361de919290d10a" providerId="LiveId" clId="{B3749F07-F782-4D5D-9F95-F34175ADC87E}" dt="2021-11-11T11:25:48.764" v="294" actId="27636"/>
          <ac:spMkLst>
            <pc:docMk/>
            <pc:sldMk cId="45572571" sldId="308"/>
            <ac:spMk id="2" creationId="{00000000-0000-0000-0000-000000000000}"/>
          </ac:spMkLst>
        </pc:spChg>
      </pc:sldChg>
      <pc:sldChg chg="modSp mod">
        <pc:chgData name="johan lundin" userId="3361de919290d10a" providerId="LiveId" clId="{B3749F07-F782-4D5D-9F95-F34175ADC87E}" dt="2021-11-10T17:46:49.574" v="17" actId="20577"/>
        <pc:sldMkLst>
          <pc:docMk/>
          <pc:sldMk cId="4187267853" sldId="355"/>
        </pc:sldMkLst>
        <pc:spChg chg="mod">
          <ac:chgData name="johan lundin" userId="3361de919290d10a" providerId="LiveId" clId="{B3749F07-F782-4D5D-9F95-F34175ADC87E}" dt="2021-11-10T17:46:49.574" v="17" actId="20577"/>
          <ac:spMkLst>
            <pc:docMk/>
            <pc:sldMk cId="4187267853" sldId="355"/>
            <ac:spMk id="3" creationId="{D9975C11-2047-475F-9A97-CD34B2E31A2D}"/>
          </ac:spMkLst>
        </pc:spChg>
      </pc:sldChg>
      <pc:sldChg chg="modSp mod">
        <pc:chgData name="johan lundin" userId="3361de919290d10a" providerId="LiveId" clId="{B3749F07-F782-4D5D-9F95-F34175ADC87E}" dt="2021-11-10T17:53:45.141" v="151" actId="20577"/>
        <pc:sldMkLst>
          <pc:docMk/>
          <pc:sldMk cId="657713081" sldId="365"/>
        </pc:sldMkLst>
        <pc:spChg chg="mod">
          <ac:chgData name="johan lundin" userId="3361de919290d10a" providerId="LiveId" clId="{B3749F07-F782-4D5D-9F95-F34175ADC87E}" dt="2021-11-10T17:51:44.817" v="41" actId="20577"/>
          <ac:spMkLst>
            <pc:docMk/>
            <pc:sldMk cId="657713081" sldId="365"/>
            <ac:spMk id="2" creationId="{870C288E-F899-4C6D-B13E-24A9C7CC8D0A}"/>
          </ac:spMkLst>
        </pc:spChg>
        <pc:spChg chg="mod">
          <ac:chgData name="johan lundin" userId="3361de919290d10a" providerId="LiveId" clId="{B3749F07-F782-4D5D-9F95-F34175ADC87E}" dt="2021-11-10T17:53:45.141" v="151" actId="20577"/>
          <ac:spMkLst>
            <pc:docMk/>
            <pc:sldMk cId="657713081" sldId="365"/>
            <ac:spMk id="3" creationId="{8F160F50-7C91-4211-80C7-A87D9FE03F99}"/>
          </ac:spMkLst>
        </pc:spChg>
      </pc:sldChg>
      <pc:sldChg chg="modSp mod">
        <pc:chgData name="johan lundin" userId="3361de919290d10a" providerId="LiveId" clId="{B3749F07-F782-4D5D-9F95-F34175ADC87E}" dt="2021-11-10T17:47:34.183" v="37" actId="20577"/>
        <pc:sldMkLst>
          <pc:docMk/>
          <pc:sldMk cId="3384560264" sldId="366"/>
        </pc:sldMkLst>
        <pc:spChg chg="mod">
          <ac:chgData name="johan lundin" userId="3361de919290d10a" providerId="LiveId" clId="{B3749F07-F782-4D5D-9F95-F34175ADC87E}" dt="2021-11-10T17:47:34.183" v="37" actId="20577"/>
          <ac:spMkLst>
            <pc:docMk/>
            <pc:sldMk cId="3384560264" sldId="366"/>
            <ac:spMk id="19" creationId="{54BE4CB7-0E4E-4301-835A-7BC87D030799}"/>
          </ac:spMkLst>
        </pc:spChg>
      </pc:sldChg>
      <pc:sldChg chg="modSp mod">
        <pc:chgData name="johan lundin" userId="3361de919290d10a" providerId="LiveId" clId="{B3749F07-F782-4D5D-9F95-F34175ADC87E}" dt="2021-11-10T17:54:49.802" v="167" actId="1076"/>
        <pc:sldMkLst>
          <pc:docMk/>
          <pc:sldMk cId="2191456851" sldId="369"/>
        </pc:sldMkLst>
        <pc:spChg chg="mod">
          <ac:chgData name="johan lundin" userId="3361de919290d10a" providerId="LiveId" clId="{B3749F07-F782-4D5D-9F95-F34175ADC87E}" dt="2021-11-10T17:54:49.802" v="167" actId="1076"/>
          <ac:spMkLst>
            <pc:docMk/>
            <pc:sldMk cId="2191456851" sldId="369"/>
            <ac:spMk id="5" creationId="{456CAAA4-3841-B84B-9D07-99A381D34617}"/>
          </ac:spMkLst>
        </pc:spChg>
      </pc:sldChg>
      <pc:sldChg chg="modSp mod">
        <pc:chgData name="johan lundin" userId="3361de919290d10a" providerId="LiveId" clId="{B3749F07-F782-4D5D-9F95-F34175ADC87E}" dt="2021-11-10T17:56:42.218" v="169"/>
        <pc:sldMkLst>
          <pc:docMk/>
          <pc:sldMk cId="3910550490" sldId="371"/>
        </pc:sldMkLst>
        <pc:spChg chg="mod">
          <ac:chgData name="johan lundin" userId="3361de919290d10a" providerId="LiveId" clId="{B3749F07-F782-4D5D-9F95-F34175ADC87E}" dt="2021-11-10T17:56:31.086" v="168" actId="27636"/>
          <ac:spMkLst>
            <pc:docMk/>
            <pc:sldMk cId="3910550490" sldId="371"/>
            <ac:spMk id="3" creationId="{F9C30014-95A9-4250-9C24-A17B2D9890B0}"/>
          </ac:spMkLst>
        </pc:spChg>
        <pc:spChg chg="mod">
          <ac:chgData name="johan lundin" userId="3361de919290d10a" providerId="LiveId" clId="{B3749F07-F782-4D5D-9F95-F34175ADC87E}" dt="2021-11-10T17:56:42.218" v="169"/>
          <ac:spMkLst>
            <pc:docMk/>
            <pc:sldMk cId="3910550490" sldId="371"/>
            <ac:spMk id="10" creationId="{BA2C7101-6130-4D73-B647-BB68D8AE1243}"/>
          </ac:spMkLst>
        </pc:spChg>
      </pc:sldChg>
      <pc:sldChg chg="modSp mod">
        <pc:chgData name="johan lundin" userId="3361de919290d10a" providerId="LiveId" clId="{B3749F07-F782-4D5D-9F95-F34175ADC87E}" dt="2021-11-11T11:18:47.806" v="184" actId="20577"/>
        <pc:sldMkLst>
          <pc:docMk/>
          <pc:sldMk cId="4208580728" sldId="373"/>
        </pc:sldMkLst>
        <pc:spChg chg="mod">
          <ac:chgData name="johan lundin" userId="3361de919290d10a" providerId="LiveId" clId="{B3749F07-F782-4D5D-9F95-F34175ADC87E}" dt="2021-11-10T17:57:37.203" v="172" actId="255"/>
          <ac:spMkLst>
            <pc:docMk/>
            <pc:sldMk cId="4208580728" sldId="373"/>
            <ac:spMk id="2" creationId="{C2819778-DC42-4DEA-9DFD-6FF50705D851}"/>
          </ac:spMkLst>
        </pc:spChg>
        <pc:spChg chg="mod">
          <ac:chgData name="johan lundin" userId="3361de919290d10a" providerId="LiveId" clId="{B3749F07-F782-4D5D-9F95-F34175ADC87E}" dt="2021-11-11T11:18:47.806" v="184" actId="20577"/>
          <ac:spMkLst>
            <pc:docMk/>
            <pc:sldMk cId="4208580728" sldId="373"/>
            <ac:spMk id="3" creationId="{AE35B4CA-C676-49C7-B4F3-9BC3B3448F5F}"/>
          </ac:spMkLst>
        </pc:spChg>
      </pc:sldChg>
      <pc:sldChg chg="modSp mod">
        <pc:chgData name="johan lundin" userId="3361de919290d10a" providerId="LiveId" clId="{B3749F07-F782-4D5D-9F95-F34175ADC87E}" dt="2021-11-11T11:19:24.428" v="185" actId="27636"/>
        <pc:sldMkLst>
          <pc:docMk/>
          <pc:sldMk cId="1909907302" sldId="374"/>
        </pc:sldMkLst>
        <pc:spChg chg="mod">
          <ac:chgData name="johan lundin" userId="3361de919290d10a" providerId="LiveId" clId="{B3749F07-F782-4D5D-9F95-F34175ADC87E}" dt="2021-11-11T11:19:24.428" v="185" actId="27636"/>
          <ac:spMkLst>
            <pc:docMk/>
            <pc:sldMk cId="1909907302" sldId="374"/>
            <ac:spMk id="3" creationId="{D9975C11-2047-475F-9A97-CD34B2E31A2D}"/>
          </ac:spMkLst>
        </pc:spChg>
      </pc:sldChg>
      <pc:sldChg chg="modSp mod">
        <pc:chgData name="johan lundin" userId="3361de919290d10a" providerId="LiveId" clId="{B3749F07-F782-4D5D-9F95-F34175ADC87E}" dt="2021-11-11T11:20:00.780" v="187" actId="1076"/>
        <pc:sldMkLst>
          <pc:docMk/>
          <pc:sldMk cId="4282944737" sldId="376"/>
        </pc:sldMkLst>
        <pc:spChg chg="mod">
          <ac:chgData name="johan lundin" userId="3361de919290d10a" providerId="LiveId" clId="{B3749F07-F782-4D5D-9F95-F34175ADC87E}" dt="2021-11-11T11:20:00.780" v="187" actId="1076"/>
          <ac:spMkLst>
            <pc:docMk/>
            <pc:sldMk cId="4282944737" sldId="376"/>
            <ac:spMk id="2" creationId="{A3652A75-C3CF-4E52-80EE-6E95EACF8279}"/>
          </ac:spMkLst>
        </pc:spChg>
      </pc:sldChg>
      <pc:sldChg chg="modSp mod">
        <pc:chgData name="johan lundin" userId="3361de919290d10a" providerId="LiveId" clId="{B3749F07-F782-4D5D-9F95-F34175ADC87E}" dt="2021-11-11T11:24:51.690" v="292"/>
        <pc:sldMkLst>
          <pc:docMk/>
          <pc:sldMk cId="3847067521" sldId="377"/>
        </pc:sldMkLst>
        <pc:spChg chg="mod">
          <ac:chgData name="johan lundin" userId="3361de919290d10a" providerId="LiveId" clId="{B3749F07-F782-4D5D-9F95-F34175ADC87E}" dt="2021-11-11T11:24:33.597" v="291" actId="20577"/>
          <ac:spMkLst>
            <pc:docMk/>
            <pc:sldMk cId="3847067521" sldId="377"/>
            <ac:spMk id="3" creationId="{F15DCBB5-3A29-414B-B1BF-6EC1EB964841}"/>
          </ac:spMkLst>
        </pc:spChg>
        <pc:spChg chg="mod">
          <ac:chgData name="johan lundin" userId="3361de919290d10a" providerId="LiveId" clId="{B3749F07-F782-4D5D-9F95-F34175ADC87E}" dt="2021-11-11T11:23:52.364" v="284" actId="27636"/>
          <ac:spMkLst>
            <pc:docMk/>
            <pc:sldMk cId="3847067521" sldId="377"/>
            <ac:spMk id="12" creationId="{B90B96C6-E1DE-4701-AE2A-A8DBBDA2E2FC}"/>
          </ac:spMkLst>
        </pc:spChg>
        <pc:spChg chg="mod">
          <ac:chgData name="johan lundin" userId="3361de919290d10a" providerId="LiveId" clId="{B3749F07-F782-4D5D-9F95-F34175ADC87E}" dt="2021-11-11T11:24:51.690" v="292"/>
          <ac:spMkLst>
            <pc:docMk/>
            <pc:sldMk cId="3847067521" sldId="377"/>
            <ac:spMk id="15" creationId="{E633262F-C7EA-4426-AEF7-00315821FF7D}"/>
          </ac:spMkLst>
        </pc:spChg>
      </pc:sldChg>
      <pc:sldChg chg="modSp mod">
        <pc:chgData name="johan lundin" userId="3361de919290d10a" providerId="LiveId" clId="{B3749F07-F782-4D5D-9F95-F34175ADC87E}" dt="2021-11-11T11:23:38.397" v="283" actId="20577"/>
        <pc:sldMkLst>
          <pc:docMk/>
          <pc:sldMk cId="711472185" sldId="378"/>
        </pc:sldMkLst>
        <pc:spChg chg="mod">
          <ac:chgData name="johan lundin" userId="3361de919290d10a" providerId="LiveId" clId="{B3749F07-F782-4D5D-9F95-F34175ADC87E}" dt="2021-11-11T11:23:38.397" v="283" actId="20577"/>
          <ac:spMkLst>
            <pc:docMk/>
            <pc:sldMk cId="711472185" sldId="378"/>
            <ac:spMk id="3" creationId="{F15DCBB5-3A29-414B-B1BF-6EC1EB964841}"/>
          </ac:spMkLst>
        </pc:spChg>
        <pc:spChg chg="mod">
          <ac:chgData name="johan lundin" userId="3361de919290d10a" providerId="LiveId" clId="{B3749F07-F782-4D5D-9F95-F34175ADC87E}" dt="2021-11-11T11:20:58.025" v="194" actId="20577"/>
          <ac:spMkLst>
            <pc:docMk/>
            <pc:sldMk cId="711472185" sldId="378"/>
            <ac:spMk id="12" creationId="{B90B96C6-E1DE-4701-AE2A-A8DBBDA2E2FC}"/>
          </ac:spMkLst>
        </pc:spChg>
      </pc:sldChg>
      <pc:sldChg chg="modSp mod">
        <pc:chgData name="johan lundin" userId="3361de919290d10a" providerId="LiveId" clId="{B3749F07-F782-4D5D-9F95-F34175ADC87E}" dt="2021-11-11T11:28:15.234" v="331" actId="20577"/>
        <pc:sldMkLst>
          <pc:docMk/>
          <pc:sldMk cId="2499281383" sldId="379"/>
        </pc:sldMkLst>
        <pc:spChg chg="mod">
          <ac:chgData name="johan lundin" userId="3361de919290d10a" providerId="LiveId" clId="{B3749F07-F782-4D5D-9F95-F34175ADC87E}" dt="2021-11-11T11:27:44.455" v="312" actId="20577"/>
          <ac:spMkLst>
            <pc:docMk/>
            <pc:sldMk cId="2499281383" sldId="379"/>
            <ac:spMk id="5" creationId="{A53F1B99-8066-4A4E-AFAF-A6E6AD5D13D4}"/>
          </ac:spMkLst>
        </pc:spChg>
        <pc:spChg chg="mod">
          <ac:chgData name="johan lundin" userId="3361de919290d10a" providerId="LiveId" clId="{B3749F07-F782-4D5D-9F95-F34175ADC87E}" dt="2021-11-11T11:26:08.977" v="295"/>
          <ac:spMkLst>
            <pc:docMk/>
            <pc:sldMk cId="2499281383" sldId="379"/>
            <ac:spMk id="9" creationId="{A4715ACD-4B0F-44FC-A6A1-F301306496E7}"/>
          </ac:spMkLst>
        </pc:spChg>
        <pc:spChg chg="mod">
          <ac:chgData name="johan lundin" userId="3361de919290d10a" providerId="LiveId" clId="{B3749F07-F782-4D5D-9F95-F34175ADC87E}" dt="2021-11-11T11:28:15.234" v="331" actId="20577"/>
          <ac:spMkLst>
            <pc:docMk/>
            <pc:sldMk cId="2499281383" sldId="379"/>
            <ac:spMk id="10" creationId="{A5B23BC6-8E4C-4E99-930C-B27095B3BA59}"/>
          </ac:spMkLst>
        </pc:spChg>
      </pc:sldChg>
      <pc:sldChg chg="modSp mod">
        <pc:chgData name="johan lundin" userId="3361de919290d10a" providerId="LiveId" clId="{B3749F07-F782-4D5D-9F95-F34175ADC87E}" dt="2021-11-11T11:28:22.905" v="333" actId="1076"/>
        <pc:sldMkLst>
          <pc:docMk/>
          <pc:sldMk cId="1843735912" sldId="380"/>
        </pc:sldMkLst>
        <pc:spChg chg="mod">
          <ac:chgData name="johan lundin" userId="3361de919290d10a" providerId="LiveId" clId="{B3749F07-F782-4D5D-9F95-F34175ADC87E}" dt="2021-11-11T11:28:22.905" v="333" actId="1076"/>
          <ac:spMkLst>
            <pc:docMk/>
            <pc:sldMk cId="1843735912" sldId="380"/>
            <ac:spMk id="2" creationId="{89EBDD4F-EB2F-47D5-955C-CDCA48587B4C}"/>
          </ac:spMkLst>
        </pc:spChg>
      </pc:sldChg>
      <pc:sldChg chg="modSp mod">
        <pc:chgData name="johan lundin" userId="3361de919290d10a" providerId="LiveId" clId="{B3749F07-F782-4D5D-9F95-F34175ADC87E}" dt="2021-11-11T11:29:15.804" v="335" actId="1076"/>
        <pc:sldMkLst>
          <pc:docMk/>
          <pc:sldMk cId="421992122" sldId="381"/>
        </pc:sldMkLst>
        <pc:spChg chg="mod">
          <ac:chgData name="johan lundin" userId="3361de919290d10a" providerId="LiveId" clId="{B3749F07-F782-4D5D-9F95-F34175ADC87E}" dt="2021-11-11T11:29:15.804" v="335" actId="1076"/>
          <ac:spMkLst>
            <pc:docMk/>
            <pc:sldMk cId="421992122" sldId="381"/>
            <ac:spMk id="19" creationId="{54BE4CB7-0E4E-4301-835A-7BC87D030799}"/>
          </ac:spMkLst>
        </pc:spChg>
      </pc:sldChg>
      <pc:sldChg chg="modSp mod">
        <pc:chgData name="johan lundin" userId="3361de919290d10a" providerId="LiveId" clId="{B3749F07-F782-4D5D-9F95-F34175ADC87E}" dt="2021-11-11T11:30:44.372" v="346" actId="20577"/>
        <pc:sldMkLst>
          <pc:docMk/>
          <pc:sldMk cId="3612775944" sldId="382"/>
        </pc:sldMkLst>
        <pc:spChg chg="mod">
          <ac:chgData name="johan lundin" userId="3361de919290d10a" providerId="LiveId" clId="{B3749F07-F782-4D5D-9F95-F34175ADC87E}" dt="2021-11-11T11:30:44.372" v="346" actId="20577"/>
          <ac:spMkLst>
            <pc:docMk/>
            <pc:sldMk cId="3612775944" sldId="382"/>
            <ac:spMk id="8" creationId="{281B9BC8-32EB-4373-9E24-100A599644D0}"/>
          </ac:spMkLst>
        </pc:spChg>
        <pc:spChg chg="mod">
          <ac:chgData name="johan lundin" userId="3361de919290d10a" providerId="LiveId" clId="{B3749F07-F782-4D5D-9F95-F34175ADC87E}" dt="2021-11-11T11:29:56.412" v="339" actId="20577"/>
          <ac:spMkLst>
            <pc:docMk/>
            <pc:sldMk cId="3612775944" sldId="382"/>
            <ac:spMk id="19" creationId="{54BE4CB7-0E4E-4301-835A-7BC87D030799}"/>
          </ac:spMkLst>
        </pc:spChg>
      </pc:sldChg>
      <pc:sldChg chg="modSp mod">
        <pc:chgData name="johan lundin" userId="3361de919290d10a" providerId="LiveId" clId="{B3749F07-F782-4D5D-9F95-F34175ADC87E}" dt="2021-11-11T11:31:10.242" v="348" actId="1076"/>
        <pc:sldMkLst>
          <pc:docMk/>
          <pc:sldMk cId="1370537618" sldId="383"/>
        </pc:sldMkLst>
        <pc:spChg chg="mod">
          <ac:chgData name="johan lundin" userId="3361de919290d10a" providerId="LiveId" clId="{B3749F07-F782-4D5D-9F95-F34175ADC87E}" dt="2021-11-11T11:31:10.242" v="348" actId="1076"/>
          <ac:spMkLst>
            <pc:docMk/>
            <pc:sldMk cId="1370537618" sldId="383"/>
            <ac:spMk id="2" creationId="{2D25400D-5195-4F5D-99BE-31CAEDC1F09B}"/>
          </ac:spMkLst>
        </pc:spChg>
      </pc:sldChg>
      <pc:sldChg chg="modSp mod">
        <pc:chgData name="johan lundin" userId="3361de919290d10a" providerId="LiveId" clId="{B3749F07-F782-4D5D-9F95-F34175ADC87E}" dt="2021-11-11T11:32:11.338" v="350" actId="255"/>
        <pc:sldMkLst>
          <pc:docMk/>
          <pc:sldMk cId="3500533936" sldId="384"/>
        </pc:sldMkLst>
        <pc:spChg chg="mod">
          <ac:chgData name="johan lundin" userId="3361de919290d10a" providerId="LiveId" clId="{B3749F07-F782-4D5D-9F95-F34175ADC87E}" dt="2021-11-11T11:32:11.338" v="350" actId="255"/>
          <ac:spMkLst>
            <pc:docMk/>
            <pc:sldMk cId="3500533936" sldId="384"/>
            <ac:spMk id="2" creationId="{00000000-0000-0000-0000-000000000000}"/>
          </ac:spMkLst>
        </pc:spChg>
      </pc:sldChg>
      <pc:sldChg chg="modSp mod">
        <pc:chgData name="johan lundin" userId="3361de919290d10a" providerId="LiveId" clId="{B3749F07-F782-4D5D-9F95-F34175ADC87E}" dt="2021-11-11T11:32:41.622" v="352" actId="255"/>
        <pc:sldMkLst>
          <pc:docMk/>
          <pc:sldMk cId="2335012529" sldId="385"/>
        </pc:sldMkLst>
        <pc:spChg chg="mod">
          <ac:chgData name="johan lundin" userId="3361de919290d10a" providerId="LiveId" clId="{B3749F07-F782-4D5D-9F95-F34175ADC87E}" dt="2021-11-11T11:32:41.622" v="352" actId="255"/>
          <ac:spMkLst>
            <pc:docMk/>
            <pc:sldMk cId="2335012529" sldId="385"/>
            <ac:spMk id="2" creationId="{870C288E-F899-4C6D-B13E-24A9C7CC8D0A}"/>
          </ac:spMkLst>
        </pc:spChg>
      </pc:sldChg>
      <pc:sldChg chg="modSp mod">
        <pc:chgData name="johan lundin" userId="3361de919290d10a" providerId="LiveId" clId="{B3749F07-F782-4D5D-9F95-F34175ADC87E}" dt="2021-11-11T11:34:55.001" v="369" actId="1076"/>
        <pc:sldMkLst>
          <pc:docMk/>
          <pc:sldMk cId="268514533" sldId="386"/>
        </pc:sldMkLst>
        <pc:spChg chg="mod">
          <ac:chgData name="johan lundin" userId="3361de919290d10a" providerId="LiveId" clId="{B3749F07-F782-4D5D-9F95-F34175ADC87E}" dt="2021-11-11T11:33:57.337" v="368" actId="1076"/>
          <ac:spMkLst>
            <pc:docMk/>
            <pc:sldMk cId="268514533" sldId="386"/>
            <ac:spMk id="3" creationId="{B6B2A6BB-877A-4145-A323-F6A19E271DB4}"/>
          </ac:spMkLst>
        </pc:spChg>
        <pc:spChg chg="mod">
          <ac:chgData name="johan lundin" userId="3361de919290d10a" providerId="LiveId" clId="{B3749F07-F782-4D5D-9F95-F34175ADC87E}" dt="2021-11-11T11:34:55.001" v="369" actId="1076"/>
          <ac:spMkLst>
            <pc:docMk/>
            <pc:sldMk cId="268514533" sldId="386"/>
            <ac:spMk id="4" creationId="{986A2248-7DF7-4B0E-8170-9AB71CF1563E}"/>
          </ac:spMkLst>
        </pc:spChg>
      </pc:sldChg>
      <pc:sldChg chg="modSp mod">
        <pc:chgData name="johan lundin" userId="3361de919290d10a" providerId="LiveId" clId="{B3749F07-F782-4D5D-9F95-F34175ADC87E}" dt="2021-11-11T11:37:14.409" v="412" actId="20577"/>
        <pc:sldMkLst>
          <pc:docMk/>
          <pc:sldMk cId="2560280944" sldId="430"/>
        </pc:sldMkLst>
        <pc:spChg chg="mod">
          <ac:chgData name="johan lundin" userId="3361de919290d10a" providerId="LiveId" clId="{B3749F07-F782-4D5D-9F95-F34175ADC87E}" dt="2021-11-11T11:35:52.424" v="370" actId="27636"/>
          <ac:spMkLst>
            <pc:docMk/>
            <pc:sldMk cId="2560280944" sldId="430"/>
            <ac:spMk id="3" creationId="{B6B2A6BB-877A-4145-A323-F6A19E271DB4}"/>
          </ac:spMkLst>
        </pc:spChg>
        <pc:spChg chg="mod">
          <ac:chgData name="johan lundin" userId="3361de919290d10a" providerId="LiveId" clId="{B3749F07-F782-4D5D-9F95-F34175ADC87E}" dt="2021-11-11T11:37:14.409" v="412" actId="20577"/>
          <ac:spMkLst>
            <pc:docMk/>
            <pc:sldMk cId="2560280944" sldId="430"/>
            <ac:spMk id="4" creationId="{986A2248-7DF7-4B0E-8170-9AB71CF1563E}"/>
          </ac:spMkLst>
        </pc:spChg>
      </pc:sldChg>
      <pc:sldChg chg="modSp mod">
        <pc:chgData name="johan lundin" userId="3361de919290d10a" providerId="LiveId" clId="{B3749F07-F782-4D5D-9F95-F34175ADC87E}" dt="2021-11-11T11:37:32.150" v="414" actId="27636"/>
        <pc:sldMkLst>
          <pc:docMk/>
          <pc:sldMk cId="1438417732" sldId="431"/>
        </pc:sldMkLst>
        <pc:spChg chg="mod">
          <ac:chgData name="johan lundin" userId="3361de919290d10a" providerId="LiveId" clId="{B3749F07-F782-4D5D-9F95-F34175ADC87E}" dt="2021-11-11T11:37:32.150" v="414" actId="27636"/>
          <ac:spMkLst>
            <pc:docMk/>
            <pc:sldMk cId="1438417732" sldId="431"/>
            <ac:spMk id="3" creationId="{7B0DD96D-6BF6-D54B-A106-3305D049149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11/24/21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hetourismcolab.com.au/change/23-actions-for-regenerative-touris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rcinet.ca/eye-on-the-arctic-special-reports/arctic-tourism/?fbclid=IwAR3REM8QMrceViS_c1qvNon8LKmJibgXRQxM1i4cSNyQADbDrwt-opwbyP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girltraveltours.com/virtual-tour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hetourismcolab.com.au/change/23-actions-for-regenerative-touris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elebbabylaundry.com/2021/02/new-zealand-urges-visitors-to-stop-traveling-under-the-social-influenc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icelandmag.is/article/slideshow-day-bieber-effect-or-plain-selfishness-visitors-destroying-fjadrargljufur"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celandmag.is/article/slideshow-day-bieber-effect-or-plain-selfishness-visitors-destroying-fjadrargljufur"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icelandmag.is/article/slideshow-day-bieber-effect-or-plain-selfishness-visitors-destroying-fjadrargljufur"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dirty="0">
                <a:hlinkClick r:id="rId3"/>
              </a:rPr>
              <a:t>https://thetourismcolab.com.au/change/23-actions-for-regenerative-tourism/</a:t>
            </a:r>
            <a:endParaRPr lang="is-IS" dirty="0"/>
          </a:p>
          <a:p>
            <a:pPr marL="0" marR="0" indent="0" algn="l" defTabSz="914400" rtl="0" eaLnBrk="1" fontAlgn="auto" latinLnBrk="0" hangingPunct="1">
              <a:lnSpc>
                <a:spcPct val="100000"/>
              </a:lnSpc>
              <a:spcBef>
                <a:spcPts val="0"/>
              </a:spcBef>
              <a:spcAft>
                <a:spcPts val="0"/>
              </a:spcAft>
              <a:buClrTx/>
              <a:buSzTx/>
              <a:buFontTx/>
              <a:buNone/>
              <a:tabLst/>
              <a:defRPr/>
            </a:pPr>
            <a:r>
              <a:rPr lang="is-IS" dirty="0"/>
              <a:t>https://www.earth-changers.com/blog/2020/9/22/regenerative-tourism-what-is-it-and-what-is-it-not </a:t>
            </a:r>
          </a:p>
          <a:p>
            <a:r>
              <a:rPr lang="is-IS" dirty="0"/>
              <a:t>https://www.traveltotomorrow.be/future-vision/</a:t>
            </a:r>
          </a:p>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14</a:t>
            </a:fld>
            <a:endParaRPr lang="en-US"/>
          </a:p>
        </p:txBody>
      </p:sp>
    </p:spTree>
    <p:extLst>
      <p:ext uri="{BB962C8B-B14F-4D97-AF65-F5344CB8AC3E}">
        <p14:creationId xmlns:p14="http://schemas.microsoft.com/office/powerpoint/2010/main" val="1796022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34</a:t>
            </a:fld>
            <a:endParaRPr lang="en-US"/>
          </a:p>
        </p:txBody>
      </p:sp>
    </p:spTree>
    <p:extLst>
      <p:ext uri="{BB962C8B-B14F-4D97-AF65-F5344CB8AC3E}">
        <p14:creationId xmlns:p14="http://schemas.microsoft.com/office/powerpoint/2010/main" val="2992941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dirty="0">
                <a:hlinkClick r:id="rId3"/>
              </a:rPr>
              <a:t>https://www.rcinet.ca/eye-on-the-arctic-special-reports/arctic-tourism/?fbclid=IwAR3REM8QMrceViS_c1qvNon8LKmJibgXRQxM1i4cSNyQADbDrwt-opwbyPs</a:t>
            </a:r>
            <a:endParaRPr lang="is-IS" dirty="0"/>
          </a:p>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38</a:t>
            </a:fld>
            <a:endParaRPr lang="en-US"/>
          </a:p>
        </p:txBody>
      </p:sp>
    </p:spTree>
    <p:extLst>
      <p:ext uri="{BB962C8B-B14F-4D97-AF65-F5344CB8AC3E}">
        <p14:creationId xmlns:p14="http://schemas.microsoft.com/office/powerpoint/2010/main" val="2861561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s-IS" dirty="0"/>
          </a:p>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43</a:t>
            </a:fld>
            <a:endParaRPr lang="en-US"/>
          </a:p>
        </p:txBody>
      </p:sp>
    </p:spTree>
    <p:extLst>
      <p:ext uri="{BB962C8B-B14F-4D97-AF65-F5344CB8AC3E}">
        <p14:creationId xmlns:p14="http://schemas.microsoft.com/office/powerpoint/2010/main" val="2532704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hlinkClick r:id="rId3"/>
              </a:rPr>
              <a:t>www.girltraveltours.com/virtual-tours</a:t>
            </a:r>
            <a:endParaRPr lang="is-IS" dirty="0"/>
          </a:p>
          <a:p>
            <a:r>
              <a:rPr lang="is-IS" dirty="0"/>
              <a:t>Their</a:t>
            </a:r>
            <a:r>
              <a:rPr lang="is-IS" baseline="0" dirty="0"/>
              <a:t> virtual tours have blown up this fall – their first virtual tours this spring and summer drew a few hundred people to them. Now tens of thousands are tuning in.</a:t>
            </a:r>
            <a:endParaRPr lang="is-IS" dirty="0"/>
          </a:p>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45</a:t>
            </a:fld>
            <a:endParaRPr lang="en-US"/>
          </a:p>
        </p:txBody>
      </p:sp>
    </p:spTree>
    <p:extLst>
      <p:ext uri="{BB962C8B-B14F-4D97-AF65-F5344CB8AC3E}">
        <p14:creationId xmlns:p14="http://schemas.microsoft.com/office/powerpoint/2010/main" val="4030128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46</a:t>
            </a:fld>
            <a:endParaRPr lang="en-US"/>
          </a:p>
        </p:txBody>
      </p:sp>
    </p:spTree>
    <p:extLst>
      <p:ext uri="{BB962C8B-B14F-4D97-AF65-F5344CB8AC3E}">
        <p14:creationId xmlns:p14="http://schemas.microsoft.com/office/powerpoint/2010/main" val="4094914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6CCB6548-166B-4501-B8FA-128017F63089}" type="slidenum">
              <a:rPr lang="is-IS" smtClean="0"/>
              <a:t>47</a:t>
            </a:fld>
            <a:endParaRPr lang="is-IS"/>
          </a:p>
        </p:txBody>
      </p:sp>
    </p:spTree>
    <p:extLst>
      <p:ext uri="{BB962C8B-B14F-4D97-AF65-F5344CB8AC3E}">
        <p14:creationId xmlns:p14="http://schemas.microsoft.com/office/powerpoint/2010/main" val="2046944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6CCB6548-166B-4501-B8FA-128017F63089}" type="slidenum">
              <a:rPr lang="is-IS" smtClean="0"/>
              <a:t>48</a:t>
            </a:fld>
            <a:endParaRPr lang="is-IS"/>
          </a:p>
        </p:txBody>
      </p:sp>
    </p:spTree>
    <p:extLst>
      <p:ext uri="{BB962C8B-B14F-4D97-AF65-F5344CB8AC3E}">
        <p14:creationId xmlns:p14="http://schemas.microsoft.com/office/powerpoint/2010/main" val="2545138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dirty="0"/>
              <a:t>https://savouringbath.com/tours/virtual-food-heroes/</a:t>
            </a:r>
          </a:p>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49</a:t>
            </a:fld>
            <a:endParaRPr lang="en-US"/>
          </a:p>
        </p:txBody>
      </p:sp>
    </p:spTree>
    <p:extLst>
      <p:ext uri="{BB962C8B-B14F-4D97-AF65-F5344CB8AC3E}">
        <p14:creationId xmlns:p14="http://schemas.microsoft.com/office/powerpoint/2010/main" val="3953911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s-IS" dirty="0"/>
          </a:p>
          <a:p>
            <a:pPr marL="0" marR="0" lvl="0" indent="0" algn="l" defTabSz="914400" rtl="0" eaLnBrk="1" fontAlgn="auto" latinLnBrk="0" hangingPunct="1">
              <a:lnSpc>
                <a:spcPct val="100000"/>
              </a:lnSpc>
              <a:spcBef>
                <a:spcPts val="0"/>
              </a:spcBef>
              <a:spcAft>
                <a:spcPts val="0"/>
              </a:spcAft>
              <a:buClrTx/>
              <a:buSzTx/>
              <a:buFontTx/>
              <a:buNone/>
              <a:tabLst/>
              <a:defRPr/>
            </a:pPr>
            <a:r>
              <a:rPr lang="is-IS" dirty="0"/>
              <a:t>https://www.bbc.com/news/business-54658147</a:t>
            </a:r>
          </a:p>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50</a:t>
            </a:fld>
            <a:endParaRPr lang="en-US"/>
          </a:p>
        </p:txBody>
      </p:sp>
    </p:spTree>
    <p:extLst>
      <p:ext uri="{BB962C8B-B14F-4D97-AF65-F5344CB8AC3E}">
        <p14:creationId xmlns:p14="http://schemas.microsoft.com/office/powerpoint/2010/main" val="3562159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51</a:t>
            </a:fld>
            <a:endParaRPr lang="en-US"/>
          </a:p>
        </p:txBody>
      </p:sp>
    </p:spTree>
    <p:extLst>
      <p:ext uri="{BB962C8B-B14F-4D97-AF65-F5344CB8AC3E}">
        <p14:creationId xmlns:p14="http://schemas.microsoft.com/office/powerpoint/2010/main" val="3943434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dirty="0">
                <a:hlinkClick r:id="rId3"/>
              </a:rPr>
              <a:t>https://thetourismcolab.com.au/change/23-actions-for-regenerative-tourism/</a:t>
            </a:r>
            <a:endParaRPr lang="is-IS" dirty="0"/>
          </a:p>
          <a:p>
            <a:pPr marL="0" marR="0" indent="0" algn="l" defTabSz="914400" rtl="0" eaLnBrk="1" fontAlgn="auto" latinLnBrk="0" hangingPunct="1">
              <a:lnSpc>
                <a:spcPct val="100000"/>
              </a:lnSpc>
              <a:spcBef>
                <a:spcPts val="0"/>
              </a:spcBef>
              <a:spcAft>
                <a:spcPts val="0"/>
              </a:spcAft>
              <a:buClrTx/>
              <a:buSzTx/>
              <a:buFontTx/>
              <a:buNone/>
              <a:tabLst/>
              <a:defRPr/>
            </a:pPr>
            <a:r>
              <a:rPr lang="is-IS" dirty="0"/>
              <a:t>https://www.earth-changers.com/blog/2020/9/22/regenerative-tourism-what-is-it-and-what-is-it-not </a:t>
            </a:r>
          </a:p>
          <a:p>
            <a:r>
              <a:rPr lang="is-IS" dirty="0"/>
              <a:t>https://www.traveltotomorrow.be/future-vision/</a:t>
            </a:r>
          </a:p>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15</a:t>
            </a:fld>
            <a:endParaRPr lang="en-US"/>
          </a:p>
        </p:txBody>
      </p:sp>
    </p:spTree>
    <p:extLst>
      <p:ext uri="{BB962C8B-B14F-4D97-AF65-F5344CB8AC3E}">
        <p14:creationId xmlns:p14="http://schemas.microsoft.com/office/powerpoint/2010/main" val="2549089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52</a:t>
            </a:fld>
            <a:endParaRPr lang="en-US"/>
          </a:p>
        </p:txBody>
      </p:sp>
    </p:spTree>
    <p:extLst>
      <p:ext uri="{BB962C8B-B14F-4D97-AF65-F5344CB8AC3E}">
        <p14:creationId xmlns:p14="http://schemas.microsoft.com/office/powerpoint/2010/main" val="1753352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6CCB6548-166B-4501-B8FA-128017F63089}" type="slidenum">
              <a:rPr lang="is-IS" smtClean="0"/>
              <a:t>54</a:t>
            </a:fld>
            <a:endParaRPr lang="is-IS"/>
          </a:p>
        </p:txBody>
      </p:sp>
    </p:spTree>
    <p:extLst>
      <p:ext uri="{BB962C8B-B14F-4D97-AF65-F5344CB8AC3E}">
        <p14:creationId xmlns:p14="http://schemas.microsoft.com/office/powerpoint/2010/main" val="2326894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New Zealand Urges Visitors To Stop 'Traveling Under The Social Influence' | Celeb Baby Laundry</a:t>
            </a:r>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17</a:t>
            </a:fld>
            <a:endParaRPr lang="en-US"/>
          </a:p>
        </p:txBody>
      </p:sp>
    </p:spTree>
    <p:extLst>
      <p:ext uri="{BB962C8B-B14F-4D97-AF65-F5344CB8AC3E}">
        <p14:creationId xmlns:p14="http://schemas.microsoft.com/office/powerpoint/2010/main" val="56621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Slideshow of the day: The Bieber effect or plain selfishness? Visitors destroying </a:t>
            </a:r>
            <a:r>
              <a:rPr lang="en-US" dirty="0" err="1">
                <a:hlinkClick r:id="rId3"/>
              </a:rPr>
              <a:t>Fjaðrárgljúfur</a:t>
            </a:r>
            <a:r>
              <a:rPr lang="en-US" dirty="0">
                <a:hlinkClick r:id="rId3"/>
              </a:rPr>
              <a:t> | </a:t>
            </a:r>
            <a:r>
              <a:rPr lang="en-US" dirty="0" err="1">
                <a:hlinkClick r:id="rId3"/>
              </a:rPr>
              <a:t>Icelandmag</a:t>
            </a:r>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28</a:t>
            </a:fld>
            <a:endParaRPr lang="en-US"/>
          </a:p>
        </p:txBody>
      </p:sp>
    </p:spTree>
    <p:extLst>
      <p:ext uri="{BB962C8B-B14F-4D97-AF65-F5344CB8AC3E}">
        <p14:creationId xmlns:p14="http://schemas.microsoft.com/office/powerpoint/2010/main" val="2841047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Slideshow of the day: The Bieber effect or plain selfishness? Visitors destroying </a:t>
            </a:r>
            <a:r>
              <a:rPr lang="en-US" dirty="0" err="1">
                <a:hlinkClick r:id="rId3"/>
              </a:rPr>
              <a:t>Fjaðrárgljúfur</a:t>
            </a:r>
            <a:r>
              <a:rPr lang="en-US" dirty="0">
                <a:hlinkClick r:id="rId3"/>
              </a:rPr>
              <a:t> | </a:t>
            </a:r>
            <a:r>
              <a:rPr lang="en-US" dirty="0" err="1">
                <a:hlinkClick r:id="rId3"/>
              </a:rPr>
              <a:t>Icelandmag</a:t>
            </a:r>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29</a:t>
            </a:fld>
            <a:endParaRPr lang="en-US"/>
          </a:p>
        </p:txBody>
      </p:sp>
    </p:spTree>
    <p:extLst>
      <p:ext uri="{BB962C8B-B14F-4D97-AF65-F5344CB8AC3E}">
        <p14:creationId xmlns:p14="http://schemas.microsoft.com/office/powerpoint/2010/main" val="2213469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Slideshow of the day: The Bieber effect or plain selfishness? Visitors destroying </a:t>
            </a:r>
            <a:r>
              <a:rPr lang="en-US" dirty="0" err="1">
                <a:hlinkClick r:id="rId3"/>
              </a:rPr>
              <a:t>Fjaðrárgljúfur</a:t>
            </a:r>
            <a:r>
              <a:rPr lang="en-US" dirty="0">
                <a:hlinkClick r:id="rId3"/>
              </a:rPr>
              <a:t> | </a:t>
            </a:r>
            <a:r>
              <a:rPr lang="en-US" dirty="0" err="1">
                <a:hlinkClick r:id="rId3"/>
              </a:rPr>
              <a:t>Icelandmag</a:t>
            </a:r>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30</a:t>
            </a:fld>
            <a:endParaRPr lang="en-US"/>
          </a:p>
        </p:txBody>
      </p:sp>
    </p:spTree>
    <p:extLst>
      <p:ext uri="{BB962C8B-B14F-4D97-AF65-F5344CB8AC3E}">
        <p14:creationId xmlns:p14="http://schemas.microsoft.com/office/powerpoint/2010/main" val="1232867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31</a:t>
            </a:fld>
            <a:endParaRPr lang="en-US"/>
          </a:p>
        </p:txBody>
      </p:sp>
    </p:spTree>
    <p:extLst>
      <p:ext uri="{BB962C8B-B14F-4D97-AF65-F5344CB8AC3E}">
        <p14:creationId xmlns:p14="http://schemas.microsoft.com/office/powerpoint/2010/main" val="548008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32</a:t>
            </a:fld>
            <a:endParaRPr lang="en-US"/>
          </a:p>
        </p:txBody>
      </p:sp>
    </p:spTree>
    <p:extLst>
      <p:ext uri="{BB962C8B-B14F-4D97-AF65-F5344CB8AC3E}">
        <p14:creationId xmlns:p14="http://schemas.microsoft.com/office/powerpoint/2010/main" val="3151219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33</a:t>
            </a:fld>
            <a:endParaRPr lang="en-US"/>
          </a:p>
        </p:txBody>
      </p:sp>
    </p:spTree>
    <p:extLst>
      <p:ext uri="{BB962C8B-B14F-4D97-AF65-F5344CB8AC3E}">
        <p14:creationId xmlns:p14="http://schemas.microsoft.com/office/powerpoint/2010/main" val="4079105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scooterise.com/modern-way-exploring-ancient-monuments/" TargetMode="External"/><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11/24/21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with photo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1" y="573972"/>
            <a:ext cx="3657600" cy="3966192"/>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7" name="Rectangle 6">
            <a:extLst>
              <a:ext uri="{FF2B5EF4-FFF2-40B4-BE49-F238E27FC236}">
                <a16:creationId xmlns:a16="http://schemas.microsoft.com/office/drawing/2014/main" id="{77E5691C-2052-114E-856B-680D845C8C20}"/>
              </a:ext>
            </a:extLst>
          </p:cNvPr>
          <p:cNvSpPr/>
          <p:nvPr userDrawn="1"/>
        </p:nvSpPr>
        <p:spPr>
          <a:xfrm>
            <a:off x="10798629" y="4540164"/>
            <a:ext cx="1393371" cy="814718"/>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21" name="Picture 20" descr="A close up of a sign&#10;&#10;Description automatically generated">
            <a:extLst>
              <a:ext uri="{FF2B5EF4-FFF2-40B4-BE49-F238E27FC236}">
                <a16:creationId xmlns:a16="http://schemas.microsoft.com/office/drawing/2014/main" id="{50641B7D-7439-6543-A65A-E49D8626E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26529" y="6337254"/>
            <a:ext cx="1539688" cy="37505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with photo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1"/>
            <a:ext cx="11381134" cy="5687804"/>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4C2E4610-81E2-D244-8987-5FA2ACDEDDB5}"/>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5" name="Text Placeholder 23">
            <a:extLst>
              <a:ext uri="{FF2B5EF4-FFF2-40B4-BE49-F238E27FC236}">
                <a16:creationId xmlns:a16="http://schemas.microsoft.com/office/drawing/2014/main" id="{706C063A-7C23-4A43-9162-4E447707604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6" name="Text Placeholder 23">
            <a:extLst>
              <a:ext uri="{FF2B5EF4-FFF2-40B4-BE49-F238E27FC236}">
                <a16:creationId xmlns:a16="http://schemas.microsoft.com/office/drawing/2014/main" id="{4DC726BF-C822-2542-BFBC-F344ABCACEF1}"/>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32" name="Picture 31" descr="A close up of a sign&#10;&#10;Description automatically generated">
            <a:extLst>
              <a:ext uri="{FF2B5EF4-FFF2-40B4-BE49-F238E27FC236}">
                <a16:creationId xmlns:a16="http://schemas.microsoft.com/office/drawing/2014/main" id="{7EF35BAF-552E-1041-B6E8-F766989E8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with photo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a:extLst>
              <a:ext uri="{FF2B5EF4-FFF2-40B4-BE49-F238E27FC236}">
                <a16:creationId xmlns:a16="http://schemas.microsoft.com/office/drawing/2014/main" id="{1353CFCD-2703-C64F-A780-92441DA7ACC2}"/>
              </a:ext>
            </a:extLst>
          </p:cNvPr>
          <p:cNvSpPr/>
          <p:nvPr userDrawn="1"/>
        </p:nvSpPr>
        <p:spPr>
          <a:xfrm>
            <a:off x="390978" y="4841874"/>
            <a:ext cx="1935844" cy="141605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Main Body Text</a:t>
            </a:r>
          </a:p>
        </p:txBody>
      </p:sp>
      <p:pic>
        <p:nvPicPr>
          <p:cNvPr id="17" name="Picture 16" descr="A close up of a sign&#10;&#10;Description automatically generated">
            <a:extLst>
              <a:ext uri="{FF2B5EF4-FFF2-40B4-BE49-F238E27FC236}">
                <a16:creationId xmlns:a16="http://schemas.microsoft.com/office/drawing/2014/main" id="{8C4AA226-2938-6F41-8288-DD9770C2C6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9056" y="6384723"/>
            <a:ext cx="1539688" cy="375052"/>
          </a:xfrm>
          <a:prstGeom prst="rect">
            <a:avLst/>
          </a:prstGeom>
        </p:spPr>
      </p:pic>
    </p:spTree>
    <p:extLst>
      <p:ext uri="{BB962C8B-B14F-4D97-AF65-F5344CB8AC3E}">
        <p14:creationId xmlns:p14="http://schemas.microsoft.com/office/powerpoint/2010/main" val="3509760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with photo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26EA75-D55F-D04A-BF8D-0291E9DC5EFA}"/>
              </a:ext>
            </a:extLst>
          </p:cNvPr>
          <p:cNvSpPr/>
          <p:nvPr userDrawn="1"/>
        </p:nvSpPr>
        <p:spPr>
          <a:xfrm>
            <a:off x="2415442" y="297595"/>
            <a:ext cx="4439557" cy="994230"/>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89D0881-36CB-7649-A7E8-5F14C25F4676}"/>
              </a:ext>
            </a:extLst>
          </p:cNvPr>
          <p:cNvSpPr/>
          <p:nvPr userDrawn="1"/>
        </p:nvSpPr>
        <p:spPr>
          <a:xfrm>
            <a:off x="3025255" y="4046615"/>
            <a:ext cx="1219201" cy="1244869"/>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00A0A225-0F55-F641-B8B5-2BE6B2129688}"/>
              </a:ext>
            </a:extLst>
          </p:cNvPr>
          <p:cNvSpPr>
            <a:spLocks noGrp="1"/>
          </p:cNvSpPr>
          <p:nvPr>
            <p:ph type="pic" sz="quarter" idx="10"/>
          </p:nvPr>
        </p:nvSpPr>
        <p:spPr>
          <a:xfrm>
            <a:off x="445569" y="523574"/>
            <a:ext cx="3798887" cy="4222750"/>
          </a:xfrm>
        </p:spPr>
        <p:txBody>
          <a:bodyPr/>
          <a:lstStyle>
            <a:lvl1pPr marL="0" indent="0" algn="ctr">
              <a:buNone/>
              <a:defRPr sz="2000"/>
            </a:lvl1pPr>
          </a:lstStyle>
          <a:p>
            <a:endParaRPr lang="en-US" dirty="0"/>
          </a:p>
          <a:p>
            <a:endParaRPr lang="en-US" dirty="0"/>
          </a:p>
          <a:p>
            <a:r>
              <a:rPr lang="en-US" dirty="0"/>
              <a:t>Click to add a photo</a:t>
            </a:r>
          </a:p>
        </p:txBody>
      </p:sp>
      <p:sp>
        <p:nvSpPr>
          <p:cNvPr id="20" name="Picture Placeholder 2">
            <a:extLst>
              <a:ext uri="{FF2B5EF4-FFF2-40B4-BE49-F238E27FC236}">
                <a16:creationId xmlns:a16="http://schemas.microsoft.com/office/drawing/2014/main" id="{DAA584C7-BD3C-8844-AD84-8513CEFC5002}"/>
              </a:ext>
            </a:extLst>
          </p:cNvPr>
          <p:cNvSpPr>
            <a:spLocks noGrp="1"/>
          </p:cNvSpPr>
          <p:nvPr>
            <p:ph type="pic" sz="quarter" idx="11"/>
          </p:nvPr>
        </p:nvSpPr>
        <p:spPr>
          <a:xfrm>
            <a:off x="4709884" y="3546595"/>
            <a:ext cx="2771571" cy="3013810"/>
          </a:xfrm>
        </p:spPr>
        <p:txBody>
          <a:bodyPr>
            <a:normAutofit/>
          </a:bodyPr>
          <a:lstStyle>
            <a:lvl1pPr marL="0" indent="0" algn="ctr">
              <a:buNone/>
              <a:defRPr sz="1800"/>
            </a:lvl1pPr>
          </a:lstStyle>
          <a:p>
            <a:endParaRPr lang="en-US" dirty="0"/>
          </a:p>
          <a:p>
            <a:r>
              <a:rPr lang="en-US" dirty="0"/>
              <a:t>Click to add a photo</a:t>
            </a:r>
          </a:p>
        </p:txBody>
      </p:sp>
      <p:sp>
        <p:nvSpPr>
          <p:cNvPr id="21" name="Text Placeholder 23">
            <a:extLst>
              <a:ext uri="{FF2B5EF4-FFF2-40B4-BE49-F238E27FC236}">
                <a16:creationId xmlns:a16="http://schemas.microsoft.com/office/drawing/2014/main" id="{6F20DF54-2E46-6F4D-86D8-14F6B589B636}"/>
              </a:ext>
            </a:extLst>
          </p:cNvPr>
          <p:cNvSpPr>
            <a:spLocks noGrp="1"/>
          </p:cNvSpPr>
          <p:nvPr>
            <p:ph type="body" sz="quarter" idx="13" hasCustomPrompt="1"/>
          </p:nvPr>
        </p:nvSpPr>
        <p:spPr>
          <a:xfrm>
            <a:off x="4635221" y="1508861"/>
            <a:ext cx="3999055" cy="1791502"/>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22" name="Text Placeholder 25">
            <a:extLst>
              <a:ext uri="{FF2B5EF4-FFF2-40B4-BE49-F238E27FC236}">
                <a16:creationId xmlns:a16="http://schemas.microsoft.com/office/drawing/2014/main" id="{474C6A3D-1373-F247-AC68-6AE232ADE7BB}"/>
              </a:ext>
            </a:extLst>
          </p:cNvPr>
          <p:cNvSpPr>
            <a:spLocks noGrp="1"/>
          </p:cNvSpPr>
          <p:nvPr>
            <p:ph type="body" sz="quarter" idx="14" hasCustomPrompt="1"/>
          </p:nvPr>
        </p:nvSpPr>
        <p:spPr>
          <a:xfrm>
            <a:off x="7814127" y="4046615"/>
            <a:ext cx="3932304" cy="216418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3" name="Picture 22" descr="A close up of a sign&#10;&#10;Description automatically generated">
            <a:extLst>
              <a:ext uri="{FF2B5EF4-FFF2-40B4-BE49-F238E27FC236}">
                <a16:creationId xmlns:a16="http://schemas.microsoft.com/office/drawing/2014/main" id="{BE2774BD-5BCF-704B-97DA-8BFC95F10F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with photo 5">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AFC46528-25B4-2F48-AA77-04A105677A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
        <p:nvSpPr>
          <p:cNvPr id="6" name="Rectangle 5">
            <a:extLst>
              <a:ext uri="{FF2B5EF4-FFF2-40B4-BE49-F238E27FC236}">
                <a16:creationId xmlns:a16="http://schemas.microsoft.com/office/drawing/2014/main" id="{E44500FC-7EC6-DC4E-8C11-0020987E093C}"/>
              </a:ext>
            </a:extLst>
          </p:cNvPr>
          <p:cNvSpPr/>
          <p:nvPr userDrawn="1"/>
        </p:nvSpPr>
        <p:spPr>
          <a:xfrm>
            <a:off x="405433" y="370011"/>
            <a:ext cx="11381134" cy="5597232"/>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D4A7241C-0A1C-8E47-AB22-CA50160A444E}"/>
              </a:ext>
            </a:extLst>
          </p:cNvPr>
          <p:cNvSpPr>
            <a:spLocks noGrp="1"/>
          </p:cNvSpPr>
          <p:nvPr>
            <p:ph type="pic" sz="quarter" idx="10" hasCustomPrompt="1"/>
          </p:nvPr>
        </p:nvSpPr>
        <p:spPr>
          <a:xfrm>
            <a:off x="5834298" y="0"/>
            <a:ext cx="5675313" cy="6858000"/>
          </a:xfrm>
          <a:custGeom>
            <a:avLst/>
            <a:gdLst>
              <a:gd name="connsiteX0" fmla="*/ 0 w 5675313"/>
              <a:gd name="connsiteY0" fmla="*/ 0 h 6858000"/>
              <a:gd name="connsiteX1" fmla="*/ 5675313 w 5675313"/>
              <a:gd name="connsiteY1" fmla="*/ 0 h 6858000"/>
              <a:gd name="connsiteX2" fmla="*/ 5675313 w 5675313"/>
              <a:gd name="connsiteY2" fmla="*/ 6858000 h 6858000"/>
              <a:gd name="connsiteX3" fmla="*/ 0 w 5675313"/>
              <a:gd name="connsiteY3" fmla="*/ 6858000 h 6858000"/>
              <a:gd name="connsiteX4" fmla="*/ 0 w 5675313"/>
              <a:gd name="connsiteY4" fmla="*/ 3082177 h 6858000"/>
              <a:gd name="connsiteX5" fmla="*/ 1808066 w 5675313"/>
              <a:gd name="connsiteY5" fmla="*/ 3082177 h 6858000"/>
              <a:gd name="connsiteX6" fmla="*/ 1808066 w 5675313"/>
              <a:gd name="connsiteY6" fmla="*/ 874591 h 6858000"/>
              <a:gd name="connsiteX7" fmla="*/ 0 w 5675313"/>
              <a:gd name="connsiteY7" fmla="*/ 8745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5313" h="6858000">
                <a:moveTo>
                  <a:pt x="0" y="0"/>
                </a:moveTo>
                <a:lnTo>
                  <a:pt x="5675313" y="0"/>
                </a:lnTo>
                <a:lnTo>
                  <a:pt x="5675313" y="6858000"/>
                </a:lnTo>
                <a:lnTo>
                  <a:pt x="0" y="6858000"/>
                </a:lnTo>
                <a:lnTo>
                  <a:pt x="0" y="3082177"/>
                </a:lnTo>
                <a:lnTo>
                  <a:pt x="1808066" y="3082177"/>
                </a:lnTo>
                <a:lnTo>
                  <a:pt x="1808066" y="874591"/>
                </a:lnTo>
                <a:lnTo>
                  <a:pt x="0" y="874591"/>
                </a:lnTo>
                <a:close/>
              </a:path>
            </a:pathLst>
          </a:custGeom>
        </p:spPr>
        <p:txBody>
          <a:bodyPr wrap="square">
            <a:noAutofit/>
          </a:bodyPr>
          <a:lstStyle>
            <a:lvl1pPr marL="0" indent="0" algn="ctr">
              <a:buNone/>
              <a:defRPr/>
            </a:lvl1pPr>
          </a:lstStyle>
          <a:p>
            <a:r>
              <a:rPr lang="en-US" dirty="0"/>
              <a:t>Click to add photo</a:t>
            </a:r>
          </a:p>
        </p:txBody>
      </p:sp>
      <p:sp>
        <p:nvSpPr>
          <p:cNvPr id="18" name="Text Placeholder 23">
            <a:extLst>
              <a:ext uri="{FF2B5EF4-FFF2-40B4-BE49-F238E27FC236}">
                <a16:creationId xmlns:a16="http://schemas.microsoft.com/office/drawing/2014/main" id="{EA37CBD0-16C2-3C4E-BA65-C4A3C2754789}"/>
              </a:ext>
            </a:extLst>
          </p:cNvPr>
          <p:cNvSpPr>
            <a:spLocks noGrp="1"/>
          </p:cNvSpPr>
          <p:nvPr>
            <p:ph type="body" sz="quarter" idx="13" hasCustomPrompt="1"/>
          </p:nvPr>
        </p:nvSpPr>
        <p:spPr>
          <a:xfrm>
            <a:off x="1675006" y="1074656"/>
            <a:ext cx="5675313" cy="1690335"/>
          </a:xfrm>
        </p:spPr>
        <p:txBody>
          <a:bodyPr>
            <a:normAutofit/>
          </a:bodyPr>
          <a:lstStyle>
            <a:lvl1pPr marL="0" indent="0" algn="r">
              <a:buNone/>
              <a:defRPr sz="3600" b="1">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659C82FC-7246-E14D-A9E5-1C151EBADF2A}"/>
              </a:ext>
            </a:extLst>
          </p:cNvPr>
          <p:cNvSpPr>
            <a:spLocks noGrp="1"/>
          </p:cNvSpPr>
          <p:nvPr>
            <p:ph type="body" sz="quarter" idx="14" hasCustomPrompt="1"/>
          </p:nvPr>
        </p:nvSpPr>
        <p:spPr>
          <a:xfrm>
            <a:off x="682390" y="3336966"/>
            <a:ext cx="5005892" cy="2090057"/>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99890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photo slide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396E02-8FBF-A446-9643-E01AE0E11DF3}"/>
              </a:ext>
            </a:extLst>
          </p:cNvPr>
          <p:cNvSpPr/>
          <p:nvPr userDrawn="1"/>
        </p:nvSpPr>
        <p:spPr>
          <a:xfrm>
            <a:off x="0" y="0"/>
            <a:ext cx="3526971" cy="25537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 Placeholder 23">
            <a:extLst>
              <a:ext uri="{FF2B5EF4-FFF2-40B4-BE49-F238E27FC236}">
                <a16:creationId xmlns:a16="http://schemas.microsoft.com/office/drawing/2014/main" id="{0ED9A6FB-AAFA-524E-9310-2891429DBDBB}"/>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8" name="Text Placeholder 25">
            <a:extLst>
              <a:ext uri="{FF2B5EF4-FFF2-40B4-BE49-F238E27FC236}">
                <a16:creationId xmlns:a16="http://schemas.microsoft.com/office/drawing/2014/main" id="{E50C6166-5703-B44C-9DAE-3A351D82DD01}"/>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57150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285775"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17" name="Picture 16" descr="A close up of a sign&#10;&#10;Description automatically generated">
            <a:extLst>
              <a:ext uri="{FF2B5EF4-FFF2-40B4-BE49-F238E27FC236}">
                <a16:creationId xmlns:a16="http://schemas.microsoft.com/office/drawing/2014/main" id="{9256D7B6-A0A6-7440-B736-77923A095C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46405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1107843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A07560-3848-C44E-89C5-7B8AA02F539E}"/>
              </a:ext>
            </a:extLst>
          </p:cNvPr>
          <p:cNvSpPr>
            <a:spLocks noGrp="1"/>
          </p:cNvSpPr>
          <p:nvPr>
            <p:ph type="pic" sz="quarter" idx="10"/>
          </p:nvPr>
        </p:nvSpPr>
        <p:spPr>
          <a:xfrm>
            <a:off x="-340299" y="-234572"/>
            <a:ext cx="12618067" cy="7327144"/>
          </a:xfrm>
          <a:custGeom>
            <a:avLst/>
            <a:gdLst>
              <a:gd name="connsiteX0" fmla="*/ 0 w 12198238"/>
              <a:gd name="connsiteY0" fmla="*/ 0 h 6858000"/>
              <a:gd name="connsiteX1" fmla="*/ 12198238 w 12198238"/>
              <a:gd name="connsiteY1" fmla="*/ 0 h 6858000"/>
              <a:gd name="connsiteX2" fmla="*/ 12198238 w 12198238"/>
              <a:gd name="connsiteY2" fmla="*/ 6858000 h 6858000"/>
              <a:gd name="connsiteX3" fmla="*/ 0 w 12198238"/>
              <a:gd name="connsiteY3" fmla="*/ 6858000 h 6858000"/>
              <a:gd name="connsiteX4" fmla="*/ 0 w 12198238"/>
              <a:gd name="connsiteY4" fmla="*/ 6078975 h 6858000"/>
              <a:gd name="connsiteX5" fmla="*/ 5197998 w 12198238"/>
              <a:gd name="connsiteY5" fmla="*/ 6078975 h 6858000"/>
              <a:gd name="connsiteX6" fmla="*/ 5197998 w 12198238"/>
              <a:gd name="connsiteY6" fmla="*/ 3048000 h 6858000"/>
              <a:gd name="connsiteX7" fmla="*/ 0 w 12198238"/>
              <a:gd name="connsiteY7" fmla="*/ 304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238" h="6858000">
                <a:moveTo>
                  <a:pt x="0" y="0"/>
                </a:moveTo>
                <a:lnTo>
                  <a:pt x="12198238" y="0"/>
                </a:lnTo>
                <a:lnTo>
                  <a:pt x="12198238" y="6858000"/>
                </a:lnTo>
                <a:lnTo>
                  <a:pt x="0" y="6858000"/>
                </a:lnTo>
                <a:lnTo>
                  <a:pt x="0" y="6078975"/>
                </a:lnTo>
                <a:lnTo>
                  <a:pt x="5197998" y="6078975"/>
                </a:lnTo>
                <a:lnTo>
                  <a:pt x="5197998" y="3048000"/>
                </a:lnTo>
                <a:lnTo>
                  <a:pt x="0" y="3048000"/>
                </a:lnTo>
                <a:close/>
              </a:path>
            </a:pathLst>
          </a:custGeom>
          <a:ln>
            <a:noFill/>
          </a:ln>
        </p:spPr>
        <p:txBody>
          <a:bodyPr wrap="square" anchor="t">
            <a:noAutofit/>
          </a:bodyPr>
          <a:lstStyle>
            <a:lvl1pPr marL="0" indent="0" algn="ctr">
              <a:buNone/>
              <a:defRPr sz="1800" i="1" baseline="0">
                <a:solidFill>
                  <a:srgbClr val="142D55"/>
                </a:solidFill>
              </a:defRPr>
            </a:lvl1pPr>
          </a:lstStyle>
          <a:p>
            <a:endParaRPr lang="en-US" dirty="0"/>
          </a:p>
          <a:p>
            <a:endParaRPr lang="en-US" dirty="0"/>
          </a:p>
          <a:p>
            <a:endParaRPr lang="en-US" dirty="0"/>
          </a:p>
          <a:p>
            <a:endParaRPr lang="en-US" dirty="0"/>
          </a:p>
          <a:p>
            <a:endParaRPr lang="en-US" dirty="0"/>
          </a:p>
          <a:p>
            <a:endParaRPr lang="en-US" dirty="0"/>
          </a:p>
          <a:p>
            <a:r>
              <a:rPr lang="en-US" dirty="0"/>
              <a:t>Click to add photo </a:t>
            </a:r>
          </a:p>
        </p:txBody>
      </p:sp>
      <p:sp>
        <p:nvSpPr>
          <p:cNvPr id="6" name="Text Placeholder 23">
            <a:extLst>
              <a:ext uri="{FF2B5EF4-FFF2-40B4-BE49-F238E27FC236}">
                <a16:creationId xmlns:a16="http://schemas.microsoft.com/office/drawing/2014/main" id="{1E72DBEE-1A4C-3D40-8EE0-FA63872FE217}"/>
              </a:ext>
            </a:extLst>
          </p:cNvPr>
          <p:cNvSpPr>
            <a:spLocks noGrp="1"/>
          </p:cNvSpPr>
          <p:nvPr>
            <p:ph type="body" sz="quarter" idx="13" hasCustomPrompt="1"/>
          </p:nvPr>
        </p:nvSpPr>
        <p:spPr>
          <a:xfrm>
            <a:off x="388093" y="3428999"/>
            <a:ext cx="4338286" cy="238991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5" name="Rectangle 4">
            <a:extLst>
              <a:ext uri="{FF2B5EF4-FFF2-40B4-BE49-F238E27FC236}">
                <a16:creationId xmlns:a16="http://schemas.microsoft.com/office/drawing/2014/main" id="{B33CFD9A-7D20-6341-9296-700BED885CC8}"/>
              </a:ext>
            </a:extLst>
          </p:cNvPr>
          <p:cNvSpPr/>
          <p:nvPr userDrawn="1"/>
        </p:nvSpPr>
        <p:spPr>
          <a:xfrm>
            <a:off x="-3663" y="2892056"/>
            <a:ext cx="5197998" cy="345558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4807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bullet slide">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6D46ED09-CB54-A245-9876-42BFB2A98AF6}"/>
              </a:ext>
            </a:extLst>
          </p:cNvPr>
          <p:cNvSpPr/>
          <p:nvPr userDrawn="1"/>
        </p:nvSpPr>
        <p:spPr>
          <a:xfrm>
            <a:off x="820023" y="2319890"/>
            <a:ext cx="1248295" cy="1248295"/>
          </a:xfrm>
          <a:prstGeom prst="ellipse">
            <a:avLst/>
          </a:prstGeom>
          <a:solidFill>
            <a:srgbClr val="9A2E9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945943-17E4-DB44-9E22-02692DE164EF}"/>
              </a:ext>
            </a:extLst>
          </p:cNvPr>
          <p:cNvSpPr/>
          <p:nvPr userDrawn="1"/>
        </p:nvSpPr>
        <p:spPr>
          <a:xfrm>
            <a:off x="1" y="0"/>
            <a:ext cx="12191999" cy="226360"/>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E9A8ED48-74EB-6E4F-AE21-ACF6A681F971}"/>
              </a:ext>
            </a:extLst>
          </p:cNvPr>
          <p:cNvSpPr>
            <a:spLocks noGrp="1"/>
          </p:cNvSpPr>
          <p:nvPr>
            <p:ph type="body" sz="quarter" idx="13" hasCustomPrompt="1"/>
          </p:nvPr>
        </p:nvSpPr>
        <p:spPr>
          <a:xfrm>
            <a:off x="0" y="609472"/>
            <a:ext cx="12191999" cy="1358487"/>
          </a:xfrm>
          <a:noFill/>
        </p:spPr>
        <p:txBody>
          <a:bodyPr>
            <a:normAutofit/>
          </a:bodyPr>
          <a:lstStyle>
            <a:lvl1pPr marL="0" indent="0" algn="ctr">
              <a:buNone/>
              <a:defRPr sz="3600" b="1">
                <a:solidFill>
                  <a:srgbClr val="003841"/>
                </a:solidFill>
                <a:latin typeface="Calibri" panose="020F0502020204030204" pitchFamily="34" charset="0"/>
                <a:cs typeface="Calibri" panose="020F0502020204030204" pitchFamily="34" charset="0"/>
              </a:defRPr>
            </a:lvl1pPr>
          </a:lstStyle>
          <a:p>
            <a:pPr lvl="0"/>
            <a:r>
              <a:rPr lang="en-US" dirty="0"/>
              <a:t>TITLE</a:t>
            </a:r>
          </a:p>
        </p:txBody>
      </p:sp>
      <p:sp>
        <p:nvSpPr>
          <p:cNvPr id="27" name="Text Placeholder 23">
            <a:extLst>
              <a:ext uri="{FF2B5EF4-FFF2-40B4-BE49-F238E27FC236}">
                <a16:creationId xmlns:a16="http://schemas.microsoft.com/office/drawing/2014/main" id="{9FAFDBDA-8C47-E344-A385-E727A051BB86}"/>
              </a:ext>
            </a:extLst>
          </p:cNvPr>
          <p:cNvSpPr>
            <a:spLocks noGrp="1"/>
          </p:cNvSpPr>
          <p:nvPr>
            <p:ph type="body" sz="quarter" idx="14" hasCustomPrompt="1"/>
          </p:nvPr>
        </p:nvSpPr>
        <p:spPr>
          <a:xfrm>
            <a:off x="2275755" y="2349579"/>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28" name="Text Placeholder 23">
            <a:extLst>
              <a:ext uri="{FF2B5EF4-FFF2-40B4-BE49-F238E27FC236}">
                <a16:creationId xmlns:a16="http://schemas.microsoft.com/office/drawing/2014/main" id="{9949F2D9-52ED-654A-8561-47EBBFF5DFB9}"/>
              </a:ext>
            </a:extLst>
          </p:cNvPr>
          <p:cNvSpPr>
            <a:spLocks noGrp="1"/>
          </p:cNvSpPr>
          <p:nvPr>
            <p:ph type="body" sz="quarter" idx="15" hasCustomPrompt="1"/>
          </p:nvPr>
        </p:nvSpPr>
        <p:spPr>
          <a:xfrm>
            <a:off x="2275755" y="3036035"/>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1" name="Oval 30">
            <a:extLst>
              <a:ext uri="{FF2B5EF4-FFF2-40B4-BE49-F238E27FC236}">
                <a16:creationId xmlns:a16="http://schemas.microsoft.com/office/drawing/2014/main" id="{C334C265-B0F7-CC4B-BF91-E524F7704899}"/>
              </a:ext>
            </a:extLst>
          </p:cNvPr>
          <p:cNvSpPr/>
          <p:nvPr userDrawn="1"/>
        </p:nvSpPr>
        <p:spPr>
          <a:xfrm>
            <a:off x="6767581" y="2306582"/>
            <a:ext cx="1248295" cy="1248295"/>
          </a:xfrm>
          <a:prstGeom prst="ellipse">
            <a:avLst/>
          </a:prstGeom>
          <a:solidFill>
            <a:srgbClr val="9A2E9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3">
            <a:extLst>
              <a:ext uri="{FF2B5EF4-FFF2-40B4-BE49-F238E27FC236}">
                <a16:creationId xmlns:a16="http://schemas.microsoft.com/office/drawing/2014/main" id="{2B89F862-F0A9-9C48-8ACD-0930BC972AE0}"/>
              </a:ext>
            </a:extLst>
          </p:cNvPr>
          <p:cNvSpPr>
            <a:spLocks noGrp="1"/>
          </p:cNvSpPr>
          <p:nvPr>
            <p:ph type="body" sz="quarter" idx="16" hasCustomPrompt="1"/>
          </p:nvPr>
        </p:nvSpPr>
        <p:spPr>
          <a:xfrm>
            <a:off x="8223313" y="2336271"/>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3" name="Text Placeholder 23">
            <a:extLst>
              <a:ext uri="{FF2B5EF4-FFF2-40B4-BE49-F238E27FC236}">
                <a16:creationId xmlns:a16="http://schemas.microsoft.com/office/drawing/2014/main" id="{1056BA68-E841-0749-A8C6-B0D2CC0CBB4C}"/>
              </a:ext>
            </a:extLst>
          </p:cNvPr>
          <p:cNvSpPr>
            <a:spLocks noGrp="1"/>
          </p:cNvSpPr>
          <p:nvPr>
            <p:ph type="body" sz="quarter" idx="17" hasCustomPrompt="1"/>
          </p:nvPr>
        </p:nvSpPr>
        <p:spPr>
          <a:xfrm>
            <a:off x="8223313" y="3022727"/>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4" name="Oval 33">
            <a:extLst>
              <a:ext uri="{FF2B5EF4-FFF2-40B4-BE49-F238E27FC236}">
                <a16:creationId xmlns:a16="http://schemas.microsoft.com/office/drawing/2014/main" id="{1A59965A-F117-7249-B7B6-86B0DFB6DBE1}"/>
              </a:ext>
            </a:extLst>
          </p:cNvPr>
          <p:cNvSpPr/>
          <p:nvPr userDrawn="1"/>
        </p:nvSpPr>
        <p:spPr>
          <a:xfrm>
            <a:off x="820023" y="4491095"/>
            <a:ext cx="1248295" cy="1248295"/>
          </a:xfrm>
          <a:prstGeom prst="ellipse">
            <a:avLst/>
          </a:prstGeom>
          <a:solidFill>
            <a:srgbClr val="9A2E9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D0F712A0-88EE-F248-B7F5-E303D82BF0BE}"/>
              </a:ext>
            </a:extLst>
          </p:cNvPr>
          <p:cNvSpPr>
            <a:spLocks noGrp="1"/>
          </p:cNvSpPr>
          <p:nvPr>
            <p:ph type="body" sz="quarter" idx="18" hasCustomPrompt="1"/>
          </p:nvPr>
        </p:nvSpPr>
        <p:spPr>
          <a:xfrm>
            <a:off x="2275755" y="4520784"/>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6" name="Text Placeholder 23">
            <a:extLst>
              <a:ext uri="{FF2B5EF4-FFF2-40B4-BE49-F238E27FC236}">
                <a16:creationId xmlns:a16="http://schemas.microsoft.com/office/drawing/2014/main" id="{91A53127-7A05-2046-86CB-4E7841931E92}"/>
              </a:ext>
            </a:extLst>
          </p:cNvPr>
          <p:cNvSpPr>
            <a:spLocks noGrp="1"/>
          </p:cNvSpPr>
          <p:nvPr>
            <p:ph type="body" sz="quarter" idx="19" hasCustomPrompt="1"/>
          </p:nvPr>
        </p:nvSpPr>
        <p:spPr>
          <a:xfrm>
            <a:off x="2275755" y="5207240"/>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7" name="Oval 36">
            <a:extLst>
              <a:ext uri="{FF2B5EF4-FFF2-40B4-BE49-F238E27FC236}">
                <a16:creationId xmlns:a16="http://schemas.microsoft.com/office/drawing/2014/main" id="{523918FE-0F30-B04D-8532-14CA4F825B34}"/>
              </a:ext>
            </a:extLst>
          </p:cNvPr>
          <p:cNvSpPr/>
          <p:nvPr userDrawn="1"/>
        </p:nvSpPr>
        <p:spPr>
          <a:xfrm>
            <a:off x="6767581" y="4477787"/>
            <a:ext cx="1248295" cy="1248295"/>
          </a:xfrm>
          <a:prstGeom prst="ellipse">
            <a:avLst/>
          </a:prstGeom>
          <a:solidFill>
            <a:srgbClr val="9A2E9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3">
            <a:extLst>
              <a:ext uri="{FF2B5EF4-FFF2-40B4-BE49-F238E27FC236}">
                <a16:creationId xmlns:a16="http://schemas.microsoft.com/office/drawing/2014/main" id="{11D2E5F6-37C2-6C46-839B-F8B0F3D2F503}"/>
              </a:ext>
            </a:extLst>
          </p:cNvPr>
          <p:cNvSpPr>
            <a:spLocks noGrp="1"/>
          </p:cNvSpPr>
          <p:nvPr>
            <p:ph type="body" sz="quarter" idx="20" hasCustomPrompt="1"/>
          </p:nvPr>
        </p:nvSpPr>
        <p:spPr>
          <a:xfrm>
            <a:off x="8223313" y="4507476"/>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9" name="Text Placeholder 23">
            <a:extLst>
              <a:ext uri="{FF2B5EF4-FFF2-40B4-BE49-F238E27FC236}">
                <a16:creationId xmlns:a16="http://schemas.microsoft.com/office/drawing/2014/main" id="{22227995-303C-AF4A-8DC9-8E1BBC9E562F}"/>
              </a:ext>
            </a:extLst>
          </p:cNvPr>
          <p:cNvSpPr>
            <a:spLocks noGrp="1"/>
          </p:cNvSpPr>
          <p:nvPr>
            <p:ph type="body" sz="quarter" idx="21" hasCustomPrompt="1"/>
          </p:nvPr>
        </p:nvSpPr>
        <p:spPr>
          <a:xfrm>
            <a:off x="8223313" y="5193932"/>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Tree>
    <p:extLst>
      <p:ext uri="{BB962C8B-B14F-4D97-AF65-F5344CB8AC3E}">
        <p14:creationId xmlns:p14="http://schemas.microsoft.com/office/powerpoint/2010/main" val="1073860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3" name="Text Placeholder 23">
            <a:extLst>
              <a:ext uri="{FF2B5EF4-FFF2-40B4-BE49-F238E27FC236}">
                <a16:creationId xmlns:a16="http://schemas.microsoft.com/office/drawing/2014/main" id="{215D66F8-C87E-3D47-8626-DA3321900A41}"/>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9" name="Rectangle 18">
            <a:extLst>
              <a:ext uri="{FF2B5EF4-FFF2-40B4-BE49-F238E27FC236}">
                <a16:creationId xmlns:a16="http://schemas.microsoft.com/office/drawing/2014/main" id="{A1C7DDB6-A55D-D045-BE6E-EF7342686E01}"/>
              </a:ext>
            </a:extLst>
          </p:cNvPr>
          <p:cNvSpPr/>
          <p:nvPr userDrawn="1"/>
        </p:nvSpPr>
        <p:spPr>
          <a:xfrm>
            <a:off x="4332514" y="6083"/>
            <a:ext cx="3526971" cy="25537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B48BCD59-E666-1440-BF88-53DB9B7636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ptop 1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B9AC9F-F7D4-2B48-A2A6-1220F98D1C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1" name="Picture Placeholder 7">
            <a:extLst>
              <a:ext uri="{FF2B5EF4-FFF2-40B4-BE49-F238E27FC236}">
                <a16:creationId xmlns:a16="http://schemas.microsoft.com/office/drawing/2014/main" id="{A38EB24A-DF03-3741-890D-3264884BD43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2" name="Text Placeholder 23">
            <a:extLst>
              <a:ext uri="{FF2B5EF4-FFF2-40B4-BE49-F238E27FC236}">
                <a16:creationId xmlns:a16="http://schemas.microsoft.com/office/drawing/2014/main" id="{B1614870-2699-AC4B-9675-D56CF42F2F94}"/>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4086C8BB-F443-6448-B205-A90D012DBB75}"/>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6" name="Rectangle 15">
            <a:extLst>
              <a:ext uri="{FF2B5EF4-FFF2-40B4-BE49-F238E27FC236}">
                <a16:creationId xmlns:a16="http://schemas.microsoft.com/office/drawing/2014/main" id="{C86F4CB9-C803-1348-8107-B17B255B771A}"/>
              </a:ext>
            </a:extLst>
          </p:cNvPr>
          <p:cNvSpPr/>
          <p:nvPr userDrawn="1"/>
        </p:nvSpPr>
        <p:spPr>
          <a:xfrm>
            <a:off x="0" y="0"/>
            <a:ext cx="3526971" cy="25537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1E398702-E431-DC4F-851A-087EB70441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OUTPACE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OUTPACE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ptop 2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6" name="Rectangle 15">
            <a:extLst>
              <a:ext uri="{FF2B5EF4-FFF2-40B4-BE49-F238E27FC236}">
                <a16:creationId xmlns:a16="http://schemas.microsoft.com/office/drawing/2014/main" id="{CADF9F0D-4EDB-2E4C-9739-03C50C8AE7D0}"/>
              </a:ext>
            </a:extLst>
          </p:cNvPr>
          <p:cNvSpPr/>
          <p:nvPr userDrawn="1"/>
        </p:nvSpPr>
        <p:spPr>
          <a:xfrm>
            <a:off x="4332514" y="-5792"/>
            <a:ext cx="3526971" cy="25537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7" name="Picture 16" descr="A close up of a sign&#10;&#10;Description automatically generated">
            <a:extLst>
              <a:ext uri="{FF2B5EF4-FFF2-40B4-BE49-F238E27FC236}">
                <a16:creationId xmlns:a16="http://schemas.microsoft.com/office/drawing/2014/main" id="{963678D3-0478-1B45-8655-4E66CE0878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0" name="Rectangle 9"/>
          <p:cNvSpPr/>
          <p:nvPr userDrawn="1"/>
        </p:nvSpPr>
        <p:spPr>
          <a:xfrm>
            <a:off x="7772399" y="0"/>
            <a:ext cx="4412886" cy="6858000"/>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6715" y="504100"/>
            <a:ext cx="1421418" cy="1522949"/>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p:cNvSpPr>
            <a:spLocks noGrp="1"/>
          </p:cNvSpPr>
          <p:nvPr>
            <p:ph type="body" sz="quarter" idx="19" hasCustomPrompt="1"/>
          </p:nvPr>
        </p:nvSpPr>
        <p:spPr>
          <a:xfrm>
            <a:off x="1688281" y="1313676"/>
            <a:ext cx="3195486" cy="731140"/>
          </a:xfrm>
        </p:spPr>
        <p:txBody>
          <a:bodyPr anchor="ctr">
            <a:normAutofit/>
          </a:bodyPr>
          <a:lstStyle>
            <a:lvl1pPr marL="0" indent="0" algn="l">
              <a:buNone/>
              <a:defRPr sz="2800" baseline="0">
                <a:solidFill>
                  <a:srgbClr val="00384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1688281" y="504100"/>
            <a:ext cx="3195485" cy="837258"/>
          </a:xfrm>
        </p:spPr>
        <p:txBody>
          <a:bodyPr anchor="ctr">
            <a:normAutofit/>
          </a:bodyPr>
          <a:lstStyle>
            <a:lvl1pPr marL="0" indent="0" algn="l">
              <a:buNone/>
              <a:defRPr sz="5000" baseline="0">
                <a:solidFill>
                  <a:srgbClr val="003841"/>
                </a:solidFill>
                <a:latin typeface="+mn-lt"/>
              </a:defRPr>
            </a:lvl1pPr>
          </a:lstStyle>
          <a:p>
            <a:pPr lvl="0"/>
            <a:r>
              <a:rPr lang="en-US" dirty="0"/>
              <a:t>Thank You</a:t>
            </a:r>
          </a:p>
        </p:txBody>
      </p:sp>
      <p:pic>
        <p:nvPicPr>
          <p:cNvPr id="9" name="Picture 8" descr="A close up of a sign&#10;&#10;Description automatically generated">
            <a:extLst>
              <a:ext uri="{FF2B5EF4-FFF2-40B4-BE49-F238E27FC236}">
                <a16:creationId xmlns:a16="http://schemas.microsoft.com/office/drawing/2014/main" id="{A395B351-9006-234D-9A1B-79B5405C42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0111" y="4944200"/>
            <a:ext cx="5517971" cy="1409700"/>
          </a:xfrm>
          <a:prstGeom prst="rect">
            <a:avLst/>
          </a:prstGeom>
        </p:spPr>
      </p:pic>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8878502" y="79646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2" name="Text Placeholder 2">
            <a:extLst>
              <a:ext uri="{FF2B5EF4-FFF2-40B4-BE49-F238E27FC236}">
                <a16:creationId xmlns:a16="http://schemas.microsoft.com/office/drawing/2014/main" id="{64A8B731-16EB-AE46-A71B-A1C8CAFF7E14}"/>
              </a:ext>
            </a:extLst>
          </p:cNvPr>
          <p:cNvSpPr>
            <a:spLocks noGrp="1"/>
          </p:cNvSpPr>
          <p:nvPr>
            <p:ph type="body" sz="quarter" idx="16" hasCustomPrompt="1"/>
          </p:nvPr>
        </p:nvSpPr>
        <p:spPr>
          <a:xfrm>
            <a:off x="8878502" y="1460860"/>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8878502" y="2160311"/>
            <a:ext cx="2812464" cy="323455"/>
          </a:xfrm>
        </p:spPr>
        <p:txBody>
          <a:bodyPr anchor="t">
            <a:normAutofit/>
          </a:bodyPr>
          <a:lstStyle>
            <a:lvl1pPr marL="0" indent="0">
              <a:buNone/>
              <a:defRPr sz="1600">
                <a:solidFill>
                  <a:schemeClr val="bg1"/>
                </a:solidFill>
              </a:defRPr>
            </a:lvl1pPr>
          </a:lstStyle>
          <a:p>
            <a:pPr lvl="0"/>
            <a:r>
              <a:rPr lang="en-US" dirty="0"/>
              <a:t>Text 1</a:t>
            </a:r>
          </a:p>
        </p:txBody>
      </p:sp>
      <p:grpSp>
        <p:nvGrpSpPr>
          <p:cNvPr id="14" name="Group 13">
            <a:extLst>
              <a:ext uri="{FF2B5EF4-FFF2-40B4-BE49-F238E27FC236}">
                <a16:creationId xmlns:a16="http://schemas.microsoft.com/office/drawing/2014/main" id="{C86B65C5-E9E8-604C-A40B-B208684F96E4}"/>
              </a:ext>
            </a:extLst>
          </p:cNvPr>
          <p:cNvGrpSpPr/>
          <p:nvPr userDrawn="1"/>
        </p:nvGrpSpPr>
        <p:grpSpPr>
          <a:xfrm>
            <a:off x="9449292" y="5674555"/>
            <a:ext cx="2735993" cy="679345"/>
            <a:chOff x="0" y="0"/>
            <a:chExt cx="2301694" cy="571500"/>
          </a:xfrm>
        </p:grpSpPr>
        <p:sp>
          <p:nvSpPr>
            <p:cNvPr id="15" name="Rectangle 14">
              <a:extLst>
                <a:ext uri="{FF2B5EF4-FFF2-40B4-BE49-F238E27FC236}">
                  <a16:creationId xmlns:a16="http://schemas.microsoft.com/office/drawing/2014/main" id="{3B3A7937-47A6-7846-B54D-34A59BB8A10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 name="Picture 15">
              <a:extLst>
                <a:ext uri="{FF2B5EF4-FFF2-40B4-BE49-F238E27FC236}">
                  <a16:creationId xmlns:a16="http://schemas.microsoft.com/office/drawing/2014/main" id="{415C7CBF-B3C1-654E-BFD1-8490C94E5B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13256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11/24/21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11/24/21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11/24/21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Photo with 3 bullet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333749" y="242444"/>
            <a:ext cx="4951120" cy="5981700"/>
          </a:xfrm>
          <a:prstGeom prst="rect">
            <a:avLst/>
          </a:pr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6843009" y="310155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1" name="Text Placeholder 25">
            <a:extLst>
              <a:ext uri="{FF2B5EF4-FFF2-40B4-BE49-F238E27FC236}">
                <a16:creationId xmlns:a16="http://schemas.microsoft.com/office/drawing/2014/main" id="{0C931F30-B6FE-9943-B951-E2DED9B0D238}"/>
              </a:ext>
            </a:extLst>
          </p:cNvPr>
          <p:cNvSpPr>
            <a:spLocks noGrp="1"/>
          </p:cNvSpPr>
          <p:nvPr>
            <p:ph type="body" sz="quarter" idx="15" hasCustomPrompt="1"/>
          </p:nvPr>
        </p:nvSpPr>
        <p:spPr>
          <a:xfrm>
            <a:off x="5848098" y="34301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32" name="Text Placeholder 25">
            <a:extLst>
              <a:ext uri="{FF2B5EF4-FFF2-40B4-BE49-F238E27FC236}">
                <a16:creationId xmlns:a16="http://schemas.microsoft.com/office/drawing/2014/main" id="{08038425-9264-1F4E-88D1-3EBC1D8EC002}"/>
              </a:ext>
            </a:extLst>
          </p:cNvPr>
          <p:cNvSpPr>
            <a:spLocks noGrp="1"/>
          </p:cNvSpPr>
          <p:nvPr>
            <p:ph type="body" sz="quarter" idx="16" hasCustomPrompt="1"/>
          </p:nvPr>
        </p:nvSpPr>
        <p:spPr>
          <a:xfrm>
            <a:off x="6843009" y="435130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45893CFC-8396-4D40-901D-100173AF1E57}"/>
              </a:ext>
            </a:extLst>
          </p:cNvPr>
          <p:cNvSpPr>
            <a:spLocks noGrp="1"/>
          </p:cNvSpPr>
          <p:nvPr>
            <p:ph type="body" sz="quarter" idx="17" hasCustomPrompt="1"/>
          </p:nvPr>
        </p:nvSpPr>
        <p:spPr>
          <a:xfrm>
            <a:off x="5848098" y="467989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4" name="Text Placeholder 25">
            <a:extLst>
              <a:ext uri="{FF2B5EF4-FFF2-40B4-BE49-F238E27FC236}">
                <a16:creationId xmlns:a16="http://schemas.microsoft.com/office/drawing/2014/main" id="{4D7757DD-E2E7-9040-BCA6-26552F8FD55A}"/>
              </a:ext>
            </a:extLst>
          </p:cNvPr>
          <p:cNvSpPr>
            <a:spLocks noGrp="1"/>
          </p:cNvSpPr>
          <p:nvPr>
            <p:ph type="body" sz="quarter" idx="18" hasCustomPrompt="1"/>
          </p:nvPr>
        </p:nvSpPr>
        <p:spPr>
          <a:xfrm>
            <a:off x="6804738" y="555966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a:extLst>
              <a:ext uri="{FF2B5EF4-FFF2-40B4-BE49-F238E27FC236}">
                <a16:creationId xmlns:a16="http://schemas.microsoft.com/office/drawing/2014/main" id="{684551EA-8CF7-824A-988E-9EBE2A6FFE43}"/>
              </a:ext>
            </a:extLst>
          </p:cNvPr>
          <p:cNvSpPr>
            <a:spLocks noGrp="1"/>
          </p:cNvSpPr>
          <p:nvPr>
            <p:ph type="body" sz="quarter" idx="19" hasCustomPrompt="1"/>
          </p:nvPr>
        </p:nvSpPr>
        <p:spPr>
          <a:xfrm>
            <a:off x="5857452" y="590730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11" name="Text Placeholder 25">
            <a:extLst>
              <a:ext uri="{FF2B5EF4-FFF2-40B4-BE49-F238E27FC236}">
                <a16:creationId xmlns:a16="http://schemas.microsoft.com/office/drawing/2014/main" id="{CF130524-0B6F-4ABC-B60A-56D10CD5B7D2}"/>
              </a:ext>
            </a:extLst>
          </p:cNvPr>
          <p:cNvSpPr>
            <a:spLocks noGrp="1"/>
          </p:cNvSpPr>
          <p:nvPr>
            <p:ph type="body" sz="quarter" idx="20" hasCustomPrompt="1"/>
          </p:nvPr>
        </p:nvSpPr>
        <p:spPr>
          <a:xfrm>
            <a:off x="5837978" y="21347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2" name="Text Placeholder 25">
            <a:extLst>
              <a:ext uri="{FF2B5EF4-FFF2-40B4-BE49-F238E27FC236}">
                <a16:creationId xmlns:a16="http://schemas.microsoft.com/office/drawing/2014/main" id="{56144275-CBA6-4567-9D76-6868B01C311D}"/>
              </a:ext>
            </a:extLst>
          </p:cNvPr>
          <p:cNvSpPr>
            <a:spLocks noGrp="1"/>
          </p:cNvSpPr>
          <p:nvPr>
            <p:ph type="body" sz="quarter" idx="21" hasCustomPrompt="1"/>
          </p:nvPr>
        </p:nvSpPr>
        <p:spPr>
          <a:xfrm>
            <a:off x="5837978" y="906831"/>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3" name="Text Placeholder 25">
            <a:extLst>
              <a:ext uri="{FF2B5EF4-FFF2-40B4-BE49-F238E27FC236}">
                <a16:creationId xmlns:a16="http://schemas.microsoft.com/office/drawing/2014/main" id="{1383A843-1802-42B0-ACA6-EBA812612F47}"/>
              </a:ext>
            </a:extLst>
          </p:cNvPr>
          <p:cNvSpPr>
            <a:spLocks noGrp="1"/>
          </p:cNvSpPr>
          <p:nvPr>
            <p:ph type="body" sz="quarter" idx="22" hasCustomPrompt="1"/>
          </p:nvPr>
        </p:nvSpPr>
        <p:spPr>
          <a:xfrm>
            <a:off x="6793918" y="586221"/>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Text Placeholder 25">
            <a:extLst>
              <a:ext uri="{FF2B5EF4-FFF2-40B4-BE49-F238E27FC236}">
                <a16:creationId xmlns:a16="http://schemas.microsoft.com/office/drawing/2014/main" id="{E7A34E27-E4CC-4262-8634-1A5DB1D34556}"/>
              </a:ext>
            </a:extLst>
          </p:cNvPr>
          <p:cNvSpPr>
            <a:spLocks noGrp="1"/>
          </p:cNvSpPr>
          <p:nvPr>
            <p:ph type="body" sz="quarter" idx="23" hasCustomPrompt="1"/>
          </p:nvPr>
        </p:nvSpPr>
        <p:spPr>
          <a:xfrm>
            <a:off x="6843009" y="175803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46964" y="911924"/>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27" name="Rectangle 26">
            <a:extLst>
              <a:ext uri="{FF2B5EF4-FFF2-40B4-BE49-F238E27FC236}">
                <a16:creationId xmlns:a16="http://schemas.microsoft.com/office/drawing/2014/main" id="{7AEBD82E-F0BC-AB42-9736-66DF3CA36D1F}"/>
              </a:ext>
            </a:extLst>
          </p:cNvPr>
          <p:cNvSpPr/>
          <p:nvPr userDrawn="1"/>
        </p:nvSpPr>
        <p:spPr>
          <a:xfrm>
            <a:off x="126035" y="680118"/>
            <a:ext cx="5366548" cy="2089626"/>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36013423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975FDF-0B8D-4ACF-8CE5-4F3149585B75}" type="datetimeFigureOut">
              <a:rPr lang="is-IS" smtClean="0"/>
              <a:t>24.11.2021</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206C93C1-F83E-436F-8074-C61F1CBDC974}" type="slidenum">
              <a:rPr lang="is-IS" smtClean="0"/>
              <a:t>‹#›</a:t>
            </a:fld>
            <a:endParaRPr lang="is-IS"/>
          </a:p>
        </p:txBody>
      </p:sp>
    </p:spTree>
    <p:extLst>
      <p:ext uri="{BB962C8B-B14F-4D97-AF65-F5344CB8AC3E}">
        <p14:creationId xmlns:p14="http://schemas.microsoft.com/office/powerpoint/2010/main" val="6399079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975FDF-0B8D-4ACF-8CE5-4F3149585B75}" type="datetimeFigureOut">
              <a:rPr lang="is-IS" smtClean="0"/>
              <a:t>24.11.2021</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206C93C1-F83E-436F-8074-C61F1CBDC974}" type="slidenum">
              <a:rPr lang="is-IS" smtClean="0"/>
              <a:t>‹#›</a:t>
            </a:fld>
            <a:endParaRPr lang="is-IS"/>
          </a:p>
        </p:txBody>
      </p:sp>
    </p:spTree>
    <p:extLst>
      <p:ext uri="{BB962C8B-B14F-4D97-AF65-F5344CB8AC3E}">
        <p14:creationId xmlns:p14="http://schemas.microsoft.com/office/powerpoint/2010/main" val="2973728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Quote slide with photo 5">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AFC46528-25B4-2F48-AA77-04A105677A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
        <p:nvSpPr>
          <p:cNvPr id="6" name="Rectangle 5">
            <a:extLst>
              <a:ext uri="{FF2B5EF4-FFF2-40B4-BE49-F238E27FC236}">
                <a16:creationId xmlns:a16="http://schemas.microsoft.com/office/drawing/2014/main" id="{E44500FC-7EC6-DC4E-8C11-0020987E093C}"/>
              </a:ext>
            </a:extLst>
          </p:cNvPr>
          <p:cNvSpPr/>
          <p:nvPr userDrawn="1"/>
        </p:nvSpPr>
        <p:spPr>
          <a:xfrm>
            <a:off x="405433" y="302893"/>
            <a:ext cx="11381134" cy="5597232"/>
          </a:xfrm>
          <a:prstGeom prst="rect">
            <a:avLst/>
          </a:prstGeom>
          <a:solidFill>
            <a:srgbClr val="E45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a:extLst>
              <a:ext uri="{FF2B5EF4-FFF2-40B4-BE49-F238E27FC236}">
                <a16:creationId xmlns:a16="http://schemas.microsoft.com/office/drawing/2014/main" id="{EA37CBD0-16C2-3C4E-BA65-C4A3C2754789}"/>
              </a:ext>
            </a:extLst>
          </p:cNvPr>
          <p:cNvSpPr>
            <a:spLocks noGrp="1"/>
          </p:cNvSpPr>
          <p:nvPr>
            <p:ph type="body" sz="quarter" idx="13" hasCustomPrompt="1"/>
          </p:nvPr>
        </p:nvSpPr>
        <p:spPr>
          <a:xfrm>
            <a:off x="525833" y="465057"/>
            <a:ext cx="5675313" cy="754144"/>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659C82FC-7246-E14D-A9E5-1C151EBADF2A}"/>
              </a:ext>
            </a:extLst>
          </p:cNvPr>
          <p:cNvSpPr>
            <a:spLocks noGrp="1"/>
          </p:cNvSpPr>
          <p:nvPr>
            <p:ph type="body" sz="quarter" idx="14" hasCustomPrompt="1"/>
          </p:nvPr>
        </p:nvSpPr>
        <p:spPr>
          <a:xfrm>
            <a:off x="525832" y="1517170"/>
            <a:ext cx="10999417" cy="4140680"/>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10895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E45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OUTPACE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 Large Photo">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E9C78EDF-0002-D243-BE14-4DB2F759C0BE}"/>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5830784 h 6858000"/>
              <a:gd name="connsiteX3" fmla="*/ 9724425 w 12192000"/>
              <a:gd name="connsiteY3" fmla="*/ 5830784 h 6858000"/>
              <a:gd name="connsiteX4" fmla="*/ 9724425 w 12192000"/>
              <a:gd name="connsiteY4" fmla="*/ 6858000 h 6858000"/>
              <a:gd name="connsiteX5" fmla="*/ 0 w 12192000"/>
              <a:gd name="connsiteY5" fmla="*/ 6858000 h 6858000"/>
              <a:gd name="connsiteX6" fmla="*/ 0 w 12192000"/>
              <a:gd name="connsiteY6" fmla="*/ 6412675 h 6858000"/>
              <a:gd name="connsiteX7" fmla="*/ 2303813 w 12192000"/>
              <a:gd name="connsiteY7" fmla="*/ 6412675 h 6858000"/>
              <a:gd name="connsiteX8" fmla="*/ 2303813 w 12192000"/>
              <a:gd name="connsiteY8" fmla="*/ 5760582 h 6858000"/>
              <a:gd name="connsiteX9" fmla="*/ 0 w 12192000"/>
              <a:gd name="connsiteY9" fmla="*/ 57605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5830784"/>
                </a:lnTo>
                <a:lnTo>
                  <a:pt x="9724425" y="5830784"/>
                </a:lnTo>
                <a:lnTo>
                  <a:pt x="9724425" y="6858000"/>
                </a:lnTo>
                <a:lnTo>
                  <a:pt x="0" y="6858000"/>
                </a:lnTo>
                <a:lnTo>
                  <a:pt x="0" y="6412675"/>
                </a:lnTo>
                <a:lnTo>
                  <a:pt x="2303813" y="6412675"/>
                </a:lnTo>
                <a:lnTo>
                  <a:pt x="2303813" y="5760582"/>
                </a:lnTo>
                <a:lnTo>
                  <a:pt x="0" y="5760582"/>
                </a:lnTo>
                <a:close/>
              </a:path>
            </a:pathLst>
          </a:custGeom>
        </p:spPr>
        <p:txBody>
          <a:bodyPr wrap="square">
            <a:noAutofit/>
          </a:bodyPr>
          <a:lstStyle>
            <a:lvl1pPr marL="0" indent="0" algn="ctr">
              <a:buNone/>
              <a:defRPr/>
            </a:lvl1pPr>
          </a:lstStyle>
          <a:p>
            <a:endParaRPr lang="en-US" dirty="0"/>
          </a:p>
          <a:p>
            <a:endParaRPr lang="en-US" dirty="0"/>
          </a:p>
          <a:p>
            <a:r>
              <a:rPr lang="en-US" dirty="0"/>
              <a:t>Click to add photo</a:t>
            </a:r>
          </a:p>
        </p:txBody>
      </p:sp>
      <p:sp>
        <p:nvSpPr>
          <p:cNvPr id="14" name="Rectangle 13">
            <a:extLst>
              <a:ext uri="{FF2B5EF4-FFF2-40B4-BE49-F238E27FC236}">
                <a16:creationId xmlns:a16="http://schemas.microsoft.com/office/drawing/2014/main" id="{808FF2F0-510E-0C49-A3B3-E3FDE6A2905B}"/>
              </a:ext>
            </a:extLst>
          </p:cNvPr>
          <p:cNvSpPr/>
          <p:nvPr userDrawn="1"/>
        </p:nvSpPr>
        <p:spPr>
          <a:xfrm>
            <a:off x="9353576" y="5676405"/>
            <a:ext cx="2838424" cy="1181595"/>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EE368355-9CC1-B44C-83A8-360C611577C6}"/>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HEADING</a:t>
            </a:r>
          </a:p>
        </p:txBody>
      </p:sp>
      <p:sp>
        <p:nvSpPr>
          <p:cNvPr id="18" name="Text Placeholder 23">
            <a:extLst>
              <a:ext uri="{FF2B5EF4-FFF2-40B4-BE49-F238E27FC236}">
                <a16:creationId xmlns:a16="http://schemas.microsoft.com/office/drawing/2014/main" id="{14AAB772-A3C1-D54B-A986-AC045470D107}"/>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Sub-Heading</a:t>
            </a:r>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113312" y="5834567"/>
            <a:ext cx="2095500" cy="558800"/>
          </a:xfrm>
          <a:prstGeom prst="rect">
            <a:avLst/>
          </a:prstGeom>
        </p:spPr>
      </p:pic>
    </p:spTree>
    <p:extLst>
      <p:ext uri="{BB962C8B-B14F-4D97-AF65-F5344CB8AC3E}">
        <p14:creationId xmlns:p14="http://schemas.microsoft.com/office/powerpoint/2010/main" val="104152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with 3 bulle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AEBD82E-F0BC-AB42-9736-66DF3CA36D1F}"/>
              </a:ext>
            </a:extLst>
          </p:cNvPr>
          <p:cNvSpPr/>
          <p:nvPr userDrawn="1"/>
        </p:nvSpPr>
        <p:spPr>
          <a:xfrm>
            <a:off x="4350658" y="748146"/>
            <a:ext cx="5366548" cy="2089626"/>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446964" y="419100"/>
            <a:ext cx="4951120" cy="5981700"/>
          </a:xfrm>
          <a:custGeom>
            <a:avLst/>
            <a:gdLst>
              <a:gd name="connsiteX0" fmla="*/ 0 w 4951120"/>
              <a:gd name="connsiteY0" fmla="*/ 0 h 5981700"/>
              <a:gd name="connsiteX1" fmla="*/ 4940300 w 4951120"/>
              <a:gd name="connsiteY1" fmla="*/ 0 h 5981700"/>
              <a:gd name="connsiteX2" fmla="*/ 4951120 w 4951120"/>
              <a:gd name="connsiteY2" fmla="*/ 325784 h 5981700"/>
              <a:gd name="connsiteX3" fmla="*/ 3903694 w 4951120"/>
              <a:gd name="connsiteY3" fmla="*/ 325784 h 5981700"/>
              <a:gd name="connsiteX4" fmla="*/ 3903694 w 4951120"/>
              <a:gd name="connsiteY4" fmla="*/ 2415410 h 5981700"/>
              <a:gd name="connsiteX5" fmla="*/ 4940300 w 4951120"/>
              <a:gd name="connsiteY5" fmla="*/ 2415410 h 5981700"/>
              <a:gd name="connsiteX6" fmla="*/ 4940300 w 4951120"/>
              <a:gd name="connsiteY6" fmla="*/ 5981700 h 5981700"/>
              <a:gd name="connsiteX7" fmla="*/ 0 w 4951120"/>
              <a:gd name="connsiteY7" fmla="*/ 5981700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1120" h="5981700">
                <a:moveTo>
                  <a:pt x="0" y="0"/>
                </a:moveTo>
                <a:lnTo>
                  <a:pt x="4940300" y="0"/>
                </a:lnTo>
                <a:lnTo>
                  <a:pt x="4951120" y="325784"/>
                </a:lnTo>
                <a:lnTo>
                  <a:pt x="3903694" y="325784"/>
                </a:lnTo>
                <a:lnTo>
                  <a:pt x="3903694" y="2415410"/>
                </a:lnTo>
                <a:lnTo>
                  <a:pt x="4940300" y="2415410"/>
                </a:lnTo>
                <a:lnTo>
                  <a:pt x="4940300" y="5981700"/>
                </a:lnTo>
                <a:lnTo>
                  <a:pt x="0" y="5981700"/>
                </a:lnTo>
                <a:close/>
              </a:path>
            </a:pathLst>
          </a:cu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6843009" y="310155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1" name="Text Placeholder 25">
            <a:extLst>
              <a:ext uri="{FF2B5EF4-FFF2-40B4-BE49-F238E27FC236}">
                <a16:creationId xmlns:a16="http://schemas.microsoft.com/office/drawing/2014/main" id="{0C931F30-B6FE-9943-B951-E2DED9B0D238}"/>
              </a:ext>
            </a:extLst>
          </p:cNvPr>
          <p:cNvSpPr>
            <a:spLocks noGrp="1"/>
          </p:cNvSpPr>
          <p:nvPr>
            <p:ph type="body" sz="quarter" idx="15" hasCustomPrompt="1"/>
          </p:nvPr>
        </p:nvSpPr>
        <p:spPr>
          <a:xfrm>
            <a:off x="5848098" y="3268219"/>
            <a:ext cx="685799" cy="635000"/>
          </a:xfrm>
          <a:solidFill>
            <a:srgbClr val="9A2E90"/>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32" name="Text Placeholder 25">
            <a:extLst>
              <a:ext uri="{FF2B5EF4-FFF2-40B4-BE49-F238E27FC236}">
                <a16:creationId xmlns:a16="http://schemas.microsoft.com/office/drawing/2014/main" id="{08038425-9264-1F4E-88D1-3EBC1D8EC002}"/>
              </a:ext>
            </a:extLst>
          </p:cNvPr>
          <p:cNvSpPr>
            <a:spLocks noGrp="1"/>
          </p:cNvSpPr>
          <p:nvPr>
            <p:ph type="body" sz="quarter" idx="16" hasCustomPrompt="1"/>
          </p:nvPr>
        </p:nvSpPr>
        <p:spPr>
          <a:xfrm>
            <a:off x="6843009" y="435130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45893CFC-8396-4D40-901D-100173AF1E57}"/>
              </a:ext>
            </a:extLst>
          </p:cNvPr>
          <p:cNvSpPr>
            <a:spLocks noGrp="1"/>
          </p:cNvSpPr>
          <p:nvPr>
            <p:ph type="body" sz="quarter" idx="17" hasCustomPrompt="1"/>
          </p:nvPr>
        </p:nvSpPr>
        <p:spPr>
          <a:xfrm>
            <a:off x="5848098" y="4517973"/>
            <a:ext cx="685799" cy="635000"/>
          </a:xfrm>
          <a:solidFill>
            <a:srgbClr val="9A2E90"/>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4" name="Text Placeholder 25">
            <a:extLst>
              <a:ext uri="{FF2B5EF4-FFF2-40B4-BE49-F238E27FC236}">
                <a16:creationId xmlns:a16="http://schemas.microsoft.com/office/drawing/2014/main" id="{4D7757DD-E2E7-9040-BCA6-26552F8FD55A}"/>
              </a:ext>
            </a:extLst>
          </p:cNvPr>
          <p:cNvSpPr>
            <a:spLocks noGrp="1"/>
          </p:cNvSpPr>
          <p:nvPr>
            <p:ph type="body" sz="quarter" idx="18" hasCustomPrompt="1"/>
          </p:nvPr>
        </p:nvSpPr>
        <p:spPr>
          <a:xfrm>
            <a:off x="6804738" y="555966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a:extLst>
              <a:ext uri="{FF2B5EF4-FFF2-40B4-BE49-F238E27FC236}">
                <a16:creationId xmlns:a16="http://schemas.microsoft.com/office/drawing/2014/main" id="{684551EA-8CF7-824A-988E-9EBE2A6FFE43}"/>
              </a:ext>
            </a:extLst>
          </p:cNvPr>
          <p:cNvSpPr>
            <a:spLocks noGrp="1"/>
          </p:cNvSpPr>
          <p:nvPr>
            <p:ph type="body" sz="quarter" idx="19" hasCustomPrompt="1"/>
          </p:nvPr>
        </p:nvSpPr>
        <p:spPr>
          <a:xfrm>
            <a:off x="5809827" y="5726333"/>
            <a:ext cx="685799" cy="635000"/>
          </a:xfrm>
          <a:solidFill>
            <a:srgbClr val="9A2E90"/>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738255" y="987873"/>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hoto with 3 bulle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AEBD82E-F0BC-AB42-9736-66DF3CA36D1F}"/>
              </a:ext>
            </a:extLst>
          </p:cNvPr>
          <p:cNvSpPr/>
          <p:nvPr userDrawn="1"/>
        </p:nvSpPr>
        <p:spPr>
          <a:xfrm>
            <a:off x="4350658" y="748146"/>
            <a:ext cx="5366548" cy="2089626"/>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446964" y="419100"/>
            <a:ext cx="4951120" cy="5981700"/>
          </a:xfrm>
          <a:custGeom>
            <a:avLst/>
            <a:gdLst>
              <a:gd name="connsiteX0" fmla="*/ 0 w 4951120"/>
              <a:gd name="connsiteY0" fmla="*/ 0 h 5981700"/>
              <a:gd name="connsiteX1" fmla="*/ 4940300 w 4951120"/>
              <a:gd name="connsiteY1" fmla="*/ 0 h 5981700"/>
              <a:gd name="connsiteX2" fmla="*/ 4951120 w 4951120"/>
              <a:gd name="connsiteY2" fmla="*/ 325784 h 5981700"/>
              <a:gd name="connsiteX3" fmla="*/ 3903694 w 4951120"/>
              <a:gd name="connsiteY3" fmla="*/ 325784 h 5981700"/>
              <a:gd name="connsiteX4" fmla="*/ 3903694 w 4951120"/>
              <a:gd name="connsiteY4" fmla="*/ 2415410 h 5981700"/>
              <a:gd name="connsiteX5" fmla="*/ 4940300 w 4951120"/>
              <a:gd name="connsiteY5" fmla="*/ 2415410 h 5981700"/>
              <a:gd name="connsiteX6" fmla="*/ 4940300 w 4951120"/>
              <a:gd name="connsiteY6" fmla="*/ 5981700 h 5981700"/>
              <a:gd name="connsiteX7" fmla="*/ 0 w 4951120"/>
              <a:gd name="connsiteY7" fmla="*/ 5981700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1120" h="5981700">
                <a:moveTo>
                  <a:pt x="0" y="0"/>
                </a:moveTo>
                <a:lnTo>
                  <a:pt x="4940300" y="0"/>
                </a:lnTo>
                <a:lnTo>
                  <a:pt x="4951120" y="325784"/>
                </a:lnTo>
                <a:lnTo>
                  <a:pt x="3903694" y="325784"/>
                </a:lnTo>
                <a:lnTo>
                  <a:pt x="3903694" y="2415410"/>
                </a:lnTo>
                <a:lnTo>
                  <a:pt x="4940300" y="2415410"/>
                </a:lnTo>
                <a:lnTo>
                  <a:pt x="4940300" y="5981700"/>
                </a:lnTo>
                <a:lnTo>
                  <a:pt x="0" y="5981700"/>
                </a:lnTo>
                <a:close/>
              </a:path>
            </a:pathLst>
          </a:cu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6843009" y="310155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1" name="Text Placeholder 25">
            <a:extLst>
              <a:ext uri="{FF2B5EF4-FFF2-40B4-BE49-F238E27FC236}">
                <a16:creationId xmlns:a16="http://schemas.microsoft.com/office/drawing/2014/main" id="{0C931F30-B6FE-9943-B951-E2DED9B0D238}"/>
              </a:ext>
            </a:extLst>
          </p:cNvPr>
          <p:cNvSpPr>
            <a:spLocks noGrp="1"/>
          </p:cNvSpPr>
          <p:nvPr>
            <p:ph type="body" sz="quarter" idx="15" hasCustomPrompt="1"/>
          </p:nvPr>
        </p:nvSpPr>
        <p:spPr>
          <a:xfrm>
            <a:off x="5848098" y="3268219"/>
            <a:ext cx="685799" cy="635000"/>
          </a:xfrm>
          <a:solidFill>
            <a:srgbClr val="9A2E90"/>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738255" y="987873"/>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756991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hoto with 3 bullet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446964" y="419100"/>
            <a:ext cx="4951120" cy="5981700"/>
          </a:xfrm>
          <a:custGeom>
            <a:avLst/>
            <a:gdLst>
              <a:gd name="connsiteX0" fmla="*/ 0 w 4951120"/>
              <a:gd name="connsiteY0" fmla="*/ 0 h 5981700"/>
              <a:gd name="connsiteX1" fmla="*/ 4940300 w 4951120"/>
              <a:gd name="connsiteY1" fmla="*/ 0 h 5981700"/>
              <a:gd name="connsiteX2" fmla="*/ 4951120 w 4951120"/>
              <a:gd name="connsiteY2" fmla="*/ 325784 h 5981700"/>
              <a:gd name="connsiteX3" fmla="*/ 3903694 w 4951120"/>
              <a:gd name="connsiteY3" fmla="*/ 325784 h 5981700"/>
              <a:gd name="connsiteX4" fmla="*/ 3903694 w 4951120"/>
              <a:gd name="connsiteY4" fmla="*/ 2415410 h 5981700"/>
              <a:gd name="connsiteX5" fmla="*/ 4940300 w 4951120"/>
              <a:gd name="connsiteY5" fmla="*/ 2415410 h 5981700"/>
              <a:gd name="connsiteX6" fmla="*/ 4940300 w 4951120"/>
              <a:gd name="connsiteY6" fmla="*/ 5981700 h 5981700"/>
              <a:gd name="connsiteX7" fmla="*/ 0 w 4951120"/>
              <a:gd name="connsiteY7" fmla="*/ 5981700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1120" h="5981700">
                <a:moveTo>
                  <a:pt x="0" y="0"/>
                </a:moveTo>
                <a:lnTo>
                  <a:pt x="4940300" y="0"/>
                </a:lnTo>
                <a:lnTo>
                  <a:pt x="4951120" y="325784"/>
                </a:lnTo>
                <a:lnTo>
                  <a:pt x="3903694" y="325784"/>
                </a:lnTo>
                <a:lnTo>
                  <a:pt x="3903694" y="2415410"/>
                </a:lnTo>
                <a:lnTo>
                  <a:pt x="4940300" y="2415410"/>
                </a:lnTo>
                <a:lnTo>
                  <a:pt x="4940300" y="5981700"/>
                </a:lnTo>
                <a:lnTo>
                  <a:pt x="0" y="5981700"/>
                </a:lnTo>
                <a:close/>
              </a:path>
            </a:pathLst>
          </a:cu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5800725" y="3101553"/>
            <a:ext cx="5944311"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738255" y="987873"/>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27" name="Rectangle 26">
            <a:extLst>
              <a:ext uri="{FF2B5EF4-FFF2-40B4-BE49-F238E27FC236}">
                <a16:creationId xmlns:a16="http://schemas.microsoft.com/office/drawing/2014/main" id="{7AEBD82E-F0BC-AB42-9736-66DF3CA36D1F}"/>
              </a:ext>
            </a:extLst>
          </p:cNvPr>
          <p:cNvSpPr/>
          <p:nvPr userDrawn="1"/>
        </p:nvSpPr>
        <p:spPr>
          <a:xfrm>
            <a:off x="4350658" y="748146"/>
            <a:ext cx="5366548" cy="2089626"/>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1240652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AF7B44D-3113-4442-AC94-620B88EE786B}"/>
              </a:ext>
            </a:extLst>
          </p:cNvPr>
          <p:cNvPicPr>
            <a:picLocks noChangeAspect="1"/>
          </p:cNvPicPr>
          <p:nvPr userDrawn="1"/>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9005713" y="2351077"/>
            <a:ext cx="2678667" cy="3361317"/>
          </a:xfrm>
          <a:prstGeom prst="rect">
            <a:avLst/>
          </a:prstGeom>
        </p:spPr>
      </p:pic>
      <p:pic>
        <p:nvPicPr>
          <p:cNvPr id="24" name="Picture 23">
            <a:extLst>
              <a:ext uri="{FF2B5EF4-FFF2-40B4-BE49-F238E27FC236}">
                <a16:creationId xmlns:a16="http://schemas.microsoft.com/office/drawing/2014/main" id="{A8408CAA-E20A-4634-A8CF-386D58CB240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150851" y="2333626"/>
            <a:ext cx="2678667" cy="3361317"/>
          </a:xfrm>
          <a:prstGeom prst="rect">
            <a:avLst/>
          </a:prstGeom>
        </p:spPr>
      </p:pic>
      <p:pic>
        <p:nvPicPr>
          <p:cNvPr id="23" name="Picture 22">
            <a:extLst>
              <a:ext uri="{FF2B5EF4-FFF2-40B4-BE49-F238E27FC236}">
                <a16:creationId xmlns:a16="http://schemas.microsoft.com/office/drawing/2014/main" id="{1731797A-4EED-41B2-A779-E283C0E3A8B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47316" y="2310148"/>
            <a:ext cx="2678667" cy="3361317"/>
          </a:xfrm>
          <a:prstGeom prst="rect">
            <a:avLst/>
          </a:prstGeom>
        </p:spPr>
      </p:pic>
      <p:pic>
        <p:nvPicPr>
          <p:cNvPr id="22" name="Picture 21">
            <a:extLst>
              <a:ext uri="{FF2B5EF4-FFF2-40B4-BE49-F238E27FC236}">
                <a16:creationId xmlns:a16="http://schemas.microsoft.com/office/drawing/2014/main" id="{F3EE1D70-E406-4501-921C-D399A0BF300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302615" y="2333626"/>
            <a:ext cx="2678667" cy="3361317"/>
          </a:xfrm>
          <a:prstGeom prst="rect">
            <a:avLst/>
          </a:prstGeom>
        </p:spPr>
      </p:pic>
      <p:sp>
        <p:nvSpPr>
          <p:cNvPr id="17" name="Rectangle 16"/>
          <p:cNvSpPr/>
          <p:nvPr userDrawn="1"/>
        </p:nvSpPr>
        <p:spPr>
          <a:xfrm>
            <a:off x="447066" y="2335033"/>
            <a:ext cx="2659582" cy="3331335"/>
          </a:xfrm>
          <a:prstGeom prst="rect">
            <a:avLst/>
          </a:prstGeom>
          <a:noFill/>
          <a:ln w="19050">
            <a:solidFill>
              <a:srgbClr val="E45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2335033"/>
            <a:ext cx="2659582" cy="3331335"/>
          </a:xfrm>
          <a:prstGeom prst="rect">
            <a:avLst/>
          </a:prstGeom>
          <a:noFill/>
          <a:ln w="19050">
            <a:solidFill>
              <a:srgbClr val="119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2335033"/>
            <a:ext cx="2659582" cy="3331335"/>
          </a:xfrm>
          <a:prstGeom prst="rect">
            <a:avLst/>
          </a:prstGeom>
          <a:noFill/>
          <a:ln w="19050">
            <a:solidFill>
              <a:srgbClr val="9A2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2335033"/>
            <a:ext cx="2659582" cy="3331335"/>
          </a:xfrm>
          <a:prstGeom prst="rect">
            <a:avLst/>
          </a:prstGeom>
          <a:noFill/>
          <a:ln w="19050">
            <a:solidFill>
              <a:srgbClr val="F5B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5378747"/>
            <a:ext cx="1811454" cy="432170"/>
          </a:xfrm>
          <a:prstGeom prst="roundRect">
            <a:avLst/>
          </a:prstGeom>
          <a:solidFill>
            <a:srgbClr val="E45E3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211017"/>
            <a:ext cx="11222614" cy="836066"/>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53" name="Text Placeholder 25"/>
          <p:cNvSpPr>
            <a:spLocks noGrp="1"/>
          </p:cNvSpPr>
          <p:nvPr>
            <p:ph type="body" sz="quarter" idx="14" hasCustomPrompt="1"/>
          </p:nvPr>
        </p:nvSpPr>
        <p:spPr>
          <a:xfrm>
            <a:off x="447067" y="1047083"/>
            <a:ext cx="11222614" cy="900332"/>
          </a:xfrm>
          <a:noFill/>
        </p:spPr>
        <p:txBody>
          <a:bodyPr>
            <a:noAutofit/>
          </a:bodyPr>
          <a:lstStyle>
            <a:lvl1pPr marL="0" indent="0" algn="ctr">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54" name="Text Placeholder 25"/>
          <p:cNvSpPr>
            <a:spLocks noGrp="1"/>
          </p:cNvSpPr>
          <p:nvPr>
            <p:ph type="body" sz="quarter" idx="15" hasCustomPrompt="1"/>
          </p:nvPr>
        </p:nvSpPr>
        <p:spPr>
          <a:xfrm>
            <a:off x="46176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6176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7" name="Text Placeholder 25"/>
          <p:cNvSpPr>
            <a:spLocks noGrp="1"/>
          </p:cNvSpPr>
          <p:nvPr>
            <p:ph type="body" sz="quarter" idx="17" hasCustomPrompt="1"/>
          </p:nvPr>
        </p:nvSpPr>
        <p:spPr>
          <a:xfrm>
            <a:off x="330261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30261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5378747"/>
            <a:ext cx="1811454" cy="432170"/>
          </a:xfrm>
          <a:prstGeom prst="roundRect">
            <a:avLst/>
          </a:prstGeom>
          <a:solidFill>
            <a:srgbClr val="9A2E9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99587"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5378747"/>
            <a:ext cx="1811454" cy="432170"/>
          </a:xfrm>
          <a:prstGeom prst="roundRect">
            <a:avLst/>
          </a:prstGeom>
          <a:solidFill>
            <a:srgbClr val="F5B02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36051"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9" name="Picture 28" descr="A close up of a sign&#10;&#10;Description automatically generated">
            <a:extLst>
              <a:ext uri="{FF2B5EF4-FFF2-40B4-BE49-F238E27FC236}">
                <a16:creationId xmlns:a16="http://schemas.microsoft.com/office/drawing/2014/main" id="{1DD5BB67-19D4-464E-A704-5598375375A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288529" y="6271931"/>
            <a:ext cx="1539688" cy="375052"/>
          </a:xfrm>
          <a:prstGeom prst="rect">
            <a:avLst/>
          </a:prstGeom>
        </p:spPr>
      </p:pic>
      <p:sp>
        <p:nvSpPr>
          <p:cNvPr id="56" name="Rounded Rectangle 55"/>
          <p:cNvSpPr/>
          <p:nvPr userDrawn="1"/>
        </p:nvSpPr>
        <p:spPr>
          <a:xfrm>
            <a:off x="3733731" y="5378747"/>
            <a:ext cx="1811454" cy="432170"/>
          </a:xfrm>
          <a:prstGeom prst="roundRect">
            <a:avLst/>
          </a:prstGeom>
          <a:solidFill>
            <a:srgbClr val="1198D1"/>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1" name="Rectangle 10"/>
          <p:cNvSpPr/>
          <p:nvPr userDrawn="1"/>
        </p:nvSpPr>
        <p:spPr>
          <a:xfrm>
            <a:off x="-13271" y="643325"/>
            <a:ext cx="1423827" cy="1525530"/>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p:cNvSpPr>
            <a:spLocks noGrp="1"/>
          </p:cNvSpPr>
          <p:nvPr>
            <p:ph type="body" sz="quarter" idx="13" hasCustomPrompt="1"/>
          </p:nvPr>
        </p:nvSpPr>
        <p:spPr>
          <a:xfrm>
            <a:off x="1675006" y="1074656"/>
            <a:ext cx="9649486"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1687302" y="2602523"/>
            <a:ext cx="9637190" cy="324524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8" name="Picture 7" descr="A close up of a sign&#10;&#10;Description automatically generated">
            <a:extLst>
              <a:ext uri="{FF2B5EF4-FFF2-40B4-BE49-F238E27FC236}">
                <a16:creationId xmlns:a16="http://schemas.microsoft.com/office/drawing/2014/main" id="{7B04A69D-E8D7-C346-9FB0-BC70B601A3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54648" y="96821"/>
            <a:ext cx="1539688" cy="37505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11/24/21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72" r:id="rId4"/>
    <p:sldLayoutId id="2147483665" r:id="rId5"/>
    <p:sldLayoutId id="2147483684" r:id="rId6"/>
    <p:sldLayoutId id="2147483685" r:id="rId7"/>
    <p:sldLayoutId id="2147483666" r:id="rId8"/>
    <p:sldLayoutId id="2147483662" r:id="rId9"/>
    <p:sldLayoutId id="2147483661" r:id="rId10"/>
    <p:sldLayoutId id="2147483667" r:id="rId11"/>
    <p:sldLayoutId id="2147483679" r:id="rId12"/>
    <p:sldLayoutId id="2147483660" r:id="rId13"/>
    <p:sldLayoutId id="2147483651" r:id="rId14"/>
    <p:sldLayoutId id="2147483652" r:id="rId15"/>
    <p:sldLayoutId id="2147483673" r:id="rId16"/>
    <p:sldLayoutId id="2147483678" r:id="rId17"/>
    <p:sldLayoutId id="2147483677" r:id="rId18"/>
    <p:sldLayoutId id="2147483670" r:id="rId19"/>
    <p:sldLayoutId id="2147483676" r:id="rId20"/>
    <p:sldLayoutId id="2147483669" r:id="rId21"/>
    <p:sldLayoutId id="2147483656" r:id="rId22"/>
    <p:sldLayoutId id="2147483657" r:id="rId23"/>
    <p:sldLayoutId id="2147483658" r:id="rId24"/>
    <p:sldLayoutId id="2147483680" r:id="rId25"/>
    <p:sldLayoutId id="2147483681" r:id="rId26"/>
    <p:sldLayoutId id="2147483683" r:id="rId27"/>
    <p:sldLayoutId id="2147483686"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tourismwings.com/2019/10/12/at-8th-unwto-global-summit-on-urban-tourism-global-city-leaders-adopt-nur-sultan-declaration-on-smart-cities-smart-destinations/" TargetMode="External"/><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hyperlink" Target="https://www.travelmanor.co.za/blog/travel-tech-trends/" TargetMode="External"/><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hyperlink" Target="https://webunwto.s3.eu-west-1.amazonaws.com/s3fs-public/2020-05/UNWTO-Global-Guidelines-to-Restart-Tourism.pdf" TargetMode="External"/><Relationship Id="rId5" Type="http://schemas.openxmlformats.org/officeDocument/2006/relationships/hyperlink" Target="https://www.traveltradecaribbean.com/2017-international-year-of-sustainable-tourism-for-development/" TargetMode="Externa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https://www.travelalerts.ca/blogs/travel-news-regenerative-travel-leaves-a-place-better-than-you-found-it-2021-will-be-the-year-of-travel-and-mor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supermoon.be/work/visit-flanders/" TargetMode="External"/><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commons.wikimedia.org/wiki/File:Barcelona_373.JPG" TargetMode="External"/><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saga.co.uk/magazine/home-garden/gardening/advice-tips/planting/planting-a-tree" TargetMode="External"/><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26.xml.rels><?xml version="1.0" encoding="UTF-8" standalone="yes"?>
<Relationships xmlns="http://schemas.openxmlformats.org/package/2006/relationships"><Relationship Id="rId3" Type="http://schemas.openxmlformats.org/officeDocument/2006/relationships/hyperlink" Target="http://justinbieber.wikia.com/wiki/File:Justin_Bieber_Iceland_photoshoot_by_Chris_Burkard.jpg" TargetMode="External"/><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hyperlink" Target="http://livrevida.com.br/lugares/belo-canyon-fjardarargljufur/" TargetMode="External"/><Relationship Id="rId5" Type="http://schemas.openxmlformats.org/officeDocument/2006/relationships/image" Target="../media/image49.jpeg"/><Relationship Id="rId4" Type="http://schemas.openxmlformats.org/officeDocument/2006/relationships/hyperlink" Target="https://www.trover.com/d/1h81t-fjar%C3%B0ar%C3%A1rglj%C3%BAfur-viewpoint-iceland" TargetMode="Externa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hyperlink" Target="https://sl.wikipedia.org/wiki/Hallstatt" TargetMode="External"/><Relationship Id="rId5" Type="http://schemas.openxmlformats.org/officeDocument/2006/relationships/image" Target="../media/image53.jpeg"/><Relationship Id="rId4" Type="http://schemas.openxmlformats.org/officeDocument/2006/relationships/hyperlink" Target="https://blog.norwegianreward.com/en/entertainment/real-life-locations-frozen-film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hyperlink" Target="https://whitestar.co.za/cruise/v118-norwegian-fjords/" TargetMode="External"/><Relationship Id="rId5" Type="http://schemas.openxmlformats.org/officeDocument/2006/relationships/image" Target="../media/image55.jpeg"/><Relationship Id="rId4" Type="http://schemas.openxmlformats.org/officeDocument/2006/relationships/hyperlink" Target="https://en.wikipedia.org/wiki/Western_Norway"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hyperlink" Target="https://pl.wikipedia.org/wiki/Skellig_Michae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s://en.wikivoyage.org/wiki/Skellig_Michael" TargetMode="External"/><Relationship Id="rId5" Type="http://schemas.openxmlformats.org/officeDocument/2006/relationships/image" Target="../media/image59.jpeg"/><Relationship Id="rId4" Type="http://schemas.openxmlformats.org/officeDocument/2006/relationships/hyperlink" Target="https://enrouterblog.wordpress.com/2018/03/02/skellig-michael-la-isla-jedi-de-irlanda/"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internationaljournalofresearch.com/2015/09/22/ecotourism-in-thenmala-a-study-on-the-attitude-of-tourists/" TargetMode="External"/><Relationship Id="rId2" Type="http://schemas.openxmlformats.org/officeDocument/2006/relationships/image" Target="../media/image60.jpeg"/><Relationship Id="rId1" Type="http://schemas.openxmlformats.org/officeDocument/2006/relationships/slideLayout" Target="../slideLayouts/slideLayout16.xml"/><Relationship Id="rId4" Type="http://schemas.openxmlformats.org/officeDocument/2006/relationships/hyperlink" Target="https://creativecommons.org/licenses/by-nc-nd/3.0/"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ecowarriorprincess.net/2017/08/are-ecotourism-and-sustainable-travel-the-same-thing-2/" TargetMode="External"/><Relationship Id="rId2" Type="http://schemas.openxmlformats.org/officeDocument/2006/relationships/image" Target="../media/image61.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hyperlink" Target="https://extra.ie/2020/11/17/news/irish-news/burren-lonely-planet-travel-tourism-world"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travelandleisure.com/articles/kickstarter-hobbit-home-glamping" TargetMode="External"/><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europeanbusinessmagazine.com/business/quarantine-crisis-travel-industry-continues-suffer-devastating-effects-covid-19/" TargetMode="External"/><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hyperlink" Target="https://outsider.ie/ireland/inishbofin-ecotourism/" TargetMode="External"/><Relationship Id="rId2" Type="http://schemas.openxmlformats.org/officeDocument/2006/relationships/image" Target="../media/image64.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internationaljournalofresearch.com/2015/09/22/ecotourism-in-thenmala-a-study-on-the-attitude-of-tourists/" TargetMode="External"/><Relationship Id="rId2" Type="http://schemas.openxmlformats.org/officeDocument/2006/relationships/image" Target="../media/image60.jpeg"/><Relationship Id="rId1" Type="http://schemas.openxmlformats.org/officeDocument/2006/relationships/slideLayout" Target="../slideLayouts/slideLayout16.xml"/><Relationship Id="rId4" Type="http://schemas.openxmlformats.org/officeDocument/2006/relationships/hyperlink" Target="https://creativecommons.org/licenses/by-nc-nd/3.0/"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hyperlink" Target="https://extra.ie/2020/11/17/news/irish-news/burren-lonely-planet-travel-tourism-world"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trekview.org/blog/2020/build-virtual-expeditions-for-your-class/" TargetMode="External"/><Relationship Id="rId2" Type="http://schemas.openxmlformats.org/officeDocument/2006/relationships/image" Target="../media/image65.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26.xml"/><Relationship Id="rId5" Type="http://schemas.openxmlformats.org/officeDocument/2006/relationships/hyperlink" Target="https://en.homemadefoodandfun.com/" TargetMode="Externa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s://savouringbath.com/artisanal-food-drink-tours/" TargetMode="External"/><Relationship Id="rId5" Type="http://schemas.openxmlformats.org/officeDocument/2006/relationships/image" Target="../media/image72.jpeg"/><Relationship Id="rId4" Type="http://schemas.openxmlformats.org/officeDocument/2006/relationships/hyperlink" Target="https://www.pinterest.com/pin/274227064796418782/"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hyperlink" Target="http://carpe-travel.com/wifi-on-planes-a-review-of-gogo-inflight-internet-service/"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deutschland.de/en/topic/culture/frankfurt-has-a-new-old-town-360deg-tour"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www.jumeirah.com/en/Offers/Category-Offers/Stay/Jumeirah-Frankfurt/Cultural-Stopover-Package" TargetMode="External"/><Relationship Id="rId5" Type="http://schemas.openxmlformats.org/officeDocument/2006/relationships/image" Target="../media/image75.jpeg"/><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8" Type="http://schemas.openxmlformats.org/officeDocument/2006/relationships/hyperlink" Target="https://www.laughingplace.com/w/articles/2019/11/27/vr-review-national-geographic-explore-vr/" TargetMode="External"/><Relationship Id="rId3" Type="http://schemas.openxmlformats.org/officeDocument/2006/relationships/hyperlink" Target="https://www.oculus.com/experiences/quest/2046607608728563/" TargetMode="External"/><Relationship Id="rId7" Type="http://schemas.openxmlformats.org/officeDocument/2006/relationships/image" Target="../media/image77.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hyperlink" Target="https://www.youtube.com/watch?v=hDCXFxW4K5Q" TargetMode="External"/><Relationship Id="rId5" Type="http://schemas.openxmlformats.org/officeDocument/2006/relationships/image" Target="../media/image76.jpeg"/><Relationship Id="rId4" Type="http://schemas.openxmlformats.org/officeDocument/2006/relationships/hyperlink" Target="https://www.youtube.com/watch?v=D1VILv6Db7I&amp;feature=youtu.be"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edmred.com/top100-djs-virtual-festival-es-la-apuesta-de-djmag/" TargetMode="External"/><Relationship Id="rId2" Type="http://schemas.openxmlformats.org/officeDocument/2006/relationships/image" Target="../media/image78.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s://www.freepik.com/premium-photo/hands-medical-gloves-put-protective-mask-globe-world-coronavirus-corona-virus-attack-concept-concept-fight-against-virus_7496024.htm" TargetMode="External"/><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hyperlink" Target="https://thetourismcolab.com.au/change/23-actions-for-regenerative-tourism/" TargetMode="External"/><Relationship Id="rId2" Type="http://schemas.openxmlformats.org/officeDocument/2006/relationships/hyperlink" Target="https://webunwto.s3.eu-west-1.amazonaws.com/s3fs-public/2020-05/UNWTO-Global-Guidelines-to-Restart-Tourism.pdf" TargetMode="External"/><Relationship Id="rId1" Type="http://schemas.openxmlformats.org/officeDocument/2006/relationships/slideLayout" Target="../slideLayouts/slideLayout21.xml"/><Relationship Id="rId6" Type="http://schemas.openxmlformats.org/officeDocument/2006/relationships/hyperlink" Target="http://belovedbyall.com/about/" TargetMode="External"/><Relationship Id="rId5" Type="http://schemas.openxmlformats.org/officeDocument/2006/relationships/image" Target="../media/image83.png"/><Relationship Id="rId4" Type="http://schemas.openxmlformats.org/officeDocument/2006/relationships/hyperlink" Target="https://icelandmag.is/article/slideshow-day-bieber-effect-or-plain-selfishness-visitors-destroying-fjadrargljufur"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www.geograph.ie/photo/3977774" TargetMode="External"/><Relationship Id="rId2" Type="http://schemas.openxmlformats.org/officeDocument/2006/relationships/image" Target="../media/image1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group of people standing next to a waterfall&#10;&#10;Description automatically generated with medium confidence">
            <a:extLst>
              <a:ext uri="{FF2B5EF4-FFF2-40B4-BE49-F238E27FC236}">
                <a16:creationId xmlns:a16="http://schemas.microsoft.com/office/drawing/2014/main" id="{FAA4BEE3-9698-4807-A31C-0440A46CD51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6237" y="0"/>
            <a:ext cx="12192000" cy="6858000"/>
          </a:xfrm>
        </p:spPr>
      </p:pic>
      <p:sp>
        <p:nvSpPr>
          <p:cNvPr id="2" name="Text Placeholder 1">
            <a:extLst>
              <a:ext uri="{FF2B5EF4-FFF2-40B4-BE49-F238E27FC236}">
                <a16:creationId xmlns:a16="http://schemas.microsoft.com/office/drawing/2014/main" id="{B629D804-B772-004C-8CEE-AE54F567FE99}"/>
              </a:ext>
            </a:extLst>
          </p:cNvPr>
          <p:cNvSpPr>
            <a:spLocks noGrp="1"/>
          </p:cNvSpPr>
          <p:nvPr>
            <p:ph type="body" sz="quarter" idx="15"/>
          </p:nvPr>
        </p:nvSpPr>
        <p:spPr>
          <a:xfrm>
            <a:off x="-12475" y="3429000"/>
            <a:ext cx="12204476" cy="775681"/>
          </a:xfrm>
          <a:solidFill>
            <a:srgbClr val="9A2E90"/>
          </a:solidFill>
        </p:spPr>
        <p:txBody>
          <a:bodyPr/>
          <a:lstStyle/>
          <a:p>
            <a:r>
              <a:rPr lang="sv-SE" dirty="0"/>
              <a:t>Viktiga utmaningar
</a:t>
            </a:r>
            <a:endParaRPr lang="en-US" dirty="0"/>
          </a:p>
        </p:txBody>
      </p:sp>
      <p:pic>
        <p:nvPicPr>
          <p:cNvPr id="12" name="Picture 11" descr="A close up of a sign&#10;&#10;Description automatically generated">
            <a:extLst>
              <a:ext uri="{FF2B5EF4-FFF2-40B4-BE49-F238E27FC236}">
                <a16:creationId xmlns:a16="http://schemas.microsoft.com/office/drawing/2014/main" id="{49C8601D-6F68-5448-8C96-03634009EA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924" y="440002"/>
            <a:ext cx="3786517" cy="967359"/>
          </a:xfrm>
          <a:prstGeom prst="rect">
            <a:avLst/>
          </a:prstGeom>
        </p:spPr>
      </p:pic>
      <p:sp>
        <p:nvSpPr>
          <p:cNvPr id="16" name="Freeform 15">
            <a:extLst>
              <a:ext uri="{FF2B5EF4-FFF2-40B4-BE49-F238E27FC236}">
                <a16:creationId xmlns:a16="http://schemas.microsoft.com/office/drawing/2014/main" id="{D164E637-29E0-DA45-8C1B-1B859734A216}"/>
              </a:ext>
            </a:extLst>
          </p:cNvPr>
          <p:cNvSpPr txBox="1">
            <a:spLocks/>
          </p:cNvSpPr>
          <p:nvPr/>
        </p:nvSpPr>
        <p:spPr>
          <a:xfrm>
            <a:off x="-6237" y="0"/>
            <a:ext cx="12198238" cy="6858000"/>
          </a:xfrm>
          <a:custGeom>
            <a:avLst/>
            <a:gdLst>
              <a:gd name="connsiteX0" fmla="*/ 0 w 12198238"/>
              <a:gd name="connsiteY0" fmla="*/ 0 h 6858000"/>
              <a:gd name="connsiteX1" fmla="*/ 10775837 w 12198238"/>
              <a:gd name="connsiteY1" fmla="*/ 0 h 6858000"/>
              <a:gd name="connsiteX2" fmla="*/ 10775837 w 12198238"/>
              <a:gd name="connsiteY2" fmla="*/ 4545105 h 6858000"/>
              <a:gd name="connsiteX3" fmla="*/ 12198237 w 12198238"/>
              <a:gd name="connsiteY3" fmla="*/ 4545105 h 6858000"/>
              <a:gd name="connsiteX4" fmla="*/ 12198237 w 12198238"/>
              <a:gd name="connsiteY4" fmla="*/ 0 h 6858000"/>
              <a:gd name="connsiteX5" fmla="*/ 12198238 w 12198238"/>
              <a:gd name="connsiteY5" fmla="*/ 0 h 6858000"/>
              <a:gd name="connsiteX6" fmla="*/ 12198238 w 12198238"/>
              <a:gd name="connsiteY6" fmla="*/ 6858000 h 6858000"/>
              <a:gd name="connsiteX7" fmla="*/ 1422400 w 12198238"/>
              <a:gd name="connsiteY7" fmla="*/ 6858000 h 6858000"/>
              <a:gd name="connsiteX8" fmla="*/ 1422400 w 12198238"/>
              <a:gd name="connsiteY8" fmla="*/ 3337560 h 6858000"/>
              <a:gd name="connsiteX9" fmla="*/ 0 w 12198238"/>
              <a:gd name="connsiteY9" fmla="*/ 3337560 h 6858000"/>
              <a:gd name="connsiteX10" fmla="*/ 0 w 12198238"/>
              <a:gd name="connsiteY10" fmla="*/ 2787085 h 6858000"/>
              <a:gd name="connsiteX11" fmla="*/ 1422400 w 12198238"/>
              <a:gd name="connsiteY11" fmla="*/ 2787085 h 6858000"/>
              <a:gd name="connsiteX12" fmla="*/ 1422400 w 12198238"/>
              <a:gd name="connsiteY12" fmla="*/ 1263084 h 6858000"/>
              <a:gd name="connsiteX13" fmla="*/ 0 w 12198238"/>
              <a:gd name="connsiteY13" fmla="*/ 12630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8238" h="6858000">
                <a:moveTo>
                  <a:pt x="0" y="0"/>
                </a:moveTo>
                <a:lnTo>
                  <a:pt x="10775837" y="0"/>
                </a:lnTo>
                <a:lnTo>
                  <a:pt x="10775837" y="4545105"/>
                </a:lnTo>
                <a:lnTo>
                  <a:pt x="12198237" y="4545105"/>
                </a:lnTo>
                <a:lnTo>
                  <a:pt x="12198237" y="0"/>
                </a:lnTo>
                <a:lnTo>
                  <a:pt x="12198238" y="0"/>
                </a:lnTo>
                <a:lnTo>
                  <a:pt x="12198238" y="6858000"/>
                </a:lnTo>
                <a:lnTo>
                  <a:pt x="1422400" y="6858000"/>
                </a:lnTo>
                <a:lnTo>
                  <a:pt x="1422400" y="3337560"/>
                </a:lnTo>
                <a:lnTo>
                  <a:pt x="0" y="3337560"/>
                </a:lnTo>
                <a:lnTo>
                  <a:pt x="0" y="2787085"/>
                </a:lnTo>
                <a:lnTo>
                  <a:pt x="1422400" y="2787085"/>
                </a:lnTo>
                <a:lnTo>
                  <a:pt x="1422400" y="1263084"/>
                </a:lnTo>
                <a:lnTo>
                  <a:pt x="0" y="1263084"/>
                </a:lnTo>
                <a:close/>
              </a:path>
            </a:pathLst>
          </a:custGeom>
          <a:ln>
            <a:noFill/>
          </a:ln>
        </p:spPr>
        <p:txBody>
          <a:bodyPr vert="horz" wrap="square" lIns="91440" tIns="45720" rIns="91440" bIns="45720" rtlCol="0" anchor="t">
            <a:noAutofit/>
          </a:bodyPr>
          <a:lstStyle>
            <a:defPPr>
              <a:defRPr lang="en-US"/>
            </a:defPPr>
            <a:lvl1pPr marL="0" indent="0" algn="ctr" defTabSz="914400" rtl="0" eaLnBrk="1" latinLnBrk="0" hangingPunct="1">
              <a:buNone/>
              <a:defRPr sz="1800" i="1" kern="1200" baseline="0">
                <a:solidFill>
                  <a:srgbClr val="142D5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p:txBody>
      </p:sp>
      <p:sp>
        <p:nvSpPr>
          <p:cNvPr id="23" name="TextBox 22">
            <a:extLst>
              <a:ext uri="{FF2B5EF4-FFF2-40B4-BE49-F238E27FC236}">
                <a16:creationId xmlns:a16="http://schemas.microsoft.com/office/drawing/2014/main" id="{33AC0240-BD84-4041-937D-7880E858DA0E}"/>
              </a:ext>
            </a:extLst>
          </p:cNvPr>
          <p:cNvSpPr txBox="1"/>
          <p:nvPr/>
        </p:nvSpPr>
        <p:spPr>
          <a:xfrm>
            <a:off x="9820275" y="5981700"/>
            <a:ext cx="2162175" cy="1200329"/>
          </a:xfrm>
          <a:prstGeom prst="rect">
            <a:avLst/>
          </a:prstGeom>
          <a:noFill/>
        </p:spPr>
        <p:txBody>
          <a:bodyPr wrap="square" rtlCol="0">
            <a:spAutoFit/>
          </a:bodyPr>
          <a:lstStyle/>
          <a:p>
            <a:pPr algn="r"/>
            <a:r>
              <a:rPr lang="en-IE" sz="3600" b="1" dirty="0">
                <a:solidFill>
                  <a:schemeClr val="bg1"/>
                </a:solidFill>
              </a:rPr>
              <a:t>Modul 5
</a:t>
            </a:r>
          </a:p>
        </p:txBody>
      </p:sp>
    </p:spTree>
    <p:extLst>
      <p:ext uri="{BB962C8B-B14F-4D97-AF65-F5344CB8AC3E}">
        <p14:creationId xmlns:p14="http://schemas.microsoft.com/office/powerpoint/2010/main" val="1183231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Logo, company name&#10;&#10;Description automatically generated">
            <a:extLst>
              <a:ext uri="{FF2B5EF4-FFF2-40B4-BE49-F238E27FC236}">
                <a16:creationId xmlns:a16="http://schemas.microsoft.com/office/drawing/2014/main" id="{B0DB7B74-016A-44CB-8A86-68F5BF436B0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446088" y="471488"/>
            <a:ext cx="3798887" cy="4222750"/>
          </a:xfrm>
        </p:spPr>
      </p:pic>
      <p:sp>
        <p:nvSpPr>
          <p:cNvPr id="4" name="Text Placeholder 3">
            <a:extLst>
              <a:ext uri="{FF2B5EF4-FFF2-40B4-BE49-F238E27FC236}">
                <a16:creationId xmlns:a16="http://schemas.microsoft.com/office/drawing/2014/main" id="{B310BBBE-8023-4C82-99CF-4E040B0CE37B}"/>
              </a:ext>
            </a:extLst>
          </p:cNvPr>
          <p:cNvSpPr>
            <a:spLocks noGrp="1"/>
          </p:cNvSpPr>
          <p:nvPr>
            <p:ph type="body" sz="quarter" idx="13"/>
          </p:nvPr>
        </p:nvSpPr>
        <p:spPr>
          <a:xfrm>
            <a:off x="4635221" y="1508861"/>
            <a:ext cx="6251854" cy="1791502"/>
          </a:xfrm>
        </p:spPr>
        <p:txBody>
          <a:bodyPr>
            <a:normAutofit fontScale="85000" lnSpcReduction="10000"/>
          </a:bodyPr>
          <a:lstStyle/>
          <a:p>
            <a:r>
              <a:rPr lang="sv-SE" dirty="0"/>
              <a:t>UNWTO lade ut riktlinjer för att öppna turismen igen på "ett säkert, sömlöst och ansvarsfullt sätt".
</a:t>
            </a:r>
            <a:endParaRPr lang="en-IE" dirty="0"/>
          </a:p>
        </p:txBody>
      </p:sp>
      <p:sp>
        <p:nvSpPr>
          <p:cNvPr id="5" name="Text Placeholder 4">
            <a:extLst>
              <a:ext uri="{FF2B5EF4-FFF2-40B4-BE49-F238E27FC236}">
                <a16:creationId xmlns:a16="http://schemas.microsoft.com/office/drawing/2014/main" id="{22659761-D0D3-4426-8465-51CF09DF6A4A}"/>
              </a:ext>
            </a:extLst>
          </p:cNvPr>
          <p:cNvSpPr>
            <a:spLocks noGrp="1"/>
          </p:cNvSpPr>
          <p:nvPr>
            <p:ph type="body" sz="quarter" idx="14"/>
          </p:nvPr>
        </p:nvSpPr>
        <p:spPr/>
        <p:txBody>
          <a:bodyPr/>
          <a:lstStyle/>
          <a:p>
            <a:r>
              <a:rPr lang="sv-SE" dirty="0"/>
              <a:t>Riktlinjerna syftar till att mildra ekonomiska effekter, utveckla säkerhetsprotokoll och samordnade insatser och främja innovation... prioriteringarna 6 och 7 är av särskilt intresse..
</a:t>
            </a:r>
            <a:endParaRPr lang="en-US" dirty="0"/>
          </a:p>
        </p:txBody>
      </p:sp>
      <p:pic>
        <p:nvPicPr>
          <p:cNvPr id="13" name="Picture Placeholder 12" descr="A picture containing tree, outdoor, grass, plant&#10;&#10;Description automatically generated">
            <a:extLst>
              <a:ext uri="{FF2B5EF4-FFF2-40B4-BE49-F238E27FC236}">
                <a16:creationId xmlns:a16="http://schemas.microsoft.com/office/drawing/2014/main" id="{8FE3440D-F3CF-4114-99FA-68BA49BDFEFD}"/>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55994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0BBBE-8023-4C82-99CF-4E040B0CE37B}"/>
              </a:ext>
            </a:extLst>
          </p:cNvPr>
          <p:cNvSpPr>
            <a:spLocks noGrp="1"/>
          </p:cNvSpPr>
          <p:nvPr>
            <p:ph type="body" sz="quarter" idx="13"/>
          </p:nvPr>
        </p:nvSpPr>
        <p:spPr>
          <a:xfrm>
            <a:off x="4635221" y="1508861"/>
            <a:ext cx="6251854" cy="1791502"/>
          </a:xfrm>
        </p:spPr>
        <p:txBody>
          <a:bodyPr>
            <a:normAutofit fontScale="92500"/>
          </a:bodyPr>
          <a:lstStyle/>
          <a:p>
            <a:r>
              <a:rPr lang="is-IS" dirty="0">
                <a:solidFill>
                  <a:srgbClr val="9A2E90"/>
                </a:solidFill>
              </a:rPr>
              <a:t>UNWTO-prioritet 6: 
</a:t>
            </a:r>
            <a:r>
              <a:rPr lang="is-IS" dirty="0"/>
              <a:t>Mervärdesjobb genom ny teknik
</a:t>
            </a:r>
          </a:p>
          <a:p>
            <a:endParaRPr lang="en-IE" dirty="0"/>
          </a:p>
        </p:txBody>
      </p:sp>
      <p:sp>
        <p:nvSpPr>
          <p:cNvPr id="8" name="Text Placeholder 3">
            <a:extLst>
              <a:ext uri="{FF2B5EF4-FFF2-40B4-BE49-F238E27FC236}">
                <a16:creationId xmlns:a16="http://schemas.microsoft.com/office/drawing/2014/main" id="{B4C5AB44-4FAC-4100-8DF4-FE80B5CCB23E}"/>
              </a:ext>
            </a:extLst>
          </p:cNvPr>
          <p:cNvSpPr txBox="1">
            <a:spLocks/>
          </p:cNvSpPr>
          <p:nvPr/>
        </p:nvSpPr>
        <p:spPr>
          <a:xfrm>
            <a:off x="7685070" y="3557638"/>
            <a:ext cx="4196886" cy="2525309"/>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a:buNone/>
              <a:defRPr sz="3600" b="1" kern="1200">
                <a:solidFill>
                  <a:srgbClr val="00384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is-IS" dirty="0">
                <a:solidFill>
                  <a:srgbClr val="9A2E90"/>
                </a:solidFill>
              </a:rPr>
              <a:t>UNWTO-prioritet 7: 
</a:t>
            </a:r>
            <a:r>
              <a:rPr lang="sv-SE" dirty="0"/>
              <a:t>Innovation och hållbarhet som nytt normalt
</a:t>
            </a:r>
            <a:endParaRPr lang="is-IS" dirty="0"/>
          </a:p>
          <a:p>
            <a:endParaRPr lang="en-IE" dirty="0"/>
          </a:p>
        </p:txBody>
      </p:sp>
      <p:pic>
        <p:nvPicPr>
          <p:cNvPr id="10" name="Picture Placeholder 9" descr="A picture containing person, hand&#10;&#10;Description automatically generated">
            <a:extLst>
              <a:ext uri="{FF2B5EF4-FFF2-40B4-BE49-F238E27FC236}">
                <a16:creationId xmlns:a16="http://schemas.microsoft.com/office/drawing/2014/main" id="{841C0553-10D0-47BE-A118-B759F247239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pic>
        <p:nvPicPr>
          <p:cNvPr id="16" name="Picture Placeholder 15" descr="A person holding a globe&#10;&#10;Description automatically generated with low confidence">
            <a:extLst>
              <a:ext uri="{FF2B5EF4-FFF2-40B4-BE49-F238E27FC236}">
                <a16:creationId xmlns:a16="http://schemas.microsoft.com/office/drawing/2014/main" id="{37AF0390-46BC-4F9F-B629-23B118C29B8C}"/>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a:fillRect/>
          </a:stretch>
        </p:blipFill>
        <p:spPr/>
      </p:pic>
      <p:sp>
        <p:nvSpPr>
          <p:cNvPr id="18" name="TextBox 17">
            <a:extLst>
              <a:ext uri="{FF2B5EF4-FFF2-40B4-BE49-F238E27FC236}">
                <a16:creationId xmlns:a16="http://schemas.microsoft.com/office/drawing/2014/main" id="{354B2C2A-2854-4A0E-8433-1B34549C336B}"/>
              </a:ext>
            </a:extLst>
          </p:cNvPr>
          <p:cNvSpPr txBox="1"/>
          <p:nvPr/>
        </p:nvSpPr>
        <p:spPr>
          <a:xfrm>
            <a:off x="8395854" y="6498982"/>
            <a:ext cx="4828854" cy="307777"/>
          </a:xfrm>
          <a:prstGeom prst="rect">
            <a:avLst/>
          </a:prstGeom>
          <a:noFill/>
        </p:spPr>
        <p:txBody>
          <a:bodyPr wrap="square">
            <a:spAutoFit/>
          </a:bodyPr>
          <a:lstStyle/>
          <a:p>
            <a:pPr marL="0" indent="0">
              <a:buNone/>
            </a:pPr>
            <a:r>
              <a:rPr lang="is-IS" sz="1400" dirty="0">
                <a:hlinkClick r:id="rId6"/>
              </a:rPr>
              <a:t>UNWTO-Global-Guidelines-to-Restart-Tourism.pdf</a:t>
            </a:r>
            <a:r>
              <a:rPr lang="is-IS" sz="1400" dirty="0"/>
              <a:t> </a:t>
            </a:r>
          </a:p>
        </p:txBody>
      </p:sp>
    </p:spTree>
    <p:extLst>
      <p:ext uri="{BB962C8B-B14F-4D97-AF65-F5344CB8AC3E}">
        <p14:creationId xmlns:p14="http://schemas.microsoft.com/office/powerpoint/2010/main" val="1688313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0C288E-F899-4C6D-B13E-24A9C7CC8D0A}"/>
              </a:ext>
            </a:extLst>
          </p:cNvPr>
          <p:cNvSpPr>
            <a:spLocks noGrp="1"/>
          </p:cNvSpPr>
          <p:nvPr>
            <p:ph type="body" sz="quarter" idx="13"/>
          </p:nvPr>
        </p:nvSpPr>
        <p:spPr>
          <a:xfrm>
            <a:off x="1675006" y="725979"/>
            <a:ext cx="9649486" cy="697353"/>
          </a:xfrm>
        </p:spPr>
        <p:txBody>
          <a:bodyPr>
            <a:noAutofit/>
          </a:bodyPr>
          <a:lstStyle/>
          <a:p>
            <a:r>
              <a:rPr lang="sv-SE" dirty="0"/>
              <a:t>Sammanfattningsvis - COVID 19 OCH TURISM
</a:t>
            </a:r>
            <a:endParaRPr lang="en-IE" dirty="0"/>
          </a:p>
        </p:txBody>
      </p:sp>
      <p:sp>
        <p:nvSpPr>
          <p:cNvPr id="3" name="Text Placeholder 2">
            <a:extLst>
              <a:ext uri="{FF2B5EF4-FFF2-40B4-BE49-F238E27FC236}">
                <a16:creationId xmlns:a16="http://schemas.microsoft.com/office/drawing/2014/main" id="{8F160F50-7C91-4211-80C7-A87D9FE03F99}"/>
              </a:ext>
            </a:extLst>
          </p:cNvPr>
          <p:cNvSpPr>
            <a:spLocks noGrp="1"/>
          </p:cNvSpPr>
          <p:nvPr>
            <p:ph type="body" sz="quarter" idx="14"/>
          </p:nvPr>
        </p:nvSpPr>
        <p:spPr>
          <a:xfrm>
            <a:off x="1687302" y="1551398"/>
            <a:ext cx="10220446" cy="3537755"/>
          </a:xfrm>
        </p:spPr>
        <p:txBody>
          <a:bodyPr/>
          <a:lstStyle/>
          <a:p>
            <a:r>
              <a:rPr lang="sv-SE" dirty="0"/>
              <a:t>Världen efter Covid är och kommer att vara mycket annorlunda och vi kommer att behöva kreativt och kritiskt tänkande för att anpassa oss till en ny värld. Turismen har alla möjligheter att bli en positiv kraft framöver.
Det är viktigt för dig att se och förstå de regenerativa, hållbara och </a:t>
            </a:r>
            <a:r>
              <a:rPr lang="sv-SE" dirty="0" err="1"/>
              <a:t>popkulturiska</a:t>
            </a:r>
            <a:r>
              <a:rPr lang="sv-SE" dirty="0"/>
              <a:t> turismmöjligheter som finns i ditt samhälle.
Desto mer förstår vi våra turismresurser, i själva fall kultur, natur, historia eller gemenskap, desto fler möjligheter har vi för innovativ och mångsidig produktutveckling. 
Turistprodukter som är djupt rotade och inbäddade i lokalsamhället har potential att erbjuda de unika upplevelser som turister alltid letar efter samt förbättra lokalbefolkningens platsfäste och stolthet.
</a:t>
            </a:r>
            <a:endParaRPr lang="en-IE" dirty="0"/>
          </a:p>
        </p:txBody>
      </p:sp>
    </p:spTree>
    <p:extLst>
      <p:ext uri="{BB962C8B-B14F-4D97-AF65-F5344CB8AC3E}">
        <p14:creationId xmlns:p14="http://schemas.microsoft.com/office/powerpoint/2010/main" val="1738915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fontScale="92500" lnSpcReduction="10000"/>
          </a:bodyPr>
          <a:lstStyle/>
          <a:p>
            <a:r>
              <a:rPr lang="en-IE" dirty="0"/>
              <a:t>AVSNITT 2
</a:t>
            </a:r>
            <a:r>
              <a:rPr lang="sv-SE" dirty="0"/>
              <a:t>ATT GÖRA POPKULTURTURISMEN REGENERATIV OCH HÅLLBAR</a:t>
            </a:r>
            <a:endParaRPr lang="en-IE" dirty="0"/>
          </a:p>
        </p:txBody>
      </p:sp>
      <p:pic>
        <p:nvPicPr>
          <p:cNvPr id="7" name="Picture Placeholder 6" descr="A picture containing grass, plant&#10;&#10;Description automatically generated">
            <a:extLst>
              <a:ext uri="{FF2B5EF4-FFF2-40B4-BE49-F238E27FC236}">
                <a16:creationId xmlns:a16="http://schemas.microsoft.com/office/drawing/2014/main" id="{F5B739ED-CFC3-46FC-84FC-F5DF08C700B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08492C31-2FE6-4140-8EB2-6ECC4144CC3A}"/>
              </a:ext>
            </a:extLst>
          </p:cNvPr>
          <p:cNvSpPr txBox="1"/>
          <p:nvPr/>
        </p:nvSpPr>
        <p:spPr>
          <a:xfrm>
            <a:off x="5408807" y="4003027"/>
            <a:ext cx="6395099" cy="2246769"/>
          </a:xfrm>
          <a:prstGeom prst="rect">
            <a:avLst/>
          </a:prstGeom>
          <a:noFill/>
        </p:spPr>
        <p:txBody>
          <a:bodyPr wrap="square">
            <a:spAutoFit/>
          </a:bodyPr>
          <a:lstStyle/>
          <a:p>
            <a:r>
              <a:rPr lang="sv-SE" sz="2800" dirty="0">
                <a:solidFill>
                  <a:schemeClr val="bg1"/>
                </a:solidFill>
              </a:rPr>
              <a:t>I det här avsnittet kommer vi att utforska den regenerativa och hållbara turismen och åtgärder för att tillämpa principerna bakom dem på popkulturturism
</a:t>
            </a:r>
            <a:endParaRPr lang="is-IS" sz="2800" dirty="0">
              <a:solidFill>
                <a:schemeClr val="bg1"/>
              </a:solidFill>
            </a:endParaRPr>
          </a:p>
        </p:txBody>
      </p:sp>
    </p:spTree>
    <p:extLst>
      <p:ext uri="{BB962C8B-B14F-4D97-AF65-F5344CB8AC3E}">
        <p14:creationId xmlns:p14="http://schemas.microsoft.com/office/powerpoint/2010/main" val="1228288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err="1"/>
              <a:t>Vad</a:t>
            </a:r>
            <a:r>
              <a:rPr lang="en-US" dirty="0"/>
              <a:t> </a:t>
            </a:r>
            <a:r>
              <a:rPr lang="en-US" dirty="0" err="1"/>
              <a:t>är</a:t>
            </a:r>
            <a:r>
              <a:rPr lang="en-US" dirty="0"/>
              <a:t> </a:t>
            </a:r>
            <a:r>
              <a:rPr lang="en-US" dirty="0" err="1"/>
              <a:t>regenerativ</a:t>
            </a:r>
            <a:r>
              <a:rPr lang="en-US" dirty="0"/>
              <a:t> </a:t>
            </a:r>
            <a:r>
              <a:rPr lang="en-US" dirty="0" err="1"/>
              <a:t>turism</a:t>
            </a:r>
            <a:r>
              <a:rPr lang="en-US" dirty="0"/>
              <a:t>?
</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520974" y="4982966"/>
            <a:ext cx="10156668" cy="1308504"/>
          </a:xfrm>
        </p:spPr>
        <p:txBody>
          <a:bodyPr/>
          <a:lstStyle/>
          <a:p>
            <a:pPr algn="just"/>
            <a:r>
              <a:rPr lang="sv-SE" dirty="0"/>
              <a:t>"Regenerativ turism är inte anti-tillväxt; den ber helt enkelt att vi ska odla det som betyder mest för oss på sätt som gynnar hela systemet och aldrig på bekostnad av andra." (Anna Pollock, 2019). Pop kultur turism 
</a:t>
            </a:r>
            <a:endParaRPr lang="en-US" dirty="0"/>
          </a:p>
        </p:txBody>
      </p:sp>
      <p:pic>
        <p:nvPicPr>
          <p:cNvPr id="12" name="Picture Placeholder 11" descr="A person standing on a dock&#10;&#10;Description automatically generated with medium confidence">
            <a:extLst>
              <a:ext uri="{FF2B5EF4-FFF2-40B4-BE49-F238E27FC236}">
                <a16:creationId xmlns:a16="http://schemas.microsoft.com/office/drawing/2014/main" id="{2B81777A-E65F-4ADE-9EBA-81822F62093E}"/>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p:pic>
    </p:spTree>
    <p:extLst>
      <p:ext uri="{BB962C8B-B14F-4D97-AF65-F5344CB8AC3E}">
        <p14:creationId xmlns:p14="http://schemas.microsoft.com/office/powerpoint/2010/main" val="4167935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err="1"/>
              <a:t>Hur</a:t>
            </a:r>
            <a:r>
              <a:rPr lang="en-US" dirty="0"/>
              <a:t> </a:t>
            </a:r>
            <a:r>
              <a:rPr lang="en-US" dirty="0" err="1"/>
              <a:t>fungerar</a:t>
            </a:r>
            <a:r>
              <a:rPr lang="en-US" dirty="0"/>
              <a:t> </a:t>
            </a:r>
            <a:r>
              <a:rPr lang="en-US" dirty="0" err="1"/>
              <a:t>regenerativ</a:t>
            </a:r>
            <a:r>
              <a:rPr lang="en-US" dirty="0"/>
              <a:t> </a:t>
            </a:r>
            <a:r>
              <a:rPr lang="en-US" dirty="0" err="1"/>
              <a:t>turism</a:t>
            </a:r>
            <a:r>
              <a:rPr lang="en-US" dirty="0"/>
              <a:t>?
</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388092" y="4755911"/>
            <a:ext cx="10338127" cy="1308504"/>
          </a:xfrm>
        </p:spPr>
        <p:txBody>
          <a:bodyPr/>
          <a:lstStyle/>
          <a:p>
            <a:r>
              <a:rPr lang="sv-SE" dirty="0"/>
              <a:t>Det handlar om att skapa värde, inte volym och hitta en balans mellan behov på utbudssidan och vad efterfrågesidan vill ha. 
Regenerativa </a:t>
            </a:r>
            <a:r>
              <a:rPr lang="sv-SE" dirty="0" err="1"/>
              <a:t>turismer</a:t>
            </a:r>
            <a:r>
              <a:rPr lang="sv-SE" dirty="0"/>
              <a:t> fungerar för både besökare och destinationer. Den undersöker hur turismen kan bidra till destinationen.</a:t>
            </a:r>
            <a:endParaRPr lang="en-US" dirty="0"/>
          </a:p>
        </p:txBody>
      </p:sp>
      <p:pic>
        <p:nvPicPr>
          <p:cNvPr id="7" name="Picture Placeholder 6" descr="A picture containing person, bed&#10;&#10;Description automatically generated">
            <a:extLst>
              <a:ext uri="{FF2B5EF4-FFF2-40B4-BE49-F238E27FC236}">
                <a16:creationId xmlns:a16="http://schemas.microsoft.com/office/drawing/2014/main" id="{DA4B4B7C-A915-4220-AE8F-67F34FE1A43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6917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outdoor&#10;&#10;Description automatically generated">
            <a:extLst>
              <a:ext uri="{FF2B5EF4-FFF2-40B4-BE49-F238E27FC236}">
                <a16:creationId xmlns:a16="http://schemas.microsoft.com/office/drawing/2014/main" id="{D412DEC8-76AB-4014-A742-EA82BFAC124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3" name="Text Placeholder 2">
            <a:extLst>
              <a:ext uri="{FF2B5EF4-FFF2-40B4-BE49-F238E27FC236}">
                <a16:creationId xmlns:a16="http://schemas.microsoft.com/office/drawing/2014/main" id="{444364ED-98C6-4D7E-94CD-A628A58CE611}"/>
              </a:ext>
            </a:extLst>
          </p:cNvPr>
          <p:cNvSpPr>
            <a:spLocks noGrp="1"/>
          </p:cNvSpPr>
          <p:nvPr>
            <p:ph type="body" sz="quarter" idx="15"/>
          </p:nvPr>
        </p:nvSpPr>
        <p:spPr>
          <a:xfrm>
            <a:off x="3175537" y="452063"/>
            <a:ext cx="8362342" cy="1617367"/>
          </a:xfrm>
        </p:spPr>
        <p:txBody>
          <a:bodyPr/>
          <a:lstStyle/>
          <a:p>
            <a:r>
              <a:rPr lang="sv-SE" sz="2400" dirty="0"/>
              <a:t>Visit Flanders och den flamländska regeringen har gjort regenerativ turism till fokus för sin turistpolitik.
</a:t>
            </a:r>
            <a:r>
              <a:rPr lang="is-IS" sz="2400" dirty="0"/>
              <a:t>www.traveltotomorrow.be</a:t>
            </a:r>
          </a:p>
          <a:p>
            <a:endParaRPr lang="en-IE" dirty="0"/>
          </a:p>
        </p:txBody>
      </p:sp>
    </p:spTree>
    <p:extLst>
      <p:ext uri="{BB962C8B-B14F-4D97-AF65-F5344CB8AC3E}">
        <p14:creationId xmlns:p14="http://schemas.microsoft.com/office/powerpoint/2010/main" val="3935938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4364ED-98C6-4D7E-94CD-A628A58CE611}"/>
              </a:ext>
            </a:extLst>
          </p:cNvPr>
          <p:cNvSpPr>
            <a:spLocks noGrp="1"/>
          </p:cNvSpPr>
          <p:nvPr>
            <p:ph type="body" sz="quarter" idx="15"/>
          </p:nvPr>
        </p:nvSpPr>
        <p:spPr>
          <a:xfrm>
            <a:off x="3206358" y="436526"/>
            <a:ext cx="8475357" cy="1617367"/>
          </a:xfrm>
        </p:spPr>
        <p:txBody>
          <a:bodyPr>
            <a:normAutofit/>
          </a:bodyPr>
          <a:lstStyle/>
          <a:p>
            <a:r>
              <a:rPr lang="sv-SE" dirty="0"/>
              <a:t>En kampanj har lanserats i Nya Zeeland för att hindra människor från att dela samma gamla scener som tagits på turistorter. Nya Zeelands turistnäring uppmanar nu människor att sluta "resa under socialt inflytande" och att tänka utanför lådan på sin nästa </a:t>
            </a:r>
            <a:r>
              <a:rPr lang="en-US" dirty="0" err="1"/>
              <a:t>resa</a:t>
            </a:r>
            <a:r>
              <a:rPr lang="en-US" dirty="0"/>
              <a:t>!</a:t>
            </a:r>
            <a:endParaRPr lang="en-IE" dirty="0"/>
          </a:p>
        </p:txBody>
      </p:sp>
      <p:sp>
        <p:nvSpPr>
          <p:cNvPr id="4" name="Picture Placeholder 3">
            <a:extLst>
              <a:ext uri="{FF2B5EF4-FFF2-40B4-BE49-F238E27FC236}">
                <a16:creationId xmlns:a16="http://schemas.microsoft.com/office/drawing/2014/main" id="{DE844B0F-7A11-408C-9F13-AB84C48FD23E}"/>
              </a:ext>
            </a:extLst>
          </p:cNvPr>
          <p:cNvSpPr>
            <a:spLocks noGrp="1"/>
          </p:cNvSpPr>
          <p:nvPr>
            <p:ph type="pic" sz="quarter" idx="10"/>
          </p:nvPr>
        </p:nvSpPr>
        <p:spPr/>
      </p:sp>
      <p:pic>
        <p:nvPicPr>
          <p:cNvPr id="1026" name="Picture 2" descr="New Zealand Urges Visitors To Stop 'Traveling Under The Social Influence'">
            <a:extLst>
              <a:ext uri="{FF2B5EF4-FFF2-40B4-BE49-F238E27FC236}">
                <a16:creationId xmlns:a16="http://schemas.microsoft.com/office/drawing/2014/main" id="{CB31F49F-7F21-4B73-BADD-0EC71F4B932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79449" y="2069433"/>
            <a:ext cx="8991599" cy="4142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434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EBDD4F-EB2F-47D5-955C-CDCA48587B4C}"/>
              </a:ext>
            </a:extLst>
          </p:cNvPr>
          <p:cNvSpPr>
            <a:spLocks noGrp="1"/>
          </p:cNvSpPr>
          <p:nvPr>
            <p:ph type="body" sz="quarter" idx="13"/>
          </p:nvPr>
        </p:nvSpPr>
        <p:spPr/>
        <p:txBody>
          <a:bodyPr/>
          <a:lstStyle/>
          <a:p>
            <a:r>
              <a:rPr lang="en-IE" dirty="0" err="1"/>
              <a:t>Regenerativ</a:t>
            </a:r>
            <a:r>
              <a:rPr lang="en-IE" dirty="0"/>
              <a:t> </a:t>
            </a:r>
            <a:r>
              <a:rPr lang="en-IE" dirty="0" err="1"/>
              <a:t>och</a:t>
            </a:r>
            <a:r>
              <a:rPr lang="en-IE" dirty="0"/>
              <a:t> </a:t>
            </a:r>
            <a:r>
              <a:rPr lang="en-IE" dirty="0" err="1"/>
              <a:t>hållbar</a:t>
            </a:r>
            <a:r>
              <a:rPr lang="en-IE" dirty="0"/>
              <a:t> </a:t>
            </a:r>
            <a:r>
              <a:rPr lang="en-IE" dirty="0" err="1"/>
              <a:t>popkulturturism</a:t>
            </a:r>
            <a:r>
              <a:rPr lang="en-IE" dirty="0"/>
              <a:t>
</a:t>
            </a:r>
          </a:p>
        </p:txBody>
      </p:sp>
      <p:sp>
        <p:nvSpPr>
          <p:cNvPr id="3" name="Text Placeholder 2">
            <a:extLst>
              <a:ext uri="{FF2B5EF4-FFF2-40B4-BE49-F238E27FC236}">
                <a16:creationId xmlns:a16="http://schemas.microsoft.com/office/drawing/2014/main" id="{7887148C-81E6-4A3F-976C-AC8D5131A610}"/>
              </a:ext>
            </a:extLst>
          </p:cNvPr>
          <p:cNvSpPr>
            <a:spLocks noGrp="1"/>
          </p:cNvSpPr>
          <p:nvPr>
            <p:ph type="body" sz="quarter" idx="14"/>
          </p:nvPr>
        </p:nvSpPr>
        <p:spPr>
          <a:xfrm>
            <a:off x="497155" y="4651799"/>
            <a:ext cx="10013308" cy="469184"/>
          </a:xfrm>
        </p:spPr>
        <p:txBody>
          <a:bodyPr/>
          <a:lstStyle/>
          <a:p>
            <a:r>
              <a:rPr lang="sv-SE" dirty="0"/>
              <a:t>Regenerativ turism är utformad på ett sätt som bygger kapital och "ger tillbaka" till mark och människor. Det är ett intressant tillvägagångssätt att undersöka tillsammans med popkulturturism som ibland kan leda till utnyttjande av en destination till följd av överturism till exempel ... Så låt oss utforska regenerativturism lite mer och hur det kan se ut när det paras ihop med Pop- kulturturism..  
</a:t>
            </a:r>
            <a:endParaRPr lang="en-IE" dirty="0"/>
          </a:p>
        </p:txBody>
      </p:sp>
      <p:pic>
        <p:nvPicPr>
          <p:cNvPr id="8" name="Picture Placeholder 7" descr="A picture containing text, person, outdoor, cellphone&#10;&#10;Description automatically generated">
            <a:extLst>
              <a:ext uri="{FF2B5EF4-FFF2-40B4-BE49-F238E27FC236}">
                <a16:creationId xmlns:a16="http://schemas.microsoft.com/office/drawing/2014/main" id="{1058A8AA-E6C9-4BDC-8069-1B7A6B2BBCC0}"/>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xfrm>
            <a:off x="3565525" y="-50800"/>
            <a:ext cx="8626475" cy="4540250"/>
          </a:xfrm>
        </p:spPr>
      </p:pic>
    </p:spTree>
    <p:extLst>
      <p:ext uri="{BB962C8B-B14F-4D97-AF65-F5344CB8AC3E}">
        <p14:creationId xmlns:p14="http://schemas.microsoft.com/office/powerpoint/2010/main" val="1771667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ree, surrounded&#10;&#10;Description automatically generated">
            <a:extLst>
              <a:ext uri="{FF2B5EF4-FFF2-40B4-BE49-F238E27FC236}">
                <a16:creationId xmlns:a16="http://schemas.microsoft.com/office/drawing/2014/main" id="{BC7801F7-0530-4975-94EC-2AA55802DA9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1808252" y="2125664"/>
            <a:ext cx="8542248" cy="3584908"/>
          </a:xfrm>
        </p:spPr>
      </p:pic>
      <p:sp>
        <p:nvSpPr>
          <p:cNvPr id="3" name="Text Placeholder 2">
            <a:extLst>
              <a:ext uri="{FF2B5EF4-FFF2-40B4-BE49-F238E27FC236}">
                <a16:creationId xmlns:a16="http://schemas.microsoft.com/office/drawing/2014/main" id="{0F2706F2-EA2F-40B3-ADC1-9971829B69F0}"/>
              </a:ext>
            </a:extLst>
          </p:cNvPr>
          <p:cNvSpPr>
            <a:spLocks noGrp="1"/>
          </p:cNvSpPr>
          <p:nvPr>
            <p:ph type="body" sz="quarter" idx="15"/>
          </p:nvPr>
        </p:nvSpPr>
        <p:spPr>
          <a:xfrm>
            <a:off x="3175537" y="503434"/>
            <a:ext cx="8393164" cy="1849348"/>
          </a:xfrm>
        </p:spPr>
        <p:txBody>
          <a:bodyPr>
            <a:normAutofit/>
          </a:bodyPr>
          <a:lstStyle/>
          <a:p>
            <a:r>
              <a:rPr lang="sv-SE" sz="2400" dirty="0"/>
              <a:t>När Regenerativ och Popkulturturism kombineras har de potential att återuppliva okända delar av en destination, men för att detta ska ske måste större vikt läggas på nya destinationer. 
</a:t>
            </a:r>
            <a:endParaRPr lang="en-IE" sz="2400" dirty="0"/>
          </a:p>
        </p:txBody>
      </p:sp>
      <p:sp>
        <p:nvSpPr>
          <p:cNvPr id="5" name="TextBox 4">
            <a:extLst>
              <a:ext uri="{FF2B5EF4-FFF2-40B4-BE49-F238E27FC236}">
                <a16:creationId xmlns:a16="http://schemas.microsoft.com/office/drawing/2014/main" id="{BE7F23FD-341C-4892-BB0D-BAE932FC19FB}"/>
              </a:ext>
            </a:extLst>
          </p:cNvPr>
          <p:cNvSpPr txBox="1"/>
          <p:nvPr/>
        </p:nvSpPr>
        <p:spPr>
          <a:xfrm>
            <a:off x="2470061" y="5738924"/>
            <a:ext cx="9413698" cy="1446550"/>
          </a:xfrm>
          <a:prstGeom prst="rect">
            <a:avLst/>
          </a:prstGeom>
          <a:noFill/>
        </p:spPr>
        <p:txBody>
          <a:bodyPr wrap="square">
            <a:spAutoFit/>
          </a:bodyPr>
          <a:lstStyle/>
          <a:p>
            <a:r>
              <a:rPr lang="sv-SE" sz="2200" b="1" dirty="0">
                <a:solidFill>
                  <a:srgbClr val="003841"/>
                </a:solidFill>
              </a:rPr>
              <a:t>MEN! En ny fallstudie i Barcelona fann långt ifrån att bidra till att distribuera turistflöden i hela staden så fick filmfiktion koncentrerade  massor av  besökare till stadens huvudattraktioner!!
</a:t>
            </a:r>
            <a:endParaRPr lang="en-IE" sz="2200" dirty="0">
              <a:solidFill>
                <a:srgbClr val="003841"/>
              </a:solidFill>
            </a:endParaRPr>
          </a:p>
        </p:txBody>
      </p:sp>
    </p:spTree>
    <p:extLst>
      <p:ext uri="{BB962C8B-B14F-4D97-AF65-F5344CB8AC3E}">
        <p14:creationId xmlns:p14="http://schemas.microsoft.com/office/powerpoint/2010/main" val="756764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C55E19C9-0028-40AC-B854-09983288FF5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446964" y="339271"/>
            <a:ext cx="5053922" cy="5979336"/>
          </a:xfrm>
        </p:spPr>
      </p:pic>
      <p:sp>
        <p:nvSpPr>
          <p:cNvPr id="3" name="Text Placeholder 2">
            <a:extLst>
              <a:ext uri="{FF2B5EF4-FFF2-40B4-BE49-F238E27FC236}">
                <a16:creationId xmlns:a16="http://schemas.microsoft.com/office/drawing/2014/main" id="{035783F7-4F0B-474E-9452-AB0B59CEA517}"/>
              </a:ext>
            </a:extLst>
          </p:cNvPr>
          <p:cNvSpPr>
            <a:spLocks noGrp="1"/>
          </p:cNvSpPr>
          <p:nvPr>
            <p:ph type="body" sz="quarter" idx="14"/>
          </p:nvPr>
        </p:nvSpPr>
        <p:spPr>
          <a:xfrm>
            <a:off x="6863557" y="3427488"/>
            <a:ext cx="4902027" cy="968329"/>
          </a:xfrm>
        </p:spPr>
        <p:txBody>
          <a:bodyPr/>
          <a:lstStyle/>
          <a:p>
            <a:r>
              <a:rPr lang="sv-SE" dirty="0"/>
              <a:t>POPKULTURENS ÖVERTURISM – BIEBEREFFEKTEN, FROZEN-EFFEKTEN MED MERA
</a:t>
            </a:r>
            <a:endParaRPr lang="en-IE" dirty="0"/>
          </a:p>
        </p:txBody>
      </p:sp>
      <p:sp>
        <p:nvSpPr>
          <p:cNvPr id="4" name="Text Placeholder 3">
            <a:extLst>
              <a:ext uri="{FF2B5EF4-FFF2-40B4-BE49-F238E27FC236}">
                <a16:creationId xmlns:a16="http://schemas.microsoft.com/office/drawing/2014/main" id="{306F49EF-F1AB-4833-9A9D-B9935B2A0EB8}"/>
              </a:ext>
            </a:extLst>
          </p:cNvPr>
          <p:cNvSpPr>
            <a:spLocks noGrp="1"/>
          </p:cNvSpPr>
          <p:nvPr>
            <p:ph type="body" sz="quarter" idx="15"/>
          </p:nvPr>
        </p:nvSpPr>
        <p:spPr>
          <a:solidFill>
            <a:srgbClr val="1198D1"/>
          </a:solidFill>
        </p:spPr>
        <p:txBody>
          <a:bodyPr/>
          <a:lstStyle/>
          <a:p>
            <a:r>
              <a:rPr lang="en-IE" dirty="0"/>
              <a:t>3</a:t>
            </a:r>
          </a:p>
        </p:txBody>
      </p:sp>
      <p:sp>
        <p:nvSpPr>
          <p:cNvPr id="5" name="Text Placeholder 4">
            <a:extLst>
              <a:ext uri="{FF2B5EF4-FFF2-40B4-BE49-F238E27FC236}">
                <a16:creationId xmlns:a16="http://schemas.microsoft.com/office/drawing/2014/main" id="{31D0A785-DE70-43EB-BAEE-5FE889806743}"/>
              </a:ext>
            </a:extLst>
          </p:cNvPr>
          <p:cNvSpPr>
            <a:spLocks noGrp="1"/>
          </p:cNvSpPr>
          <p:nvPr>
            <p:ph type="body" sz="quarter" idx="16"/>
          </p:nvPr>
        </p:nvSpPr>
        <p:spPr>
          <a:xfrm>
            <a:off x="6852535" y="4677768"/>
            <a:ext cx="4902027" cy="968329"/>
          </a:xfrm>
        </p:spPr>
        <p:txBody>
          <a:bodyPr/>
          <a:lstStyle/>
          <a:p>
            <a:r>
              <a:rPr lang="is-IS" dirty="0"/>
              <a:t>FOKUS PÅ EKOTURISM
</a:t>
            </a:r>
          </a:p>
        </p:txBody>
      </p:sp>
      <p:sp>
        <p:nvSpPr>
          <p:cNvPr id="6" name="Text Placeholder 5">
            <a:extLst>
              <a:ext uri="{FF2B5EF4-FFF2-40B4-BE49-F238E27FC236}">
                <a16:creationId xmlns:a16="http://schemas.microsoft.com/office/drawing/2014/main" id="{F9CC331F-DCE0-43EC-BED4-BD6FCE48B188}"/>
              </a:ext>
            </a:extLst>
          </p:cNvPr>
          <p:cNvSpPr>
            <a:spLocks noGrp="1"/>
          </p:cNvSpPr>
          <p:nvPr>
            <p:ph type="body" sz="quarter" idx="17"/>
          </p:nvPr>
        </p:nvSpPr>
        <p:spPr>
          <a:solidFill>
            <a:srgbClr val="F5B020"/>
          </a:solidFill>
        </p:spPr>
        <p:txBody>
          <a:bodyPr/>
          <a:lstStyle/>
          <a:p>
            <a:r>
              <a:rPr lang="en-IE" dirty="0"/>
              <a:t>4</a:t>
            </a:r>
          </a:p>
        </p:txBody>
      </p:sp>
      <p:sp>
        <p:nvSpPr>
          <p:cNvPr id="7" name="Text Placeholder 6">
            <a:extLst>
              <a:ext uri="{FF2B5EF4-FFF2-40B4-BE49-F238E27FC236}">
                <a16:creationId xmlns:a16="http://schemas.microsoft.com/office/drawing/2014/main" id="{9211FD49-601F-482F-8ABE-16EAFC4D3CD5}"/>
              </a:ext>
            </a:extLst>
          </p:cNvPr>
          <p:cNvSpPr>
            <a:spLocks noGrp="1"/>
          </p:cNvSpPr>
          <p:nvPr>
            <p:ph type="body" sz="quarter" idx="18"/>
          </p:nvPr>
        </p:nvSpPr>
        <p:spPr>
          <a:xfrm>
            <a:off x="6855561" y="5970512"/>
            <a:ext cx="4902027" cy="968329"/>
          </a:xfrm>
        </p:spPr>
        <p:txBody>
          <a:bodyPr/>
          <a:lstStyle/>
          <a:p>
            <a:r>
              <a:rPr lang="is-IS" dirty="0"/>
              <a:t>KOMMERSIALISERA VIRTUELLA TURISMUPPLEVELSER 
</a:t>
            </a:r>
            <a:endParaRPr lang="en-IE" dirty="0"/>
          </a:p>
        </p:txBody>
      </p:sp>
      <p:sp>
        <p:nvSpPr>
          <p:cNvPr id="8" name="Text Placeholder 7">
            <a:extLst>
              <a:ext uri="{FF2B5EF4-FFF2-40B4-BE49-F238E27FC236}">
                <a16:creationId xmlns:a16="http://schemas.microsoft.com/office/drawing/2014/main" id="{ED1293A3-DD98-4A91-8793-5610CCC43F20}"/>
              </a:ext>
            </a:extLst>
          </p:cNvPr>
          <p:cNvSpPr>
            <a:spLocks noGrp="1"/>
          </p:cNvSpPr>
          <p:nvPr>
            <p:ph type="body" sz="quarter" idx="19"/>
          </p:nvPr>
        </p:nvSpPr>
        <p:spPr>
          <a:solidFill>
            <a:srgbClr val="DD1B50"/>
          </a:solidFill>
        </p:spPr>
        <p:txBody>
          <a:bodyPr/>
          <a:lstStyle/>
          <a:p>
            <a:r>
              <a:rPr lang="en-IE" dirty="0"/>
              <a:t>5</a:t>
            </a:r>
          </a:p>
        </p:txBody>
      </p:sp>
      <p:sp>
        <p:nvSpPr>
          <p:cNvPr id="9" name="Text Placeholder 8">
            <a:extLst>
              <a:ext uri="{FF2B5EF4-FFF2-40B4-BE49-F238E27FC236}">
                <a16:creationId xmlns:a16="http://schemas.microsoft.com/office/drawing/2014/main" id="{48D2091F-8325-453B-9688-9A200775695F}"/>
              </a:ext>
            </a:extLst>
          </p:cNvPr>
          <p:cNvSpPr>
            <a:spLocks noGrp="1"/>
          </p:cNvSpPr>
          <p:nvPr>
            <p:ph type="body" sz="quarter" idx="13"/>
          </p:nvPr>
        </p:nvSpPr>
        <p:spPr>
          <a:xfrm>
            <a:off x="437438" y="666750"/>
            <a:ext cx="5081308" cy="2102994"/>
          </a:xfrm>
          <a:solidFill>
            <a:srgbClr val="9A2E90"/>
          </a:solidFill>
        </p:spPr>
        <p:txBody>
          <a:bodyPr/>
          <a:lstStyle/>
          <a:p>
            <a:endParaRPr lang="en-IE" dirty="0"/>
          </a:p>
          <a:p>
            <a:r>
              <a:rPr lang="en-IE" dirty="0"/>
              <a:t>MODUL 5 INNEHÅLL
</a:t>
            </a:r>
          </a:p>
        </p:txBody>
      </p:sp>
      <p:sp>
        <p:nvSpPr>
          <p:cNvPr id="10" name="Text Placeholder 9">
            <a:extLst>
              <a:ext uri="{FF2B5EF4-FFF2-40B4-BE49-F238E27FC236}">
                <a16:creationId xmlns:a16="http://schemas.microsoft.com/office/drawing/2014/main" id="{63B1B6F9-E9F5-4C3D-8083-407FB5B0362D}"/>
              </a:ext>
            </a:extLst>
          </p:cNvPr>
          <p:cNvSpPr>
            <a:spLocks noGrp="1"/>
          </p:cNvSpPr>
          <p:nvPr>
            <p:ph type="body" sz="quarter" idx="20"/>
          </p:nvPr>
        </p:nvSpPr>
        <p:spPr>
          <a:solidFill>
            <a:srgbClr val="91BE46"/>
          </a:solidFill>
        </p:spPr>
        <p:txBody>
          <a:bodyPr/>
          <a:lstStyle/>
          <a:p>
            <a:r>
              <a:rPr lang="en-IE" dirty="0"/>
              <a:t>2</a:t>
            </a:r>
          </a:p>
        </p:txBody>
      </p:sp>
      <p:sp>
        <p:nvSpPr>
          <p:cNvPr id="11" name="Text Placeholder 10">
            <a:extLst>
              <a:ext uri="{FF2B5EF4-FFF2-40B4-BE49-F238E27FC236}">
                <a16:creationId xmlns:a16="http://schemas.microsoft.com/office/drawing/2014/main" id="{1A0D5563-DFEE-4E92-A484-A9AE49B1A2DB}"/>
              </a:ext>
            </a:extLst>
          </p:cNvPr>
          <p:cNvSpPr>
            <a:spLocks noGrp="1"/>
          </p:cNvSpPr>
          <p:nvPr>
            <p:ph type="body" sz="quarter" idx="21"/>
          </p:nvPr>
        </p:nvSpPr>
        <p:spPr>
          <a:solidFill>
            <a:srgbClr val="9A2E90"/>
          </a:solidFill>
        </p:spPr>
        <p:txBody>
          <a:bodyPr/>
          <a:lstStyle/>
          <a:p>
            <a:r>
              <a:rPr lang="en-IE" dirty="0"/>
              <a:t>1</a:t>
            </a:r>
          </a:p>
        </p:txBody>
      </p:sp>
      <p:sp>
        <p:nvSpPr>
          <p:cNvPr id="12" name="Text Placeholder 11">
            <a:extLst>
              <a:ext uri="{FF2B5EF4-FFF2-40B4-BE49-F238E27FC236}">
                <a16:creationId xmlns:a16="http://schemas.microsoft.com/office/drawing/2014/main" id="{A0B62811-2390-4DA8-B1CF-474D80A3C3F9}"/>
              </a:ext>
            </a:extLst>
          </p:cNvPr>
          <p:cNvSpPr>
            <a:spLocks noGrp="1"/>
          </p:cNvSpPr>
          <p:nvPr>
            <p:ph type="body" sz="quarter" idx="22"/>
          </p:nvPr>
        </p:nvSpPr>
        <p:spPr>
          <a:xfrm>
            <a:off x="6852535" y="961529"/>
            <a:ext cx="4902027" cy="968329"/>
          </a:xfrm>
        </p:spPr>
        <p:txBody>
          <a:bodyPr/>
          <a:lstStyle/>
          <a:p>
            <a:r>
              <a:rPr lang="is-IS" dirty="0"/>
              <a:t>COVID19-PÅVERKAN OCH FRAMTIDA TURISM
</a:t>
            </a:r>
            <a:endParaRPr lang="en-IE" dirty="0"/>
          </a:p>
        </p:txBody>
      </p:sp>
      <p:sp>
        <p:nvSpPr>
          <p:cNvPr id="13" name="Text Placeholder 12">
            <a:extLst>
              <a:ext uri="{FF2B5EF4-FFF2-40B4-BE49-F238E27FC236}">
                <a16:creationId xmlns:a16="http://schemas.microsoft.com/office/drawing/2014/main" id="{3C4C16BC-29DF-473A-9283-0DEE1C3E35A1}"/>
              </a:ext>
            </a:extLst>
          </p:cNvPr>
          <p:cNvSpPr>
            <a:spLocks noGrp="1"/>
          </p:cNvSpPr>
          <p:nvPr>
            <p:ph type="body" sz="quarter" idx="23"/>
          </p:nvPr>
        </p:nvSpPr>
        <p:spPr>
          <a:xfrm>
            <a:off x="6843008" y="2134744"/>
            <a:ext cx="4902027" cy="968329"/>
          </a:xfrm>
        </p:spPr>
        <p:txBody>
          <a:bodyPr/>
          <a:lstStyle/>
          <a:p>
            <a:r>
              <a:rPr lang="sv-SE" dirty="0"/>
              <a:t>ATT GÖRA POPKULTURTURISMEN REGENERATIV OCH HÅLLBAR
</a:t>
            </a:r>
            <a:endParaRPr lang="en-IE" dirty="0"/>
          </a:p>
        </p:txBody>
      </p:sp>
      <p:sp>
        <p:nvSpPr>
          <p:cNvPr id="14" name="TextBox 13">
            <a:extLst>
              <a:ext uri="{FF2B5EF4-FFF2-40B4-BE49-F238E27FC236}">
                <a16:creationId xmlns:a16="http://schemas.microsoft.com/office/drawing/2014/main" id="{A84667D6-6AB8-4540-B46A-D91719194985}"/>
              </a:ext>
            </a:extLst>
          </p:cNvPr>
          <p:cNvSpPr txBox="1"/>
          <p:nvPr/>
        </p:nvSpPr>
        <p:spPr>
          <a:xfrm>
            <a:off x="437437" y="6311243"/>
            <a:ext cx="4970941" cy="461665"/>
          </a:xfrm>
          <a:prstGeom prst="rect">
            <a:avLst/>
          </a:prstGeom>
          <a:noFill/>
        </p:spPr>
        <p:txBody>
          <a:bodyPr wrap="square">
            <a:spAutoFit/>
          </a:bodyPr>
          <a:lstStyle/>
          <a:p>
            <a:r>
              <a:rPr lang="en-US" sz="800" b="0" i="0" dirty="0">
                <a:solidFill>
                  <a:srgbClr val="323338"/>
                </a:solidFill>
                <a:effectLst/>
              </a:rPr>
              <a:t>This project has been funded with support from the European Commission. This publication reflects the views only of the author(s), and the Commission cannot be held responsible for any use, which may be made of the information contained therein. </a:t>
            </a:r>
            <a:endParaRPr lang="en-IE" sz="800" dirty="0"/>
          </a:p>
        </p:txBody>
      </p:sp>
    </p:spTree>
    <p:extLst>
      <p:ext uri="{BB962C8B-B14F-4D97-AF65-F5344CB8AC3E}">
        <p14:creationId xmlns:p14="http://schemas.microsoft.com/office/powerpoint/2010/main" val="806931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55167BD-BC1A-4726-A5AB-DDBF9FA31AB1}"/>
              </a:ext>
            </a:extLst>
          </p:cNvPr>
          <p:cNvSpPr>
            <a:spLocks noGrp="1"/>
          </p:cNvSpPr>
          <p:nvPr>
            <p:ph type="pic" sz="quarter" idx="10"/>
          </p:nvPr>
        </p:nvSpPr>
        <p:spPr/>
      </p:sp>
      <p:sp>
        <p:nvSpPr>
          <p:cNvPr id="3" name="Text Placeholder 2">
            <a:extLst>
              <a:ext uri="{FF2B5EF4-FFF2-40B4-BE49-F238E27FC236}">
                <a16:creationId xmlns:a16="http://schemas.microsoft.com/office/drawing/2014/main" id="{B36877BF-4A83-4CB4-A587-69271F12734A}"/>
              </a:ext>
            </a:extLst>
          </p:cNvPr>
          <p:cNvSpPr>
            <a:spLocks noGrp="1"/>
          </p:cNvSpPr>
          <p:nvPr>
            <p:ph type="body" sz="quarter" idx="14"/>
          </p:nvPr>
        </p:nvSpPr>
        <p:spPr>
          <a:xfrm>
            <a:off x="6783644" y="3409949"/>
            <a:ext cx="5064739" cy="2768574"/>
          </a:xfrm>
        </p:spPr>
        <p:txBody>
          <a:bodyPr/>
          <a:lstStyle/>
          <a:p>
            <a:r>
              <a:rPr lang="sv-SE" dirty="0"/>
              <a:t>Ta dig tid att tänka på vad ditt företag kan göra för miljön. Detta inkluderar att skydda naturresurserna runt dig och även vidta åtgärder för att minska avfall, återvinna och ta hänsyn till miljöfaktorer när du köper förnödenheter och planerar dina turistupplevelser.
</a:t>
            </a:r>
            <a:endParaRPr lang="en-IE" dirty="0"/>
          </a:p>
        </p:txBody>
      </p:sp>
      <p:sp>
        <p:nvSpPr>
          <p:cNvPr id="4" name="Text Placeholder 3">
            <a:extLst>
              <a:ext uri="{FF2B5EF4-FFF2-40B4-BE49-F238E27FC236}">
                <a16:creationId xmlns:a16="http://schemas.microsoft.com/office/drawing/2014/main" id="{7843D4B8-27F5-4DE0-90C8-54B9AC167A9B}"/>
              </a:ext>
            </a:extLst>
          </p:cNvPr>
          <p:cNvSpPr>
            <a:spLocks noGrp="1"/>
          </p:cNvSpPr>
          <p:nvPr>
            <p:ph type="body" sz="quarter" idx="15"/>
          </p:nvPr>
        </p:nvSpPr>
        <p:spPr/>
        <p:txBody>
          <a:bodyPr/>
          <a:lstStyle/>
          <a:p>
            <a:r>
              <a:rPr lang="en-IE" dirty="0"/>
              <a:t>1</a:t>
            </a:r>
          </a:p>
        </p:txBody>
      </p:sp>
      <p:sp>
        <p:nvSpPr>
          <p:cNvPr id="5" name="Text Placeholder 4">
            <a:extLst>
              <a:ext uri="{FF2B5EF4-FFF2-40B4-BE49-F238E27FC236}">
                <a16:creationId xmlns:a16="http://schemas.microsoft.com/office/drawing/2014/main" id="{D6689A03-C180-420A-AAAD-ED7CFD568B8F}"/>
              </a:ext>
            </a:extLst>
          </p:cNvPr>
          <p:cNvSpPr>
            <a:spLocks noGrp="1"/>
          </p:cNvSpPr>
          <p:nvPr>
            <p:ph type="body" sz="quarter" idx="13"/>
          </p:nvPr>
        </p:nvSpPr>
        <p:spPr>
          <a:xfrm>
            <a:off x="4738254" y="832207"/>
            <a:ext cx="4816712" cy="1849348"/>
          </a:xfrm>
        </p:spPr>
        <p:txBody>
          <a:bodyPr>
            <a:normAutofit fontScale="85000" lnSpcReduction="10000"/>
          </a:bodyPr>
          <a:lstStyle/>
          <a:p>
            <a:r>
              <a:rPr lang="sv-SE" dirty="0"/>
              <a:t>Steg för att bädda in förnyelse i din popkulturturismverksamhet 
</a:t>
            </a:r>
            <a:endParaRPr lang="en-IE" dirty="0"/>
          </a:p>
        </p:txBody>
      </p:sp>
      <p:pic>
        <p:nvPicPr>
          <p:cNvPr id="6" name="Picture Placeholder 10" descr="A wooden bridge over a river&#10;&#10;Description automatically generated with low confidence">
            <a:extLst>
              <a:ext uri="{FF2B5EF4-FFF2-40B4-BE49-F238E27FC236}">
                <a16:creationId xmlns:a16="http://schemas.microsoft.com/office/drawing/2014/main" id="{95325EC1-76D8-4E57-A3E8-EE478846823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57238" y="419099"/>
            <a:ext cx="4951120" cy="5981700"/>
          </a:xfrm>
          <a:custGeom>
            <a:avLst/>
            <a:gdLst>
              <a:gd name="connsiteX0" fmla="*/ 0 w 4951120"/>
              <a:gd name="connsiteY0" fmla="*/ 0 h 5981700"/>
              <a:gd name="connsiteX1" fmla="*/ 4940300 w 4951120"/>
              <a:gd name="connsiteY1" fmla="*/ 0 h 5981700"/>
              <a:gd name="connsiteX2" fmla="*/ 4951120 w 4951120"/>
              <a:gd name="connsiteY2" fmla="*/ 325784 h 5981700"/>
              <a:gd name="connsiteX3" fmla="*/ 3903694 w 4951120"/>
              <a:gd name="connsiteY3" fmla="*/ 325784 h 5981700"/>
              <a:gd name="connsiteX4" fmla="*/ 3903694 w 4951120"/>
              <a:gd name="connsiteY4" fmla="*/ 2415410 h 5981700"/>
              <a:gd name="connsiteX5" fmla="*/ 4940300 w 4951120"/>
              <a:gd name="connsiteY5" fmla="*/ 2415410 h 5981700"/>
              <a:gd name="connsiteX6" fmla="*/ 4940300 w 4951120"/>
              <a:gd name="connsiteY6" fmla="*/ 5981700 h 5981700"/>
              <a:gd name="connsiteX7" fmla="*/ 0 w 4951120"/>
              <a:gd name="connsiteY7" fmla="*/ 5981700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1120" h="5981700">
                <a:moveTo>
                  <a:pt x="0" y="0"/>
                </a:moveTo>
                <a:lnTo>
                  <a:pt x="4940300" y="0"/>
                </a:lnTo>
                <a:lnTo>
                  <a:pt x="4951120" y="325784"/>
                </a:lnTo>
                <a:lnTo>
                  <a:pt x="3903694" y="325784"/>
                </a:lnTo>
                <a:lnTo>
                  <a:pt x="3903694" y="2415410"/>
                </a:lnTo>
                <a:lnTo>
                  <a:pt x="4940300" y="2415410"/>
                </a:lnTo>
                <a:lnTo>
                  <a:pt x="4940300" y="5981700"/>
                </a:lnTo>
                <a:lnTo>
                  <a:pt x="0" y="5981700"/>
                </a:lnTo>
                <a:close/>
              </a:path>
            </a:pathLst>
          </a:custGeom>
          <a:ln>
            <a:noFill/>
          </a:ln>
        </p:spPr>
      </p:pic>
    </p:spTree>
    <p:extLst>
      <p:ext uri="{BB962C8B-B14F-4D97-AF65-F5344CB8AC3E}">
        <p14:creationId xmlns:p14="http://schemas.microsoft.com/office/powerpoint/2010/main" val="2361561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grass, outdoor, tree, tool&#10;&#10;Description automatically generated">
            <a:extLst>
              <a:ext uri="{FF2B5EF4-FFF2-40B4-BE49-F238E27FC236}">
                <a16:creationId xmlns:a16="http://schemas.microsoft.com/office/drawing/2014/main" id="{9E47B62D-4816-4314-96ED-0BBD388762A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447675" y="419669"/>
            <a:ext cx="4949825" cy="5981700"/>
          </a:xfrm>
        </p:spPr>
      </p:pic>
      <p:sp>
        <p:nvSpPr>
          <p:cNvPr id="3" name="Text Placeholder 2">
            <a:extLst>
              <a:ext uri="{FF2B5EF4-FFF2-40B4-BE49-F238E27FC236}">
                <a16:creationId xmlns:a16="http://schemas.microsoft.com/office/drawing/2014/main" id="{B36877BF-4A83-4CB4-A587-69271F12734A}"/>
              </a:ext>
            </a:extLst>
          </p:cNvPr>
          <p:cNvSpPr>
            <a:spLocks noGrp="1"/>
          </p:cNvSpPr>
          <p:nvPr>
            <p:ph type="body" sz="quarter" idx="14"/>
          </p:nvPr>
        </p:nvSpPr>
        <p:spPr>
          <a:xfrm>
            <a:off x="6843009" y="2887081"/>
            <a:ext cx="4902027" cy="2768574"/>
          </a:xfrm>
        </p:spPr>
        <p:txBody>
          <a:bodyPr/>
          <a:lstStyle/>
          <a:p>
            <a:r>
              <a:rPr lang="sv-SE" sz="2800" dirty="0"/>
              <a:t>Hitta sätt att bidra till skydd och restaurering av ekosystem och minska ditt företags koldioxidavtryck
</a:t>
            </a:r>
            <a:endParaRPr lang="en-IE" sz="2800" dirty="0"/>
          </a:p>
        </p:txBody>
      </p:sp>
      <p:sp>
        <p:nvSpPr>
          <p:cNvPr id="4" name="Text Placeholder 3">
            <a:extLst>
              <a:ext uri="{FF2B5EF4-FFF2-40B4-BE49-F238E27FC236}">
                <a16:creationId xmlns:a16="http://schemas.microsoft.com/office/drawing/2014/main" id="{7843D4B8-27F5-4DE0-90C8-54B9AC167A9B}"/>
              </a:ext>
            </a:extLst>
          </p:cNvPr>
          <p:cNvSpPr>
            <a:spLocks noGrp="1"/>
          </p:cNvSpPr>
          <p:nvPr>
            <p:ph type="body" sz="quarter" idx="15"/>
          </p:nvPr>
        </p:nvSpPr>
        <p:spPr/>
        <p:txBody>
          <a:bodyPr/>
          <a:lstStyle/>
          <a:p>
            <a:r>
              <a:rPr lang="en-IE" dirty="0"/>
              <a:t>2</a:t>
            </a:r>
          </a:p>
        </p:txBody>
      </p:sp>
      <p:sp>
        <p:nvSpPr>
          <p:cNvPr id="13" name="Text Placeholder 4">
            <a:extLst>
              <a:ext uri="{FF2B5EF4-FFF2-40B4-BE49-F238E27FC236}">
                <a16:creationId xmlns:a16="http://schemas.microsoft.com/office/drawing/2014/main" id="{CBB84E16-22BD-4A45-BC90-8AD3DA61B197}"/>
              </a:ext>
            </a:extLst>
          </p:cNvPr>
          <p:cNvSpPr txBox="1">
            <a:spLocks/>
          </p:cNvSpPr>
          <p:nvPr/>
        </p:nvSpPr>
        <p:spPr>
          <a:xfrm>
            <a:off x="4738254" y="965772"/>
            <a:ext cx="4816712" cy="1849348"/>
          </a:xfrm>
          <a:prstGeom prst="rect">
            <a:avLst/>
          </a:prstGeom>
          <a:noFill/>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v-SE" dirty="0"/>
              <a:t>Steg för att bädda in förnyelse i din popkulturturismverksamhet 
</a:t>
            </a:r>
            <a:endParaRPr lang="en-IE" dirty="0"/>
          </a:p>
        </p:txBody>
      </p:sp>
    </p:spTree>
    <p:extLst>
      <p:ext uri="{BB962C8B-B14F-4D97-AF65-F5344CB8AC3E}">
        <p14:creationId xmlns:p14="http://schemas.microsoft.com/office/powerpoint/2010/main" val="347331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6877BF-4A83-4CB4-A587-69271F12734A}"/>
              </a:ext>
            </a:extLst>
          </p:cNvPr>
          <p:cNvSpPr>
            <a:spLocks noGrp="1"/>
          </p:cNvSpPr>
          <p:nvPr>
            <p:ph type="body" sz="quarter" idx="14"/>
          </p:nvPr>
        </p:nvSpPr>
        <p:spPr>
          <a:xfrm>
            <a:off x="6843009" y="2887081"/>
            <a:ext cx="4902027" cy="2768574"/>
          </a:xfrm>
        </p:spPr>
        <p:txBody>
          <a:bodyPr/>
          <a:lstStyle/>
          <a:p>
            <a:r>
              <a:rPr lang="sv-SE" dirty="0"/>
              <a:t>Identifiera vad dina värderingar och syfte är med ditt företag. Fördelarna med att ha tydliga mål är att det ofta leder till en mer engagerad kundbas.
</a:t>
            </a:r>
            <a:endParaRPr lang="en-IE" dirty="0"/>
          </a:p>
        </p:txBody>
      </p:sp>
      <p:sp>
        <p:nvSpPr>
          <p:cNvPr id="4" name="Text Placeholder 3">
            <a:extLst>
              <a:ext uri="{FF2B5EF4-FFF2-40B4-BE49-F238E27FC236}">
                <a16:creationId xmlns:a16="http://schemas.microsoft.com/office/drawing/2014/main" id="{7843D4B8-27F5-4DE0-90C8-54B9AC167A9B}"/>
              </a:ext>
            </a:extLst>
          </p:cNvPr>
          <p:cNvSpPr>
            <a:spLocks noGrp="1"/>
          </p:cNvSpPr>
          <p:nvPr>
            <p:ph type="body" sz="quarter" idx="15"/>
          </p:nvPr>
        </p:nvSpPr>
        <p:spPr/>
        <p:txBody>
          <a:bodyPr/>
          <a:lstStyle/>
          <a:p>
            <a:r>
              <a:rPr lang="en-IE" dirty="0"/>
              <a:t>3</a:t>
            </a:r>
          </a:p>
        </p:txBody>
      </p:sp>
      <p:pic>
        <p:nvPicPr>
          <p:cNvPr id="12" name="Picture Placeholder 11" descr="A picture containing text&#10;&#10;Description automatically generated">
            <a:extLst>
              <a:ext uri="{FF2B5EF4-FFF2-40B4-BE49-F238E27FC236}">
                <a16:creationId xmlns:a16="http://schemas.microsoft.com/office/drawing/2014/main" id="{FB583919-0B16-4952-B017-295F3F6CF80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447675" y="419669"/>
            <a:ext cx="4949825" cy="5981700"/>
          </a:xfrm>
        </p:spPr>
      </p:pic>
      <p:sp>
        <p:nvSpPr>
          <p:cNvPr id="11" name="Text Placeholder 4">
            <a:extLst>
              <a:ext uri="{FF2B5EF4-FFF2-40B4-BE49-F238E27FC236}">
                <a16:creationId xmlns:a16="http://schemas.microsoft.com/office/drawing/2014/main" id="{0E0A839C-D7BB-40F2-83FD-CA6167035E99}"/>
              </a:ext>
            </a:extLst>
          </p:cNvPr>
          <p:cNvSpPr>
            <a:spLocks noGrp="1"/>
          </p:cNvSpPr>
          <p:nvPr>
            <p:ph type="body" sz="quarter" idx="13"/>
          </p:nvPr>
        </p:nvSpPr>
        <p:spPr>
          <a:xfrm>
            <a:off x="4738254" y="832207"/>
            <a:ext cx="4816712" cy="1849348"/>
          </a:xfrm>
        </p:spPr>
        <p:txBody>
          <a:bodyPr>
            <a:normAutofit fontScale="85000" lnSpcReduction="10000"/>
          </a:bodyPr>
          <a:lstStyle/>
          <a:p>
            <a:r>
              <a:rPr lang="sv-SE" dirty="0"/>
              <a:t>Steg för att bädda in förnyelse i din popkulturturismverksamhet 
</a:t>
            </a:r>
            <a:endParaRPr lang="en-IE" dirty="0"/>
          </a:p>
        </p:txBody>
      </p:sp>
    </p:spTree>
    <p:extLst>
      <p:ext uri="{BB962C8B-B14F-4D97-AF65-F5344CB8AC3E}">
        <p14:creationId xmlns:p14="http://schemas.microsoft.com/office/powerpoint/2010/main" val="2396024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6877BF-4A83-4CB4-A587-69271F12734A}"/>
              </a:ext>
            </a:extLst>
          </p:cNvPr>
          <p:cNvSpPr>
            <a:spLocks noGrp="1"/>
          </p:cNvSpPr>
          <p:nvPr>
            <p:ph type="body" sz="quarter" idx="14"/>
          </p:nvPr>
        </p:nvSpPr>
        <p:spPr>
          <a:xfrm>
            <a:off x="6843009" y="2887081"/>
            <a:ext cx="4902027" cy="2768574"/>
          </a:xfrm>
        </p:spPr>
        <p:txBody>
          <a:bodyPr/>
          <a:lstStyle/>
          <a:p>
            <a:r>
              <a:rPr lang="sv-SE" dirty="0"/>
              <a:t>Bli inspirerad av din gemenskap och använd </a:t>
            </a:r>
            <a:r>
              <a:rPr lang="sv-SE" dirty="0" err="1"/>
              <a:t>storytelling</a:t>
            </a:r>
            <a:r>
              <a:rPr lang="sv-SE" dirty="0"/>
              <a:t> till din fördel för att berätta autentiska historier för att interagera med dina kunder.
</a:t>
            </a:r>
            <a:endParaRPr lang="en-IE" dirty="0"/>
          </a:p>
        </p:txBody>
      </p:sp>
      <p:sp>
        <p:nvSpPr>
          <p:cNvPr id="4" name="Text Placeholder 3">
            <a:extLst>
              <a:ext uri="{FF2B5EF4-FFF2-40B4-BE49-F238E27FC236}">
                <a16:creationId xmlns:a16="http://schemas.microsoft.com/office/drawing/2014/main" id="{7843D4B8-27F5-4DE0-90C8-54B9AC167A9B}"/>
              </a:ext>
            </a:extLst>
          </p:cNvPr>
          <p:cNvSpPr>
            <a:spLocks noGrp="1"/>
          </p:cNvSpPr>
          <p:nvPr>
            <p:ph type="body" sz="quarter" idx="15"/>
          </p:nvPr>
        </p:nvSpPr>
        <p:spPr/>
        <p:txBody>
          <a:bodyPr/>
          <a:lstStyle/>
          <a:p>
            <a:r>
              <a:rPr lang="en-IE" dirty="0"/>
              <a:t>4</a:t>
            </a:r>
          </a:p>
        </p:txBody>
      </p:sp>
      <p:sp>
        <p:nvSpPr>
          <p:cNvPr id="11" name="Text Placeholder 4">
            <a:extLst>
              <a:ext uri="{FF2B5EF4-FFF2-40B4-BE49-F238E27FC236}">
                <a16:creationId xmlns:a16="http://schemas.microsoft.com/office/drawing/2014/main" id="{0E0A839C-D7BB-40F2-83FD-CA6167035E99}"/>
              </a:ext>
            </a:extLst>
          </p:cNvPr>
          <p:cNvSpPr>
            <a:spLocks noGrp="1"/>
          </p:cNvSpPr>
          <p:nvPr>
            <p:ph type="body" sz="quarter" idx="13"/>
          </p:nvPr>
        </p:nvSpPr>
        <p:spPr>
          <a:xfrm>
            <a:off x="4738254" y="832207"/>
            <a:ext cx="4816712" cy="1849348"/>
          </a:xfrm>
        </p:spPr>
        <p:txBody>
          <a:bodyPr>
            <a:normAutofit fontScale="85000" lnSpcReduction="10000"/>
          </a:bodyPr>
          <a:lstStyle/>
          <a:p>
            <a:r>
              <a:rPr lang="sv-SE" dirty="0"/>
              <a:t>Steg för att bädda in förnyelse i din popkulturturismverksamhet 
</a:t>
            </a:r>
            <a:endParaRPr lang="en-IE" dirty="0"/>
          </a:p>
        </p:txBody>
      </p:sp>
      <p:pic>
        <p:nvPicPr>
          <p:cNvPr id="7" name="Picture Placeholder 6" descr="A picture containing tree, outdoor&#10;&#10;Description automatically generated">
            <a:extLst>
              <a:ext uri="{FF2B5EF4-FFF2-40B4-BE49-F238E27FC236}">
                <a16:creationId xmlns:a16="http://schemas.microsoft.com/office/drawing/2014/main" id="{7F547B89-4D44-42A3-8D45-CE646D6358A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447675" y="419669"/>
            <a:ext cx="4949825" cy="5981700"/>
          </a:xfrm>
        </p:spPr>
      </p:pic>
    </p:spTree>
    <p:extLst>
      <p:ext uri="{BB962C8B-B14F-4D97-AF65-F5344CB8AC3E}">
        <p14:creationId xmlns:p14="http://schemas.microsoft.com/office/powerpoint/2010/main" val="191016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6877BF-4A83-4CB4-A587-69271F12734A}"/>
              </a:ext>
            </a:extLst>
          </p:cNvPr>
          <p:cNvSpPr>
            <a:spLocks noGrp="1"/>
          </p:cNvSpPr>
          <p:nvPr>
            <p:ph type="body" sz="quarter" idx="14"/>
          </p:nvPr>
        </p:nvSpPr>
        <p:spPr>
          <a:xfrm>
            <a:off x="6843009" y="3380233"/>
            <a:ext cx="4902027" cy="2768574"/>
          </a:xfrm>
        </p:spPr>
        <p:txBody>
          <a:bodyPr/>
          <a:lstStyle/>
          <a:p>
            <a:r>
              <a:rPr lang="sv-SE" dirty="0"/>
              <a:t>Var kreativ och orädd för att tänka annorlunda. Hitta nya lösningar och engagera samhället omkring dig. Turismen överlappar en mängd olika sektorer (till exempel popkultur som vi har lärt oss!), så utforska dessa överlappningar och hur du kan använda dem till din fördel.
</a:t>
            </a:r>
            <a:endParaRPr lang="en-IE" dirty="0"/>
          </a:p>
        </p:txBody>
      </p:sp>
      <p:sp>
        <p:nvSpPr>
          <p:cNvPr id="4" name="Text Placeholder 3">
            <a:extLst>
              <a:ext uri="{FF2B5EF4-FFF2-40B4-BE49-F238E27FC236}">
                <a16:creationId xmlns:a16="http://schemas.microsoft.com/office/drawing/2014/main" id="{7843D4B8-27F5-4DE0-90C8-54B9AC167A9B}"/>
              </a:ext>
            </a:extLst>
          </p:cNvPr>
          <p:cNvSpPr>
            <a:spLocks noGrp="1"/>
          </p:cNvSpPr>
          <p:nvPr>
            <p:ph type="body" sz="quarter" idx="15"/>
          </p:nvPr>
        </p:nvSpPr>
        <p:spPr/>
        <p:txBody>
          <a:bodyPr/>
          <a:lstStyle/>
          <a:p>
            <a:r>
              <a:rPr lang="en-IE" dirty="0"/>
              <a:t>5</a:t>
            </a:r>
          </a:p>
        </p:txBody>
      </p:sp>
      <p:sp>
        <p:nvSpPr>
          <p:cNvPr id="11" name="Text Placeholder 4">
            <a:extLst>
              <a:ext uri="{FF2B5EF4-FFF2-40B4-BE49-F238E27FC236}">
                <a16:creationId xmlns:a16="http://schemas.microsoft.com/office/drawing/2014/main" id="{0E0A839C-D7BB-40F2-83FD-CA6167035E99}"/>
              </a:ext>
            </a:extLst>
          </p:cNvPr>
          <p:cNvSpPr>
            <a:spLocks noGrp="1"/>
          </p:cNvSpPr>
          <p:nvPr>
            <p:ph type="body" sz="quarter" idx="13"/>
          </p:nvPr>
        </p:nvSpPr>
        <p:spPr>
          <a:xfrm>
            <a:off x="4738254" y="832207"/>
            <a:ext cx="4816712" cy="1849348"/>
          </a:xfrm>
        </p:spPr>
        <p:txBody>
          <a:bodyPr>
            <a:normAutofit fontScale="85000" lnSpcReduction="10000"/>
          </a:bodyPr>
          <a:lstStyle/>
          <a:p>
            <a:r>
              <a:rPr lang="sv-SE" dirty="0"/>
              <a:t>Steg för att bädda in förnyelse i din popkulturturismverksamhet 
</a:t>
            </a:r>
            <a:endParaRPr lang="en-IE" dirty="0"/>
          </a:p>
        </p:txBody>
      </p:sp>
      <p:pic>
        <p:nvPicPr>
          <p:cNvPr id="8" name="Picture Placeholder 7" descr="A picture containing cloth, indoor, paper, pink&#10;&#10;Description automatically generated">
            <a:extLst>
              <a:ext uri="{FF2B5EF4-FFF2-40B4-BE49-F238E27FC236}">
                <a16:creationId xmlns:a16="http://schemas.microsoft.com/office/drawing/2014/main" id="{DCB21FD2-8FFE-4300-83E9-33443D5DA1C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10811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5A9F11-4DD6-48DD-9200-553900F2501D}"/>
              </a:ext>
            </a:extLst>
          </p:cNvPr>
          <p:cNvSpPr>
            <a:spLocks noGrp="1"/>
          </p:cNvSpPr>
          <p:nvPr>
            <p:ph type="body" sz="quarter" idx="13"/>
          </p:nvPr>
        </p:nvSpPr>
        <p:spPr>
          <a:xfrm>
            <a:off x="0" y="599198"/>
            <a:ext cx="12191999" cy="1358487"/>
          </a:xfrm>
        </p:spPr>
        <p:txBody>
          <a:bodyPr>
            <a:noAutofit/>
          </a:bodyPr>
          <a:lstStyle/>
          <a:p>
            <a:r>
              <a:rPr lang="sv-SE" dirty="0"/>
              <a:t>Regenerativ och hållbar popkulturturism – vägledande principer...
</a:t>
            </a:r>
            <a:endParaRPr lang="en-IE" dirty="0"/>
          </a:p>
        </p:txBody>
      </p:sp>
      <p:sp>
        <p:nvSpPr>
          <p:cNvPr id="3" name="Text Placeholder 2">
            <a:extLst>
              <a:ext uri="{FF2B5EF4-FFF2-40B4-BE49-F238E27FC236}">
                <a16:creationId xmlns:a16="http://schemas.microsoft.com/office/drawing/2014/main" id="{3E14BF8F-88BD-4127-8A8A-71263E91FAC9}"/>
              </a:ext>
            </a:extLst>
          </p:cNvPr>
          <p:cNvSpPr>
            <a:spLocks noGrp="1"/>
          </p:cNvSpPr>
          <p:nvPr>
            <p:ph type="body" sz="quarter" idx="14"/>
          </p:nvPr>
        </p:nvSpPr>
        <p:spPr>
          <a:xfrm>
            <a:off x="2275755" y="2380402"/>
            <a:ext cx="3991481" cy="1404352"/>
          </a:xfrm>
        </p:spPr>
        <p:txBody>
          <a:bodyPr>
            <a:noAutofit/>
          </a:bodyPr>
          <a:lstStyle/>
          <a:p>
            <a:r>
              <a:rPr lang="sv-SE" sz="2400" b="0" dirty="0"/>
              <a:t>UNWTO och OECD har lagt tonvikten på hållbar turism när man startar upp turismen igen efter Covid-19.
</a:t>
            </a:r>
            <a:endParaRPr lang="en-IE" sz="2400" b="0" dirty="0"/>
          </a:p>
        </p:txBody>
      </p:sp>
      <p:sp>
        <p:nvSpPr>
          <p:cNvPr id="5" name="Text Placeholder 4">
            <a:extLst>
              <a:ext uri="{FF2B5EF4-FFF2-40B4-BE49-F238E27FC236}">
                <a16:creationId xmlns:a16="http://schemas.microsoft.com/office/drawing/2014/main" id="{8E0ECDD0-64CC-4954-9FC3-B1F7ABA5848E}"/>
              </a:ext>
            </a:extLst>
          </p:cNvPr>
          <p:cNvSpPr>
            <a:spLocks noGrp="1"/>
          </p:cNvSpPr>
          <p:nvPr>
            <p:ph type="body" sz="quarter" idx="16"/>
          </p:nvPr>
        </p:nvSpPr>
        <p:spPr>
          <a:xfrm>
            <a:off x="8223313" y="2336270"/>
            <a:ext cx="3674161" cy="1092729"/>
          </a:xfrm>
        </p:spPr>
        <p:txBody>
          <a:bodyPr>
            <a:noAutofit/>
          </a:bodyPr>
          <a:lstStyle/>
          <a:p>
            <a:r>
              <a:rPr lang="sv-SE" sz="2400" b="0" dirty="0"/>
              <a:t>Ökat fokus på lokala/regionala behov och önskemål och kommuner/invånare
</a:t>
            </a:r>
            <a:endParaRPr lang="en-IE" sz="2400" b="0" dirty="0"/>
          </a:p>
        </p:txBody>
      </p:sp>
      <p:sp>
        <p:nvSpPr>
          <p:cNvPr id="7" name="Text Placeholder 6">
            <a:extLst>
              <a:ext uri="{FF2B5EF4-FFF2-40B4-BE49-F238E27FC236}">
                <a16:creationId xmlns:a16="http://schemas.microsoft.com/office/drawing/2014/main" id="{1C261522-1BD4-4EF1-8275-42DA0FA6B2DE}"/>
              </a:ext>
            </a:extLst>
          </p:cNvPr>
          <p:cNvSpPr>
            <a:spLocks noGrp="1"/>
          </p:cNvSpPr>
          <p:nvPr>
            <p:ph type="body" sz="quarter" idx="18"/>
          </p:nvPr>
        </p:nvSpPr>
        <p:spPr>
          <a:xfrm>
            <a:off x="2275754" y="4520784"/>
            <a:ext cx="4186691" cy="1489598"/>
          </a:xfrm>
        </p:spPr>
        <p:txBody>
          <a:bodyPr>
            <a:noAutofit/>
          </a:bodyPr>
          <a:lstStyle/>
          <a:p>
            <a:r>
              <a:rPr lang="sv-SE" sz="2400" b="0" dirty="0"/>
              <a:t>Regenerativ/hållbar/</a:t>
            </a:r>
            <a:r>
              <a:rPr lang="sv-SE" sz="2400" b="0" dirty="0" err="1"/>
              <a:t>popkulturisk</a:t>
            </a:r>
            <a:r>
              <a:rPr lang="sv-SE" sz="2400" b="0" dirty="0"/>
              <a:t> turism måste födas ur ett samarbete mellan offentliga institutioner, den privata sektorn och värdsamhällena.
</a:t>
            </a:r>
            <a:endParaRPr lang="en-IE" sz="2400" b="0" dirty="0"/>
          </a:p>
        </p:txBody>
      </p:sp>
      <p:sp>
        <p:nvSpPr>
          <p:cNvPr id="9" name="Text Placeholder 8">
            <a:extLst>
              <a:ext uri="{FF2B5EF4-FFF2-40B4-BE49-F238E27FC236}">
                <a16:creationId xmlns:a16="http://schemas.microsoft.com/office/drawing/2014/main" id="{5EA40870-B977-4C9B-A76C-949B5E08D9E4}"/>
              </a:ext>
            </a:extLst>
          </p:cNvPr>
          <p:cNvSpPr>
            <a:spLocks noGrp="1"/>
          </p:cNvSpPr>
          <p:nvPr>
            <p:ph type="body" sz="quarter" idx="20"/>
          </p:nvPr>
        </p:nvSpPr>
        <p:spPr>
          <a:xfrm>
            <a:off x="8223313" y="4507475"/>
            <a:ext cx="3550871" cy="1741053"/>
          </a:xfrm>
        </p:spPr>
        <p:txBody>
          <a:bodyPr>
            <a:normAutofit lnSpcReduction="10000"/>
          </a:bodyPr>
          <a:lstStyle/>
          <a:p>
            <a:r>
              <a:rPr lang="sv-SE" sz="2400" b="0" dirty="0"/>
              <a:t>Nyckeln är att hitta en bättre balans inom turistnäringen och värdsamhällena framöver.
</a:t>
            </a:r>
            <a:endParaRPr lang="en-IE" sz="2400" b="0" dirty="0"/>
          </a:p>
        </p:txBody>
      </p:sp>
      <p:pic>
        <p:nvPicPr>
          <p:cNvPr id="12" name="Graphic 11" descr="Court outline">
            <a:extLst>
              <a:ext uri="{FF2B5EF4-FFF2-40B4-BE49-F238E27FC236}">
                <a16:creationId xmlns:a16="http://schemas.microsoft.com/office/drawing/2014/main" id="{8C2C0774-C103-4ADE-8E83-6F3AFA0CA6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4607" y="2450385"/>
            <a:ext cx="914400" cy="914400"/>
          </a:xfrm>
          <a:prstGeom prst="rect">
            <a:avLst/>
          </a:prstGeom>
        </p:spPr>
      </p:pic>
      <p:pic>
        <p:nvPicPr>
          <p:cNvPr id="14" name="Graphic 13" descr="Cheers outline">
            <a:extLst>
              <a:ext uri="{FF2B5EF4-FFF2-40B4-BE49-F238E27FC236}">
                <a16:creationId xmlns:a16="http://schemas.microsoft.com/office/drawing/2014/main" id="{0C4ABDA8-793F-4300-950A-F38633443B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8943" y="4677310"/>
            <a:ext cx="914400" cy="914400"/>
          </a:xfrm>
          <a:prstGeom prst="rect">
            <a:avLst/>
          </a:prstGeom>
        </p:spPr>
      </p:pic>
      <p:pic>
        <p:nvPicPr>
          <p:cNvPr id="16" name="Graphic 15" descr="Neighborhood outline">
            <a:extLst>
              <a:ext uri="{FF2B5EF4-FFF2-40B4-BE49-F238E27FC236}">
                <a16:creationId xmlns:a16="http://schemas.microsoft.com/office/drawing/2014/main" id="{1C2B905D-3B38-4462-B277-432FC1134E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33344" y="2403097"/>
            <a:ext cx="914400" cy="914400"/>
          </a:xfrm>
          <a:prstGeom prst="rect">
            <a:avLst/>
          </a:prstGeom>
        </p:spPr>
      </p:pic>
      <p:pic>
        <p:nvPicPr>
          <p:cNvPr id="18" name="Graphic 17" descr="Stacked Rocks outline">
            <a:extLst>
              <a:ext uri="{FF2B5EF4-FFF2-40B4-BE49-F238E27FC236}">
                <a16:creationId xmlns:a16="http://schemas.microsoft.com/office/drawing/2014/main" id="{58DFD632-9323-4A9D-824C-D55ADD3682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33344" y="4633644"/>
            <a:ext cx="914400" cy="914400"/>
          </a:xfrm>
          <a:prstGeom prst="rect">
            <a:avLst/>
          </a:prstGeom>
        </p:spPr>
      </p:pic>
    </p:spTree>
    <p:extLst>
      <p:ext uri="{BB962C8B-B14F-4D97-AF65-F5344CB8AC3E}">
        <p14:creationId xmlns:p14="http://schemas.microsoft.com/office/powerpoint/2010/main" val="788004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fontScale="85000" lnSpcReduction="20000"/>
          </a:bodyPr>
          <a:lstStyle/>
          <a:p>
            <a:r>
              <a:rPr lang="sv-SE" dirty="0"/>
              <a:t>AVSNITT 3
ÖVERTURISM – BIEBEREFFEKTEN, DEN FROZEN-EFFEKTEN MED MERA
</a:t>
            </a:r>
            <a:endParaRPr lang="en-IE" dirty="0"/>
          </a:p>
        </p:txBody>
      </p:sp>
      <p:sp>
        <p:nvSpPr>
          <p:cNvPr id="9" name="TextBox 8">
            <a:extLst>
              <a:ext uri="{FF2B5EF4-FFF2-40B4-BE49-F238E27FC236}">
                <a16:creationId xmlns:a16="http://schemas.microsoft.com/office/drawing/2014/main" id="{08492C31-2FE6-4140-8EB2-6ECC4144CC3A}"/>
              </a:ext>
            </a:extLst>
          </p:cNvPr>
          <p:cNvSpPr txBox="1"/>
          <p:nvPr/>
        </p:nvSpPr>
        <p:spPr>
          <a:xfrm>
            <a:off x="5408807" y="4003027"/>
            <a:ext cx="6395099" cy="1815882"/>
          </a:xfrm>
          <a:prstGeom prst="rect">
            <a:avLst/>
          </a:prstGeom>
          <a:noFill/>
        </p:spPr>
        <p:txBody>
          <a:bodyPr wrap="square">
            <a:spAutoFit/>
          </a:bodyPr>
          <a:lstStyle/>
          <a:p>
            <a:r>
              <a:rPr lang="is-IS" sz="2800" dirty="0">
                <a:solidFill>
                  <a:schemeClr val="bg1"/>
                </a:solidFill>
              </a:rPr>
              <a:t>In this section we will explore the </a:t>
            </a:r>
            <a:r>
              <a:rPr lang="en-US" sz="2800" dirty="0">
                <a:solidFill>
                  <a:schemeClr val="bg1"/>
                </a:solidFill>
              </a:rPr>
              <a:t>emphasised the need for regenerative tourism and new innovations in the sector.</a:t>
            </a:r>
          </a:p>
          <a:p>
            <a:endParaRPr lang="is-IS" sz="2800" dirty="0">
              <a:solidFill>
                <a:schemeClr val="bg1"/>
              </a:solidFill>
            </a:endParaRPr>
          </a:p>
        </p:txBody>
      </p:sp>
      <p:pic>
        <p:nvPicPr>
          <p:cNvPr id="6" name="Picture Placeholder 5" descr="A picture containing mountain, nature, sky, outdoor&#10;&#10;Description automatically generated">
            <a:extLst>
              <a:ext uri="{FF2B5EF4-FFF2-40B4-BE49-F238E27FC236}">
                <a16:creationId xmlns:a16="http://schemas.microsoft.com/office/drawing/2014/main" id="{346DF506-1B2E-4458-90D5-81807BDEE73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4187267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EBDD4F-EB2F-47D5-955C-CDCA48587B4C}"/>
              </a:ext>
            </a:extLst>
          </p:cNvPr>
          <p:cNvSpPr>
            <a:spLocks noGrp="1"/>
          </p:cNvSpPr>
          <p:nvPr>
            <p:ph type="body" sz="quarter" idx="13"/>
          </p:nvPr>
        </p:nvSpPr>
        <p:spPr/>
        <p:txBody>
          <a:bodyPr/>
          <a:lstStyle/>
          <a:p>
            <a:r>
              <a:rPr lang="en-IE" dirty="0" err="1"/>
              <a:t>Vad</a:t>
            </a:r>
            <a:r>
              <a:rPr lang="en-IE" dirty="0"/>
              <a:t> </a:t>
            </a:r>
            <a:r>
              <a:rPr lang="en-IE" dirty="0" err="1"/>
              <a:t>är</a:t>
            </a:r>
            <a:r>
              <a:rPr lang="en-IE" dirty="0"/>
              <a:t> </a:t>
            </a:r>
            <a:r>
              <a:rPr lang="en-IE" dirty="0" err="1"/>
              <a:t>överturism</a:t>
            </a:r>
            <a:r>
              <a:rPr lang="en-IE" dirty="0"/>
              <a:t>?
</a:t>
            </a:r>
          </a:p>
        </p:txBody>
      </p:sp>
      <p:sp>
        <p:nvSpPr>
          <p:cNvPr id="3" name="Text Placeholder 2">
            <a:extLst>
              <a:ext uri="{FF2B5EF4-FFF2-40B4-BE49-F238E27FC236}">
                <a16:creationId xmlns:a16="http://schemas.microsoft.com/office/drawing/2014/main" id="{7887148C-81E6-4A3F-976C-AC8D5131A610}"/>
              </a:ext>
            </a:extLst>
          </p:cNvPr>
          <p:cNvSpPr>
            <a:spLocks noGrp="1"/>
          </p:cNvSpPr>
          <p:nvPr>
            <p:ph type="body" sz="quarter" idx="14"/>
          </p:nvPr>
        </p:nvSpPr>
        <p:spPr>
          <a:xfrm>
            <a:off x="466333" y="4148373"/>
            <a:ext cx="10013308" cy="469184"/>
          </a:xfrm>
        </p:spPr>
        <p:txBody>
          <a:bodyPr/>
          <a:lstStyle/>
          <a:p>
            <a:pPr marL="0" indent="0">
              <a:buNone/>
            </a:pPr>
            <a:endParaRPr lang="is-IS" dirty="0"/>
          </a:p>
          <a:p>
            <a:r>
              <a:rPr lang="sv-SE" dirty="0">
                <a:solidFill>
                  <a:srgbClr val="9A2E90"/>
                </a:solidFill>
              </a:rPr>
              <a:t>Utan korrekt förvaltning eller tillsyn kan alltför många turister orsaka påfrestningar på infrastrukturer, natur och invånare/samhällen. 
</a:t>
            </a:r>
            <a:r>
              <a:rPr lang="sv-SE" dirty="0"/>
              <a:t>Men frasen överturism är ofta kritiserad och det hävdas att snarare än turistantalet, handlar det mer om förvaltning, kontroll av människors flöde och se till att rätt infrastruktur finns på plats för att hantera antalet besökare.
</a:t>
            </a:r>
            <a:endParaRPr lang="en-IE" dirty="0"/>
          </a:p>
        </p:txBody>
      </p:sp>
      <p:sp>
        <p:nvSpPr>
          <p:cNvPr id="6" name="TextBox 5">
            <a:extLst>
              <a:ext uri="{FF2B5EF4-FFF2-40B4-BE49-F238E27FC236}">
                <a16:creationId xmlns:a16="http://schemas.microsoft.com/office/drawing/2014/main" id="{EB679B8E-B67D-49A8-8B3F-53ECA4A1E6BA}"/>
              </a:ext>
            </a:extLst>
          </p:cNvPr>
          <p:cNvSpPr txBox="1"/>
          <p:nvPr/>
        </p:nvSpPr>
        <p:spPr>
          <a:xfrm>
            <a:off x="388093" y="2459504"/>
            <a:ext cx="2813094" cy="2308324"/>
          </a:xfrm>
          <a:prstGeom prst="rect">
            <a:avLst/>
          </a:prstGeom>
          <a:noFill/>
        </p:spPr>
        <p:txBody>
          <a:bodyPr wrap="square">
            <a:spAutoFit/>
          </a:bodyPr>
          <a:lstStyle/>
          <a:p>
            <a:r>
              <a:rPr lang="sv-SE" sz="2400" dirty="0">
                <a:solidFill>
                  <a:schemeClr val="bg1"/>
                </a:solidFill>
              </a:rPr>
              <a:t>När vissa platser lockar alltför många turister kan det orsaka oönskade effekter ...
</a:t>
            </a:r>
            <a:endParaRPr lang="is-IS" sz="2400" dirty="0">
              <a:solidFill>
                <a:schemeClr val="bg1"/>
              </a:solidFill>
            </a:endParaRPr>
          </a:p>
        </p:txBody>
      </p:sp>
      <p:pic>
        <p:nvPicPr>
          <p:cNvPr id="14" name="Picture Placeholder 13" descr="A group of people standing next to a waterfall&#10;&#10;Description automatically generated with medium confidence">
            <a:extLst>
              <a:ext uri="{FF2B5EF4-FFF2-40B4-BE49-F238E27FC236}">
                <a16:creationId xmlns:a16="http://schemas.microsoft.com/office/drawing/2014/main" id="{5DCBCE10-518C-4344-82AD-F5AC3086AA7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48757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7A59DA6-7D31-4A44-958F-1584C57AC415}"/>
              </a:ext>
            </a:extLst>
          </p:cNvPr>
          <p:cNvSpPr>
            <a:spLocks noGrp="1"/>
          </p:cNvSpPr>
          <p:nvPr>
            <p:ph type="body" sz="quarter" idx="14"/>
          </p:nvPr>
        </p:nvSpPr>
        <p:spPr>
          <a:xfrm>
            <a:off x="4489808" y="3907680"/>
            <a:ext cx="7256103" cy="2164180"/>
          </a:xfrm>
        </p:spPr>
        <p:txBody>
          <a:bodyPr/>
          <a:lstStyle/>
          <a:p>
            <a:r>
              <a:rPr lang="sv-SE" dirty="0"/>
              <a:t>Men hans musikvideo visade också två relativt okända platser:
</a:t>
            </a:r>
            <a:r>
              <a:rPr lang="is-IS" dirty="0">
                <a:solidFill>
                  <a:srgbClr val="9A2E90"/>
                </a:solidFill>
              </a:rPr>
              <a:t>Den vackra kanjonen Fjarðarárgljúfur
Det gamla flygplansvraket i Sólheimasandur
</a:t>
            </a:r>
            <a:r>
              <a:rPr lang="sv-SE" dirty="0"/>
              <a:t>Båda platserna såg en drastisk ökning av besök efter videon.
</a:t>
            </a:r>
            <a:endParaRPr lang="en-IE" dirty="0"/>
          </a:p>
        </p:txBody>
      </p:sp>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9"/>
            <a:ext cx="7256104" cy="25309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lnSpcReduction="10000"/>
          </a:bodyPr>
          <a:lstStyle/>
          <a:p>
            <a:r>
              <a:rPr lang="sv-SE" sz="2400" dirty="0"/>
              <a:t>2015 släppte Justin </a:t>
            </a:r>
            <a:r>
              <a:rPr lang="sv-SE" sz="2400" dirty="0" err="1"/>
              <a:t>Bieber</a:t>
            </a:r>
            <a:r>
              <a:rPr lang="sv-SE" sz="2400" dirty="0"/>
              <a:t> en musikvideo till låten </a:t>
            </a:r>
            <a:r>
              <a:rPr lang="sv-SE" sz="2400" dirty="0" err="1"/>
              <a:t>I'll</a:t>
            </a:r>
            <a:r>
              <a:rPr lang="sv-SE" sz="2400" dirty="0"/>
              <a:t> Show </a:t>
            </a:r>
            <a:r>
              <a:rPr lang="sv-SE" sz="2400" dirty="0" err="1"/>
              <a:t>You</a:t>
            </a:r>
            <a:r>
              <a:rPr lang="sv-SE" sz="2400" dirty="0"/>
              <a:t> i november som spelades in på södra Island.
</a:t>
            </a:r>
            <a:r>
              <a:rPr lang="sv-SE" sz="2600" b="0" dirty="0"/>
              <a:t>Videon visade </a:t>
            </a:r>
            <a:r>
              <a:rPr lang="sv-SE" sz="2600" b="0" dirty="0" err="1"/>
              <a:t>Bieber</a:t>
            </a:r>
            <a:r>
              <a:rPr lang="sv-SE" sz="2600" b="0" dirty="0"/>
              <a:t> springa runt många av södra Islands välkända attraktioner som vattenfallen </a:t>
            </a:r>
            <a:r>
              <a:rPr lang="sv-SE" sz="2600" b="0" dirty="0" err="1"/>
              <a:t>Seljalandsfoss</a:t>
            </a:r>
            <a:r>
              <a:rPr lang="sv-SE" sz="2600" b="0" dirty="0"/>
              <a:t> och </a:t>
            </a:r>
            <a:r>
              <a:rPr lang="sv-SE" sz="2600" b="0" dirty="0" err="1"/>
              <a:t>Skógarfoss</a:t>
            </a:r>
            <a:r>
              <a:rPr lang="sv-SE" sz="2600" b="0" dirty="0"/>
              <a:t> och glaciärlagunen </a:t>
            </a:r>
            <a:r>
              <a:rPr lang="sv-SE" sz="2600" b="0" dirty="0" err="1"/>
              <a:t>Jökulsárlón</a:t>
            </a:r>
            <a:r>
              <a:rPr lang="sv-SE" sz="2600" b="0" dirty="0"/>
              <a:t>.
</a:t>
            </a:r>
            <a:endParaRPr lang="is-IS" sz="2600" dirty="0"/>
          </a:p>
          <a:p>
            <a:endParaRPr lang="en-IE" sz="3100" b="0" dirty="0"/>
          </a:p>
        </p:txBody>
      </p:sp>
      <p:pic>
        <p:nvPicPr>
          <p:cNvPr id="12" name="Picture Placeholder 11">
            <a:extLst>
              <a:ext uri="{FF2B5EF4-FFF2-40B4-BE49-F238E27FC236}">
                <a16:creationId xmlns:a16="http://schemas.microsoft.com/office/drawing/2014/main" id="{DA25E9C9-D679-4FE0-9145-C7FB245DEC1E}"/>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446088" y="368747"/>
            <a:ext cx="3798887" cy="3864206"/>
          </a:xfrm>
          <a:prstGeom prst="rect">
            <a:avLst/>
          </a:prstGeom>
        </p:spPr>
      </p:pic>
      <p:sp>
        <p:nvSpPr>
          <p:cNvPr id="19" name="TextBox 18">
            <a:extLst>
              <a:ext uri="{FF2B5EF4-FFF2-40B4-BE49-F238E27FC236}">
                <a16:creationId xmlns:a16="http://schemas.microsoft.com/office/drawing/2014/main" id="{54BE4CB7-0E4E-4301-835A-7BC87D030799}"/>
              </a:ext>
            </a:extLst>
          </p:cNvPr>
          <p:cNvSpPr txBox="1"/>
          <p:nvPr/>
        </p:nvSpPr>
        <p:spPr>
          <a:xfrm>
            <a:off x="4489808" y="185975"/>
            <a:ext cx="7328023" cy="1200329"/>
          </a:xfrm>
          <a:prstGeom prst="rect">
            <a:avLst/>
          </a:prstGeom>
          <a:solidFill>
            <a:srgbClr val="9A2E90"/>
          </a:solidFill>
        </p:spPr>
        <p:txBody>
          <a:bodyPr wrap="square" rtlCol="0">
            <a:spAutoFit/>
          </a:bodyPr>
          <a:lstStyle/>
          <a:p>
            <a:pPr lvl="0">
              <a:defRPr/>
            </a:pPr>
            <a:r>
              <a:rPr lang="en-US" sz="3600" dirty="0">
                <a:solidFill>
                  <a:schemeClr val="bg1"/>
                </a:solidFill>
              </a:rPr>
              <a:t>Bieber-</a:t>
            </a:r>
            <a:r>
              <a:rPr lang="en-US" sz="3600" dirty="0" err="1">
                <a:solidFill>
                  <a:schemeClr val="bg1"/>
                </a:solidFill>
              </a:rPr>
              <a:t>effekten</a:t>
            </a:r>
            <a:r>
              <a:rPr lang="en-US" sz="3600" dirty="0">
                <a:solidFill>
                  <a:schemeClr val="bg1"/>
                </a:solidFill>
              </a:rPr>
              <a:t> </a:t>
            </a:r>
            <a:r>
              <a:rPr lang="en-US" sz="3600" dirty="0" err="1">
                <a:solidFill>
                  <a:schemeClr val="bg1"/>
                </a:solidFill>
              </a:rPr>
              <a:t>på</a:t>
            </a:r>
            <a:r>
              <a:rPr lang="en-US" sz="3600" dirty="0">
                <a:solidFill>
                  <a:schemeClr val="bg1"/>
                </a:solidFill>
              </a:rPr>
              <a:t> Island
</a:t>
            </a:r>
            <a:endParaRPr lang="en-IE" sz="2300" dirty="0">
              <a:solidFill>
                <a:schemeClr val="bg1"/>
              </a:solidFill>
            </a:endParaRPr>
          </a:p>
        </p:txBody>
      </p:sp>
      <p:pic>
        <p:nvPicPr>
          <p:cNvPr id="22" name="Picture Placeholder 21">
            <a:extLst>
              <a:ext uri="{FF2B5EF4-FFF2-40B4-BE49-F238E27FC236}">
                <a16:creationId xmlns:a16="http://schemas.microsoft.com/office/drawing/2014/main" id="{2CC04547-E7BE-4022-B83D-9920E91644A8}"/>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a:stretch/>
        </p:blipFill>
        <p:spPr>
          <a:xfrm>
            <a:off x="1414456" y="4284324"/>
            <a:ext cx="1862150" cy="1819345"/>
          </a:xfrm>
          <a:prstGeom prst="rect">
            <a:avLst/>
          </a:prstGeom>
        </p:spPr>
      </p:pic>
    </p:spTree>
    <p:extLst>
      <p:ext uri="{BB962C8B-B14F-4D97-AF65-F5344CB8AC3E}">
        <p14:creationId xmlns:p14="http://schemas.microsoft.com/office/powerpoint/2010/main" val="584468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7A59DA6-7D31-4A44-958F-1584C57AC415}"/>
              </a:ext>
            </a:extLst>
          </p:cNvPr>
          <p:cNvSpPr>
            <a:spLocks noGrp="1"/>
          </p:cNvSpPr>
          <p:nvPr>
            <p:ph type="body" sz="quarter" idx="14"/>
          </p:nvPr>
        </p:nvSpPr>
        <p:spPr>
          <a:xfrm>
            <a:off x="7808359" y="3546595"/>
            <a:ext cx="4171307" cy="2164180"/>
          </a:xfrm>
        </p:spPr>
        <p:txBody>
          <a:bodyPr/>
          <a:lstStyle/>
          <a:p>
            <a:r>
              <a:rPr lang="sv-SE" dirty="0"/>
              <a:t>Besöken i </a:t>
            </a:r>
            <a:r>
              <a:rPr lang="sv-SE" dirty="0" err="1"/>
              <a:t>Fjarðarárgljúfur</a:t>
            </a:r>
            <a:r>
              <a:rPr lang="sv-SE" dirty="0"/>
              <a:t> </a:t>
            </a:r>
            <a:r>
              <a:rPr lang="sv-SE" dirty="0" err="1"/>
              <a:t>canyon</a:t>
            </a:r>
            <a:r>
              <a:rPr lang="sv-SE" dirty="0"/>
              <a:t> ökade med 87% mellan 2016 och 2017, och är fortfarande ett populärt resmål för turister idag.
</a:t>
            </a:r>
            <a:endParaRPr lang="en-IE" dirty="0"/>
          </a:p>
        </p:txBody>
      </p:sp>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635220" y="1508861"/>
            <a:ext cx="7272527" cy="17915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sv-SE" sz="2400" dirty="0" err="1"/>
              <a:t>Fjaðrárgljúfur</a:t>
            </a:r>
            <a:r>
              <a:rPr lang="sv-SE" sz="2400" dirty="0"/>
              <a:t> </a:t>
            </a:r>
            <a:r>
              <a:rPr lang="sv-SE" sz="2400" dirty="0" err="1"/>
              <a:t>canyon</a:t>
            </a:r>
            <a:r>
              <a:rPr lang="sv-SE" sz="2400" dirty="0"/>
              <a:t> på sydöstra Island är en av de vackraste platserna längs hela Islands sydkust. </a:t>
            </a:r>
            <a:r>
              <a:rPr lang="sv-SE" sz="2000" b="0" dirty="0"/>
              <a:t>Vandringsleden längs kanjonen ger magnifik utsikt över de branta klipporna. </a:t>
            </a:r>
            <a:endParaRPr lang="en-IE" sz="2000" b="0" dirty="0"/>
          </a:p>
          <a:p>
            <a:endParaRPr lang="en-IE" sz="3100" b="0" dirty="0"/>
          </a:p>
        </p:txBody>
      </p:sp>
      <p:pic>
        <p:nvPicPr>
          <p:cNvPr id="13" name="Picture Placeholder 12" descr="A picture containing outdoor, nature, rock&#10;&#10;Description automatically generated">
            <a:extLst>
              <a:ext uri="{FF2B5EF4-FFF2-40B4-BE49-F238E27FC236}">
                <a16:creationId xmlns:a16="http://schemas.microsoft.com/office/drawing/2014/main" id="{C8676BC4-F3E2-49C5-9369-D51A425E36BE}"/>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p:pic>
      <p:pic>
        <p:nvPicPr>
          <p:cNvPr id="17" name="Picture Placeholder 16" descr="A picture containing outdoor, rock, nature, mountain&#10;&#10;Description automatically generated">
            <a:extLst>
              <a:ext uri="{FF2B5EF4-FFF2-40B4-BE49-F238E27FC236}">
                <a16:creationId xmlns:a16="http://schemas.microsoft.com/office/drawing/2014/main" id="{1624F135-1509-44D3-96BE-ACCD2F76B3B4}"/>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p:blipFill>
        <p:spPr>
          <a:xfrm>
            <a:off x="446088" y="420118"/>
            <a:ext cx="3798887" cy="4222750"/>
          </a:xfrm>
        </p:spPr>
      </p:pic>
    </p:spTree>
    <p:extLst>
      <p:ext uri="{BB962C8B-B14F-4D97-AF65-F5344CB8AC3E}">
        <p14:creationId xmlns:p14="http://schemas.microsoft.com/office/powerpoint/2010/main" val="293132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4DE5250D-5F3B-4C1E-9068-CB693E1378FF}"/>
              </a:ext>
            </a:extLst>
          </p:cNvPr>
          <p:cNvPicPr>
            <a:picLocks noGrp="1" noChangeAspect="1"/>
          </p:cNvPicPr>
          <p:nvPr>
            <p:ph type="pic" sz="quarter" idx="10"/>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p:blipFill>
        <p:spPr>
          <a:xfrm>
            <a:off x="0" y="-14842"/>
            <a:ext cx="12239668" cy="7107413"/>
          </a:xfrm>
        </p:spPr>
      </p:pic>
      <p:sp>
        <p:nvSpPr>
          <p:cNvPr id="3" name="Text Placeholder 2">
            <a:extLst>
              <a:ext uri="{FF2B5EF4-FFF2-40B4-BE49-F238E27FC236}">
                <a16:creationId xmlns:a16="http://schemas.microsoft.com/office/drawing/2014/main" id="{7B0DD96D-6BF6-D54B-A106-3305D0491497}"/>
              </a:ext>
            </a:extLst>
          </p:cNvPr>
          <p:cNvSpPr>
            <a:spLocks noGrp="1"/>
          </p:cNvSpPr>
          <p:nvPr>
            <p:ph type="body" sz="quarter" idx="13"/>
          </p:nvPr>
        </p:nvSpPr>
        <p:spPr>
          <a:xfrm>
            <a:off x="388092" y="3200400"/>
            <a:ext cx="4691908" cy="2618509"/>
          </a:xfrm>
        </p:spPr>
        <p:txBody>
          <a:bodyPr>
            <a:normAutofit/>
          </a:bodyPr>
          <a:lstStyle/>
          <a:p>
            <a:pPr lvl="0">
              <a:defRPr/>
            </a:pPr>
            <a:r>
              <a:rPr lang="sv-SE" dirty="0">
                <a:solidFill>
                  <a:prstClr val="white"/>
                </a:solidFill>
              </a:rPr>
              <a:t>AVSNITT 1
COVID 19 OCH TURISM
</a:t>
            </a:r>
            <a:endParaRPr lang="en-US" sz="2300" dirty="0"/>
          </a:p>
        </p:txBody>
      </p:sp>
      <p:sp>
        <p:nvSpPr>
          <p:cNvPr id="7" name="TextBox 6">
            <a:extLst>
              <a:ext uri="{FF2B5EF4-FFF2-40B4-BE49-F238E27FC236}">
                <a16:creationId xmlns:a16="http://schemas.microsoft.com/office/drawing/2014/main" id="{FF9F6D36-838A-44FA-9D88-B8C9790BACDD}"/>
              </a:ext>
            </a:extLst>
          </p:cNvPr>
          <p:cNvSpPr txBox="1"/>
          <p:nvPr/>
        </p:nvSpPr>
        <p:spPr>
          <a:xfrm>
            <a:off x="5730453" y="3749027"/>
            <a:ext cx="6509215" cy="2246769"/>
          </a:xfrm>
          <a:prstGeom prst="rect">
            <a:avLst/>
          </a:prstGeom>
          <a:noFill/>
        </p:spPr>
        <p:txBody>
          <a:bodyPr wrap="square">
            <a:spAutoFit/>
          </a:bodyPr>
          <a:lstStyle/>
          <a:p>
            <a:r>
              <a:rPr lang="sv-SE" sz="2800" dirty="0">
                <a:solidFill>
                  <a:schemeClr val="bg1"/>
                </a:solidFill>
              </a:rPr>
              <a:t>I det här avsnittet undersöker vi den potentiella inverkan covid19 kommer att ha på framtida turism och dagens utmaningar för turistlandskapet i allmänhet.
</a:t>
            </a:r>
            <a:endParaRPr lang="is-IS" sz="2800" dirty="0">
              <a:solidFill>
                <a:schemeClr val="bg1"/>
              </a:solidFill>
            </a:endParaRPr>
          </a:p>
        </p:txBody>
      </p:sp>
    </p:spTree>
    <p:extLst>
      <p:ext uri="{BB962C8B-B14F-4D97-AF65-F5344CB8AC3E}">
        <p14:creationId xmlns:p14="http://schemas.microsoft.com/office/powerpoint/2010/main" val="3419280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2BDBEB0-9473-4123-9688-C8D323B5DDF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445569" y="472203"/>
            <a:ext cx="3798887" cy="4222750"/>
          </a:xfrm>
          <a:prstGeom prst="rect">
            <a:avLst/>
          </a:prstGeom>
        </p:spPr>
      </p:pic>
      <p:pic>
        <p:nvPicPr>
          <p:cNvPr id="10" name="Picture Placeholder 9">
            <a:extLst>
              <a:ext uri="{FF2B5EF4-FFF2-40B4-BE49-F238E27FC236}">
                <a16:creationId xmlns:a16="http://schemas.microsoft.com/office/drawing/2014/main" id="{48AB7861-66AB-49DD-92BF-5ADDCEC2B943}"/>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a:xfrm>
            <a:off x="4473578" y="3626970"/>
            <a:ext cx="2153253" cy="2341450"/>
          </a:xfrm>
          <a:prstGeom prst="rect">
            <a:avLst/>
          </a:prstGeom>
        </p:spPr>
      </p:pic>
      <p:sp>
        <p:nvSpPr>
          <p:cNvPr id="5" name="Text Placeholder 4">
            <a:extLst>
              <a:ext uri="{FF2B5EF4-FFF2-40B4-BE49-F238E27FC236}">
                <a16:creationId xmlns:a16="http://schemas.microsoft.com/office/drawing/2014/main" id="{E7A59DA6-7D31-4A44-958F-1584C57AC415}"/>
              </a:ext>
            </a:extLst>
          </p:cNvPr>
          <p:cNvSpPr>
            <a:spLocks noGrp="1"/>
          </p:cNvSpPr>
          <p:nvPr>
            <p:ph type="body" sz="quarter" idx="14"/>
          </p:nvPr>
        </p:nvSpPr>
        <p:spPr>
          <a:xfrm>
            <a:off x="6855953" y="3546595"/>
            <a:ext cx="5123714" cy="2164180"/>
          </a:xfrm>
        </p:spPr>
        <p:txBody>
          <a:bodyPr/>
          <a:lstStyle/>
          <a:p>
            <a:r>
              <a:rPr lang="sv-SE" dirty="0"/>
              <a:t>Under 2018 och 2019 stängdes kanjonen mellan mars och juni för att den känsliga vegetationen skulle kunna återhämta sig från de miljöskador som det ökade antalet besökare orsakar.
</a:t>
            </a:r>
            <a:endParaRPr lang="en-IE" dirty="0"/>
          </a:p>
        </p:txBody>
      </p:sp>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635220" y="1508861"/>
            <a:ext cx="7272527" cy="17915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sv-SE" sz="2400" dirty="0"/>
              <a:t>Medan den första ökningen av turister som besöker webbplatsen har tillskrivits </a:t>
            </a:r>
            <a:r>
              <a:rPr lang="sv-SE" sz="2400" dirty="0" err="1"/>
              <a:t>Biebers</a:t>
            </a:r>
            <a:r>
              <a:rPr lang="sv-SE" sz="2400" dirty="0"/>
              <a:t> video, förvärrades dess popularitet av </a:t>
            </a:r>
            <a:r>
              <a:rPr lang="sv-SE" sz="2400" dirty="0" err="1"/>
              <a:t>Instagram</a:t>
            </a:r>
            <a:r>
              <a:rPr lang="sv-SE" sz="2400" dirty="0"/>
              <a:t> och Game </a:t>
            </a:r>
            <a:r>
              <a:rPr lang="sv-SE" sz="2400" dirty="0" err="1"/>
              <a:t>of</a:t>
            </a:r>
            <a:r>
              <a:rPr lang="sv-SE" sz="2400" dirty="0"/>
              <a:t> </a:t>
            </a:r>
            <a:r>
              <a:rPr lang="sv-SE" sz="2400" dirty="0" err="1"/>
              <a:t>Thrones</a:t>
            </a:r>
            <a:r>
              <a:rPr lang="sv-SE" sz="2400" dirty="0"/>
              <a:t>.
</a:t>
            </a:r>
            <a:endParaRPr lang="is-IS" sz="2400" dirty="0"/>
          </a:p>
        </p:txBody>
      </p:sp>
    </p:spTree>
    <p:extLst>
      <p:ext uri="{BB962C8B-B14F-4D97-AF65-F5344CB8AC3E}">
        <p14:creationId xmlns:p14="http://schemas.microsoft.com/office/powerpoint/2010/main" val="787476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sv-SE" sz="2400" dirty="0" err="1"/>
              <a:t>Disney's</a:t>
            </a:r>
            <a:r>
              <a:rPr lang="sv-SE" sz="2400" dirty="0"/>
              <a:t> </a:t>
            </a:r>
            <a:r>
              <a:rPr lang="sv-SE" sz="2400" dirty="0" err="1"/>
              <a:t>Frozen</a:t>
            </a:r>
            <a:r>
              <a:rPr lang="sv-SE" sz="2400" dirty="0"/>
              <a:t> har väckt stor uppmärksamhet på platser som tros vara inspirationen till kungariket </a:t>
            </a:r>
            <a:r>
              <a:rPr lang="sv-SE" sz="2400" dirty="0" err="1"/>
              <a:t>Arendelle</a:t>
            </a:r>
            <a:r>
              <a:rPr lang="sv-SE" sz="2400" dirty="0"/>
              <a:t>. 
Som Hallstatt i Österrike
</a:t>
            </a:r>
            <a:endParaRPr lang="is-IS" sz="2400" dirty="0"/>
          </a:p>
        </p:txBody>
      </p:sp>
      <p:sp>
        <p:nvSpPr>
          <p:cNvPr id="19" name="TextBox 18">
            <a:extLst>
              <a:ext uri="{FF2B5EF4-FFF2-40B4-BE49-F238E27FC236}">
                <a16:creationId xmlns:a16="http://schemas.microsoft.com/office/drawing/2014/main" id="{54BE4CB7-0E4E-4301-835A-7BC87D030799}"/>
              </a:ext>
            </a:extLst>
          </p:cNvPr>
          <p:cNvSpPr txBox="1"/>
          <p:nvPr/>
        </p:nvSpPr>
        <p:spPr>
          <a:xfrm>
            <a:off x="4417888" y="297949"/>
            <a:ext cx="7328023" cy="1200329"/>
          </a:xfrm>
          <a:prstGeom prst="rect">
            <a:avLst/>
          </a:prstGeom>
          <a:solidFill>
            <a:srgbClr val="9A2E90"/>
          </a:solidFill>
        </p:spPr>
        <p:txBody>
          <a:bodyPr wrap="square" rtlCol="0">
            <a:spAutoFit/>
          </a:bodyPr>
          <a:lstStyle/>
          <a:p>
            <a:pPr lvl="0">
              <a:defRPr/>
            </a:pPr>
            <a:r>
              <a:rPr lang="en-US" sz="3600" dirty="0">
                <a:solidFill>
                  <a:schemeClr val="bg1"/>
                </a:solidFill>
              </a:rPr>
              <a:t>FROZEN-</a:t>
            </a:r>
            <a:r>
              <a:rPr lang="en-US" sz="3600" dirty="0" err="1">
                <a:solidFill>
                  <a:schemeClr val="bg1"/>
                </a:solidFill>
              </a:rPr>
              <a:t>effekten</a:t>
            </a:r>
            <a:r>
              <a:rPr lang="en-US" sz="3600" dirty="0">
                <a:solidFill>
                  <a:schemeClr val="bg1"/>
                </a:solidFill>
              </a:rPr>
              <a:t> – </a:t>
            </a:r>
            <a:r>
              <a:rPr lang="en-US" sz="3600" dirty="0" err="1">
                <a:solidFill>
                  <a:schemeClr val="bg1"/>
                </a:solidFill>
              </a:rPr>
              <a:t>Halstatt</a:t>
            </a:r>
            <a:r>
              <a:rPr lang="en-US" sz="3600" dirty="0">
                <a:solidFill>
                  <a:schemeClr val="bg1"/>
                </a:solidFill>
              </a:rPr>
              <a:t> Austria
</a:t>
            </a:r>
            <a:endParaRPr lang="en-IE" sz="2300" dirty="0">
              <a:solidFill>
                <a:schemeClr val="bg1"/>
              </a:solidFill>
            </a:endParaRPr>
          </a:p>
        </p:txBody>
      </p:sp>
      <p:sp>
        <p:nvSpPr>
          <p:cNvPr id="3" name="Text Placeholder 2">
            <a:extLst>
              <a:ext uri="{FF2B5EF4-FFF2-40B4-BE49-F238E27FC236}">
                <a16:creationId xmlns:a16="http://schemas.microsoft.com/office/drawing/2014/main" id="{91380E5C-4A7D-4D10-9BA0-EEB292DE5AD4}"/>
              </a:ext>
            </a:extLst>
          </p:cNvPr>
          <p:cNvSpPr>
            <a:spLocks noGrp="1"/>
          </p:cNvSpPr>
          <p:nvPr>
            <p:ph type="body" sz="quarter" idx="14"/>
          </p:nvPr>
        </p:nvSpPr>
        <p:spPr>
          <a:xfrm>
            <a:off x="7667270" y="3317082"/>
            <a:ext cx="4150562" cy="2164180"/>
          </a:xfrm>
        </p:spPr>
        <p:txBody>
          <a:bodyPr/>
          <a:lstStyle/>
          <a:p>
            <a:r>
              <a:rPr lang="sv-SE" dirty="0"/>
              <a:t>Hallstatt är ett världsarv sedan 1997
Det har 780 invånare men fick 10 000 besökare om dagen 2019!!
Detta har satt en enorm påfrestning på samhället och staden har kämpat för att hitta ett sätt att kontrollera antalet besökare</a:t>
            </a:r>
            <a:r>
              <a:rPr lang="en-US" dirty="0"/>
              <a:t>.</a:t>
            </a:r>
          </a:p>
          <a:p>
            <a:endParaRPr lang="en-IE" dirty="0"/>
          </a:p>
        </p:txBody>
      </p:sp>
      <p:pic>
        <p:nvPicPr>
          <p:cNvPr id="15" name="Picture Placeholder 14" descr="A picture containing snow, outdoor, mountain, nature&#10;&#10;Description automatically generated">
            <a:extLst>
              <a:ext uri="{FF2B5EF4-FFF2-40B4-BE49-F238E27FC236}">
                <a16:creationId xmlns:a16="http://schemas.microsoft.com/office/drawing/2014/main" id="{1E49746F-7EE5-4320-AF6C-B0493571CBE8}"/>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4489450" y="3328988"/>
            <a:ext cx="2992438" cy="3232150"/>
          </a:xfrm>
        </p:spPr>
      </p:pic>
      <p:pic>
        <p:nvPicPr>
          <p:cNvPr id="11" name="Picture Placeholder 10" descr="A picture containing mountain, outdoor, sky, water&#10;&#10;Description automatically generated">
            <a:extLst>
              <a:ext uri="{FF2B5EF4-FFF2-40B4-BE49-F238E27FC236}">
                <a16:creationId xmlns:a16="http://schemas.microsoft.com/office/drawing/2014/main" id="{7D677979-7FE8-4347-A605-6829C8EC523F}"/>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p:blipFill>
        <p:spPr>
          <a:xfrm>
            <a:off x="446088" y="471488"/>
            <a:ext cx="3798887" cy="4222750"/>
          </a:xfrm>
        </p:spPr>
      </p:pic>
    </p:spTree>
    <p:extLst>
      <p:ext uri="{BB962C8B-B14F-4D97-AF65-F5344CB8AC3E}">
        <p14:creationId xmlns:p14="http://schemas.microsoft.com/office/powerpoint/2010/main" val="2694297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sv-SE" sz="2400" dirty="0" err="1"/>
              <a:t>Disney's</a:t>
            </a:r>
            <a:r>
              <a:rPr lang="sv-SE" sz="2400" dirty="0"/>
              <a:t> </a:t>
            </a:r>
            <a:r>
              <a:rPr lang="sv-SE" sz="2400" dirty="0" err="1"/>
              <a:t>Frozen</a:t>
            </a:r>
            <a:r>
              <a:rPr lang="sv-SE" sz="2400" dirty="0"/>
              <a:t> har också lett till en ökning av besökare på Norges västkust, särskilt under sommaren.
</a:t>
            </a:r>
            <a:endParaRPr lang="is-IS" sz="2400" dirty="0"/>
          </a:p>
        </p:txBody>
      </p:sp>
      <p:sp>
        <p:nvSpPr>
          <p:cNvPr id="19" name="TextBox 18">
            <a:extLst>
              <a:ext uri="{FF2B5EF4-FFF2-40B4-BE49-F238E27FC236}">
                <a16:creationId xmlns:a16="http://schemas.microsoft.com/office/drawing/2014/main" id="{54BE4CB7-0E4E-4301-835A-7BC87D030799}"/>
              </a:ext>
            </a:extLst>
          </p:cNvPr>
          <p:cNvSpPr txBox="1"/>
          <p:nvPr/>
        </p:nvSpPr>
        <p:spPr>
          <a:xfrm>
            <a:off x="4548903" y="297949"/>
            <a:ext cx="7328023" cy="1000274"/>
          </a:xfrm>
          <a:prstGeom prst="rect">
            <a:avLst/>
          </a:prstGeom>
          <a:solidFill>
            <a:srgbClr val="9A2E9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rPr>
              <a:t>The FROZEN effect – Norge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2300" dirty="0">
              <a:solidFill>
                <a:schemeClr val="bg1"/>
              </a:solidFill>
            </a:endParaRPr>
          </a:p>
        </p:txBody>
      </p:sp>
      <p:sp>
        <p:nvSpPr>
          <p:cNvPr id="3" name="Text Placeholder 2">
            <a:extLst>
              <a:ext uri="{FF2B5EF4-FFF2-40B4-BE49-F238E27FC236}">
                <a16:creationId xmlns:a16="http://schemas.microsoft.com/office/drawing/2014/main" id="{91380E5C-4A7D-4D10-9BA0-EEB292DE5AD4}"/>
              </a:ext>
            </a:extLst>
          </p:cNvPr>
          <p:cNvSpPr>
            <a:spLocks noGrp="1"/>
          </p:cNvSpPr>
          <p:nvPr>
            <p:ph type="body" sz="quarter" idx="14"/>
          </p:nvPr>
        </p:nvSpPr>
        <p:spPr>
          <a:xfrm>
            <a:off x="8373438" y="3546595"/>
            <a:ext cx="3503488" cy="2164180"/>
          </a:xfrm>
        </p:spPr>
        <p:txBody>
          <a:bodyPr/>
          <a:lstStyle/>
          <a:p>
            <a:r>
              <a:rPr lang="sv-SE" dirty="0"/>
              <a:t>Fjord Norge vill nu fördela besökarna jämnare under året, skapa året runt-jobb och göra det mer hållbart. 
</a:t>
            </a:r>
            <a:endParaRPr lang="en-IE" dirty="0"/>
          </a:p>
        </p:txBody>
      </p:sp>
      <p:pic>
        <p:nvPicPr>
          <p:cNvPr id="9" name="Picture Placeholder 8" descr="A lake surrounded by mountains&#10;&#10;Description automatically generated with low confidence">
            <a:extLst>
              <a:ext uri="{FF2B5EF4-FFF2-40B4-BE49-F238E27FC236}">
                <a16:creationId xmlns:a16="http://schemas.microsoft.com/office/drawing/2014/main" id="{1785EA6C-2CC8-4857-A34C-659A45730DA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446088" y="471488"/>
            <a:ext cx="3798887" cy="4222750"/>
          </a:xfrm>
        </p:spPr>
      </p:pic>
      <p:pic>
        <p:nvPicPr>
          <p:cNvPr id="22" name="Picture Placeholder 21" descr="A picture containing sky, outdoor, water, boat&#10;&#10;Description automatically generated">
            <a:extLst>
              <a:ext uri="{FF2B5EF4-FFF2-40B4-BE49-F238E27FC236}">
                <a16:creationId xmlns:a16="http://schemas.microsoft.com/office/drawing/2014/main" id="{4AA9FD20-DC6C-4F68-A304-6C01EFA9A5AE}"/>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p:blipFill>
        <p:spPr>
          <a:xfrm>
            <a:off x="4710113" y="2713038"/>
            <a:ext cx="3503612" cy="3848100"/>
          </a:xfrm>
        </p:spPr>
      </p:pic>
    </p:spTree>
    <p:extLst>
      <p:ext uri="{BB962C8B-B14F-4D97-AF65-F5344CB8AC3E}">
        <p14:creationId xmlns:p14="http://schemas.microsoft.com/office/powerpoint/2010/main" val="911543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sv-SE" sz="2400" dirty="0"/>
              <a:t>Utseendet på </a:t>
            </a:r>
            <a:r>
              <a:rPr lang="sv-SE" sz="2400" dirty="0" err="1"/>
              <a:t>Skellig</a:t>
            </a:r>
            <a:r>
              <a:rPr lang="sv-SE" sz="2400" dirty="0"/>
              <a:t> Michael och Little </a:t>
            </a:r>
            <a:r>
              <a:rPr lang="sv-SE" sz="2400" dirty="0" err="1"/>
              <a:t>Skellig</a:t>
            </a:r>
            <a:r>
              <a:rPr lang="sv-SE" sz="2400" dirty="0"/>
              <a:t> (Kerry, Irland) i Star </a:t>
            </a:r>
            <a:r>
              <a:rPr lang="sv-SE" sz="2400" dirty="0" err="1"/>
              <a:t>Wars</a:t>
            </a:r>
            <a:r>
              <a:rPr lang="sv-SE" sz="2400" dirty="0"/>
              <a:t>-universumet har förståeligt nog lett till en enorm ökning av Star </a:t>
            </a:r>
            <a:r>
              <a:rPr lang="sv-SE" sz="2400" dirty="0" err="1"/>
              <a:t>Wars</a:t>
            </a:r>
            <a:r>
              <a:rPr lang="sv-SE" sz="2400" dirty="0"/>
              <a:t>-relaterad filmturism till området.
</a:t>
            </a:r>
            <a:endParaRPr lang="is-IS" sz="2400" dirty="0"/>
          </a:p>
        </p:txBody>
      </p:sp>
      <p:sp>
        <p:nvSpPr>
          <p:cNvPr id="19" name="TextBox 18">
            <a:extLst>
              <a:ext uri="{FF2B5EF4-FFF2-40B4-BE49-F238E27FC236}">
                <a16:creationId xmlns:a16="http://schemas.microsoft.com/office/drawing/2014/main" id="{54BE4CB7-0E4E-4301-835A-7BC87D030799}"/>
              </a:ext>
            </a:extLst>
          </p:cNvPr>
          <p:cNvSpPr txBox="1"/>
          <p:nvPr/>
        </p:nvSpPr>
        <p:spPr>
          <a:xfrm>
            <a:off x="4417888" y="297949"/>
            <a:ext cx="7328023" cy="1000274"/>
          </a:xfrm>
          <a:prstGeom prst="rect">
            <a:avLst/>
          </a:prstGeom>
          <a:solidFill>
            <a:srgbClr val="9A2E9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chemeClr val="bg1"/>
                </a:solidFill>
                <a:latin typeface="Calibri" panose="020F0502020204030204"/>
              </a:rPr>
              <a:t>Star Wars </a:t>
            </a:r>
            <a:r>
              <a:rPr lang="en-US" sz="3600" dirty="0" err="1">
                <a:solidFill>
                  <a:schemeClr val="bg1"/>
                </a:solidFill>
                <a:latin typeface="Calibri" panose="020F0502020204030204"/>
              </a:rPr>
              <a:t>Effekten</a:t>
            </a:r>
            <a:r>
              <a:rPr lang="en-US" sz="3600" dirty="0">
                <a:solidFill>
                  <a:schemeClr val="bg1"/>
                </a:solidFill>
                <a:latin typeface="Calibri" panose="020F0502020204030204"/>
              </a:rPr>
              <a:t> </a:t>
            </a:r>
            <a:r>
              <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rPr>
              <a:t>– Skellig Michael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1380E5C-4A7D-4D10-9BA0-EEB292DE5AD4}"/>
              </a:ext>
            </a:extLst>
          </p:cNvPr>
          <p:cNvSpPr>
            <a:spLocks noGrp="1"/>
          </p:cNvSpPr>
          <p:nvPr>
            <p:ph type="body" sz="quarter" idx="14"/>
          </p:nvPr>
        </p:nvSpPr>
        <p:spPr>
          <a:xfrm>
            <a:off x="7702192" y="3234890"/>
            <a:ext cx="4174734" cy="2164180"/>
          </a:xfrm>
        </p:spPr>
        <p:txBody>
          <a:bodyPr/>
          <a:lstStyle/>
          <a:p>
            <a:r>
              <a:rPr lang="sv-SE" dirty="0"/>
              <a:t>Trots stigande turistantal blomstrar ön. Ökat besöksantal till </a:t>
            </a:r>
            <a:r>
              <a:rPr lang="sv-SE" dirty="0" err="1"/>
              <a:t>Skellig</a:t>
            </a:r>
            <a:r>
              <a:rPr lang="sv-SE" dirty="0"/>
              <a:t> Michael under de senaste sex åren har orsakat "inga mätbara permanenta materiella skador", enligt ett nytt utkast till förvaltningsplan för ön.
</a:t>
            </a:r>
            <a:endParaRPr lang="en-IE" dirty="0"/>
          </a:p>
        </p:txBody>
      </p:sp>
      <p:pic>
        <p:nvPicPr>
          <p:cNvPr id="6" name="Picture Placeholder 5" descr="A picture containing water, outdoor, mountain, nature&#10;&#10;Description automatically generated">
            <a:extLst>
              <a:ext uri="{FF2B5EF4-FFF2-40B4-BE49-F238E27FC236}">
                <a16:creationId xmlns:a16="http://schemas.microsoft.com/office/drawing/2014/main" id="{83FD7CD7-1F1C-4448-9302-919F90AD551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446088" y="420117"/>
            <a:ext cx="3798887" cy="4222750"/>
          </a:xfrm>
        </p:spPr>
      </p:pic>
      <p:pic>
        <p:nvPicPr>
          <p:cNvPr id="15" name="Picture Placeholder 14">
            <a:extLst>
              <a:ext uri="{FF2B5EF4-FFF2-40B4-BE49-F238E27FC236}">
                <a16:creationId xmlns:a16="http://schemas.microsoft.com/office/drawing/2014/main" id="{BF96CB4D-86F5-429B-88B6-2FC7EC55F45D}"/>
              </a:ext>
            </a:extLst>
          </p:cNvPr>
          <p:cNvPicPr>
            <a:picLocks noGrp="1" noChangeAspect="1"/>
          </p:cNvPicPr>
          <p:nvPr>
            <p:ph type="pic" sz="quarter" idx="11"/>
          </p:nvPr>
        </p:nvPicPr>
        <p:blipFill rotWithShape="1">
          <a:blip r:embed="rId5" cstate="screen">
            <a:extLst>
              <a:ext uri="{28A0092B-C50C-407E-A947-70E740481C1C}">
                <a14:useLocalDpi xmlns:a14="http://schemas.microsoft.com/office/drawing/2010/main"/>
              </a:ext>
            </a:extLst>
          </a:blip>
          <a:srcRect/>
          <a:stretch/>
        </p:blipFill>
        <p:spPr>
          <a:xfrm>
            <a:off x="4567565" y="3215195"/>
            <a:ext cx="3056870" cy="3195879"/>
          </a:xfrm>
          <a:prstGeom prst="rect">
            <a:avLst/>
          </a:prstGeom>
        </p:spPr>
      </p:pic>
    </p:spTree>
    <p:extLst>
      <p:ext uri="{BB962C8B-B14F-4D97-AF65-F5344CB8AC3E}">
        <p14:creationId xmlns:p14="http://schemas.microsoft.com/office/powerpoint/2010/main" val="3384560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sv-SE" sz="2400" dirty="0" err="1"/>
              <a:t>Skellig</a:t>
            </a:r>
            <a:r>
              <a:rPr lang="sv-SE" sz="2400" dirty="0"/>
              <a:t> Michael finns med på Unescos världsarvslista och skyddet av ön inklusive turistströmmar hanteras via en 10-årig ritning.
</a:t>
            </a:r>
            <a:r>
              <a:rPr lang="sv-SE" sz="2400" b="0" dirty="0" err="1"/>
              <a:t>Skellig</a:t>
            </a:r>
            <a:r>
              <a:rPr lang="sv-SE" sz="2400" b="0" dirty="0"/>
              <a:t> Michael besökssäsong är från mitten av maj till september period med en nuvarande daglig gräns på 180 besökare på licensierade färjor. </a:t>
            </a:r>
            <a:endParaRPr lang="is-IS" sz="2400" b="0" dirty="0"/>
          </a:p>
        </p:txBody>
      </p:sp>
      <p:sp>
        <p:nvSpPr>
          <p:cNvPr id="19" name="TextBox 18">
            <a:extLst>
              <a:ext uri="{FF2B5EF4-FFF2-40B4-BE49-F238E27FC236}">
                <a16:creationId xmlns:a16="http://schemas.microsoft.com/office/drawing/2014/main" id="{54BE4CB7-0E4E-4301-835A-7BC87D030799}"/>
              </a:ext>
            </a:extLst>
          </p:cNvPr>
          <p:cNvSpPr txBox="1"/>
          <p:nvPr/>
        </p:nvSpPr>
        <p:spPr>
          <a:xfrm>
            <a:off x="4417888" y="297949"/>
            <a:ext cx="7328023" cy="1000274"/>
          </a:xfrm>
          <a:prstGeom prst="rect">
            <a:avLst/>
          </a:prstGeom>
          <a:solidFill>
            <a:srgbClr val="9A2E9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chemeClr val="bg1"/>
                </a:solidFill>
                <a:latin typeface="Calibri" panose="020F0502020204030204"/>
              </a:rPr>
              <a:t>Star Wars Effect </a:t>
            </a:r>
            <a:r>
              <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rPr>
              <a:t>– Skellig Michael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1380E5C-4A7D-4D10-9BA0-EEB292DE5AD4}"/>
              </a:ext>
            </a:extLst>
          </p:cNvPr>
          <p:cNvSpPr>
            <a:spLocks noGrp="1"/>
          </p:cNvSpPr>
          <p:nvPr>
            <p:ph type="body" sz="quarter" idx="14"/>
          </p:nvPr>
        </p:nvSpPr>
        <p:spPr>
          <a:xfrm>
            <a:off x="7212595" y="3680352"/>
            <a:ext cx="4533316" cy="2164180"/>
          </a:xfrm>
        </p:spPr>
        <p:txBody>
          <a:bodyPr/>
          <a:lstStyle/>
          <a:p>
            <a:r>
              <a:rPr lang="sv-SE" dirty="0"/>
              <a:t>Privata fartyg får inte landa turister på ön. 
Planen rekommenderar också en 1 km lång exkluderingszon för drönare eftersom </a:t>
            </a:r>
            <a:r>
              <a:rPr lang="sv-SE" dirty="0" err="1"/>
              <a:t>Skellig</a:t>
            </a:r>
            <a:r>
              <a:rPr lang="sv-SE" dirty="0"/>
              <a:t> Michael är ett naturreservat och en internationellt viktig livsmiljö för sjöfågeluppfödning.
</a:t>
            </a:r>
            <a:endParaRPr lang="en-IE" dirty="0"/>
          </a:p>
        </p:txBody>
      </p:sp>
      <p:pic>
        <p:nvPicPr>
          <p:cNvPr id="15" name="Picture Placeholder 14">
            <a:extLst>
              <a:ext uri="{FF2B5EF4-FFF2-40B4-BE49-F238E27FC236}">
                <a16:creationId xmlns:a16="http://schemas.microsoft.com/office/drawing/2014/main" id="{BF96CB4D-86F5-429B-88B6-2FC7EC55F45D}"/>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4613097" y="3793366"/>
            <a:ext cx="2477082" cy="2589726"/>
          </a:xfrm>
          <a:prstGeom prst="rect">
            <a:avLst/>
          </a:prstGeom>
        </p:spPr>
      </p:pic>
      <p:pic>
        <p:nvPicPr>
          <p:cNvPr id="7" name="Picture Placeholder 6" descr="A picture containing outdoor, sky, mountain, rock&#10;&#10;Description automatically generated">
            <a:extLst>
              <a:ext uri="{FF2B5EF4-FFF2-40B4-BE49-F238E27FC236}">
                <a16:creationId xmlns:a16="http://schemas.microsoft.com/office/drawing/2014/main" id="{77C3B789-7C90-48E9-9C74-12F965BFEBA4}"/>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p:blipFill>
        <p:spPr>
          <a:xfrm>
            <a:off x="446088" y="471488"/>
            <a:ext cx="3798887" cy="4222750"/>
          </a:xfrm>
        </p:spPr>
      </p:pic>
    </p:spTree>
    <p:extLst>
      <p:ext uri="{BB962C8B-B14F-4D97-AF65-F5344CB8AC3E}">
        <p14:creationId xmlns:p14="http://schemas.microsoft.com/office/powerpoint/2010/main" val="2648025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0C288E-F899-4C6D-B13E-24A9C7CC8D0A}"/>
              </a:ext>
            </a:extLst>
          </p:cNvPr>
          <p:cNvSpPr>
            <a:spLocks noGrp="1"/>
          </p:cNvSpPr>
          <p:nvPr>
            <p:ph type="body" sz="quarter" idx="13"/>
          </p:nvPr>
        </p:nvSpPr>
        <p:spPr>
          <a:xfrm>
            <a:off x="1675006" y="725979"/>
            <a:ext cx="9649486" cy="697353"/>
          </a:xfrm>
        </p:spPr>
        <p:txBody>
          <a:bodyPr>
            <a:normAutofit fontScale="55000" lnSpcReduction="20000"/>
          </a:bodyPr>
          <a:lstStyle/>
          <a:p>
            <a:r>
              <a:rPr lang="is-IS" dirty="0"/>
              <a:t>Sammanfattningsvis - ÖVERTURISM
</a:t>
            </a:r>
            <a:endParaRPr lang="en-IE" dirty="0"/>
          </a:p>
        </p:txBody>
      </p:sp>
      <p:sp>
        <p:nvSpPr>
          <p:cNvPr id="3" name="Text Placeholder 2">
            <a:extLst>
              <a:ext uri="{FF2B5EF4-FFF2-40B4-BE49-F238E27FC236}">
                <a16:creationId xmlns:a16="http://schemas.microsoft.com/office/drawing/2014/main" id="{8F160F50-7C91-4211-80C7-A87D9FE03F99}"/>
              </a:ext>
            </a:extLst>
          </p:cNvPr>
          <p:cNvSpPr>
            <a:spLocks noGrp="1"/>
          </p:cNvSpPr>
          <p:nvPr>
            <p:ph type="body" sz="quarter" idx="14"/>
          </p:nvPr>
        </p:nvSpPr>
        <p:spPr>
          <a:xfrm>
            <a:off x="1687302" y="1469206"/>
            <a:ext cx="10312914" cy="3537755"/>
          </a:xfrm>
        </p:spPr>
        <p:txBody>
          <a:bodyPr/>
          <a:lstStyle/>
          <a:p>
            <a:r>
              <a:rPr lang="sv-SE" dirty="0"/>
              <a:t>Popkultur kan resultera i att en plötslig och ofta oväntad destination blir populär nästan över natten och detta kan leda till att ett överväldigande antal besökare anländer.
</a:t>
            </a:r>
            <a:r>
              <a:rPr lang="sv-SE" dirty="0" err="1">
                <a:solidFill>
                  <a:srgbClr val="9A2E90"/>
                </a:solidFill>
              </a:rPr>
              <a:t>Användargenererat</a:t>
            </a:r>
            <a:r>
              <a:rPr lang="sv-SE" dirty="0">
                <a:solidFill>
                  <a:srgbClr val="9A2E90"/>
                </a:solidFill>
              </a:rPr>
              <a:t> innehåll på </a:t>
            </a:r>
            <a:r>
              <a:rPr lang="sv-SE" dirty="0" err="1">
                <a:solidFill>
                  <a:srgbClr val="9A2E90"/>
                </a:solidFill>
              </a:rPr>
              <a:t>Instagram</a:t>
            </a:r>
            <a:r>
              <a:rPr lang="sv-SE" dirty="0">
                <a:solidFill>
                  <a:srgbClr val="9A2E90"/>
                </a:solidFill>
              </a:rPr>
              <a:t> kan ge bränsle till detta vilket gör destinationen ännu mer viral och populär
</a:t>
            </a:r>
            <a:r>
              <a:rPr lang="sv-SE" dirty="0"/>
              <a:t>Ibland måste tjänstemän och turistnäringen reagera och ta åtgärder för att underlätta situationen på den populära destinationen.</a:t>
            </a:r>
            <a:endParaRPr lang="is-IS" dirty="0"/>
          </a:p>
          <a:p>
            <a:pPr lvl="1" algn="l"/>
            <a:r>
              <a:rPr lang="sv-SE" dirty="0">
                <a:solidFill>
                  <a:srgbClr val="9A2E90"/>
                </a:solidFill>
              </a:rPr>
              <a:t>Turistintressen skapar nya attraktioner som måste följas upp av turistindustrin, ny infrastruktur och platsförvaltning.</a:t>
            </a:r>
            <a:endParaRPr lang="is-IS" dirty="0">
              <a:solidFill>
                <a:srgbClr val="9A2E90"/>
              </a:solidFill>
            </a:endParaRPr>
          </a:p>
          <a:p>
            <a:r>
              <a:rPr lang="sv-SE" dirty="0"/>
              <a:t>Olika lösningar genomförs för att bekämpa detta</a:t>
            </a:r>
            <a:r>
              <a:rPr lang="is-IS" dirty="0"/>
              <a:t>: </a:t>
            </a:r>
          </a:p>
          <a:p>
            <a:pPr marL="800100" lvl="1" indent="-342900" algn="l">
              <a:buFont typeface="Arial" panose="020B0604020202020204" pitchFamily="34" charset="0"/>
              <a:buChar char="•"/>
            </a:pPr>
            <a:r>
              <a:rPr lang="sv-SE" dirty="0">
                <a:solidFill>
                  <a:srgbClr val="9A2E90"/>
                </a:solidFill>
              </a:rPr>
              <a:t>Försök att kontrollera besöksflödet eller begränsa antalet besökare som tillåts per dag eller försök att fördela besöket under året.
Bygga och öka infrastrukturen runt intresseplatsen.</a:t>
            </a:r>
            <a:endParaRPr lang="is-IS" dirty="0"/>
          </a:p>
          <a:p>
            <a:pPr marL="800100" lvl="1" indent="-342900" algn="l">
              <a:buFont typeface="Arial" panose="020B0604020202020204" pitchFamily="34" charset="0"/>
              <a:buChar char="•"/>
            </a:pPr>
            <a:r>
              <a:rPr lang="sv-SE" dirty="0">
                <a:solidFill>
                  <a:srgbClr val="9A2E90"/>
                </a:solidFill>
              </a:rPr>
              <a:t>Tillfälligt (eller permanent) stänga platserna för besökare.
</a:t>
            </a:r>
            <a:endParaRPr lang="en-IE" dirty="0"/>
          </a:p>
        </p:txBody>
      </p:sp>
    </p:spTree>
    <p:extLst>
      <p:ext uri="{BB962C8B-B14F-4D97-AF65-F5344CB8AC3E}">
        <p14:creationId xmlns:p14="http://schemas.microsoft.com/office/powerpoint/2010/main" val="657713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a:bodyPr>
          <a:lstStyle/>
          <a:p>
            <a:r>
              <a:rPr lang="sv-SE" dirty="0"/>
              <a:t>AVSNITT 4
FOKUS PÅ EKOTURISM
</a:t>
            </a:r>
            <a:endParaRPr lang="en-IE" dirty="0"/>
          </a:p>
        </p:txBody>
      </p:sp>
      <p:sp>
        <p:nvSpPr>
          <p:cNvPr id="9" name="TextBox 8">
            <a:extLst>
              <a:ext uri="{FF2B5EF4-FFF2-40B4-BE49-F238E27FC236}">
                <a16:creationId xmlns:a16="http://schemas.microsoft.com/office/drawing/2014/main" id="{08492C31-2FE6-4140-8EB2-6ECC4144CC3A}"/>
              </a:ext>
            </a:extLst>
          </p:cNvPr>
          <p:cNvSpPr txBox="1"/>
          <p:nvPr/>
        </p:nvSpPr>
        <p:spPr>
          <a:xfrm>
            <a:off x="5408807" y="4003027"/>
            <a:ext cx="6395099" cy="523220"/>
          </a:xfrm>
          <a:prstGeom prst="rect">
            <a:avLst/>
          </a:prstGeom>
          <a:noFill/>
        </p:spPr>
        <p:txBody>
          <a:bodyPr wrap="square">
            <a:spAutoFit/>
          </a:bodyPr>
          <a:lstStyle/>
          <a:p>
            <a:r>
              <a:rPr lang="is-IS" sz="2800" dirty="0">
                <a:solidFill>
                  <a:schemeClr val="bg1"/>
                </a:solidFill>
              </a:rPr>
              <a:t>In this section</a:t>
            </a:r>
          </a:p>
        </p:txBody>
      </p:sp>
      <p:pic>
        <p:nvPicPr>
          <p:cNvPr id="14" name="Picture Placeholder 13">
            <a:extLst>
              <a:ext uri="{FF2B5EF4-FFF2-40B4-BE49-F238E27FC236}">
                <a16:creationId xmlns:a16="http://schemas.microsoft.com/office/drawing/2014/main" id="{FF1F3CF0-D04A-421C-9EC1-F38622ECCF4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340299" y="-234572"/>
            <a:ext cx="12618067" cy="7327144"/>
          </a:xfrm>
        </p:spPr>
      </p:pic>
      <p:sp>
        <p:nvSpPr>
          <p:cNvPr id="7" name="TextBox 6">
            <a:extLst>
              <a:ext uri="{FF2B5EF4-FFF2-40B4-BE49-F238E27FC236}">
                <a16:creationId xmlns:a16="http://schemas.microsoft.com/office/drawing/2014/main" id="{1BE077E2-7096-4C50-B234-4768BF54C0F5}"/>
              </a:ext>
            </a:extLst>
          </p:cNvPr>
          <p:cNvSpPr txBox="1"/>
          <p:nvPr/>
        </p:nvSpPr>
        <p:spPr>
          <a:xfrm>
            <a:off x="-340299" y="7092572"/>
            <a:ext cx="12618067" cy="230832"/>
          </a:xfrm>
          <a:prstGeom prst="rect">
            <a:avLst/>
          </a:prstGeom>
          <a:noFill/>
        </p:spPr>
        <p:txBody>
          <a:bodyPr wrap="square" rtlCol="0">
            <a:spAutoFit/>
          </a:bodyPr>
          <a:lstStyle/>
          <a:p>
            <a:r>
              <a:rPr lang="en-IE" sz="900">
                <a:hlinkClick r:id="rId3" tooltip="http://internationaljournalofresearch.com/2015/09/22/ecotourism-in-thenmala-a-study-on-the-attitude-of-tourists/"/>
              </a:rPr>
              <a:t>This Photo</a:t>
            </a:r>
            <a:r>
              <a:rPr lang="en-IE" sz="900"/>
              <a:t> by Unknown Author is licensed under </a:t>
            </a:r>
            <a:r>
              <a:rPr lang="en-IE" sz="900">
                <a:hlinkClick r:id="rId4" tooltip="https://creativecommons.org/licenses/by-nc-nd/3.0/"/>
              </a:rPr>
              <a:t>CC BY-NC-ND</a:t>
            </a:r>
            <a:endParaRPr lang="en-IE" sz="900"/>
          </a:p>
        </p:txBody>
      </p:sp>
    </p:spTree>
    <p:extLst>
      <p:ext uri="{BB962C8B-B14F-4D97-AF65-F5344CB8AC3E}">
        <p14:creationId xmlns:p14="http://schemas.microsoft.com/office/powerpoint/2010/main" val="1787709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err="1"/>
              <a:t>Vad</a:t>
            </a:r>
            <a:r>
              <a:rPr lang="en-US" dirty="0"/>
              <a:t> </a:t>
            </a:r>
            <a:r>
              <a:rPr lang="en-US" dirty="0" err="1"/>
              <a:t>är</a:t>
            </a:r>
            <a:r>
              <a:rPr lang="en-US" dirty="0"/>
              <a:t> </a:t>
            </a:r>
            <a:r>
              <a:rPr lang="en-US" dirty="0" err="1"/>
              <a:t>ekoturism</a:t>
            </a:r>
            <a:r>
              <a:rPr lang="en-US" dirty="0"/>
              <a:t>?
</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2"/>
            <a:ext cx="10156668" cy="1631658"/>
          </a:xfrm>
        </p:spPr>
        <p:txBody>
          <a:bodyPr/>
          <a:lstStyle/>
          <a:p>
            <a:pPr algn="just"/>
            <a:r>
              <a:rPr lang="sv-SE" dirty="0"/>
              <a:t>"Ekoturism är catering för turister i den naturliga miljön utan att skada den eller störande livsmiljöer" 
</a:t>
            </a:r>
            <a:endParaRPr lang="en-US" dirty="0"/>
          </a:p>
        </p:txBody>
      </p:sp>
      <p:pic>
        <p:nvPicPr>
          <p:cNvPr id="7" name="Picture Placeholder 6" descr="A picture containing tree, outdoor, park, plant&#10;&#10;Description automatically generated">
            <a:extLst>
              <a:ext uri="{FF2B5EF4-FFF2-40B4-BE49-F238E27FC236}">
                <a16:creationId xmlns:a16="http://schemas.microsoft.com/office/drawing/2014/main" id="{6272A499-77B6-4C70-B671-161A642AAC1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3565525" y="-50800"/>
            <a:ext cx="8626475" cy="4540250"/>
          </a:xfrm>
        </p:spPr>
      </p:pic>
    </p:spTree>
    <p:extLst>
      <p:ext uri="{BB962C8B-B14F-4D97-AF65-F5344CB8AC3E}">
        <p14:creationId xmlns:p14="http://schemas.microsoft.com/office/powerpoint/2010/main" val="21914568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EBDD4F-EB2F-47D5-955C-CDCA48587B4C}"/>
              </a:ext>
            </a:extLst>
          </p:cNvPr>
          <p:cNvSpPr>
            <a:spLocks noGrp="1"/>
          </p:cNvSpPr>
          <p:nvPr>
            <p:ph type="body" sz="quarter" idx="13"/>
          </p:nvPr>
        </p:nvSpPr>
        <p:spPr>
          <a:xfrm>
            <a:off x="142504" y="936395"/>
            <a:ext cx="3304081" cy="3297980"/>
          </a:xfrm>
        </p:spPr>
        <p:txBody>
          <a:bodyPr/>
          <a:lstStyle/>
          <a:p>
            <a:r>
              <a:rPr lang="en-IE" dirty="0" err="1"/>
              <a:t>Ekoturism</a:t>
            </a:r>
            <a:r>
              <a:rPr lang="en-IE" dirty="0"/>
              <a:t> </a:t>
            </a:r>
            <a:r>
              <a:rPr lang="en-IE" dirty="0" err="1"/>
              <a:t>och</a:t>
            </a:r>
            <a:r>
              <a:rPr lang="en-IE" dirty="0"/>
              <a:t> </a:t>
            </a:r>
            <a:r>
              <a:rPr lang="en-IE" dirty="0" err="1"/>
              <a:t>popkulturturism</a:t>
            </a:r>
            <a:r>
              <a:rPr lang="en-IE" dirty="0"/>
              <a:t>
</a:t>
            </a:r>
          </a:p>
        </p:txBody>
      </p:sp>
      <p:sp>
        <p:nvSpPr>
          <p:cNvPr id="3" name="Text Placeholder 2">
            <a:extLst>
              <a:ext uri="{FF2B5EF4-FFF2-40B4-BE49-F238E27FC236}">
                <a16:creationId xmlns:a16="http://schemas.microsoft.com/office/drawing/2014/main" id="{7887148C-81E6-4A3F-976C-AC8D5131A610}"/>
              </a:ext>
            </a:extLst>
          </p:cNvPr>
          <p:cNvSpPr>
            <a:spLocks noGrp="1"/>
          </p:cNvSpPr>
          <p:nvPr>
            <p:ph type="body" sz="quarter" idx="14"/>
          </p:nvPr>
        </p:nvSpPr>
        <p:spPr>
          <a:xfrm>
            <a:off x="497155" y="4651799"/>
            <a:ext cx="10013308" cy="469184"/>
          </a:xfrm>
        </p:spPr>
        <p:txBody>
          <a:bodyPr/>
          <a:lstStyle/>
          <a:p>
            <a:r>
              <a:rPr lang="sv-SE" dirty="0"/>
              <a:t>Ökad synlighet genom sociala medier och popkultur kan ge problem till vissa destinationer, särskilt de med känslig natur eller ekosystem.
Därför är det viktigt att hitta sätt att mildra dessa effekter, till exempel genom att hitta sätt att göra besökarna medvetna om deras inverkan och utbilda dem om de platser de besöker.
</a:t>
            </a:r>
            <a:endParaRPr lang="en-IE" dirty="0"/>
          </a:p>
        </p:txBody>
      </p:sp>
      <p:pic>
        <p:nvPicPr>
          <p:cNvPr id="7" name="Picture Placeholder 6" descr="A picture containing outdoor, water, sky, grass&#10;&#10;Description automatically generated">
            <a:extLst>
              <a:ext uri="{FF2B5EF4-FFF2-40B4-BE49-F238E27FC236}">
                <a16:creationId xmlns:a16="http://schemas.microsoft.com/office/drawing/2014/main" id="{44098290-0E93-4B71-AC0C-EF50F6110F7D}"/>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p:pic>
    </p:spTree>
    <p:extLst>
      <p:ext uri="{BB962C8B-B14F-4D97-AF65-F5344CB8AC3E}">
        <p14:creationId xmlns:p14="http://schemas.microsoft.com/office/powerpoint/2010/main" val="3403720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ree, outdoor, bushes, garden&#10;&#10;Description automatically generated">
            <a:extLst>
              <a:ext uri="{FF2B5EF4-FFF2-40B4-BE49-F238E27FC236}">
                <a16:creationId xmlns:a16="http://schemas.microsoft.com/office/drawing/2014/main" id="{D4B7A6E3-31DE-4FAF-9EDB-373B7DCA947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1358900" y="2100263"/>
            <a:ext cx="8991600" cy="3773487"/>
          </a:xfrm>
        </p:spPr>
      </p:pic>
      <p:sp>
        <p:nvSpPr>
          <p:cNvPr id="3" name="Text Placeholder 2">
            <a:extLst>
              <a:ext uri="{FF2B5EF4-FFF2-40B4-BE49-F238E27FC236}">
                <a16:creationId xmlns:a16="http://schemas.microsoft.com/office/drawing/2014/main" id="{F9C30014-95A9-4250-9C24-A17B2D9890B0}"/>
              </a:ext>
            </a:extLst>
          </p:cNvPr>
          <p:cNvSpPr>
            <a:spLocks noGrp="1"/>
          </p:cNvSpPr>
          <p:nvPr>
            <p:ph type="body" sz="quarter" idx="15"/>
          </p:nvPr>
        </p:nvSpPr>
        <p:spPr>
          <a:xfrm>
            <a:off x="3175537" y="441789"/>
            <a:ext cx="8547276" cy="1504353"/>
          </a:xfrm>
        </p:spPr>
        <p:txBody>
          <a:bodyPr>
            <a:normAutofit fontScale="92500"/>
          </a:bodyPr>
          <a:lstStyle/>
          <a:p>
            <a:r>
              <a:rPr lang="sv-SE" dirty="0" err="1"/>
              <a:t>Glamping</a:t>
            </a:r>
            <a:r>
              <a:rPr lang="sv-SE" dirty="0"/>
              <a:t> är den perfekta </a:t>
            </a:r>
            <a:r>
              <a:rPr lang="sv-SE" dirty="0" err="1"/>
              <a:t>semesterlösningen</a:t>
            </a:r>
            <a:r>
              <a:rPr lang="sv-SE" dirty="0"/>
              <a:t> för många ekoturister. En väl övervägd plats kommer att vara småskalig och orsaka en minimal mängd miljöstörningar med boende som sympatiserar med den lokala omgivningen.
</a:t>
            </a:r>
            <a:endParaRPr lang="en-IE" dirty="0"/>
          </a:p>
        </p:txBody>
      </p:sp>
      <p:sp>
        <p:nvSpPr>
          <p:cNvPr id="10" name="TextBox 9">
            <a:extLst>
              <a:ext uri="{FF2B5EF4-FFF2-40B4-BE49-F238E27FC236}">
                <a16:creationId xmlns:a16="http://schemas.microsoft.com/office/drawing/2014/main" id="{BA2C7101-6130-4D73-B647-BB68D8AE1243}"/>
              </a:ext>
            </a:extLst>
          </p:cNvPr>
          <p:cNvSpPr txBox="1"/>
          <p:nvPr/>
        </p:nvSpPr>
        <p:spPr>
          <a:xfrm>
            <a:off x="2578814" y="6027871"/>
            <a:ext cx="9072080" cy="923330"/>
          </a:xfrm>
          <a:prstGeom prst="rect">
            <a:avLst/>
          </a:prstGeom>
          <a:noFill/>
        </p:spPr>
        <p:txBody>
          <a:bodyPr wrap="square" rtlCol="0">
            <a:spAutoFit/>
          </a:bodyPr>
          <a:lstStyle/>
          <a:p>
            <a:r>
              <a:rPr lang="sv-SE" dirty="0">
                <a:solidFill>
                  <a:srgbClr val="363940"/>
                </a:solidFill>
                <a:latin typeface="libre_franklinregular"/>
              </a:rPr>
              <a:t>Inspirerad av det magiska landet "Sagan om ringen" har </a:t>
            </a:r>
            <a:r>
              <a:rPr lang="sv-SE" dirty="0" err="1">
                <a:solidFill>
                  <a:srgbClr val="363940"/>
                </a:solidFill>
                <a:latin typeface="libre_franklinregular"/>
              </a:rPr>
              <a:t>Hobbit</a:t>
            </a:r>
            <a:r>
              <a:rPr lang="sv-SE" dirty="0">
                <a:solidFill>
                  <a:srgbClr val="363940"/>
                </a:solidFill>
                <a:latin typeface="libre_franklinregular"/>
              </a:rPr>
              <a:t> Houses blivit ett drömmål för både Tolkien-fans och inte.
</a:t>
            </a:r>
            <a:endParaRPr lang="en-IE" dirty="0"/>
          </a:p>
        </p:txBody>
      </p:sp>
    </p:spTree>
    <p:extLst>
      <p:ext uri="{BB962C8B-B14F-4D97-AF65-F5344CB8AC3E}">
        <p14:creationId xmlns:p14="http://schemas.microsoft.com/office/powerpoint/2010/main" val="3910550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sv-SE" dirty="0"/>
              <a:t>Turistnäringen har decimerats av </a:t>
            </a:r>
            <a:r>
              <a:rPr lang="sv-SE" dirty="0" err="1"/>
              <a:t>covid</a:t>
            </a:r>
            <a:r>
              <a:rPr lang="sv-SE" dirty="0"/>
              <a:t> 19
</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2"/>
            <a:ext cx="10156668" cy="1631658"/>
          </a:xfrm>
        </p:spPr>
        <p:txBody>
          <a:bodyPr/>
          <a:lstStyle/>
          <a:p>
            <a:pPr algn="just"/>
            <a:r>
              <a:rPr lang="sv-SE" dirty="0"/>
              <a:t>Turismnäringens landskap har förändrats drastiskt de senaste åren och sektorn längtar efter en återgång till "normala" tider efter Covid-19. Men experter tror att vi inte kommer att se de resenivåer som vi hade 2019 förrän möjligen 2029. Denna stora turism ”omstart" erbjuder företag tid att tänka om, bli hållbara och utforska nya sätt att marknadsföra och främja turistmål och rekreation
</a:t>
            </a:r>
            <a:endParaRPr lang="en-US" dirty="0"/>
          </a:p>
        </p:txBody>
      </p:sp>
      <p:pic>
        <p:nvPicPr>
          <p:cNvPr id="14" name="Picture Placeholder 13" descr="A picture containing text, person&#10;&#10;Description automatically generated">
            <a:extLst>
              <a:ext uri="{FF2B5EF4-FFF2-40B4-BE49-F238E27FC236}">
                <a16:creationId xmlns:a16="http://schemas.microsoft.com/office/drawing/2014/main" id="{7B5E0F4A-59CC-44F3-9B77-AE0344E1BA98}"/>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3565525" y="-50800"/>
            <a:ext cx="8626475" cy="4540250"/>
          </a:xfrm>
        </p:spPr>
      </p:pic>
    </p:spTree>
    <p:extLst>
      <p:ext uri="{BB962C8B-B14F-4D97-AF65-F5344CB8AC3E}">
        <p14:creationId xmlns:p14="http://schemas.microsoft.com/office/powerpoint/2010/main" val="1175432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DE947D-3523-4A69-B4AE-6502AB308386}"/>
              </a:ext>
            </a:extLst>
          </p:cNvPr>
          <p:cNvSpPr>
            <a:spLocks noGrp="1"/>
          </p:cNvSpPr>
          <p:nvPr>
            <p:ph type="body" sz="quarter" idx="13"/>
          </p:nvPr>
        </p:nvSpPr>
        <p:spPr/>
        <p:txBody>
          <a:bodyPr>
            <a:normAutofit fontScale="77500" lnSpcReduction="20000"/>
          </a:bodyPr>
          <a:lstStyle/>
          <a:p>
            <a:r>
              <a:rPr lang="sv-SE" dirty="0" err="1"/>
              <a:t>Inishbofin</a:t>
            </a:r>
            <a:r>
              <a:rPr lang="sv-SE" dirty="0"/>
              <a:t> är en fantastisk plats och det är folket också. När vi började arbeta tillsammans tittade de på allt, inte bara turism, utan gemenskap, bevarande och en naturplan. Det är den enda ön i Irland hittills där lokalbefolkningen och företagen har gått samman för att skydda öns värdefulla miljö och skapa ett samhällslett ekoturisminitiativ. Deras mål är att utveckla en turistprodukt som är hållbar och gynnar både lokalbefolkningen och besökare. 
</a:t>
            </a:r>
            <a:endParaRPr lang="en-IE" dirty="0"/>
          </a:p>
        </p:txBody>
      </p:sp>
      <p:sp>
        <p:nvSpPr>
          <p:cNvPr id="7" name="Text Placeholder 6">
            <a:extLst>
              <a:ext uri="{FF2B5EF4-FFF2-40B4-BE49-F238E27FC236}">
                <a16:creationId xmlns:a16="http://schemas.microsoft.com/office/drawing/2014/main" id="{4A05495E-2A69-40DB-B149-EB1170EC6B9A}"/>
              </a:ext>
            </a:extLst>
          </p:cNvPr>
          <p:cNvSpPr>
            <a:spLocks noGrp="1"/>
          </p:cNvSpPr>
          <p:nvPr>
            <p:ph type="body" sz="quarter" idx="15"/>
          </p:nvPr>
        </p:nvSpPr>
        <p:spPr>
          <a:xfrm>
            <a:off x="428082" y="584428"/>
            <a:ext cx="2613204" cy="1221666"/>
          </a:xfrm>
        </p:spPr>
        <p:txBody>
          <a:bodyPr>
            <a:normAutofit fontScale="92500" lnSpcReduction="10000"/>
          </a:bodyPr>
          <a:lstStyle/>
          <a:p>
            <a:r>
              <a:rPr lang="en-IE" dirty="0"/>
              <a:t>“</a:t>
            </a:r>
          </a:p>
        </p:txBody>
      </p:sp>
      <p:sp>
        <p:nvSpPr>
          <p:cNvPr id="10" name="Text Placeholder 6">
            <a:extLst>
              <a:ext uri="{FF2B5EF4-FFF2-40B4-BE49-F238E27FC236}">
                <a16:creationId xmlns:a16="http://schemas.microsoft.com/office/drawing/2014/main" id="{9C0C740D-4A01-4387-8B69-7515349681ED}"/>
              </a:ext>
            </a:extLst>
          </p:cNvPr>
          <p:cNvSpPr txBox="1">
            <a:spLocks/>
          </p:cNvSpPr>
          <p:nvPr/>
        </p:nvSpPr>
        <p:spPr>
          <a:xfrm rot="10800000">
            <a:off x="3041286" y="4269812"/>
            <a:ext cx="2613204" cy="1221666"/>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a:buNone/>
              <a:defRPr sz="9600" b="1" i="0" kern="1200" baseline="0">
                <a:solidFill>
                  <a:schemeClr val="bg1"/>
                </a:solidFill>
                <a:latin typeface="Times New Roman" charset="0"/>
                <a:ea typeface="Times New Roman" charset="0"/>
                <a:cs typeface="Times New Roman"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a:t>“</a:t>
            </a:r>
            <a:endParaRPr lang="en-IE" dirty="0"/>
          </a:p>
        </p:txBody>
      </p:sp>
      <p:sp>
        <p:nvSpPr>
          <p:cNvPr id="13" name="TextBox 12">
            <a:extLst>
              <a:ext uri="{FF2B5EF4-FFF2-40B4-BE49-F238E27FC236}">
                <a16:creationId xmlns:a16="http://schemas.microsoft.com/office/drawing/2014/main" id="{E18BC62C-D7D3-4908-A18B-134724D1492F}"/>
              </a:ext>
            </a:extLst>
          </p:cNvPr>
          <p:cNvSpPr txBox="1"/>
          <p:nvPr/>
        </p:nvSpPr>
        <p:spPr>
          <a:xfrm>
            <a:off x="805543" y="5535221"/>
            <a:ext cx="6179906" cy="369332"/>
          </a:xfrm>
          <a:prstGeom prst="rect">
            <a:avLst/>
          </a:prstGeom>
          <a:noFill/>
        </p:spPr>
        <p:txBody>
          <a:bodyPr wrap="square">
            <a:spAutoFit/>
          </a:bodyPr>
          <a:lstStyle/>
          <a:p>
            <a:r>
              <a:rPr lang="en-US" b="0" i="0" dirty="0">
                <a:solidFill>
                  <a:schemeClr val="bg1"/>
                </a:solidFill>
                <a:effectLst/>
                <a:latin typeface="roboto"/>
              </a:rPr>
              <a:t>- Mary </a:t>
            </a:r>
            <a:r>
              <a:rPr lang="en-US" dirty="0">
                <a:solidFill>
                  <a:schemeClr val="bg1"/>
                </a:solidFill>
                <a:latin typeface="roboto"/>
              </a:rPr>
              <a:t>Mulvey, chef </a:t>
            </a:r>
            <a:r>
              <a:rPr lang="en-US" dirty="0" err="1">
                <a:solidFill>
                  <a:schemeClr val="bg1"/>
                </a:solidFill>
                <a:latin typeface="roboto"/>
              </a:rPr>
              <a:t>för</a:t>
            </a:r>
            <a:r>
              <a:rPr lang="en-US" dirty="0">
                <a:solidFill>
                  <a:schemeClr val="bg1"/>
                </a:solidFill>
                <a:latin typeface="roboto"/>
              </a:rPr>
              <a:t> </a:t>
            </a:r>
            <a:r>
              <a:rPr lang="en-US" b="0" i="0" dirty="0" err="1">
                <a:solidFill>
                  <a:schemeClr val="bg1"/>
                </a:solidFill>
                <a:effectLst/>
                <a:latin typeface="roboto"/>
              </a:rPr>
              <a:t>EcoTourism</a:t>
            </a:r>
            <a:r>
              <a:rPr lang="en-US" b="0" i="0" dirty="0">
                <a:solidFill>
                  <a:schemeClr val="bg1"/>
                </a:solidFill>
                <a:effectLst/>
                <a:latin typeface="roboto"/>
              </a:rPr>
              <a:t> Ireland</a:t>
            </a:r>
            <a:endParaRPr lang="en-IE" dirty="0">
              <a:solidFill>
                <a:schemeClr val="bg1"/>
              </a:solidFill>
            </a:endParaRPr>
          </a:p>
        </p:txBody>
      </p:sp>
      <p:pic>
        <p:nvPicPr>
          <p:cNvPr id="19" name="Picture Placeholder 18" descr="A picture containing outdoor, sky, water, rock&#10;&#10;Description automatically generated">
            <a:extLst>
              <a:ext uri="{FF2B5EF4-FFF2-40B4-BE49-F238E27FC236}">
                <a16:creationId xmlns:a16="http://schemas.microsoft.com/office/drawing/2014/main" id="{ED110F58-614D-488F-83F2-729B849D5EE5}"/>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727756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819778-DC42-4DEA-9DFD-6FF50705D851}"/>
              </a:ext>
            </a:extLst>
          </p:cNvPr>
          <p:cNvSpPr>
            <a:spLocks noGrp="1"/>
          </p:cNvSpPr>
          <p:nvPr>
            <p:ph type="body" sz="quarter" idx="13"/>
          </p:nvPr>
        </p:nvSpPr>
        <p:spPr>
          <a:xfrm>
            <a:off x="1675006" y="653416"/>
            <a:ext cx="9649486" cy="697353"/>
          </a:xfrm>
        </p:spPr>
        <p:txBody>
          <a:bodyPr>
            <a:noAutofit/>
          </a:bodyPr>
          <a:lstStyle/>
          <a:p>
            <a:r>
              <a:rPr lang="en-IE" dirty="0" err="1">
                <a:solidFill>
                  <a:srgbClr val="254151"/>
                </a:solidFill>
                <a:latin typeface="Merriweather"/>
              </a:rPr>
              <a:t>Ekoturismens</a:t>
            </a:r>
            <a:r>
              <a:rPr lang="en-IE" dirty="0">
                <a:solidFill>
                  <a:srgbClr val="254151"/>
                </a:solidFill>
                <a:latin typeface="Merriweather"/>
              </a:rPr>
              <a:t> </a:t>
            </a:r>
            <a:r>
              <a:rPr lang="en-IE" dirty="0" err="1">
                <a:solidFill>
                  <a:srgbClr val="254151"/>
                </a:solidFill>
                <a:latin typeface="Merriweather"/>
              </a:rPr>
              <a:t>principer</a:t>
            </a:r>
            <a:r>
              <a:rPr lang="en-IE" dirty="0">
                <a:solidFill>
                  <a:srgbClr val="254151"/>
                </a:solidFill>
                <a:latin typeface="Merriweather"/>
              </a:rPr>
              <a:t>
</a:t>
            </a:r>
            <a:endParaRPr lang="en-IE" dirty="0"/>
          </a:p>
        </p:txBody>
      </p:sp>
      <p:sp>
        <p:nvSpPr>
          <p:cNvPr id="3" name="Text Placeholder 2">
            <a:extLst>
              <a:ext uri="{FF2B5EF4-FFF2-40B4-BE49-F238E27FC236}">
                <a16:creationId xmlns:a16="http://schemas.microsoft.com/office/drawing/2014/main" id="{AE35B4CA-C676-49C7-B4F3-9BC3B3448F5F}"/>
              </a:ext>
            </a:extLst>
          </p:cNvPr>
          <p:cNvSpPr>
            <a:spLocks noGrp="1"/>
          </p:cNvSpPr>
          <p:nvPr>
            <p:ph type="body" sz="quarter" idx="14"/>
          </p:nvPr>
        </p:nvSpPr>
        <p:spPr>
          <a:xfrm>
            <a:off x="1675006" y="1355609"/>
            <a:ext cx="10335484" cy="3245241"/>
          </a:xfrm>
        </p:spPr>
        <p:txBody>
          <a:bodyPr/>
          <a:lstStyle/>
          <a:p>
            <a:r>
              <a:rPr lang="sv-SE" dirty="0"/>
              <a:t>Ekoturism handlar om att förena bevarande, samhällen och hållbart resande. Detta innebär att de som genomför, deltar i och marknadsför ekoturismverksamhet bör anta följande </a:t>
            </a:r>
            <a:r>
              <a:rPr lang="sv-SE" dirty="0" err="1"/>
              <a:t>ekoturismprinciper</a:t>
            </a:r>
            <a:r>
              <a:rPr lang="sv-SE" dirty="0"/>
              <a:t>:
Minimera fysiska, sociala, beteendemässiga och psykologiska effekter.</a:t>
            </a:r>
            <a:endParaRPr lang="en-US" dirty="0"/>
          </a:p>
          <a:p>
            <a:pPr marL="342900" indent="-342900">
              <a:buFont typeface="Arial" panose="020B0604020202020204" pitchFamily="34" charset="0"/>
              <a:buChar char="•"/>
            </a:pPr>
            <a:r>
              <a:rPr lang="sv-SE" dirty="0"/>
              <a:t>Skapa miljö- och kulturmedvetenhet och respekt.
Ge positiva upplevelser för både besökare och värdar.
Ge direkta ekonomiska fördelar för bevarandet.
Generera ekonomiska fördelar för både lokalbefolkningen och den privata industrin.
Leverera minnesvärda </a:t>
            </a:r>
            <a:r>
              <a:rPr lang="sv-SE" dirty="0" err="1"/>
              <a:t>supplevelser</a:t>
            </a:r>
            <a:r>
              <a:rPr lang="sv-SE" dirty="0"/>
              <a:t> till besökare.
Designa, konstruera och driva anläggningar med låg påverkan.
Erkänn lokalbefolkningens rättigheter och arbeta i partnerskap med dem för att skapa egenmakt.</a:t>
            </a:r>
            <a:endParaRPr lang="en-IE" dirty="0"/>
          </a:p>
        </p:txBody>
      </p:sp>
    </p:spTree>
    <p:extLst>
      <p:ext uri="{BB962C8B-B14F-4D97-AF65-F5344CB8AC3E}">
        <p14:creationId xmlns:p14="http://schemas.microsoft.com/office/powerpoint/2010/main" val="4208580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fontScale="92500" lnSpcReduction="10000"/>
          </a:bodyPr>
          <a:lstStyle/>
          <a:p>
            <a:r>
              <a:rPr lang="en-IE" dirty="0"/>
              <a:t>AVSNITT 5
KOMMERSIALISERA VIRTUELLA TURISMUPPLEVELSER 
</a:t>
            </a:r>
          </a:p>
        </p:txBody>
      </p:sp>
      <p:sp>
        <p:nvSpPr>
          <p:cNvPr id="9" name="TextBox 8">
            <a:extLst>
              <a:ext uri="{FF2B5EF4-FFF2-40B4-BE49-F238E27FC236}">
                <a16:creationId xmlns:a16="http://schemas.microsoft.com/office/drawing/2014/main" id="{08492C31-2FE6-4140-8EB2-6ECC4144CC3A}"/>
              </a:ext>
            </a:extLst>
          </p:cNvPr>
          <p:cNvSpPr txBox="1"/>
          <p:nvPr/>
        </p:nvSpPr>
        <p:spPr>
          <a:xfrm>
            <a:off x="5408807" y="4003027"/>
            <a:ext cx="6395099" cy="523220"/>
          </a:xfrm>
          <a:prstGeom prst="rect">
            <a:avLst/>
          </a:prstGeom>
          <a:noFill/>
        </p:spPr>
        <p:txBody>
          <a:bodyPr wrap="square">
            <a:spAutoFit/>
          </a:bodyPr>
          <a:lstStyle/>
          <a:p>
            <a:r>
              <a:rPr lang="is-IS" sz="2800" dirty="0">
                <a:solidFill>
                  <a:schemeClr val="bg1"/>
                </a:solidFill>
              </a:rPr>
              <a:t>In this section</a:t>
            </a:r>
          </a:p>
        </p:txBody>
      </p:sp>
      <p:pic>
        <p:nvPicPr>
          <p:cNvPr id="14" name="Picture Placeholder 13">
            <a:extLst>
              <a:ext uri="{FF2B5EF4-FFF2-40B4-BE49-F238E27FC236}">
                <a16:creationId xmlns:a16="http://schemas.microsoft.com/office/drawing/2014/main" id="{FF1F3CF0-D04A-421C-9EC1-F38622ECCF4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340299" y="-234572"/>
            <a:ext cx="12618067" cy="7327144"/>
          </a:xfrm>
        </p:spPr>
      </p:pic>
      <p:sp>
        <p:nvSpPr>
          <p:cNvPr id="7" name="TextBox 6">
            <a:extLst>
              <a:ext uri="{FF2B5EF4-FFF2-40B4-BE49-F238E27FC236}">
                <a16:creationId xmlns:a16="http://schemas.microsoft.com/office/drawing/2014/main" id="{1BE077E2-7096-4C50-B234-4768BF54C0F5}"/>
              </a:ext>
            </a:extLst>
          </p:cNvPr>
          <p:cNvSpPr txBox="1"/>
          <p:nvPr/>
        </p:nvSpPr>
        <p:spPr>
          <a:xfrm>
            <a:off x="-340299" y="7092572"/>
            <a:ext cx="12618067" cy="230832"/>
          </a:xfrm>
          <a:prstGeom prst="rect">
            <a:avLst/>
          </a:prstGeom>
          <a:noFill/>
        </p:spPr>
        <p:txBody>
          <a:bodyPr wrap="square" rtlCol="0">
            <a:spAutoFit/>
          </a:bodyPr>
          <a:lstStyle/>
          <a:p>
            <a:r>
              <a:rPr lang="en-IE" sz="900">
                <a:hlinkClick r:id="rId3" tooltip="http://internationaljournalofresearch.com/2015/09/22/ecotourism-in-thenmala-a-study-on-the-attitude-of-tourists/"/>
              </a:rPr>
              <a:t>This Photo</a:t>
            </a:r>
            <a:r>
              <a:rPr lang="en-IE" sz="900"/>
              <a:t> by Unknown Author is licensed under </a:t>
            </a:r>
            <a:r>
              <a:rPr lang="en-IE" sz="900">
                <a:hlinkClick r:id="rId4" tooltip="https://creativecommons.org/licenses/by-nc-nd/3.0/"/>
              </a:rPr>
              <a:t>CC BY-NC-ND</a:t>
            </a:r>
            <a:endParaRPr lang="en-IE" sz="900"/>
          </a:p>
        </p:txBody>
      </p:sp>
    </p:spTree>
    <p:extLst>
      <p:ext uri="{BB962C8B-B14F-4D97-AF65-F5344CB8AC3E}">
        <p14:creationId xmlns:p14="http://schemas.microsoft.com/office/powerpoint/2010/main" val="19099073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EBDD4F-EB2F-47D5-955C-CDCA48587B4C}"/>
              </a:ext>
            </a:extLst>
          </p:cNvPr>
          <p:cNvSpPr>
            <a:spLocks noGrp="1"/>
          </p:cNvSpPr>
          <p:nvPr>
            <p:ph type="body" sz="quarter" idx="13"/>
          </p:nvPr>
        </p:nvSpPr>
        <p:spPr/>
        <p:txBody>
          <a:bodyPr/>
          <a:lstStyle/>
          <a:p>
            <a:r>
              <a:rPr lang="sv-SE" dirty="0"/>
              <a:t>Hitta nya sätt att engagera sig i och utforska världen
</a:t>
            </a:r>
            <a:endParaRPr lang="en-IE" dirty="0"/>
          </a:p>
        </p:txBody>
      </p:sp>
      <p:sp>
        <p:nvSpPr>
          <p:cNvPr id="3" name="Text Placeholder 2">
            <a:extLst>
              <a:ext uri="{FF2B5EF4-FFF2-40B4-BE49-F238E27FC236}">
                <a16:creationId xmlns:a16="http://schemas.microsoft.com/office/drawing/2014/main" id="{7887148C-81E6-4A3F-976C-AC8D5131A610}"/>
              </a:ext>
            </a:extLst>
          </p:cNvPr>
          <p:cNvSpPr>
            <a:spLocks noGrp="1"/>
          </p:cNvSpPr>
          <p:nvPr>
            <p:ph type="body" sz="quarter" idx="14"/>
          </p:nvPr>
        </p:nvSpPr>
        <p:spPr>
          <a:xfrm>
            <a:off x="497154" y="4651799"/>
            <a:ext cx="10218791" cy="469184"/>
          </a:xfrm>
        </p:spPr>
        <p:txBody>
          <a:bodyPr/>
          <a:lstStyle/>
          <a:p>
            <a:r>
              <a:rPr lang="sv-SE" dirty="0"/>
              <a:t>I efterdyningarna av covid och med anledning av </a:t>
            </a:r>
            <a:r>
              <a:rPr lang="sv-SE" dirty="0" err="1"/>
              <a:t>Industy</a:t>
            </a:r>
            <a:r>
              <a:rPr lang="sv-SE" dirty="0"/>
              <a:t> 4.0 har många företag, både inom besöksnäringen och utanför, sett möjligheter att erbjuda alternativa resesätt. 
Virtuella turismupplevelser kan ge en ny intäktsström, är relativt enkla att distribuera och är ett bra verktyg för att engagera nya och alternativa kunder.
</a:t>
            </a:r>
            <a:endParaRPr lang="is-IS" dirty="0"/>
          </a:p>
          <a:p>
            <a:endParaRPr lang="en-IE" dirty="0"/>
          </a:p>
        </p:txBody>
      </p:sp>
      <p:pic>
        <p:nvPicPr>
          <p:cNvPr id="7" name="Picture Placeholder 6" descr="A picture containing outdoor, water, sky, grass&#10;&#10;Description automatically generated">
            <a:extLst>
              <a:ext uri="{FF2B5EF4-FFF2-40B4-BE49-F238E27FC236}">
                <a16:creationId xmlns:a16="http://schemas.microsoft.com/office/drawing/2014/main" id="{44098290-0E93-4B71-AC0C-EF50F6110F7D}"/>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p:pic>
    </p:spTree>
    <p:extLst>
      <p:ext uri="{BB962C8B-B14F-4D97-AF65-F5344CB8AC3E}">
        <p14:creationId xmlns:p14="http://schemas.microsoft.com/office/powerpoint/2010/main" val="129420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52A75-C3CF-4E52-80EE-6E95EACF8279}"/>
              </a:ext>
            </a:extLst>
          </p:cNvPr>
          <p:cNvSpPr>
            <a:spLocks noGrp="1"/>
          </p:cNvSpPr>
          <p:nvPr>
            <p:ph type="body" sz="quarter" idx="13"/>
          </p:nvPr>
        </p:nvSpPr>
        <p:spPr>
          <a:xfrm>
            <a:off x="388093" y="708916"/>
            <a:ext cx="3058492" cy="3831233"/>
          </a:xfrm>
        </p:spPr>
        <p:txBody>
          <a:bodyPr>
            <a:noAutofit/>
          </a:bodyPr>
          <a:lstStyle/>
          <a:p>
            <a:r>
              <a:rPr lang="sv-SE" sz="2600" dirty="0"/>
              <a:t>Online guidade turer har ökat under 2020. En guide tar tittarna hemma på en resa genom en stad, region eller ett land, antingen förinspelat eller live. 
</a:t>
            </a:r>
            <a:endParaRPr lang="is-IS" sz="2600" dirty="0"/>
          </a:p>
        </p:txBody>
      </p:sp>
      <p:sp>
        <p:nvSpPr>
          <p:cNvPr id="3" name="Text Placeholder 2">
            <a:extLst>
              <a:ext uri="{FF2B5EF4-FFF2-40B4-BE49-F238E27FC236}">
                <a16:creationId xmlns:a16="http://schemas.microsoft.com/office/drawing/2014/main" id="{76BCE9AB-5325-40CF-80C0-D25771C31B6A}"/>
              </a:ext>
            </a:extLst>
          </p:cNvPr>
          <p:cNvSpPr>
            <a:spLocks noGrp="1"/>
          </p:cNvSpPr>
          <p:nvPr>
            <p:ph type="body" sz="quarter" idx="14"/>
          </p:nvPr>
        </p:nvSpPr>
        <p:spPr>
          <a:xfrm>
            <a:off x="497155" y="4305557"/>
            <a:ext cx="10033856" cy="469184"/>
          </a:xfrm>
        </p:spPr>
        <p:txBody>
          <a:bodyPr/>
          <a:lstStyle/>
          <a:p>
            <a:pPr marL="0" indent="0">
              <a:buNone/>
            </a:pPr>
            <a:endParaRPr lang="is-IS" dirty="0"/>
          </a:p>
          <a:p>
            <a:r>
              <a:rPr lang="sv-SE" dirty="0"/>
              <a:t>Live-turer kan äga rum via Zoom, Google </a:t>
            </a:r>
            <a:r>
              <a:rPr lang="sv-SE" dirty="0" err="1"/>
              <a:t>Hangouts</a:t>
            </a:r>
            <a:r>
              <a:rPr lang="sv-SE" dirty="0"/>
              <a:t> eller YouTube eller andra liknande </a:t>
            </a:r>
            <a:r>
              <a:rPr lang="sv-SE" dirty="0" err="1"/>
              <a:t>onlineverktyg</a:t>
            </a:r>
            <a:r>
              <a:rPr lang="sv-SE" dirty="0"/>
              <a:t>. Fördelen med live-turer är att de erbjuder möjligheter till interaktioner mellan guiden och kunderna.
Turerna måste dock ändras för detta nya medium, eftersom kortare uppmärksamhetsintervall och andra konkurrerande distraktioner måste beaktas.
</a:t>
            </a:r>
            <a:endParaRPr lang="en-IE" dirty="0"/>
          </a:p>
        </p:txBody>
      </p:sp>
      <p:pic>
        <p:nvPicPr>
          <p:cNvPr id="8" name="Picture Placeholder 7" descr="A screenshot of a computer&#10;&#10;Description automatically generated with medium confidence">
            <a:extLst>
              <a:ext uri="{FF2B5EF4-FFF2-40B4-BE49-F238E27FC236}">
                <a16:creationId xmlns:a16="http://schemas.microsoft.com/office/drawing/2014/main" id="{4129D97A-BF90-4458-9CD0-2AE117D88AED}"/>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3565525" y="-101"/>
            <a:ext cx="8626475" cy="4540250"/>
          </a:xfrm>
        </p:spPr>
      </p:pic>
    </p:spTree>
    <p:extLst>
      <p:ext uri="{BB962C8B-B14F-4D97-AF65-F5344CB8AC3E}">
        <p14:creationId xmlns:p14="http://schemas.microsoft.com/office/powerpoint/2010/main" val="4282944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AB121F07-7FA9-46A3-846E-9910F906F7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966" y="389382"/>
            <a:ext cx="4956328" cy="4870988"/>
          </a:xfrm>
          <a:prstGeom prst="rect">
            <a:avLst/>
          </a:prstGeom>
        </p:spPr>
      </p:pic>
      <p:sp>
        <p:nvSpPr>
          <p:cNvPr id="3" name="Text Placeholder 2">
            <a:extLst>
              <a:ext uri="{FF2B5EF4-FFF2-40B4-BE49-F238E27FC236}">
                <a16:creationId xmlns:a16="http://schemas.microsoft.com/office/drawing/2014/main" id="{F15DCBB5-3A29-414B-B1BF-6EC1EB964841}"/>
              </a:ext>
            </a:extLst>
          </p:cNvPr>
          <p:cNvSpPr>
            <a:spLocks noGrp="1"/>
          </p:cNvSpPr>
          <p:nvPr>
            <p:ph type="body" sz="quarter" idx="14"/>
          </p:nvPr>
        </p:nvSpPr>
        <p:spPr>
          <a:xfrm>
            <a:off x="5278259" y="4624396"/>
            <a:ext cx="6913741" cy="968329"/>
          </a:xfrm>
        </p:spPr>
        <p:txBody>
          <a:bodyPr/>
          <a:lstStyle/>
          <a:p>
            <a:r>
              <a:rPr lang="sv-SE" sz="2200" dirty="0"/>
              <a:t>Erbjuder virtuella turer, deras evenemang har sprängts på Facebook för vintern 2020-21. 
</a:t>
            </a:r>
            <a:r>
              <a:rPr lang="is-IS" sz="2200" dirty="0">
                <a:solidFill>
                  <a:srgbClr val="9A2E90"/>
                </a:solidFill>
              </a:rPr>
              <a:t> </a:t>
            </a:r>
            <a:r>
              <a:rPr lang="sv-SE" sz="2200" dirty="0">
                <a:solidFill>
                  <a:srgbClr val="9A2E90"/>
                </a:solidFill>
              </a:rPr>
              <a:t>Gratis men dricksa reseguiden uppmuntras.
</a:t>
            </a:r>
            <a:r>
              <a:rPr lang="sv-SE" sz="2200" dirty="0"/>
              <a:t>De virtuella turerna äger rum på Facebook &amp; Zoom, där reseguider berättar för tittarna om en mängd olika ämnen, länder eller regioner.
Halloween 2020 hölls en virtuell guidad tur som centrerade kring myter och legender i Transsylvanien, Rumänien.
</a:t>
            </a:r>
            <a:r>
              <a:rPr lang="is-IS" sz="2200" dirty="0">
                <a:solidFill>
                  <a:srgbClr val="9A2E90"/>
                </a:solidFill>
              </a:rPr>
              <a:t> </a:t>
            </a:r>
            <a:r>
              <a:rPr lang="sv-SE" sz="2200" dirty="0">
                <a:solidFill>
                  <a:srgbClr val="9A2E90"/>
                </a:solidFill>
              </a:rPr>
              <a:t>Turerna är tillgängliga i efterhand. </a:t>
            </a:r>
            <a:r>
              <a:rPr lang="sv-SE" sz="2200" dirty="0" err="1">
                <a:solidFill>
                  <a:srgbClr val="9A2E90"/>
                </a:solidFill>
              </a:rPr>
              <a:t>Hallowen-streamen</a:t>
            </a:r>
            <a:r>
              <a:rPr lang="sv-SE" sz="2200" dirty="0">
                <a:solidFill>
                  <a:srgbClr val="9A2E90"/>
                </a:solidFill>
              </a:rPr>
              <a:t> har visats över 100k gånger på Facebook.
</a:t>
            </a:r>
            <a:endParaRPr lang="en-IE" sz="2200" dirty="0"/>
          </a:p>
        </p:txBody>
      </p:sp>
      <p:sp>
        <p:nvSpPr>
          <p:cNvPr id="9" name="TextBox 8">
            <a:extLst>
              <a:ext uri="{FF2B5EF4-FFF2-40B4-BE49-F238E27FC236}">
                <a16:creationId xmlns:a16="http://schemas.microsoft.com/office/drawing/2014/main" id="{BB1189FC-A737-413D-B9E0-3BF9770DAD44}"/>
              </a:ext>
            </a:extLst>
          </p:cNvPr>
          <p:cNvSpPr txBox="1"/>
          <p:nvPr/>
        </p:nvSpPr>
        <p:spPr>
          <a:xfrm>
            <a:off x="4402150" y="750013"/>
            <a:ext cx="1901363" cy="2100575"/>
          </a:xfrm>
          <a:prstGeom prst="rect">
            <a:avLst/>
          </a:prstGeom>
          <a:solidFill>
            <a:srgbClr val="9A2E90"/>
          </a:solidFill>
        </p:spPr>
        <p:txBody>
          <a:bodyPr wrap="square" rtlCol="0">
            <a:spAutoFit/>
          </a:bodyPr>
          <a:lstStyle/>
          <a:p>
            <a:endParaRPr lang="en-IE" sz="4300" dirty="0"/>
          </a:p>
          <a:p>
            <a:endParaRPr lang="en-IE" sz="4300" dirty="0"/>
          </a:p>
          <a:p>
            <a:endParaRPr lang="en-IE" sz="4300" dirty="0"/>
          </a:p>
        </p:txBody>
      </p:sp>
      <p:sp>
        <p:nvSpPr>
          <p:cNvPr id="12" name="Text Placeholder 3">
            <a:extLst>
              <a:ext uri="{FF2B5EF4-FFF2-40B4-BE49-F238E27FC236}">
                <a16:creationId xmlns:a16="http://schemas.microsoft.com/office/drawing/2014/main" id="{B90B96C6-E1DE-4701-AE2A-A8DBBDA2E2FC}"/>
              </a:ext>
            </a:extLst>
          </p:cNvPr>
          <p:cNvSpPr>
            <a:spLocks noGrp="1"/>
          </p:cNvSpPr>
          <p:nvPr>
            <p:ph type="body" sz="quarter" idx="13"/>
          </p:nvPr>
        </p:nvSpPr>
        <p:spPr>
          <a:xfrm>
            <a:off x="4738255" y="987873"/>
            <a:ext cx="4563524" cy="1540320"/>
          </a:xfrm>
        </p:spPr>
        <p:txBody>
          <a:bodyPr>
            <a:normAutofit fontScale="92500" lnSpcReduction="10000"/>
          </a:bodyPr>
          <a:lstStyle/>
          <a:p>
            <a:r>
              <a:rPr lang="is-IS" dirty="0"/>
              <a:t>Girl Travel - Virtuella turer
</a:t>
            </a:r>
            <a:endParaRPr lang="en-IE" dirty="0"/>
          </a:p>
        </p:txBody>
      </p:sp>
    </p:spTree>
    <p:extLst>
      <p:ext uri="{BB962C8B-B14F-4D97-AF65-F5344CB8AC3E}">
        <p14:creationId xmlns:p14="http://schemas.microsoft.com/office/powerpoint/2010/main" val="711472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water, outdoor, boat, harbor&#10;&#10;Description automatically generated">
            <a:extLst>
              <a:ext uri="{FF2B5EF4-FFF2-40B4-BE49-F238E27FC236}">
                <a16:creationId xmlns:a16="http://schemas.microsoft.com/office/drawing/2014/main" id="{669BA97C-5383-42F5-8F4C-416F6C5058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869" y="441673"/>
            <a:ext cx="5203724" cy="4817830"/>
          </a:xfrm>
          <a:prstGeom prst="rect">
            <a:avLst/>
          </a:prstGeom>
        </p:spPr>
      </p:pic>
      <p:sp>
        <p:nvSpPr>
          <p:cNvPr id="3" name="Text Placeholder 2">
            <a:extLst>
              <a:ext uri="{FF2B5EF4-FFF2-40B4-BE49-F238E27FC236}">
                <a16:creationId xmlns:a16="http://schemas.microsoft.com/office/drawing/2014/main" id="{F15DCBB5-3A29-414B-B1BF-6EC1EB964841}"/>
              </a:ext>
            </a:extLst>
          </p:cNvPr>
          <p:cNvSpPr>
            <a:spLocks noGrp="1"/>
          </p:cNvSpPr>
          <p:nvPr>
            <p:ph type="body" sz="quarter" idx="14"/>
          </p:nvPr>
        </p:nvSpPr>
        <p:spPr>
          <a:xfrm>
            <a:off x="5691881" y="4511380"/>
            <a:ext cx="6339154" cy="968329"/>
          </a:xfrm>
        </p:spPr>
        <p:txBody>
          <a:bodyPr/>
          <a:lstStyle/>
          <a:p>
            <a:r>
              <a:rPr lang="is-IS" dirty="0"/>
              <a:t>- 1 timmars rundtur genom Dubrovnik via live cam, som erbjuds via Tours by Locals.
- </a:t>
            </a:r>
            <a:r>
              <a:rPr lang="sv-SE" dirty="0"/>
              <a:t>Vandringen täcker stadens historia, arkitektur, dolda pärlor och Game </a:t>
            </a:r>
            <a:r>
              <a:rPr lang="sv-SE" dirty="0" err="1"/>
              <a:t>of</a:t>
            </a:r>
            <a:r>
              <a:rPr lang="sv-SE" dirty="0"/>
              <a:t> </a:t>
            </a:r>
            <a:r>
              <a:rPr lang="sv-SE" dirty="0" err="1"/>
              <a:t>Thrones</a:t>
            </a:r>
            <a:r>
              <a:rPr lang="sv-SE" dirty="0"/>
              <a:t>-platser.
 - Många recensenter säger att turnén fick dem att vilja besöka staden i framtiden.
</a:t>
            </a:r>
            <a:r>
              <a:rPr lang="is-IS" dirty="0"/>
              <a:t>- Live-turer kan vara investeringar i framtida kunder.
</a:t>
            </a:r>
            <a:endParaRPr lang="en-IE" sz="2200" dirty="0"/>
          </a:p>
        </p:txBody>
      </p:sp>
      <p:sp>
        <p:nvSpPr>
          <p:cNvPr id="9" name="TextBox 8">
            <a:extLst>
              <a:ext uri="{FF2B5EF4-FFF2-40B4-BE49-F238E27FC236}">
                <a16:creationId xmlns:a16="http://schemas.microsoft.com/office/drawing/2014/main" id="{BB1189FC-A737-413D-B9E0-3BF9770DAD44}"/>
              </a:ext>
            </a:extLst>
          </p:cNvPr>
          <p:cNvSpPr txBox="1"/>
          <p:nvPr/>
        </p:nvSpPr>
        <p:spPr>
          <a:xfrm>
            <a:off x="4402150" y="750013"/>
            <a:ext cx="1901363" cy="2100575"/>
          </a:xfrm>
          <a:prstGeom prst="rect">
            <a:avLst/>
          </a:prstGeom>
          <a:solidFill>
            <a:srgbClr val="9A2E90"/>
          </a:solidFill>
        </p:spPr>
        <p:txBody>
          <a:bodyPr wrap="square" rtlCol="0">
            <a:spAutoFit/>
          </a:bodyPr>
          <a:lstStyle/>
          <a:p>
            <a:endParaRPr lang="en-IE" sz="4300" dirty="0"/>
          </a:p>
          <a:p>
            <a:endParaRPr lang="en-IE" sz="4300" dirty="0"/>
          </a:p>
          <a:p>
            <a:endParaRPr lang="en-IE" sz="4300" dirty="0"/>
          </a:p>
        </p:txBody>
      </p:sp>
      <p:sp>
        <p:nvSpPr>
          <p:cNvPr id="12" name="Text Placeholder 3">
            <a:extLst>
              <a:ext uri="{FF2B5EF4-FFF2-40B4-BE49-F238E27FC236}">
                <a16:creationId xmlns:a16="http://schemas.microsoft.com/office/drawing/2014/main" id="{B90B96C6-E1DE-4701-AE2A-A8DBBDA2E2FC}"/>
              </a:ext>
            </a:extLst>
          </p:cNvPr>
          <p:cNvSpPr>
            <a:spLocks noGrp="1"/>
          </p:cNvSpPr>
          <p:nvPr>
            <p:ph type="body" sz="quarter" idx="13"/>
          </p:nvPr>
        </p:nvSpPr>
        <p:spPr>
          <a:xfrm>
            <a:off x="4738255" y="987873"/>
            <a:ext cx="4563524" cy="1540320"/>
          </a:xfrm>
        </p:spPr>
        <p:txBody>
          <a:bodyPr>
            <a:normAutofit fontScale="92500" lnSpcReduction="10000"/>
          </a:bodyPr>
          <a:lstStyle/>
          <a:p>
            <a:r>
              <a:rPr lang="sv-SE" dirty="0"/>
              <a:t>LIVE Gamla stan Dubrovnik vandringstur
</a:t>
            </a:r>
            <a:endParaRPr lang="en-IE" dirty="0"/>
          </a:p>
        </p:txBody>
      </p:sp>
      <p:sp>
        <p:nvSpPr>
          <p:cNvPr id="15" name="TextBox 14">
            <a:extLst>
              <a:ext uri="{FF2B5EF4-FFF2-40B4-BE49-F238E27FC236}">
                <a16:creationId xmlns:a16="http://schemas.microsoft.com/office/drawing/2014/main" id="{E633262F-C7EA-4426-AEF7-00315821FF7D}"/>
              </a:ext>
            </a:extLst>
          </p:cNvPr>
          <p:cNvSpPr txBox="1"/>
          <p:nvPr/>
        </p:nvSpPr>
        <p:spPr>
          <a:xfrm>
            <a:off x="160965" y="5103674"/>
            <a:ext cx="5340736" cy="1754326"/>
          </a:xfrm>
          <a:prstGeom prst="rect">
            <a:avLst/>
          </a:prstGeom>
          <a:solidFill>
            <a:srgbClr val="9A2E90"/>
          </a:solidFill>
        </p:spPr>
        <p:txBody>
          <a:bodyPr wrap="square" rtlCol="0">
            <a:spAutoFit/>
          </a:bodyPr>
          <a:lstStyle/>
          <a:p>
            <a:pPr algn="ctr"/>
            <a:r>
              <a:rPr lang="sv-SE" i="1" dirty="0">
                <a:solidFill>
                  <a:schemeClr val="bg1"/>
                </a:solidFill>
              </a:rPr>
              <a:t>Guiden Michael var mycket kunnig och passionerad om sin stad och gav oss en intressant turné som inspirerade oss att besöka Dubrovnik i framtiden.
- Recension av turnén tagen från turnéns webbplats, kvinnlig recensent från Australien
</a:t>
            </a:r>
            <a:endParaRPr lang="is-IS" dirty="0">
              <a:solidFill>
                <a:schemeClr val="bg1"/>
              </a:solidFill>
            </a:endParaRPr>
          </a:p>
        </p:txBody>
      </p:sp>
    </p:spTree>
    <p:extLst>
      <p:ext uri="{BB962C8B-B14F-4D97-AF65-F5344CB8AC3E}">
        <p14:creationId xmlns:p14="http://schemas.microsoft.com/office/powerpoint/2010/main" val="38470675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s-IS" dirty="0"/>
          </a:p>
        </p:txBody>
      </p:sp>
      <p:sp>
        <p:nvSpPr>
          <p:cNvPr id="3" name="Content Placeholder 2"/>
          <p:cNvSpPr>
            <a:spLocks noGrp="1"/>
          </p:cNvSpPr>
          <p:nvPr>
            <p:ph sz="half" idx="1"/>
          </p:nvPr>
        </p:nvSpPr>
        <p:spPr/>
        <p:txBody>
          <a:bodyPr>
            <a:normAutofit/>
          </a:bodyPr>
          <a:lstStyle/>
          <a:p>
            <a:pPr marL="0" indent="0">
              <a:buNone/>
            </a:pPr>
            <a:endParaRPr lang="is-IS" dirty="0"/>
          </a:p>
        </p:txBody>
      </p:sp>
      <p:pic>
        <p:nvPicPr>
          <p:cNvPr id="6" name="Picture 5">
            <a:extLst>
              <a:ext uri="{FF2B5EF4-FFF2-40B4-BE49-F238E27FC236}">
                <a16:creationId xmlns:a16="http://schemas.microsoft.com/office/drawing/2014/main" id="{150255C3-569D-4480-BC29-910C5A420587}"/>
              </a:ext>
            </a:extLst>
          </p:cNvPr>
          <p:cNvPicPr>
            <a:picLocks noChangeAspect="1"/>
          </p:cNvPicPr>
          <p:nvPr/>
        </p:nvPicPr>
        <p:blipFill>
          <a:blip r:embed="rId3"/>
          <a:stretch>
            <a:fillRect/>
          </a:stretch>
        </p:blipFill>
        <p:spPr>
          <a:xfrm>
            <a:off x="0" y="170386"/>
            <a:ext cx="12192000" cy="6517227"/>
          </a:xfrm>
          <a:prstGeom prst="rect">
            <a:avLst/>
          </a:prstGeom>
        </p:spPr>
      </p:pic>
      <p:sp>
        <p:nvSpPr>
          <p:cNvPr id="7" name="TextBox 6">
            <a:extLst>
              <a:ext uri="{FF2B5EF4-FFF2-40B4-BE49-F238E27FC236}">
                <a16:creationId xmlns:a16="http://schemas.microsoft.com/office/drawing/2014/main" id="{BBD2101C-6C5B-4CEE-BF2A-FD1028563983}"/>
              </a:ext>
            </a:extLst>
          </p:cNvPr>
          <p:cNvSpPr txBox="1"/>
          <p:nvPr/>
        </p:nvSpPr>
        <p:spPr>
          <a:xfrm>
            <a:off x="8774129" y="5534"/>
            <a:ext cx="3411020" cy="2308324"/>
          </a:xfrm>
          <a:prstGeom prst="rect">
            <a:avLst/>
          </a:prstGeom>
          <a:solidFill>
            <a:srgbClr val="9A2E90"/>
          </a:solidFill>
        </p:spPr>
        <p:txBody>
          <a:bodyPr wrap="square" rtlCol="0">
            <a:spAutoFit/>
          </a:bodyPr>
          <a:lstStyle/>
          <a:p>
            <a:r>
              <a:rPr lang="sv-SE" sz="2400" dirty="0" err="1">
                <a:solidFill>
                  <a:schemeClr val="bg1"/>
                </a:solidFill>
              </a:rPr>
              <a:t>Virtual</a:t>
            </a:r>
            <a:r>
              <a:rPr lang="sv-SE" sz="2400" dirty="0">
                <a:solidFill>
                  <a:schemeClr val="bg1"/>
                </a:solidFill>
              </a:rPr>
              <a:t> Tours är exempel på hur teknik kan användas till en extra intäktsström för turistoperatörer
</a:t>
            </a:r>
            <a:endParaRPr lang="en-IE" sz="2400" dirty="0">
              <a:solidFill>
                <a:schemeClr val="bg1"/>
              </a:solidFill>
            </a:endParaRPr>
          </a:p>
        </p:txBody>
      </p:sp>
    </p:spTree>
    <p:extLst>
      <p:ext uri="{BB962C8B-B14F-4D97-AF65-F5344CB8AC3E}">
        <p14:creationId xmlns:p14="http://schemas.microsoft.com/office/powerpoint/2010/main" val="11990517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A2E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 y="4929632"/>
            <a:ext cx="11221508" cy="1608328"/>
          </a:xfrm>
          <a:solidFill>
            <a:srgbClr val="9A2E90"/>
          </a:solidFill>
        </p:spPr>
        <p:txBody>
          <a:bodyPr>
            <a:normAutofit fontScale="90000"/>
          </a:bodyPr>
          <a:lstStyle/>
          <a:p>
            <a:r>
              <a:rPr lang="sv-SE" sz="2400" dirty="0">
                <a:solidFill>
                  <a:schemeClr val="bg1"/>
                </a:solidFill>
                <a:latin typeface="+mn-lt"/>
              </a:rPr>
              <a:t>För semi-uppslukande turer får kunderna något fysiskt levererat till dem inför turnén. Till exempel mat, öl eller vin. Detta åtföljs sedan av en live eller förinspelad turné med en reseguide.</a:t>
            </a:r>
            <a:br>
              <a:rPr lang="sv-SE" sz="2400" dirty="0">
                <a:solidFill>
                  <a:schemeClr val="bg1"/>
                </a:solidFill>
                <a:latin typeface="+mn-lt"/>
              </a:rPr>
            </a:br>
            <a:r>
              <a:rPr lang="sv-SE" sz="2400" dirty="0">
                <a:solidFill>
                  <a:schemeClr val="bg1"/>
                </a:solidFill>
                <a:latin typeface="+mn-lt"/>
              </a:rPr>
              <a:t>
</a:t>
            </a:r>
            <a:endParaRPr lang="is-IS" sz="2400" dirty="0">
              <a:solidFill>
                <a:schemeClr val="bg1"/>
              </a:solidFill>
              <a:latin typeface="+mn-lt"/>
            </a:endParaRPr>
          </a:p>
        </p:txBody>
      </p:sp>
      <p:sp>
        <p:nvSpPr>
          <p:cNvPr id="18" name="Rectangle 17">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12192002"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26">
            <a:extLst>
              <a:ext uri="{FF2B5EF4-FFF2-40B4-BE49-F238E27FC236}">
                <a16:creationId xmlns:a16="http://schemas.microsoft.com/office/drawing/2014/main" id="{48AADC38-41AB-482C-B8C3-6B9CD91B6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040"/>
            <a:ext cx="11548872"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website&#10;&#10;Description automatically generated">
            <a:extLst>
              <a:ext uri="{FF2B5EF4-FFF2-40B4-BE49-F238E27FC236}">
                <a16:creationId xmlns:a16="http://schemas.microsoft.com/office/drawing/2014/main" id="{FF3F692C-41C5-4640-A28F-58CB95F496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640080" y="640080"/>
            <a:ext cx="5276088" cy="3291840"/>
          </a:xfrm>
          <a:prstGeom prst="rect">
            <a:avLst/>
          </a:prstGeom>
        </p:spPr>
      </p:pic>
      <p:pic>
        <p:nvPicPr>
          <p:cNvPr id="6" name="Picture 5" descr="Text&#10;&#10;Description automatically generated">
            <a:extLst>
              <a:ext uri="{FF2B5EF4-FFF2-40B4-BE49-F238E27FC236}">
                <a16:creationId xmlns:a16="http://schemas.microsoft.com/office/drawing/2014/main" id="{1C0C7A37-E7A0-4F70-9448-B2B1594C0AC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
          <a:stretch/>
        </p:blipFill>
        <p:spPr>
          <a:xfrm>
            <a:off x="6272784" y="640080"/>
            <a:ext cx="5276088" cy="3291840"/>
          </a:xfrm>
          <a:prstGeom prst="rect">
            <a:avLst/>
          </a:prstGeom>
        </p:spPr>
      </p:pic>
      <p:sp>
        <p:nvSpPr>
          <p:cNvPr id="3" name="Content Placeholder 2"/>
          <p:cNvSpPr>
            <a:spLocks noGrp="1"/>
          </p:cNvSpPr>
          <p:nvPr>
            <p:ph idx="1"/>
          </p:nvPr>
        </p:nvSpPr>
        <p:spPr>
          <a:xfrm>
            <a:off x="4864100" y="4675886"/>
            <a:ext cx="6675627" cy="1605083"/>
          </a:xfrm>
        </p:spPr>
        <p:txBody>
          <a:bodyPr anchor="ctr">
            <a:normAutofit/>
          </a:bodyPr>
          <a:lstStyle/>
          <a:p>
            <a:pPr marL="0" indent="0">
              <a:buNone/>
            </a:pPr>
            <a:endParaRPr lang="is-IS" sz="2000"/>
          </a:p>
          <a:p>
            <a:pPr marL="0" indent="0">
              <a:buNone/>
            </a:pPr>
            <a:endParaRPr lang="is-IS" sz="2000"/>
          </a:p>
        </p:txBody>
      </p:sp>
      <p:sp>
        <p:nvSpPr>
          <p:cNvPr id="10" name="TextBox 9">
            <a:extLst>
              <a:ext uri="{FF2B5EF4-FFF2-40B4-BE49-F238E27FC236}">
                <a16:creationId xmlns:a16="http://schemas.microsoft.com/office/drawing/2014/main" id="{C819C65C-EAD7-4017-9BDC-8DB8ECF78BCE}"/>
              </a:ext>
            </a:extLst>
          </p:cNvPr>
          <p:cNvSpPr txBox="1"/>
          <p:nvPr/>
        </p:nvSpPr>
        <p:spPr>
          <a:xfrm>
            <a:off x="6897384" y="400985"/>
            <a:ext cx="6096000" cy="369332"/>
          </a:xfrm>
          <a:prstGeom prst="rect">
            <a:avLst/>
          </a:prstGeom>
          <a:noFill/>
        </p:spPr>
        <p:txBody>
          <a:bodyPr wrap="square">
            <a:spAutoFit/>
          </a:bodyPr>
          <a:lstStyle/>
          <a:p>
            <a:pPr>
              <a:spcAft>
                <a:spcPts val="600"/>
              </a:spcAft>
            </a:pPr>
            <a:r>
              <a:rPr lang="en-US" b="0" i="0" dirty="0">
                <a:effectLst/>
                <a:hlinkClick r:id="rId5"/>
              </a:rPr>
              <a:t>https://en.homemadefoodandfun.com</a:t>
            </a:r>
            <a:r>
              <a:rPr lang="en-US" b="0" i="0" dirty="0">
                <a:effectLst/>
              </a:rPr>
              <a:t> </a:t>
            </a:r>
            <a:endParaRPr lang="en-IE" dirty="0"/>
          </a:p>
        </p:txBody>
      </p:sp>
    </p:spTree>
    <p:extLst>
      <p:ext uri="{BB962C8B-B14F-4D97-AF65-F5344CB8AC3E}">
        <p14:creationId xmlns:p14="http://schemas.microsoft.com/office/powerpoint/2010/main" val="455725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5" descr="A picture containing text, person, food, hand&#10;&#10;Description automatically generated">
            <a:extLst>
              <a:ext uri="{FF2B5EF4-FFF2-40B4-BE49-F238E27FC236}">
                <a16:creationId xmlns:a16="http://schemas.microsoft.com/office/drawing/2014/main" id="{9C789D0A-8FE8-41D6-9548-F4F27268AB20}"/>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219743" y="1103114"/>
            <a:ext cx="4323806" cy="3242855"/>
          </a:xfrm>
          <a:prstGeom prst="rect">
            <a:avLst/>
          </a:prstGeom>
        </p:spPr>
      </p:pic>
      <p:sp>
        <p:nvSpPr>
          <p:cNvPr id="4" name="Text Placeholder 3">
            <a:extLst>
              <a:ext uri="{FF2B5EF4-FFF2-40B4-BE49-F238E27FC236}">
                <a16:creationId xmlns:a16="http://schemas.microsoft.com/office/drawing/2014/main" id="{B8E3A4AD-E63C-4D7C-8ED9-CA0D86D66A52}"/>
              </a:ext>
            </a:extLst>
          </p:cNvPr>
          <p:cNvSpPr>
            <a:spLocks noGrp="1"/>
          </p:cNvSpPr>
          <p:nvPr>
            <p:ph type="body" sz="quarter" idx="13"/>
          </p:nvPr>
        </p:nvSpPr>
        <p:spPr>
          <a:xfrm>
            <a:off x="4635221" y="1508861"/>
            <a:ext cx="7111210" cy="1791502"/>
          </a:xfrm>
        </p:spPr>
        <p:txBody>
          <a:bodyPr>
            <a:noAutofit/>
          </a:bodyPr>
          <a:lstStyle/>
          <a:p>
            <a:r>
              <a:rPr lang="sv-SE" sz="2400" dirty="0"/>
              <a:t>Anpassning av en "vanlig" turné Som Njut av Bath har erbjudit, där stadens mathistoria och arv är huvudfokus. 
</a:t>
            </a:r>
            <a:r>
              <a:rPr lang="sv-SE" sz="2400" b="0" dirty="0"/>
              <a:t>Online-turné, </a:t>
            </a:r>
            <a:r>
              <a:rPr lang="sv-SE" sz="2400" b="0" dirty="0" err="1"/>
              <a:t>Food</a:t>
            </a:r>
            <a:r>
              <a:rPr lang="sv-SE" sz="2400" b="0" dirty="0"/>
              <a:t> </a:t>
            </a:r>
            <a:r>
              <a:rPr lang="sv-SE" sz="2400" b="0" dirty="0" err="1"/>
              <a:t>Heroes</a:t>
            </a:r>
            <a:r>
              <a:rPr lang="sv-SE" sz="2400" b="0" dirty="0"/>
              <a:t> erbjuds med och utan en provlåda.
</a:t>
            </a:r>
            <a:r>
              <a:rPr lang="en-US" sz="2400" b="0" dirty="0"/>
              <a:t> </a:t>
            </a:r>
          </a:p>
          <a:p>
            <a:endParaRPr lang="en-IE" sz="2400" dirty="0"/>
          </a:p>
        </p:txBody>
      </p:sp>
      <p:sp>
        <p:nvSpPr>
          <p:cNvPr id="5" name="Text Placeholder 4">
            <a:extLst>
              <a:ext uri="{FF2B5EF4-FFF2-40B4-BE49-F238E27FC236}">
                <a16:creationId xmlns:a16="http://schemas.microsoft.com/office/drawing/2014/main" id="{A53F1B99-8066-4A4E-AFAF-A6E6AD5D13D4}"/>
              </a:ext>
            </a:extLst>
          </p:cNvPr>
          <p:cNvSpPr>
            <a:spLocks noGrp="1"/>
          </p:cNvSpPr>
          <p:nvPr>
            <p:ph type="body" sz="quarter" idx="14"/>
          </p:nvPr>
        </p:nvSpPr>
        <p:spPr/>
        <p:txBody>
          <a:bodyPr/>
          <a:lstStyle/>
          <a:p>
            <a:pPr marL="0" indent="0">
              <a:buNone/>
            </a:pPr>
            <a:endParaRPr lang="is-IS" dirty="0"/>
          </a:p>
          <a:p>
            <a:r>
              <a:rPr lang="sv-SE" dirty="0"/>
              <a:t>Live </a:t>
            </a:r>
            <a:r>
              <a:rPr lang="sv-SE" dirty="0" err="1"/>
              <a:t>virtual</a:t>
            </a:r>
            <a:r>
              <a:rPr lang="sv-SE" dirty="0"/>
              <a:t> tour erbjöd besökare / kund en chans att interagera med reseguiderna och ställa dem frågor.
</a:t>
            </a:r>
            <a:endParaRPr lang="en-IE" dirty="0"/>
          </a:p>
        </p:txBody>
      </p:sp>
      <p:sp>
        <p:nvSpPr>
          <p:cNvPr id="9" name="TextBox 8">
            <a:extLst>
              <a:ext uri="{FF2B5EF4-FFF2-40B4-BE49-F238E27FC236}">
                <a16:creationId xmlns:a16="http://schemas.microsoft.com/office/drawing/2014/main" id="{A4715ACD-4B0F-44FC-A6A1-F301306496E7}"/>
              </a:ext>
            </a:extLst>
          </p:cNvPr>
          <p:cNvSpPr txBox="1"/>
          <p:nvPr/>
        </p:nvSpPr>
        <p:spPr>
          <a:xfrm>
            <a:off x="6882673" y="185416"/>
            <a:ext cx="5199735" cy="1754326"/>
          </a:xfrm>
          <a:prstGeom prst="rect">
            <a:avLst/>
          </a:prstGeom>
          <a:noFill/>
        </p:spPr>
        <p:txBody>
          <a:bodyPr wrap="square">
            <a:spAutoFit/>
          </a:bodyPr>
          <a:lstStyle/>
          <a:p>
            <a:r>
              <a:rPr lang="en-US" sz="3600" dirty="0" err="1">
                <a:solidFill>
                  <a:srgbClr val="9A2E90"/>
                </a:solidFill>
              </a:rPr>
              <a:t>Virtuell</a:t>
            </a:r>
            <a:r>
              <a:rPr lang="en-US" sz="3600" dirty="0">
                <a:solidFill>
                  <a:srgbClr val="9A2E90"/>
                </a:solidFill>
              </a:rPr>
              <a:t> </a:t>
            </a:r>
            <a:r>
              <a:rPr lang="en-US" sz="3600" dirty="0" err="1">
                <a:solidFill>
                  <a:srgbClr val="9A2E90"/>
                </a:solidFill>
              </a:rPr>
              <a:t>rundtur</a:t>
            </a:r>
            <a:r>
              <a:rPr lang="en-US" sz="3600" dirty="0">
                <a:solidFill>
                  <a:srgbClr val="9A2E90"/>
                </a:solidFill>
              </a:rPr>
              <a:t> </a:t>
            </a:r>
            <a:r>
              <a:rPr lang="en-US" sz="3600" dirty="0" err="1">
                <a:solidFill>
                  <a:srgbClr val="9A2E90"/>
                </a:solidFill>
              </a:rPr>
              <a:t>i</a:t>
            </a:r>
            <a:r>
              <a:rPr lang="en-US" sz="3600" dirty="0">
                <a:solidFill>
                  <a:srgbClr val="9A2E90"/>
                </a:solidFill>
              </a:rPr>
              <a:t> Baths </a:t>
            </a:r>
            <a:r>
              <a:rPr lang="en-US" sz="3600" dirty="0" err="1">
                <a:solidFill>
                  <a:srgbClr val="9A2E90"/>
                </a:solidFill>
              </a:rPr>
              <a:t>kulinariska</a:t>
            </a:r>
            <a:r>
              <a:rPr lang="en-US" sz="3600" dirty="0">
                <a:solidFill>
                  <a:srgbClr val="9A2E90"/>
                </a:solidFill>
              </a:rPr>
              <a:t> </a:t>
            </a:r>
            <a:r>
              <a:rPr lang="en-US" sz="3600" dirty="0" err="1">
                <a:solidFill>
                  <a:srgbClr val="9A2E90"/>
                </a:solidFill>
              </a:rPr>
              <a:t>arv</a:t>
            </a:r>
            <a:r>
              <a:rPr lang="en-US" sz="3600" dirty="0">
                <a:solidFill>
                  <a:srgbClr val="9A2E90"/>
                </a:solidFill>
              </a:rPr>
              <a:t>
</a:t>
            </a:r>
            <a:endParaRPr lang="en-IE" sz="3600" dirty="0">
              <a:solidFill>
                <a:srgbClr val="9A2E90"/>
              </a:solidFill>
            </a:endParaRPr>
          </a:p>
        </p:txBody>
      </p:sp>
      <p:sp>
        <p:nvSpPr>
          <p:cNvPr id="10" name="TextBox 9">
            <a:extLst>
              <a:ext uri="{FF2B5EF4-FFF2-40B4-BE49-F238E27FC236}">
                <a16:creationId xmlns:a16="http://schemas.microsoft.com/office/drawing/2014/main" id="{A5B23BC6-8E4C-4E99-930C-B27095B3BA59}"/>
              </a:ext>
            </a:extLst>
          </p:cNvPr>
          <p:cNvSpPr txBox="1"/>
          <p:nvPr/>
        </p:nvSpPr>
        <p:spPr>
          <a:xfrm>
            <a:off x="219742" y="4049488"/>
            <a:ext cx="4323806" cy="2308324"/>
          </a:xfrm>
          <a:prstGeom prst="rect">
            <a:avLst/>
          </a:prstGeom>
          <a:solidFill>
            <a:srgbClr val="9A2E90"/>
          </a:solidFill>
        </p:spPr>
        <p:txBody>
          <a:bodyPr wrap="square" rtlCol="0">
            <a:spAutoFit/>
          </a:bodyPr>
          <a:lstStyle/>
          <a:p>
            <a:r>
              <a:rPr lang="sv-SE" i="1" dirty="0">
                <a:solidFill>
                  <a:schemeClr val="bg1"/>
                </a:solidFill>
              </a:rPr>
              <a:t>"Det är ett unikt sätt att njuta av Baths kulinariska scen utan att vara närvarande i staden, antingen för att förbereda sig för ett besök eller som ett roligt sätt att lära sig mer om denna spännande del av stadens arv." - Från turnéns beskrivning på Savouringbath.com
</a:t>
            </a:r>
            <a:endParaRPr lang="is-IS" dirty="0">
              <a:solidFill>
                <a:schemeClr val="bg1"/>
              </a:solidFill>
            </a:endParaRPr>
          </a:p>
        </p:txBody>
      </p:sp>
      <p:pic>
        <p:nvPicPr>
          <p:cNvPr id="29" name="Picture Placeholder 28" descr="A picture containing text, dish&#10;&#10;Description automatically generated">
            <a:extLst>
              <a:ext uri="{FF2B5EF4-FFF2-40B4-BE49-F238E27FC236}">
                <a16:creationId xmlns:a16="http://schemas.microsoft.com/office/drawing/2014/main" id="{496BE7D4-F9AA-45B6-9079-ADFE09F73834}"/>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p:blipFill>
        <p:spPr/>
      </p:pic>
    </p:spTree>
    <p:extLst>
      <p:ext uri="{BB962C8B-B14F-4D97-AF65-F5344CB8AC3E}">
        <p14:creationId xmlns:p14="http://schemas.microsoft.com/office/powerpoint/2010/main" val="2499281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587342-597D-4DE0-A55A-AC39CC76A669}"/>
              </a:ext>
            </a:extLst>
          </p:cNvPr>
          <p:cNvSpPr>
            <a:spLocks noGrp="1"/>
          </p:cNvSpPr>
          <p:nvPr>
            <p:ph type="body" sz="quarter" idx="13"/>
          </p:nvPr>
        </p:nvSpPr>
        <p:spPr>
          <a:xfrm>
            <a:off x="1675006" y="885826"/>
            <a:ext cx="9649486" cy="886184"/>
          </a:xfrm>
        </p:spPr>
        <p:txBody>
          <a:bodyPr>
            <a:noAutofit/>
          </a:bodyPr>
          <a:lstStyle/>
          <a:p>
            <a:r>
              <a:rPr lang="sv-SE" sz="3200" dirty="0"/>
              <a:t>Pop Culture </a:t>
            </a:r>
            <a:r>
              <a:rPr lang="sv-SE" sz="3200" dirty="0" err="1"/>
              <a:t>Tourism</a:t>
            </a:r>
            <a:r>
              <a:rPr lang="sv-SE" sz="3200" dirty="0"/>
              <a:t> erbjuder en lösning men den kommer med sina egna utmaningar..
</a:t>
            </a:r>
            <a:endParaRPr lang="en-IE" sz="3200" dirty="0"/>
          </a:p>
        </p:txBody>
      </p:sp>
      <p:sp>
        <p:nvSpPr>
          <p:cNvPr id="3" name="Text Placeholder 2">
            <a:extLst>
              <a:ext uri="{FF2B5EF4-FFF2-40B4-BE49-F238E27FC236}">
                <a16:creationId xmlns:a16="http://schemas.microsoft.com/office/drawing/2014/main" id="{7418CB02-742B-428F-9075-D906E391C22A}"/>
              </a:ext>
            </a:extLst>
          </p:cNvPr>
          <p:cNvSpPr>
            <a:spLocks noGrp="1"/>
          </p:cNvSpPr>
          <p:nvPr>
            <p:ph type="body" sz="quarter" idx="14"/>
          </p:nvPr>
        </p:nvSpPr>
        <p:spPr>
          <a:xfrm>
            <a:off x="1792077" y="1924050"/>
            <a:ext cx="9971298" cy="3342690"/>
          </a:xfrm>
        </p:spPr>
        <p:txBody>
          <a:bodyPr/>
          <a:lstStyle/>
          <a:p>
            <a:r>
              <a:rPr lang="sv-SE" dirty="0"/>
              <a:t>På grund av sin natur kan popkulturturism medföra sina egna utmaningar.
</a:t>
            </a:r>
            <a:r>
              <a:rPr lang="sv-SE" dirty="0">
                <a:solidFill>
                  <a:srgbClr val="9A2E90"/>
                </a:solidFill>
              </a:rPr>
              <a:t>Destinationer kan bli </a:t>
            </a:r>
            <a:r>
              <a:rPr lang="sv-SE" dirty="0" err="1">
                <a:solidFill>
                  <a:srgbClr val="9A2E90"/>
                </a:solidFill>
              </a:rPr>
              <a:t>hotspots</a:t>
            </a:r>
            <a:r>
              <a:rPr lang="sv-SE" dirty="0">
                <a:solidFill>
                  <a:srgbClr val="9A2E90"/>
                </a:solidFill>
              </a:rPr>
              <a:t> för turism över natten till följd av popkulturen och denna plötsliga ökade synlighet har ofta lett till överturism vilket kan leda till turismsiffror som varken destinationen eller företagen där är redo för.
</a:t>
            </a:r>
            <a:r>
              <a:rPr lang="sv-SE" dirty="0"/>
              <a:t>Dessutom kan popkulturturism vara mycket att planera för och förutsäga eftersom det är så svårt att räkna på vad som kommer att fånga människors uppmärksamhet. Dessutom kan det finnas juridiska frågor att brottas med när det gäller att främja en popkultur tema. Så, vad är och är inte tillåtet? Upphovsrätt vs varumärke? Vart kan man söka råd?
Vi ska försöka svara på några av dessa frågor senare i den här modulen..</a:t>
            </a:r>
            <a:endParaRPr lang="en-IE" dirty="0"/>
          </a:p>
        </p:txBody>
      </p:sp>
    </p:spTree>
    <p:extLst>
      <p:ext uri="{BB962C8B-B14F-4D97-AF65-F5344CB8AC3E}">
        <p14:creationId xmlns:p14="http://schemas.microsoft.com/office/powerpoint/2010/main" val="14469652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EBDD4F-EB2F-47D5-955C-CDCA48587B4C}"/>
              </a:ext>
            </a:extLst>
          </p:cNvPr>
          <p:cNvSpPr>
            <a:spLocks noGrp="1"/>
          </p:cNvSpPr>
          <p:nvPr>
            <p:ph type="body" sz="quarter" idx="13"/>
          </p:nvPr>
        </p:nvSpPr>
        <p:spPr/>
        <p:txBody>
          <a:bodyPr/>
          <a:lstStyle/>
          <a:p>
            <a:r>
              <a:rPr lang="sv-SE" dirty="0"/>
              <a:t>Uppslukande turer och virtuell verklighet
</a:t>
            </a:r>
            <a:endParaRPr lang="en-IE" dirty="0"/>
          </a:p>
        </p:txBody>
      </p:sp>
      <p:sp>
        <p:nvSpPr>
          <p:cNvPr id="3" name="Text Placeholder 2">
            <a:extLst>
              <a:ext uri="{FF2B5EF4-FFF2-40B4-BE49-F238E27FC236}">
                <a16:creationId xmlns:a16="http://schemas.microsoft.com/office/drawing/2014/main" id="{7887148C-81E6-4A3F-976C-AC8D5131A610}"/>
              </a:ext>
            </a:extLst>
          </p:cNvPr>
          <p:cNvSpPr>
            <a:spLocks noGrp="1"/>
          </p:cNvSpPr>
          <p:nvPr>
            <p:ph type="body" sz="quarter" idx="14"/>
          </p:nvPr>
        </p:nvSpPr>
        <p:spPr>
          <a:xfrm>
            <a:off x="497154" y="4651799"/>
            <a:ext cx="10218791" cy="469184"/>
          </a:xfrm>
        </p:spPr>
        <p:txBody>
          <a:bodyPr/>
          <a:lstStyle/>
          <a:p>
            <a:r>
              <a:rPr lang="sv-SE" dirty="0" err="1"/>
              <a:t>Virtual</a:t>
            </a:r>
            <a:r>
              <a:rPr lang="sv-SE" dirty="0"/>
              <a:t> </a:t>
            </a:r>
            <a:r>
              <a:rPr lang="sv-SE" dirty="0" err="1"/>
              <a:t>Reality</a:t>
            </a:r>
            <a:r>
              <a:rPr lang="sv-SE" dirty="0"/>
              <a:t> (VR) har sett en stor tillväxt i </a:t>
            </a:r>
            <a:r>
              <a:rPr lang="sv-SE" dirty="0" err="1"/>
              <a:t>resekategorier</a:t>
            </a:r>
            <a:r>
              <a:rPr lang="sv-SE" dirty="0"/>
              <a:t>, särskilt under Covid-19-krisen. Många destinationer, turistråd och </a:t>
            </a:r>
            <a:r>
              <a:rPr lang="sv-SE" dirty="0" err="1"/>
              <a:t>museusm</a:t>
            </a:r>
            <a:r>
              <a:rPr lang="sv-SE" dirty="0"/>
              <a:t> har använt VR-teknik för att hålla potentiella besökare intresserade. VR-utvecklare och olika företag har gått samman för att skapa innehåll inom detta område. 3D-upplevelser skapas med 360 kameror eller andra digitala medier. 
</a:t>
            </a:r>
            <a:endParaRPr lang="is-IS" dirty="0"/>
          </a:p>
          <a:p>
            <a:pPr marL="0" indent="0">
              <a:buNone/>
            </a:pPr>
            <a:endParaRPr lang="is-IS" dirty="0"/>
          </a:p>
          <a:p>
            <a:pPr marL="0" indent="0">
              <a:buNone/>
            </a:pPr>
            <a:endParaRPr lang="is-IS" dirty="0"/>
          </a:p>
          <a:p>
            <a:endParaRPr lang="en-IE" dirty="0"/>
          </a:p>
        </p:txBody>
      </p:sp>
      <p:pic>
        <p:nvPicPr>
          <p:cNvPr id="8" name="Picture Placeholder 7" descr="A picture containing person, arm&#10;&#10;Description automatically generated">
            <a:extLst>
              <a:ext uri="{FF2B5EF4-FFF2-40B4-BE49-F238E27FC236}">
                <a16:creationId xmlns:a16="http://schemas.microsoft.com/office/drawing/2014/main" id="{B64C8383-F5AE-4DBC-957F-7B271F32953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3565525" y="-50800"/>
            <a:ext cx="8626475" cy="4540250"/>
          </a:xfrm>
        </p:spPr>
      </p:pic>
    </p:spTree>
    <p:extLst>
      <p:ext uri="{BB962C8B-B14F-4D97-AF65-F5344CB8AC3E}">
        <p14:creationId xmlns:p14="http://schemas.microsoft.com/office/powerpoint/2010/main" val="1843735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en-US" sz="2400" b="0" dirty="0" err="1"/>
              <a:t>DomRömer-kvarteret</a:t>
            </a:r>
            <a:r>
              <a:rPr lang="en-US" sz="2400" b="0" dirty="0"/>
              <a:t> </a:t>
            </a:r>
            <a:r>
              <a:rPr lang="en-US" sz="2400" b="0" dirty="0" err="1"/>
              <a:t>öppnades</a:t>
            </a:r>
            <a:r>
              <a:rPr lang="en-US" sz="2400" b="0" dirty="0"/>
              <a:t> 2018.
</a:t>
            </a:r>
            <a:r>
              <a:rPr lang="sv-SE" sz="2400" b="0" dirty="0"/>
              <a:t>Blev snabbt ett av de mest populära turistmålen i Frankfurt, med över 8000 besökare om dagen.
</a:t>
            </a:r>
            <a:endParaRPr lang="is-IS" sz="2400" b="0" dirty="0"/>
          </a:p>
        </p:txBody>
      </p:sp>
      <p:sp>
        <p:nvSpPr>
          <p:cNvPr id="19" name="TextBox 18">
            <a:extLst>
              <a:ext uri="{FF2B5EF4-FFF2-40B4-BE49-F238E27FC236}">
                <a16:creationId xmlns:a16="http://schemas.microsoft.com/office/drawing/2014/main" id="{54BE4CB7-0E4E-4301-835A-7BC87D030799}"/>
              </a:ext>
            </a:extLst>
          </p:cNvPr>
          <p:cNvSpPr txBox="1"/>
          <p:nvPr/>
        </p:nvSpPr>
        <p:spPr>
          <a:xfrm>
            <a:off x="4417888" y="176409"/>
            <a:ext cx="7328023" cy="1200329"/>
          </a:xfrm>
          <a:prstGeom prst="rect">
            <a:avLst/>
          </a:prstGeom>
          <a:solidFill>
            <a:srgbClr val="9A2E90"/>
          </a:solidFill>
        </p:spPr>
        <p:txBody>
          <a:bodyPr wrap="square" rtlCol="0">
            <a:spAutoFit/>
          </a:bodyPr>
          <a:lstStyle/>
          <a:p>
            <a:pPr lvl="0">
              <a:defRPr/>
            </a:pPr>
            <a:r>
              <a:rPr lang="sv-SE" sz="3600" dirty="0">
                <a:solidFill>
                  <a:schemeClr val="bg1"/>
                </a:solidFill>
              </a:rPr>
              <a:t>Upptäck Frankfurts nya gamla stadsdel
</a:t>
            </a:r>
            <a:endParaRPr kumimoji="0" lang="en-US" sz="23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1380E5C-4A7D-4D10-9BA0-EEB292DE5AD4}"/>
              </a:ext>
            </a:extLst>
          </p:cNvPr>
          <p:cNvSpPr>
            <a:spLocks noGrp="1"/>
          </p:cNvSpPr>
          <p:nvPr>
            <p:ph type="body" sz="quarter" idx="14"/>
          </p:nvPr>
        </p:nvSpPr>
        <p:spPr>
          <a:xfrm>
            <a:off x="7602875" y="3680352"/>
            <a:ext cx="4143035" cy="2164180"/>
          </a:xfrm>
        </p:spPr>
        <p:txBody>
          <a:bodyPr/>
          <a:lstStyle/>
          <a:p>
            <a:r>
              <a:rPr lang="sv-SE" dirty="0"/>
              <a:t>En virtuell rundtur i den nya gamla stan är nu tillgänglig: </a:t>
            </a:r>
            <a:r>
              <a:rPr lang="is-IS" dirty="0">
                <a:hlinkClick r:id="rId3"/>
              </a:rPr>
              <a:t>https://www.deutschland.de/en/topic/culture/frankfurt-has-a-new-old-town-360deg-tour</a:t>
            </a:r>
            <a:r>
              <a:rPr lang="is-IS" dirty="0"/>
              <a:t> </a:t>
            </a:r>
          </a:p>
          <a:p>
            <a:endParaRPr lang="en-US" sz="2400" b="0" dirty="0"/>
          </a:p>
          <a:p>
            <a:endParaRPr lang="en-IE" dirty="0"/>
          </a:p>
        </p:txBody>
      </p:sp>
      <p:pic>
        <p:nvPicPr>
          <p:cNvPr id="9" name="Content Placeholder 5">
            <a:extLst>
              <a:ext uri="{FF2B5EF4-FFF2-40B4-BE49-F238E27FC236}">
                <a16:creationId xmlns:a16="http://schemas.microsoft.com/office/drawing/2014/main" id="{1319D43D-7984-4438-B59C-5403E86E32BF}"/>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a:xfrm>
            <a:off x="446088" y="471488"/>
            <a:ext cx="3798887" cy="4222750"/>
          </a:xfrm>
        </p:spPr>
      </p:pic>
      <p:pic>
        <p:nvPicPr>
          <p:cNvPr id="11" name="Picture Placeholder 10" descr="A picture containing building, outdoor, way, government building&#10;&#10;Description automatically generated">
            <a:extLst>
              <a:ext uri="{FF2B5EF4-FFF2-40B4-BE49-F238E27FC236}">
                <a16:creationId xmlns:a16="http://schemas.microsoft.com/office/drawing/2014/main" id="{D537850A-93B7-44BF-AEE6-5A3A86B46F40}"/>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p:blipFill>
        <p:spPr>
          <a:xfrm>
            <a:off x="4660556" y="3255537"/>
            <a:ext cx="2771571" cy="3013810"/>
          </a:xfrm>
        </p:spPr>
      </p:pic>
    </p:spTree>
    <p:extLst>
      <p:ext uri="{BB962C8B-B14F-4D97-AF65-F5344CB8AC3E}">
        <p14:creationId xmlns:p14="http://schemas.microsoft.com/office/powerpoint/2010/main" val="4219921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en-US" sz="2400" b="0" dirty="0"/>
              <a:t>Med </a:t>
            </a:r>
            <a:r>
              <a:rPr lang="fr-FR" sz="2400" b="0" dirty="0"/>
              <a:t>National Geographic Explore, </a:t>
            </a:r>
            <a:r>
              <a:rPr lang="sv-SE" sz="2400" b="0" dirty="0" err="1"/>
              <a:t>Oculus</a:t>
            </a:r>
            <a:r>
              <a:rPr lang="sv-SE" sz="2400" b="0" dirty="0"/>
              <a:t> </a:t>
            </a:r>
            <a:r>
              <a:rPr lang="sv-SE" sz="2400" b="0" dirty="0" err="1"/>
              <a:t>Quest</a:t>
            </a:r>
            <a:r>
              <a:rPr lang="sv-SE" sz="2400" b="0" dirty="0"/>
              <a:t>-besökare gav sig iväg som </a:t>
            </a:r>
            <a:r>
              <a:rPr lang="sv-SE" sz="2400" b="0" dirty="0" err="1"/>
              <a:t>NatGeo</a:t>
            </a:r>
            <a:r>
              <a:rPr lang="sv-SE" sz="2400" b="0" dirty="0"/>
              <a:t>-fotograf på en expedition till Machu Picchu för att upptäcka </a:t>
            </a:r>
            <a:r>
              <a:rPr lang="sv-SE" sz="2400" b="0" dirty="0" err="1"/>
              <a:t>Inca</a:t>
            </a:r>
            <a:r>
              <a:rPr lang="sv-SE" sz="2400" b="0" dirty="0"/>
              <a:t>-citadellet, bevittna mumiedyrkan och till och med höja en kopp helig </a:t>
            </a:r>
            <a:r>
              <a:rPr lang="sv-SE" sz="2400" b="0" dirty="0" err="1"/>
              <a:t>chicha</a:t>
            </a:r>
            <a:r>
              <a:rPr lang="sv-SE" sz="2400" b="0" dirty="0"/>
              <a:t>. Och på ett episkt andra uppdrag utforskar de Antartica. </a:t>
            </a:r>
            <a:endParaRPr lang="is-IS" sz="2400" b="0" dirty="0"/>
          </a:p>
        </p:txBody>
      </p:sp>
      <p:sp>
        <p:nvSpPr>
          <p:cNvPr id="19" name="TextBox 18">
            <a:extLst>
              <a:ext uri="{FF2B5EF4-FFF2-40B4-BE49-F238E27FC236}">
                <a16:creationId xmlns:a16="http://schemas.microsoft.com/office/drawing/2014/main" id="{54BE4CB7-0E4E-4301-835A-7BC87D030799}"/>
              </a:ext>
            </a:extLst>
          </p:cNvPr>
          <p:cNvSpPr txBox="1"/>
          <p:nvPr/>
        </p:nvSpPr>
        <p:spPr>
          <a:xfrm>
            <a:off x="4417888" y="277399"/>
            <a:ext cx="7328023" cy="1015663"/>
          </a:xfrm>
          <a:prstGeom prst="rect">
            <a:avLst/>
          </a:prstGeom>
          <a:solidFill>
            <a:srgbClr val="9A2E9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000" dirty="0">
                <a:solidFill>
                  <a:schemeClr val="bg1"/>
                </a:solidFill>
                <a:latin typeface="Calibri" panose="020F0502020204030204"/>
              </a:rPr>
              <a:t>National Geographic Explore | Oculus Quest</a:t>
            </a:r>
            <a:endParaRPr lang="en-US" sz="3200" dirty="0">
              <a:solidFill>
                <a:schemeClr val="bg1"/>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3000" dirty="0">
              <a:solidFill>
                <a:schemeClr val="bg1"/>
              </a:solidFill>
              <a:latin typeface="Calibri" panose="020F0502020204030204"/>
            </a:endParaRPr>
          </a:p>
        </p:txBody>
      </p:sp>
      <p:sp>
        <p:nvSpPr>
          <p:cNvPr id="3" name="Text Placeholder 2">
            <a:extLst>
              <a:ext uri="{FF2B5EF4-FFF2-40B4-BE49-F238E27FC236}">
                <a16:creationId xmlns:a16="http://schemas.microsoft.com/office/drawing/2014/main" id="{91380E5C-4A7D-4D10-9BA0-EEB292DE5AD4}"/>
              </a:ext>
            </a:extLst>
          </p:cNvPr>
          <p:cNvSpPr>
            <a:spLocks noGrp="1"/>
          </p:cNvSpPr>
          <p:nvPr>
            <p:ph type="body" sz="quarter" idx="14"/>
          </p:nvPr>
        </p:nvSpPr>
        <p:spPr>
          <a:xfrm>
            <a:off x="7602875" y="3680352"/>
            <a:ext cx="4143035" cy="2164180"/>
          </a:xfrm>
        </p:spPr>
        <p:txBody>
          <a:bodyPr/>
          <a:lstStyle/>
          <a:p>
            <a:r>
              <a:rPr lang="en-US" dirty="0"/>
              <a:t>Take a look here: </a:t>
            </a:r>
            <a:r>
              <a:rPr lang="fr-FR" dirty="0">
                <a:hlinkClick r:id="rId3"/>
              </a:rPr>
              <a:t>National Geographic Explore VR on Oculus </a:t>
            </a:r>
            <a:r>
              <a:rPr lang="fr-FR" dirty="0" err="1">
                <a:hlinkClick r:id="rId3"/>
              </a:rPr>
              <a:t>Quest</a:t>
            </a:r>
            <a:r>
              <a:rPr lang="fr-FR" dirty="0">
                <a:hlinkClick r:id="rId3"/>
              </a:rPr>
              <a:t> | Oculus</a:t>
            </a:r>
            <a:endParaRPr lang="fr-FR" dirty="0"/>
          </a:p>
          <a:p>
            <a:endParaRPr lang="fr-FR" sz="2400" b="0" dirty="0"/>
          </a:p>
          <a:p>
            <a:r>
              <a:rPr lang="en-IE" dirty="0">
                <a:hlinkClick r:id="rId4"/>
              </a:rPr>
              <a:t>National Geographic Explore | Oculus Quest - YouTube</a:t>
            </a:r>
            <a:endParaRPr lang="en-US" sz="2400" b="0" dirty="0"/>
          </a:p>
          <a:p>
            <a:endParaRPr lang="en-IE" dirty="0"/>
          </a:p>
        </p:txBody>
      </p:sp>
      <p:pic>
        <p:nvPicPr>
          <p:cNvPr id="9" name="Content Placeholder 5">
            <a:extLst>
              <a:ext uri="{FF2B5EF4-FFF2-40B4-BE49-F238E27FC236}">
                <a16:creationId xmlns:a16="http://schemas.microsoft.com/office/drawing/2014/main" id="{1319D43D-7984-4438-B59C-5403E86E32BF}"/>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446088" y="471488"/>
            <a:ext cx="3798887" cy="4222750"/>
          </a:xfrm>
        </p:spPr>
      </p:pic>
      <p:pic>
        <p:nvPicPr>
          <p:cNvPr id="6" name="Picture Placeholder 5" descr="A picture containing grass, outdoor, mammal, cow&#10;&#10;Description automatically generated">
            <a:extLst>
              <a:ext uri="{FF2B5EF4-FFF2-40B4-BE49-F238E27FC236}">
                <a16:creationId xmlns:a16="http://schemas.microsoft.com/office/drawing/2014/main" id="{2B098FC2-EFD5-402B-81F9-83AD38920686}"/>
              </a:ext>
            </a:extLst>
          </p:cNvPr>
          <p:cNvPicPr>
            <a:picLocks noGrp="1" noChangeAspect="1"/>
          </p:cNvPicPr>
          <p:nvPr>
            <p:ph type="pic" sz="quarter" idx="11"/>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a:fillRect/>
          </a:stretch>
        </p:blipFill>
        <p:spPr/>
      </p:pic>
    </p:spTree>
    <p:extLst>
      <p:ext uri="{BB962C8B-B14F-4D97-AF65-F5344CB8AC3E}">
        <p14:creationId xmlns:p14="http://schemas.microsoft.com/office/powerpoint/2010/main" val="36127759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25400D-5195-4F5D-99BE-31CAEDC1F09B}"/>
              </a:ext>
            </a:extLst>
          </p:cNvPr>
          <p:cNvSpPr>
            <a:spLocks noGrp="1"/>
          </p:cNvSpPr>
          <p:nvPr>
            <p:ph type="body" sz="quarter" idx="13"/>
          </p:nvPr>
        </p:nvSpPr>
        <p:spPr/>
        <p:txBody>
          <a:bodyPr/>
          <a:lstStyle/>
          <a:p>
            <a:r>
              <a:rPr lang="is-IS" dirty="0"/>
              <a:t>Livestream-festivaler
</a:t>
            </a:r>
            <a:endParaRPr lang="en-IE" dirty="0"/>
          </a:p>
        </p:txBody>
      </p:sp>
      <p:sp>
        <p:nvSpPr>
          <p:cNvPr id="3" name="Text Placeholder 2">
            <a:extLst>
              <a:ext uri="{FF2B5EF4-FFF2-40B4-BE49-F238E27FC236}">
                <a16:creationId xmlns:a16="http://schemas.microsoft.com/office/drawing/2014/main" id="{AE6372CC-00E8-4F3A-A544-2CF44882CFB3}"/>
              </a:ext>
            </a:extLst>
          </p:cNvPr>
          <p:cNvSpPr>
            <a:spLocks noGrp="1"/>
          </p:cNvSpPr>
          <p:nvPr>
            <p:ph type="body" sz="quarter" idx="14"/>
          </p:nvPr>
        </p:nvSpPr>
        <p:spPr>
          <a:xfrm>
            <a:off x="497155" y="4797351"/>
            <a:ext cx="9859196" cy="469184"/>
          </a:xfrm>
        </p:spPr>
        <p:txBody>
          <a:bodyPr/>
          <a:lstStyle/>
          <a:p>
            <a:r>
              <a:rPr lang="sv-SE" dirty="0"/>
              <a:t>Olika festivaler, som musik- och filmfestivaler, har också fått hitta nya sätt att få festivalerna till sina kunder.
Ett sätt att fortsätta relationen med sin kundbas och behålla sin synlighet på musikscenen och hålla varumärkestrogna popkulturturister engagerade.
</a:t>
            </a:r>
            <a:endParaRPr lang="en-IE" dirty="0"/>
          </a:p>
        </p:txBody>
      </p:sp>
      <p:pic>
        <p:nvPicPr>
          <p:cNvPr id="6" name="Picture Placeholder 5" descr="Website&#10;&#10;Description automatically generated">
            <a:extLst>
              <a:ext uri="{FF2B5EF4-FFF2-40B4-BE49-F238E27FC236}">
                <a16:creationId xmlns:a16="http://schemas.microsoft.com/office/drawing/2014/main" id="{227F168F-CA04-4B73-894F-70FE271B0FE3}"/>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3565525" y="-50800"/>
            <a:ext cx="8626475" cy="4540250"/>
          </a:xfrm>
        </p:spPr>
      </p:pic>
    </p:spTree>
    <p:extLst>
      <p:ext uri="{BB962C8B-B14F-4D97-AF65-F5344CB8AC3E}">
        <p14:creationId xmlns:p14="http://schemas.microsoft.com/office/powerpoint/2010/main" val="1370537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4675886"/>
            <a:ext cx="11221508" cy="1862074"/>
          </a:xfrm>
          <a:solidFill>
            <a:srgbClr val="9A2E90"/>
          </a:solidFill>
        </p:spPr>
        <p:txBody>
          <a:bodyPr>
            <a:normAutofit fontScale="90000"/>
          </a:bodyPr>
          <a:lstStyle/>
          <a:p>
            <a:r>
              <a:rPr lang="en-US" sz="2700" dirty="0">
                <a:solidFill>
                  <a:schemeClr val="bg1"/>
                </a:solidFill>
                <a:latin typeface="+mn-lt"/>
              </a:rPr>
              <a:t>Den </a:t>
            </a:r>
            <a:r>
              <a:rPr lang="en-US" sz="2700" dirty="0" err="1">
                <a:solidFill>
                  <a:schemeClr val="bg1"/>
                </a:solidFill>
                <a:latin typeface="+mn-lt"/>
              </a:rPr>
              <a:t>årliga</a:t>
            </a:r>
            <a:r>
              <a:rPr lang="en-US" sz="2700" dirty="0">
                <a:solidFill>
                  <a:schemeClr val="bg1"/>
                </a:solidFill>
                <a:latin typeface="+mn-lt"/>
              </a:rPr>
              <a:t> </a:t>
            </a:r>
            <a:r>
              <a:rPr lang="en-US" sz="2700" dirty="0" err="1">
                <a:solidFill>
                  <a:schemeClr val="bg1"/>
                </a:solidFill>
                <a:latin typeface="+mn-lt"/>
              </a:rPr>
              <a:t>isländska</a:t>
            </a:r>
            <a:r>
              <a:rPr lang="en-US" sz="2700" dirty="0">
                <a:solidFill>
                  <a:schemeClr val="bg1"/>
                </a:solidFill>
                <a:latin typeface="+mn-lt"/>
              </a:rPr>
              <a:t> </a:t>
            </a:r>
            <a:r>
              <a:rPr lang="en-US" sz="2700" dirty="0" err="1">
                <a:solidFill>
                  <a:schemeClr val="bg1"/>
                </a:solidFill>
                <a:latin typeface="+mn-lt"/>
              </a:rPr>
              <a:t>musikfestivalen</a:t>
            </a:r>
            <a:r>
              <a:rPr lang="en-US" sz="2700" dirty="0">
                <a:solidFill>
                  <a:schemeClr val="bg1"/>
                </a:solidFill>
                <a:latin typeface="+mn-lt"/>
              </a:rPr>
              <a:t> Iceland Airwaves </a:t>
            </a:r>
            <a:r>
              <a:rPr lang="en-US" sz="2700" dirty="0" err="1">
                <a:solidFill>
                  <a:schemeClr val="bg1"/>
                </a:solidFill>
                <a:latin typeface="+mn-lt"/>
              </a:rPr>
              <a:t>hålls</a:t>
            </a:r>
            <a:r>
              <a:rPr lang="en-US" sz="2700" dirty="0">
                <a:solidFill>
                  <a:schemeClr val="bg1"/>
                </a:solidFill>
                <a:latin typeface="+mn-lt"/>
              </a:rPr>
              <a:t> </a:t>
            </a:r>
            <a:r>
              <a:rPr lang="en-US" sz="2700" dirty="0" err="1">
                <a:solidFill>
                  <a:schemeClr val="bg1"/>
                </a:solidFill>
                <a:latin typeface="+mn-lt"/>
              </a:rPr>
              <a:t>årligen</a:t>
            </a:r>
            <a:r>
              <a:rPr lang="en-US" sz="2700" dirty="0">
                <a:solidFill>
                  <a:schemeClr val="bg1"/>
                </a:solidFill>
                <a:latin typeface="+mn-lt"/>
              </a:rPr>
              <a:t> </a:t>
            </a:r>
            <a:r>
              <a:rPr lang="en-US" sz="2700" dirty="0" err="1">
                <a:solidFill>
                  <a:schemeClr val="bg1"/>
                </a:solidFill>
                <a:latin typeface="+mn-lt"/>
              </a:rPr>
              <a:t>i</a:t>
            </a:r>
            <a:r>
              <a:rPr lang="en-US" sz="2700" dirty="0">
                <a:solidFill>
                  <a:schemeClr val="bg1"/>
                </a:solidFill>
                <a:latin typeface="+mn-lt"/>
              </a:rPr>
              <a:t> </a:t>
            </a:r>
            <a:r>
              <a:rPr lang="en-US" sz="2700" dirty="0" err="1">
                <a:solidFill>
                  <a:schemeClr val="bg1"/>
                </a:solidFill>
                <a:latin typeface="+mn-lt"/>
              </a:rPr>
              <a:t>november</a:t>
            </a:r>
            <a:r>
              <a:rPr lang="en-US" sz="2700" dirty="0">
                <a:solidFill>
                  <a:schemeClr val="bg1"/>
                </a:solidFill>
                <a:latin typeface="+mn-lt"/>
              </a:rPr>
              <a:t> </a:t>
            </a:r>
            <a:r>
              <a:rPr lang="en-US" sz="2700" dirty="0" err="1">
                <a:solidFill>
                  <a:schemeClr val="bg1"/>
                </a:solidFill>
                <a:latin typeface="+mn-lt"/>
              </a:rPr>
              <a:t>i</a:t>
            </a:r>
            <a:r>
              <a:rPr lang="en-US" sz="2700" dirty="0">
                <a:solidFill>
                  <a:schemeClr val="bg1"/>
                </a:solidFill>
                <a:latin typeface="+mn-lt"/>
              </a:rPr>
              <a:t> Reykjavik. </a:t>
            </a:r>
            <a:br>
              <a:rPr lang="en-US" sz="2700" dirty="0">
                <a:solidFill>
                  <a:schemeClr val="bg1"/>
                </a:solidFill>
                <a:latin typeface="+mn-lt"/>
              </a:rPr>
            </a:br>
            <a:r>
              <a:rPr lang="en-US" sz="2700" dirty="0" err="1">
                <a:solidFill>
                  <a:schemeClr val="bg1"/>
                </a:solidFill>
                <a:latin typeface="+mn-lt"/>
              </a:rPr>
              <a:t>Festivalen</a:t>
            </a:r>
            <a:r>
              <a:rPr lang="en-US" sz="2700" dirty="0">
                <a:solidFill>
                  <a:schemeClr val="bg1"/>
                </a:solidFill>
                <a:latin typeface="+mn-lt"/>
              </a:rPr>
              <a:t> </a:t>
            </a:r>
            <a:r>
              <a:rPr lang="en-US" sz="2700" dirty="0" err="1">
                <a:solidFill>
                  <a:schemeClr val="bg1"/>
                </a:solidFill>
                <a:latin typeface="+mn-lt"/>
              </a:rPr>
              <a:t>brukar</a:t>
            </a:r>
            <a:r>
              <a:rPr lang="en-US" sz="2700" dirty="0">
                <a:solidFill>
                  <a:schemeClr val="bg1"/>
                </a:solidFill>
                <a:latin typeface="+mn-lt"/>
              </a:rPr>
              <a:t> </a:t>
            </a:r>
            <a:r>
              <a:rPr lang="en-US" sz="2700" dirty="0" err="1">
                <a:solidFill>
                  <a:schemeClr val="bg1"/>
                </a:solidFill>
                <a:latin typeface="+mn-lt"/>
              </a:rPr>
              <a:t>locka</a:t>
            </a:r>
            <a:r>
              <a:rPr lang="en-US" sz="2700" dirty="0">
                <a:solidFill>
                  <a:schemeClr val="bg1"/>
                </a:solidFill>
                <a:latin typeface="+mn-lt"/>
              </a:rPr>
              <a:t> </a:t>
            </a:r>
            <a:r>
              <a:rPr lang="en-US" sz="2700" dirty="0" err="1">
                <a:solidFill>
                  <a:schemeClr val="bg1"/>
                </a:solidFill>
                <a:latin typeface="+mn-lt"/>
              </a:rPr>
              <a:t>tusentals</a:t>
            </a:r>
            <a:r>
              <a:rPr lang="en-US" sz="2700" dirty="0">
                <a:solidFill>
                  <a:schemeClr val="bg1"/>
                </a:solidFill>
                <a:latin typeface="+mn-lt"/>
              </a:rPr>
              <a:t> </a:t>
            </a:r>
            <a:r>
              <a:rPr lang="en-US" sz="2700" dirty="0" err="1">
                <a:solidFill>
                  <a:schemeClr val="bg1"/>
                </a:solidFill>
                <a:latin typeface="+mn-lt"/>
              </a:rPr>
              <a:t>internationella</a:t>
            </a:r>
            <a:r>
              <a:rPr lang="en-US" sz="2700" dirty="0">
                <a:solidFill>
                  <a:schemeClr val="bg1"/>
                </a:solidFill>
                <a:latin typeface="+mn-lt"/>
              </a:rPr>
              <a:t> </a:t>
            </a:r>
            <a:r>
              <a:rPr lang="en-US" sz="2700" dirty="0" err="1">
                <a:solidFill>
                  <a:schemeClr val="bg1"/>
                </a:solidFill>
                <a:latin typeface="+mn-lt"/>
              </a:rPr>
              <a:t>besökare</a:t>
            </a:r>
            <a:r>
              <a:rPr lang="en-US" sz="2700" dirty="0">
                <a:solidFill>
                  <a:schemeClr val="bg1"/>
                </a:solidFill>
                <a:latin typeface="+mn-lt"/>
              </a:rPr>
              <a:t> till </a:t>
            </a:r>
            <a:r>
              <a:rPr lang="en-US" sz="2700" dirty="0" err="1">
                <a:solidFill>
                  <a:schemeClr val="bg1"/>
                </a:solidFill>
                <a:latin typeface="+mn-lt"/>
              </a:rPr>
              <a:t>huvudstaden</a:t>
            </a:r>
            <a:r>
              <a:rPr lang="en-US" sz="2700" dirty="0">
                <a:solidFill>
                  <a:schemeClr val="bg1"/>
                </a:solidFill>
                <a:latin typeface="+mn-lt"/>
              </a:rPr>
              <a:t> </a:t>
            </a:r>
            <a:r>
              <a:rPr lang="en-US" sz="2700" dirty="0" err="1">
                <a:solidFill>
                  <a:schemeClr val="bg1"/>
                </a:solidFill>
                <a:latin typeface="+mn-lt"/>
              </a:rPr>
              <a:t>varje</a:t>
            </a:r>
            <a:r>
              <a:rPr lang="en-US" sz="2700" dirty="0">
                <a:solidFill>
                  <a:schemeClr val="bg1"/>
                </a:solidFill>
                <a:latin typeface="+mn-lt"/>
              </a:rPr>
              <a:t> </a:t>
            </a:r>
            <a:r>
              <a:rPr lang="en-US" sz="2700" dirty="0" err="1">
                <a:solidFill>
                  <a:schemeClr val="bg1"/>
                </a:solidFill>
                <a:latin typeface="+mn-lt"/>
              </a:rPr>
              <a:t>år</a:t>
            </a:r>
            <a:r>
              <a:rPr lang="en-US" sz="2700" dirty="0">
                <a:solidFill>
                  <a:schemeClr val="bg1"/>
                </a:solidFill>
                <a:latin typeface="+mn-lt"/>
              </a:rPr>
              <a:t>. </a:t>
            </a:r>
            <a:br>
              <a:rPr lang="en-US" sz="2700" dirty="0">
                <a:solidFill>
                  <a:schemeClr val="bg1"/>
                </a:solidFill>
                <a:latin typeface="+mn-lt"/>
              </a:rPr>
            </a:br>
            <a:r>
              <a:rPr lang="en-US" sz="2700" dirty="0" err="1">
                <a:solidFill>
                  <a:schemeClr val="bg1"/>
                </a:solidFill>
                <a:latin typeface="+mn-lt"/>
              </a:rPr>
              <a:t>År</a:t>
            </a:r>
            <a:r>
              <a:rPr lang="en-US" sz="2700" dirty="0">
                <a:solidFill>
                  <a:schemeClr val="bg1"/>
                </a:solidFill>
                <a:latin typeface="+mn-lt"/>
              </a:rPr>
              <a:t> 2020, </a:t>
            </a:r>
            <a:r>
              <a:rPr lang="en-US" sz="2700" dirty="0" err="1">
                <a:solidFill>
                  <a:schemeClr val="bg1"/>
                </a:solidFill>
                <a:latin typeface="+mn-lt"/>
              </a:rPr>
              <a:t>på</a:t>
            </a:r>
            <a:r>
              <a:rPr lang="en-US" sz="2700" dirty="0">
                <a:solidFill>
                  <a:schemeClr val="bg1"/>
                </a:solidFill>
                <a:latin typeface="+mn-lt"/>
              </a:rPr>
              <a:t> </a:t>
            </a:r>
            <a:r>
              <a:rPr lang="en-US" sz="2700" dirty="0" err="1">
                <a:solidFill>
                  <a:schemeClr val="bg1"/>
                </a:solidFill>
                <a:latin typeface="+mn-lt"/>
              </a:rPr>
              <a:t>grund</a:t>
            </a:r>
            <a:r>
              <a:rPr lang="en-US" sz="2700" dirty="0">
                <a:solidFill>
                  <a:schemeClr val="bg1"/>
                </a:solidFill>
                <a:latin typeface="+mn-lt"/>
              </a:rPr>
              <a:t> av Covid-19-restriktioner, </a:t>
            </a:r>
            <a:r>
              <a:rPr lang="en-US" sz="2700" dirty="0" err="1">
                <a:solidFill>
                  <a:schemeClr val="bg1"/>
                </a:solidFill>
                <a:latin typeface="+mn-lt"/>
              </a:rPr>
              <a:t>flyttades</a:t>
            </a:r>
            <a:r>
              <a:rPr lang="en-US" sz="2700" dirty="0">
                <a:solidFill>
                  <a:schemeClr val="bg1"/>
                </a:solidFill>
                <a:latin typeface="+mn-lt"/>
              </a:rPr>
              <a:t> </a:t>
            </a:r>
            <a:r>
              <a:rPr lang="en-US" sz="2700" dirty="0" err="1">
                <a:solidFill>
                  <a:schemeClr val="bg1"/>
                </a:solidFill>
                <a:latin typeface="+mn-lt"/>
              </a:rPr>
              <a:t>festivalen</a:t>
            </a:r>
            <a:r>
              <a:rPr lang="en-US" sz="2700" dirty="0">
                <a:solidFill>
                  <a:schemeClr val="bg1"/>
                </a:solidFill>
                <a:latin typeface="+mn-lt"/>
              </a:rPr>
              <a:t> online under </a:t>
            </a:r>
            <a:r>
              <a:rPr lang="en-US" sz="2700" dirty="0" err="1">
                <a:solidFill>
                  <a:schemeClr val="bg1"/>
                </a:solidFill>
                <a:latin typeface="+mn-lt"/>
              </a:rPr>
              <a:t>titeln</a:t>
            </a:r>
            <a:r>
              <a:rPr lang="en-US" sz="2700" dirty="0">
                <a:solidFill>
                  <a:schemeClr val="bg1"/>
                </a:solidFill>
                <a:latin typeface="+mn-lt"/>
              </a:rPr>
              <a:t> "Live from Reykjavík".</a:t>
            </a:r>
            <a:br>
              <a:rPr lang="en-US" sz="2700" dirty="0">
                <a:solidFill>
                  <a:schemeClr val="bg1"/>
                </a:solidFill>
                <a:latin typeface="+mn-lt"/>
              </a:rPr>
            </a:br>
            <a:r>
              <a:rPr lang="en-US" sz="2400" dirty="0">
                <a:solidFill>
                  <a:schemeClr val="bg1"/>
                </a:solidFill>
                <a:latin typeface="+mn-lt"/>
              </a:rPr>
              <a:t>
</a:t>
            </a:r>
            <a:endParaRPr lang="is-IS" sz="2400" dirty="0">
              <a:solidFill>
                <a:schemeClr val="bg1"/>
              </a:solidFill>
              <a:latin typeface="+mn-lt"/>
            </a:endParaRPr>
          </a:p>
        </p:txBody>
      </p:sp>
      <p:sp>
        <p:nvSpPr>
          <p:cNvPr id="3" name="Content Placeholder 2"/>
          <p:cNvSpPr>
            <a:spLocks noGrp="1"/>
          </p:cNvSpPr>
          <p:nvPr>
            <p:ph idx="1"/>
          </p:nvPr>
        </p:nvSpPr>
        <p:spPr>
          <a:xfrm>
            <a:off x="4864100" y="4675886"/>
            <a:ext cx="6675627" cy="1605083"/>
          </a:xfrm>
        </p:spPr>
        <p:txBody>
          <a:bodyPr anchor="ctr">
            <a:normAutofit/>
          </a:bodyPr>
          <a:lstStyle/>
          <a:p>
            <a:pPr marL="0" indent="0">
              <a:buNone/>
            </a:pPr>
            <a:endParaRPr lang="is-IS" sz="2000" dirty="0"/>
          </a:p>
          <a:p>
            <a:pPr marL="0" indent="0">
              <a:buNone/>
            </a:pPr>
            <a:endParaRPr lang="is-IS" sz="2000" dirty="0"/>
          </a:p>
        </p:txBody>
      </p:sp>
      <p:pic>
        <p:nvPicPr>
          <p:cNvPr id="9" name="Content Placeholder 6">
            <a:extLst>
              <a:ext uri="{FF2B5EF4-FFF2-40B4-BE49-F238E27FC236}">
                <a16:creationId xmlns:a16="http://schemas.microsoft.com/office/drawing/2014/main" id="{9A7B4435-1904-45B0-999C-F756328EFF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30185" y="74584"/>
            <a:ext cx="8168811" cy="4215060"/>
          </a:xfrm>
          <a:prstGeom prst="rect">
            <a:avLst/>
          </a:prstGeom>
        </p:spPr>
      </p:pic>
    </p:spTree>
    <p:extLst>
      <p:ext uri="{BB962C8B-B14F-4D97-AF65-F5344CB8AC3E}">
        <p14:creationId xmlns:p14="http://schemas.microsoft.com/office/powerpoint/2010/main" val="35005339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0C288E-F899-4C6D-B13E-24A9C7CC8D0A}"/>
              </a:ext>
            </a:extLst>
          </p:cNvPr>
          <p:cNvSpPr>
            <a:spLocks noGrp="1"/>
          </p:cNvSpPr>
          <p:nvPr>
            <p:ph type="body" sz="quarter" idx="13"/>
          </p:nvPr>
        </p:nvSpPr>
        <p:spPr>
          <a:xfrm>
            <a:off x="1675006" y="725979"/>
            <a:ext cx="9649486" cy="697353"/>
          </a:xfrm>
        </p:spPr>
        <p:txBody>
          <a:bodyPr>
            <a:noAutofit/>
          </a:bodyPr>
          <a:lstStyle/>
          <a:p>
            <a:r>
              <a:rPr lang="is-IS" dirty="0"/>
              <a:t>Sammanfattningsvis – VIRTUELLA TURISMMÖJLIGHETER
</a:t>
            </a:r>
            <a:endParaRPr lang="en-IE" dirty="0"/>
          </a:p>
        </p:txBody>
      </p:sp>
      <p:sp>
        <p:nvSpPr>
          <p:cNvPr id="3" name="Text Placeholder 2">
            <a:extLst>
              <a:ext uri="{FF2B5EF4-FFF2-40B4-BE49-F238E27FC236}">
                <a16:creationId xmlns:a16="http://schemas.microsoft.com/office/drawing/2014/main" id="{8F160F50-7C91-4211-80C7-A87D9FE03F99}"/>
              </a:ext>
            </a:extLst>
          </p:cNvPr>
          <p:cNvSpPr>
            <a:spLocks noGrp="1"/>
          </p:cNvSpPr>
          <p:nvPr>
            <p:ph type="body" sz="quarter" idx="14"/>
          </p:nvPr>
        </p:nvSpPr>
        <p:spPr>
          <a:xfrm>
            <a:off x="1675006" y="2229494"/>
            <a:ext cx="10312914" cy="3537755"/>
          </a:xfrm>
        </p:spPr>
        <p:txBody>
          <a:bodyPr/>
          <a:lstStyle/>
          <a:p>
            <a:r>
              <a:rPr lang="sv-SE" dirty="0"/>
              <a:t>Att använda virtuell verklighet i vilken form som helst kan vara ett bra sätt att nå nya kunder eller potentiella besökare där de är just nu.
Kan ge en ny intäktsström medan andra verksamheter stängs.
Virtuell verklighet är en relativt ny plattform men har stor potential för turistnäringen i framtiden och i synnerhet Pop Culture </a:t>
            </a:r>
            <a:r>
              <a:rPr lang="sv-SE" dirty="0" err="1"/>
              <a:t>Tourism</a:t>
            </a:r>
            <a:r>
              <a:rPr lang="sv-SE" dirty="0"/>
              <a:t>, med tanke på att det är en förlängning av spelindustrin!
</a:t>
            </a:r>
            <a:endParaRPr lang="en-IE" dirty="0"/>
          </a:p>
        </p:txBody>
      </p:sp>
    </p:spTree>
    <p:extLst>
      <p:ext uri="{BB962C8B-B14F-4D97-AF65-F5344CB8AC3E}">
        <p14:creationId xmlns:p14="http://schemas.microsoft.com/office/powerpoint/2010/main" val="23350125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B2A6BB-877A-4145-A323-F6A19E271DB4}"/>
              </a:ext>
            </a:extLst>
          </p:cNvPr>
          <p:cNvSpPr>
            <a:spLocks noGrp="1"/>
          </p:cNvSpPr>
          <p:nvPr>
            <p:ph type="body" sz="quarter" idx="13"/>
          </p:nvPr>
        </p:nvSpPr>
        <p:spPr>
          <a:xfrm>
            <a:off x="238420" y="957698"/>
            <a:ext cx="6584775" cy="1690335"/>
          </a:xfrm>
        </p:spPr>
        <p:txBody>
          <a:bodyPr>
            <a:normAutofit fontScale="85000" lnSpcReduction="20000"/>
          </a:bodyPr>
          <a:lstStyle/>
          <a:p>
            <a:r>
              <a:rPr lang="sv-SE" dirty="0"/>
              <a:t>DELKURS 5 ÖVNING 1: TURISM I FRAMTIDENS </a:t>
            </a:r>
          </a:p>
          <a:p>
            <a:r>
              <a:rPr lang="sv-SE" dirty="0"/>
              <a:t>Uppgift
</a:t>
            </a:r>
            <a:endParaRPr lang="en-IE" dirty="0"/>
          </a:p>
        </p:txBody>
      </p:sp>
      <p:sp>
        <p:nvSpPr>
          <p:cNvPr id="4" name="Text Placeholder 3">
            <a:extLst>
              <a:ext uri="{FF2B5EF4-FFF2-40B4-BE49-F238E27FC236}">
                <a16:creationId xmlns:a16="http://schemas.microsoft.com/office/drawing/2014/main" id="{986A2248-7DF7-4B0E-8170-9AB71CF1563E}"/>
              </a:ext>
            </a:extLst>
          </p:cNvPr>
          <p:cNvSpPr>
            <a:spLocks noGrp="1"/>
          </p:cNvSpPr>
          <p:nvPr>
            <p:ph type="body" sz="quarter" idx="14"/>
          </p:nvPr>
        </p:nvSpPr>
        <p:spPr>
          <a:xfrm>
            <a:off x="682389" y="2106053"/>
            <a:ext cx="5005892" cy="2090057"/>
          </a:xfrm>
        </p:spPr>
        <p:txBody>
          <a:bodyPr/>
          <a:lstStyle/>
          <a:p>
            <a:pPr>
              <a:lnSpc>
                <a:spcPct val="107000"/>
              </a:lnSpc>
              <a:spcAft>
                <a:spcPts val="800"/>
              </a:spcAft>
            </a:pPr>
            <a:r>
              <a:rPr lang="sv-SE" sz="1800" dirty="0">
                <a:latin typeface="Calibri" panose="020F0502020204030204" pitchFamily="34" charset="0"/>
                <a:ea typeface="Calibri" panose="020F0502020204030204" pitchFamily="34" charset="0"/>
                <a:cs typeface="Times New Roman" panose="02020603050405020304" pitchFamily="18" charset="0"/>
              </a:rPr>
              <a:t>Tänk på de säkra försiktighetsåtgärderna för Covid-19 som du har varit tvungen att bygga in i din verksamhet i år. Fundera på hur dessa kan anpassas för framtiden och få ut det mesta av bästa praxis. Gör en lista över alla åtgärder som har varit tvungna att införas för att säkerställa social distansering och ge en Covid-19 säker miljö. Utvärdera sedan deras inverkan på normala operationer. Har de visat sig vara för begränsande, eller finns det några funktioner du skulle behålla när hotet från Covid-19 har minskat tillräckligt för att inte längre motivera dem för sitt ursprungliga syfte. 
</a:t>
            </a:r>
            <a:endParaRPr lang="en-IE" dirty="0"/>
          </a:p>
        </p:txBody>
      </p:sp>
      <p:pic>
        <p:nvPicPr>
          <p:cNvPr id="14" name="Picture Placeholder 13">
            <a:extLst>
              <a:ext uri="{FF2B5EF4-FFF2-40B4-BE49-F238E27FC236}">
                <a16:creationId xmlns:a16="http://schemas.microsoft.com/office/drawing/2014/main" id="{7639A781-FE6B-4FDD-B2E9-79ACC7A928A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85145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262AC2-CDD3-438F-96CC-9DE1505907D1}"/>
              </a:ext>
            </a:extLst>
          </p:cNvPr>
          <p:cNvSpPr>
            <a:spLocks noGrp="1"/>
          </p:cNvSpPr>
          <p:nvPr>
            <p:ph type="body" sz="quarter" idx="14"/>
          </p:nvPr>
        </p:nvSpPr>
        <p:spPr>
          <a:xfrm>
            <a:off x="525833" y="446921"/>
            <a:ext cx="10999417" cy="4140680"/>
          </a:xfrm>
        </p:spPr>
        <p:txBody>
          <a:bodyPr/>
          <a:lstStyle/>
          <a:p>
            <a:pPr>
              <a:lnSpc>
                <a:spcPct val="107000"/>
              </a:lnSpc>
              <a:spcAft>
                <a:spcPts val="800"/>
              </a:spcAft>
            </a:pPr>
            <a:r>
              <a:rPr lang="sv-SE" sz="2200" dirty="0">
                <a:latin typeface="Calibri" panose="020F0502020204030204" pitchFamily="34" charset="0"/>
                <a:ea typeface="Calibri" panose="020F0502020204030204" pitchFamily="34" charset="0"/>
                <a:cs typeface="Times New Roman" panose="02020603050405020304" pitchFamily="18" charset="0"/>
              </a:rPr>
              <a:t>Vissa institutioner rapporterar till exempel en ökning av besökarnas tillfredsställelse från att ha infört bokningsbara, </a:t>
            </a:r>
            <a:r>
              <a:rPr lang="sv-SE" sz="2200" dirty="0" err="1">
                <a:latin typeface="Calibri" panose="020F0502020204030204" pitchFamily="34" charset="0"/>
                <a:ea typeface="Calibri" panose="020F0502020204030204" pitchFamily="34" charset="0"/>
                <a:cs typeface="Times New Roman" panose="02020603050405020304" pitchFamily="18" charset="0"/>
              </a:rPr>
              <a:t>tidssterade</a:t>
            </a:r>
            <a:r>
              <a:rPr lang="sv-SE" sz="2200" dirty="0">
                <a:latin typeface="Calibri" panose="020F0502020204030204" pitchFamily="34" charset="0"/>
                <a:ea typeface="Calibri" panose="020F0502020204030204" pitchFamily="34" charset="0"/>
                <a:cs typeface="Times New Roman" panose="02020603050405020304" pitchFamily="18" charset="0"/>
              </a:rPr>
              <a:t> inträdesbiljetter för att eliminera köer. Andra har infört virtuella eller självstyrda turer. Det finns många andra exempel som du kan tänka dig. Fyll i den här tabellen:
</a:t>
            </a:r>
            <a:endParaRPr lang="en-IE" sz="2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F7D83DD1-C0CC-45EC-AE02-2BCE6F5B91E2}"/>
              </a:ext>
            </a:extLst>
          </p:cNvPr>
          <p:cNvGraphicFramePr>
            <a:graphicFrameLocks noGrp="1"/>
          </p:cNvGraphicFramePr>
          <p:nvPr>
            <p:extLst>
              <p:ext uri="{D42A27DB-BD31-4B8C-83A1-F6EECF244321}">
                <p14:modId xmlns:p14="http://schemas.microsoft.com/office/powerpoint/2010/main" val="1252855328"/>
              </p:ext>
            </p:extLst>
          </p:nvPr>
        </p:nvGraphicFramePr>
        <p:xfrm>
          <a:off x="666750" y="2096945"/>
          <a:ext cx="10476170" cy="3642303"/>
        </p:xfrm>
        <a:graphic>
          <a:graphicData uri="http://schemas.openxmlformats.org/drawingml/2006/table">
            <a:tbl>
              <a:tblPr firstRow="1" firstCol="1" bandRow="1">
                <a:tableStyleId>{F5AB1C69-6EDB-4FF4-983F-18BD219EF322}</a:tableStyleId>
              </a:tblPr>
              <a:tblGrid>
                <a:gridCol w="2554915">
                  <a:extLst>
                    <a:ext uri="{9D8B030D-6E8A-4147-A177-3AD203B41FA5}">
                      <a16:colId xmlns:a16="http://schemas.microsoft.com/office/drawing/2014/main" val="141228016"/>
                    </a:ext>
                  </a:extLst>
                </a:gridCol>
                <a:gridCol w="2681083">
                  <a:extLst>
                    <a:ext uri="{9D8B030D-6E8A-4147-A177-3AD203B41FA5}">
                      <a16:colId xmlns:a16="http://schemas.microsoft.com/office/drawing/2014/main" val="3568816171"/>
                    </a:ext>
                  </a:extLst>
                </a:gridCol>
                <a:gridCol w="2620086">
                  <a:extLst>
                    <a:ext uri="{9D8B030D-6E8A-4147-A177-3AD203B41FA5}">
                      <a16:colId xmlns:a16="http://schemas.microsoft.com/office/drawing/2014/main" val="1829324761"/>
                    </a:ext>
                  </a:extLst>
                </a:gridCol>
                <a:gridCol w="2620086">
                  <a:extLst>
                    <a:ext uri="{9D8B030D-6E8A-4147-A177-3AD203B41FA5}">
                      <a16:colId xmlns:a16="http://schemas.microsoft.com/office/drawing/2014/main" val="2543119429"/>
                    </a:ext>
                  </a:extLst>
                </a:gridCol>
              </a:tblGrid>
              <a:tr h="1170113">
                <a:tc>
                  <a:txBody>
                    <a:bodyPr/>
                    <a:lstStyle/>
                    <a:p>
                      <a:pPr>
                        <a:lnSpc>
                          <a:spcPct val="107000"/>
                        </a:lnSpc>
                        <a:spcAft>
                          <a:spcPts val="800"/>
                        </a:spcAft>
                      </a:pPr>
                      <a:r>
                        <a:rPr lang="sv-SE" sz="1800" b="1" kern="1200" dirty="0">
                          <a:solidFill>
                            <a:schemeClr val="lt1"/>
                          </a:solidFill>
                          <a:effectLst/>
                          <a:latin typeface="+mn-lt"/>
                          <a:ea typeface="+mn-ea"/>
                          <a:cs typeface="+mn-cs"/>
                        </a:rPr>
                        <a:t>Lista säkerhetsåtgärden covid-19 som införts
</a:t>
                      </a:r>
                      <a:endParaRPr lang="en-I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800" b="1" kern="1200" dirty="0" err="1">
                          <a:solidFill>
                            <a:schemeClr val="lt1"/>
                          </a:solidFill>
                          <a:effectLst/>
                          <a:latin typeface="+mn-lt"/>
                          <a:ea typeface="+mn-ea"/>
                          <a:cs typeface="+mn-cs"/>
                        </a:rPr>
                        <a:t>Fördelar</a:t>
                      </a:r>
                      <a:r>
                        <a:rPr lang="en-GB" sz="1800" b="1" kern="1200" dirty="0">
                          <a:solidFill>
                            <a:schemeClr val="lt1"/>
                          </a:solidFill>
                          <a:effectLst/>
                          <a:latin typeface="+mn-lt"/>
                          <a:ea typeface="+mn-ea"/>
                          <a:cs typeface="+mn-cs"/>
                        </a:rPr>
                        <a:t>
</a:t>
                      </a:r>
                      <a:endParaRPr lang="en-I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800" b="1" kern="1200" dirty="0" err="1">
                          <a:solidFill>
                            <a:schemeClr val="lt1"/>
                          </a:solidFill>
                          <a:effectLst/>
                          <a:latin typeface="+mn-lt"/>
                          <a:ea typeface="+mn-ea"/>
                          <a:cs typeface="+mn-cs"/>
                        </a:rPr>
                        <a:t>Nackdelar</a:t>
                      </a:r>
                      <a:r>
                        <a:rPr lang="en-GB" sz="1800" b="1" kern="1200" dirty="0">
                          <a:solidFill>
                            <a:schemeClr val="lt1"/>
                          </a:solidFill>
                          <a:effectLst/>
                          <a:latin typeface="+mn-lt"/>
                          <a:ea typeface="+mn-ea"/>
                          <a:cs typeface="+mn-cs"/>
                        </a:rPr>
                        <a:t>
</a:t>
                      </a:r>
                      <a:endParaRPr lang="en-I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sv-SE" sz="1800" b="1" kern="1200" dirty="0">
                          <a:solidFill>
                            <a:schemeClr val="lt1"/>
                          </a:solidFill>
                          <a:effectLst/>
                          <a:latin typeface="+mn-lt"/>
                          <a:ea typeface="+mn-ea"/>
                          <a:cs typeface="+mn-cs"/>
                        </a:rPr>
                        <a:t>Behålla eller inte? Varför/inte?
</a:t>
                      </a:r>
                      <a:endParaRPr lang="en-I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2552168548"/>
                  </a:ext>
                </a:extLst>
              </a:tr>
              <a:tr h="353170">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1337387011"/>
                  </a:ext>
                </a:extLst>
              </a:tr>
              <a:tr h="353170">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2600308418"/>
                  </a:ext>
                </a:extLst>
              </a:tr>
              <a:tr h="353170">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1693416179"/>
                  </a:ext>
                </a:extLst>
              </a:tr>
              <a:tr h="353170">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1341447309"/>
                  </a:ext>
                </a:extLst>
              </a:tr>
              <a:tr h="353170">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3692555617"/>
                  </a:ext>
                </a:extLst>
              </a:tr>
              <a:tr h="353170">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2350811370"/>
                  </a:ext>
                </a:extLst>
              </a:tr>
              <a:tr h="353170">
                <a:tc>
                  <a:txBody>
                    <a:bodyPr/>
                    <a:lstStyle/>
                    <a:p>
                      <a:pPr>
                        <a:lnSpc>
                          <a:spcPct val="107000"/>
                        </a:lnSpc>
                        <a:spcAft>
                          <a:spcPts val="800"/>
                        </a:spcAft>
                      </a:pPr>
                      <a:r>
                        <a:rPr lang="en-GB" sz="1100" dirty="0">
                          <a:effectLst/>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dirty="0">
                          <a:effectLst/>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2434010442"/>
                  </a:ext>
                </a:extLst>
              </a:tr>
            </a:tbl>
          </a:graphicData>
        </a:graphic>
      </p:graphicFrame>
    </p:spTree>
    <p:extLst>
      <p:ext uri="{BB962C8B-B14F-4D97-AF65-F5344CB8AC3E}">
        <p14:creationId xmlns:p14="http://schemas.microsoft.com/office/powerpoint/2010/main" val="15027326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B2A6BB-877A-4145-A323-F6A19E271DB4}"/>
              </a:ext>
            </a:extLst>
          </p:cNvPr>
          <p:cNvSpPr>
            <a:spLocks noGrp="1"/>
          </p:cNvSpPr>
          <p:nvPr>
            <p:ph type="body" sz="quarter" idx="13"/>
          </p:nvPr>
        </p:nvSpPr>
        <p:spPr>
          <a:xfrm>
            <a:off x="765544" y="1202247"/>
            <a:ext cx="6584775" cy="1690335"/>
          </a:xfrm>
        </p:spPr>
        <p:txBody>
          <a:bodyPr>
            <a:normAutofit lnSpcReduction="10000"/>
          </a:bodyPr>
          <a:lstStyle/>
          <a:p>
            <a:r>
              <a:rPr lang="sv-SE" dirty="0"/>
              <a:t>MODUL 5 ÖVNING 2: VIRTUELLA TURISMUPPLEVELSER
</a:t>
            </a:r>
            <a:endParaRPr lang="en-IE" dirty="0"/>
          </a:p>
        </p:txBody>
      </p:sp>
      <p:sp>
        <p:nvSpPr>
          <p:cNvPr id="4" name="Text Placeholder 3">
            <a:extLst>
              <a:ext uri="{FF2B5EF4-FFF2-40B4-BE49-F238E27FC236}">
                <a16:creationId xmlns:a16="http://schemas.microsoft.com/office/drawing/2014/main" id="{986A2248-7DF7-4B0E-8170-9AB71CF1563E}"/>
              </a:ext>
            </a:extLst>
          </p:cNvPr>
          <p:cNvSpPr>
            <a:spLocks noGrp="1"/>
          </p:cNvSpPr>
          <p:nvPr>
            <p:ph type="body" sz="quarter" idx="14"/>
          </p:nvPr>
        </p:nvSpPr>
        <p:spPr>
          <a:xfrm>
            <a:off x="489098" y="2479664"/>
            <a:ext cx="5199183" cy="2090057"/>
          </a:xfrm>
        </p:spPr>
        <p:txBody>
          <a:bodyPr/>
          <a:lstStyle/>
          <a:p>
            <a:pPr>
              <a:lnSpc>
                <a:spcPct val="107000"/>
              </a:lnSpc>
              <a:spcAft>
                <a:spcPts val="800"/>
              </a:spcAft>
            </a:pPr>
            <a:r>
              <a:rPr lang="sv-SE" sz="1800" dirty="0">
                <a:latin typeface="Calibri" panose="020F0502020204030204" pitchFamily="34" charset="0"/>
                <a:ea typeface="Calibri" panose="020F0502020204030204" pitchFamily="34" charset="0"/>
                <a:cs typeface="Times New Roman" panose="02020603050405020304" pitchFamily="18" charset="0"/>
              </a:rPr>
              <a:t>Covid-19 och behovet av social distansering har lett till utvecklingen av en mängd nya virtuella upplevelser för turister. Tänk på hur du kan förvandla ditt erbjudande till en kommersiell virtuell upplevelse. </a:t>
            </a:r>
            <a:br>
              <a:rPr lang="sv-SE" sz="1800" dirty="0">
                <a:latin typeface="Calibri" panose="020F0502020204030204" pitchFamily="34" charset="0"/>
                <a:ea typeface="Calibri" panose="020F0502020204030204" pitchFamily="34" charset="0"/>
                <a:cs typeface="Times New Roman" panose="02020603050405020304" pitchFamily="18" charset="0"/>
              </a:rPr>
            </a:br>
            <a:r>
              <a:rPr lang="en-GB" sz="1800" dirty="0">
                <a:latin typeface="Calibri" panose="020F0502020204030204" pitchFamily="34" charset="0"/>
                <a:ea typeface="Calibri" panose="020F0502020204030204" pitchFamily="34" charset="0"/>
                <a:cs typeface="Times New Roman" panose="02020603050405020304" pitchFamily="18" charset="0"/>
              </a:rPr>
              <a:t>- </a:t>
            </a:r>
            <a:r>
              <a:rPr lang="en-GB" sz="1800" dirty="0" err="1">
                <a:latin typeface="Calibri" panose="020F0502020204030204" pitchFamily="34" charset="0"/>
                <a:ea typeface="Calibri" panose="020F0502020204030204" pitchFamily="34" charset="0"/>
                <a:cs typeface="Times New Roman" panose="02020603050405020304" pitchFamily="18" charset="0"/>
              </a:rPr>
              <a:t>Vad</a:t>
            </a:r>
            <a:r>
              <a:rPr lang="en-GB" sz="1800" dirty="0">
                <a:latin typeface="Calibri" panose="020F0502020204030204" pitchFamily="34" charset="0"/>
                <a:ea typeface="Calibri" panose="020F0502020204030204" pitchFamily="34" charset="0"/>
                <a:cs typeface="Times New Roman" panose="02020603050405020304" pitchFamily="18" charset="0"/>
              </a:rPr>
              <a:t> </a:t>
            </a:r>
            <a:r>
              <a:rPr lang="en-GB" sz="1800" dirty="0" err="1">
                <a:latin typeface="Calibri" panose="020F0502020204030204" pitchFamily="34" charset="0"/>
                <a:ea typeface="Calibri" panose="020F0502020204030204" pitchFamily="34" charset="0"/>
                <a:cs typeface="Times New Roman" panose="02020603050405020304" pitchFamily="18" charset="0"/>
              </a:rPr>
              <a:t>skulle</a:t>
            </a:r>
            <a:r>
              <a:rPr lang="en-GB" sz="1800" dirty="0">
                <a:latin typeface="Calibri" panose="020F0502020204030204" pitchFamily="34" charset="0"/>
                <a:ea typeface="Calibri" panose="020F0502020204030204" pitchFamily="34" charset="0"/>
                <a:cs typeface="Times New Roman" panose="02020603050405020304" pitchFamily="18" charset="0"/>
              </a:rPr>
              <a:t> du </a:t>
            </a:r>
            <a:r>
              <a:rPr lang="en-GB" sz="1800" dirty="0" err="1">
                <a:latin typeface="Calibri" panose="020F0502020204030204" pitchFamily="34" charset="0"/>
                <a:ea typeface="Calibri" panose="020F0502020204030204" pitchFamily="34" charset="0"/>
                <a:cs typeface="Times New Roman" panose="02020603050405020304" pitchFamily="18" charset="0"/>
              </a:rPr>
              <a:t>inkludera</a:t>
            </a:r>
            <a:r>
              <a:rPr lang="en-GB" sz="1800" dirty="0">
                <a:latin typeface="Calibri" panose="020F0502020204030204" pitchFamily="34" charset="0"/>
                <a:ea typeface="Calibri" panose="020F0502020204030204" pitchFamily="34" charset="0"/>
                <a:cs typeface="Times New Roman" panose="02020603050405020304" pitchFamily="18" charset="0"/>
              </a:rPr>
              <a:t>? </a:t>
            </a:r>
            <a:br>
              <a:rPr lang="en-GB" sz="1800" dirty="0">
                <a:latin typeface="Calibri" panose="020F0502020204030204" pitchFamily="34" charset="0"/>
                <a:ea typeface="Calibri" panose="020F0502020204030204" pitchFamily="34" charset="0"/>
                <a:cs typeface="Times New Roman" panose="02020603050405020304" pitchFamily="18" charset="0"/>
              </a:rPr>
            </a:br>
            <a:r>
              <a:rPr lang="sv-SE" sz="1800" dirty="0">
                <a:latin typeface="Calibri" panose="020F0502020204030204" pitchFamily="34" charset="0"/>
                <a:ea typeface="Calibri" panose="020F0502020204030204" pitchFamily="34" charset="0"/>
                <a:cs typeface="Times New Roman" panose="02020603050405020304" pitchFamily="18" charset="0"/>
              </a:rPr>
              <a:t>- Hur kunde du få din upplevelse att sticka ut? </a:t>
            </a:r>
            <a:br>
              <a:rPr lang="sv-SE" sz="1800" dirty="0">
                <a:latin typeface="Calibri" panose="020F0502020204030204" pitchFamily="34" charset="0"/>
                <a:ea typeface="Calibri" panose="020F0502020204030204" pitchFamily="34" charset="0"/>
                <a:cs typeface="Times New Roman" panose="02020603050405020304" pitchFamily="18" charset="0"/>
              </a:rPr>
            </a:br>
            <a:r>
              <a:rPr lang="sv-SE" sz="1800" dirty="0">
                <a:latin typeface="Calibri" panose="020F0502020204030204" pitchFamily="34" charset="0"/>
                <a:ea typeface="Calibri" panose="020F0502020204030204" pitchFamily="34" charset="0"/>
                <a:cs typeface="Times New Roman" panose="02020603050405020304" pitchFamily="18" charset="0"/>
              </a:rPr>
              <a:t>-Vad kan du ta betalt för den här upplevelsen?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800" dirty="0">
                <a:latin typeface="Calibri" panose="020F0502020204030204" pitchFamily="34" charset="0"/>
                <a:ea typeface="Calibri" panose="020F0502020204030204" pitchFamily="34" charset="0"/>
                <a:cs typeface="Times New Roman" panose="02020603050405020304" pitchFamily="18" charset="0"/>
              </a:rPr>
              <a:t>Hitta andra exempel på liknande erfarenheter och deras kostnad för att hjälpa dig att överväga kostnaden för upprättning och värdet av sådana upplevelser för konsumenten. 
</a:t>
            </a:r>
            <a:endParaRPr lang="en-IE" dirty="0"/>
          </a:p>
        </p:txBody>
      </p:sp>
      <p:pic>
        <p:nvPicPr>
          <p:cNvPr id="10" name="Picture Placeholder 9">
            <a:extLst>
              <a:ext uri="{FF2B5EF4-FFF2-40B4-BE49-F238E27FC236}">
                <a16:creationId xmlns:a16="http://schemas.microsoft.com/office/drawing/2014/main" id="{E06859F4-D3BD-47B4-A312-B945B6104B9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602809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0DD96D-6BF6-D54B-A106-3305D0491497}"/>
              </a:ext>
            </a:extLst>
          </p:cNvPr>
          <p:cNvSpPr>
            <a:spLocks noGrp="1"/>
          </p:cNvSpPr>
          <p:nvPr>
            <p:ph type="body" sz="quarter" idx="13"/>
          </p:nvPr>
        </p:nvSpPr>
        <p:spPr>
          <a:xfrm>
            <a:off x="388092" y="3200400"/>
            <a:ext cx="4691908" cy="2618509"/>
          </a:xfrm>
        </p:spPr>
        <p:txBody>
          <a:bodyPr>
            <a:normAutofit fontScale="85000" lnSpcReduction="20000"/>
          </a:bodyPr>
          <a:lstStyle/>
          <a:p>
            <a:pPr lvl="0" algn="ctr">
              <a:defRPr/>
            </a:pPr>
            <a:r>
              <a:rPr lang="sv-SE" dirty="0"/>
              <a:t>NÄSTA: MODUL 6 POPKULTUR TURISM STRATEGISK PLANERING OCH HÅLLBARHET
</a:t>
            </a:r>
            <a:endParaRPr kumimoji="0" lang="en-US" sz="21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lvl="0" algn="r">
              <a:defRPr/>
            </a:pPr>
            <a:r>
              <a:rPr lang="sv-SE" sz="2100" dirty="0">
                <a:solidFill>
                  <a:prstClr val="white"/>
                </a:solidFill>
              </a:rPr>
              <a:t>(Vår sista modul i den här serien)
</a:t>
            </a:r>
            <a:endParaRPr lang="en-US" sz="2300" dirty="0"/>
          </a:p>
        </p:txBody>
      </p:sp>
      <p:pic>
        <p:nvPicPr>
          <p:cNvPr id="13" name="Picture Placeholder 12">
            <a:extLst>
              <a:ext uri="{FF2B5EF4-FFF2-40B4-BE49-F238E27FC236}">
                <a16:creationId xmlns:a16="http://schemas.microsoft.com/office/drawing/2014/main" id="{C24E0829-A8D5-4926-BC80-7B0533ACD58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25400" y="0"/>
            <a:ext cx="12245162" cy="6858000"/>
          </a:xfrm>
        </p:spPr>
      </p:pic>
    </p:spTree>
    <p:extLst>
      <p:ext uri="{BB962C8B-B14F-4D97-AF65-F5344CB8AC3E}">
        <p14:creationId xmlns:p14="http://schemas.microsoft.com/office/powerpoint/2010/main" val="1438417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7687D6-84EF-4328-B62F-E9D8EC63B08D}"/>
              </a:ext>
            </a:extLst>
          </p:cNvPr>
          <p:cNvSpPr>
            <a:spLocks noGrp="1"/>
          </p:cNvSpPr>
          <p:nvPr>
            <p:ph type="body" sz="quarter" idx="13"/>
          </p:nvPr>
        </p:nvSpPr>
        <p:spPr/>
        <p:txBody>
          <a:bodyPr>
            <a:normAutofit fontScale="85000" lnSpcReduction="20000"/>
          </a:bodyPr>
          <a:lstStyle/>
          <a:p>
            <a:r>
              <a:rPr lang="sv-SE" dirty="0"/>
              <a:t>Det är för tidigt att säga vilka de långsiktiga konsekvenserna av krisen är för turismen, men det är uppenbart att ju längre krisen fortsätter... Desto mer utmanande blir det att återuppbygga turistekonomin. Detta medför utmaningar för sektorn, men också möjligheter att uppmuntra innovation, driva nya affärsmodeller, utforska nya nischer/marknader och öppna nya destinationer.
</a:t>
            </a:r>
            <a:endParaRPr lang="en-IE" dirty="0"/>
          </a:p>
        </p:txBody>
      </p:sp>
      <p:sp>
        <p:nvSpPr>
          <p:cNvPr id="4" name="Text Placeholder 3">
            <a:extLst>
              <a:ext uri="{FF2B5EF4-FFF2-40B4-BE49-F238E27FC236}">
                <a16:creationId xmlns:a16="http://schemas.microsoft.com/office/drawing/2014/main" id="{0AD7AE99-182C-40D1-B0B3-CF9FF196759E}"/>
              </a:ext>
            </a:extLst>
          </p:cNvPr>
          <p:cNvSpPr>
            <a:spLocks noGrp="1"/>
          </p:cNvSpPr>
          <p:nvPr>
            <p:ph type="body" sz="quarter" idx="15"/>
          </p:nvPr>
        </p:nvSpPr>
        <p:spPr>
          <a:xfrm>
            <a:off x="428082" y="562816"/>
            <a:ext cx="2613204" cy="1221666"/>
          </a:xfrm>
        </p:spPr>
        <p:txBody>
          <a:bodyPr>
            <a:normAutofit fontScale="92500" lnSpcReduction="10000"/>
          </a:bodyPr>
          <a:lstStyle/>
          <a:p>
            <a:r>
              <a:rPr lang="en-IE" dirty="0"/>
              <a:t>“</a:t>
            </a:r>
          </a:p>
        </p:txBody>
      </p:sp>
      <p:pic>
        <p:nvPicPr>
          <p:cNvPr id="11" name="Picture Placeholder 10" descr="A picture containing person, indoor, blue&#10;&#10;Description automatically generated">
            <a:extLst>
              <a:ext uri="{FF2B5EF4-FFF2-40B4-BE49-F238E27FC236}">
                <a16:creationId xmlns:a16="http://schemas.microsoft.com/office/drawing/2014/main" id="{EAD59A67-F66A-4967-94E9-E1D483DBFAA2}"/>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6" name="Text Placeholder 3">
            <a:extLst>
              <a:ext uri="{FF2B5EF4-FFF2-40B4-BE49-F238E27FC236}">
                <a16:creationId xmlns:a16="http://schemas.microsoft.com/office/drawing/2014/main" id="{3C38398D-E292-423A-9379-5F99EFA23835}"/>
              </a:ext>
            </a:extLst>
          </p:cNvPr>
          <p:cNvSpPr txBox="1">
            <a:spLocks/>
          </p:cNvSpPr>
          <p:nvPr/>
        </p:nvSpPr>
        <p:spPr>
          <a:xfrm rot="10800000">
            <a:off x="3121021" y="4358035"/>
            <a:ext cx="2613204" cy="1221666"/>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a:buNone/>
              <a:defRPr sz="9600" b="1" i="0" kern="1200" baseline="0">
                <a:solidFill>
                  <a:schemeClr val="bg1"/>
                </a:solidFill>
                <a:latin typeface="Times New Roman" charset="0"/>
                <a:ea typeface="Times New Roman" charset="0"/>
                <a:cs typeface="Times New Roman"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a:t>
            </a:r>
          </a:p>
        </p:txBody>
      </p:sp>
      <p:sp>
        <p:nvSpPr>
          <p:cNvPr id="7" name="TextBox 6">
            <a:extLst>
              <a:ext uri="{FF2B5EF4-FFF2-40B4-BE49-F238E27FC236}">
                <a16:creationId xmlns:a16="http://schemas.microsoft.com/office/drawing/2014/main" id="{7E7E1EC3-6EBD-4F1A-BE23-9815BA68221C}"/>
              </a:ext>
            </a:extLst>
          </p:cNvPr>
          <p:cNvSpPr txBox="1"/>
          <p:nvPr/>
        </p:nvSpPr>
        <p:spPr>
          <a:xfrm>
            <a:off x="-577922" y="5667923"/>
            <a:ext cx="6096000" cy="369332"/>
          </a:xfrm>
          <a:prstGeom prst="rect">
            <a:avLst/>
          </a:prstGeom>
          <a:noFill/>
        </p:spPr>
        <p:txBody>
          <a:bodyPr wrap="square">
            <a:spAutoFit/>
          </a:bodyPr>
          <a:lstStyle/>
          <a:p>
            <a:pPr algn="r"/>
            <a:r>
              <a:rPr lang="en-US" dirty="0">
                <a:solidFill>
                  <a:schemeClr val="bg1"/>
                </a:solidFill>
              </a:rPr>
              <a:t>- OECD Policy Responses to Coronavirus (Covid-19)</a:t>
            </a:r>
            <a:endParaRPr lang="is-IS" dirty="0">
              <a:solidFill>
                <a:schemeClr val="bg1"/>
              </a:solidFill>
            </a:endParaRPr>
          </a:p>
        </p:txBody>
      </p:sp>
    </p:spTree>
    <p:extLst>
      <p:ext uri="{BB962C8B-B14F-4D97-AF65-F5344CB8AC3E}">
        <p14:creationId xmlns:p14="http://schemas.microsoft.com/office/powerpoint/2010/main" val="40330351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664;p39">
            <a:extLst>
              <a:ext uri="{FF2B5EF4-FFF2-40B4-BE49-F238E27FC236}">
                <a16:creationId xmlns:a16="http://schemas.microsoft.com/office/drawing/2014/main" id="{AF26583B-99B9-CC41-92BC-F97A3ED80C3D}"/>
              </a:ext>
            </a:extLst>
          </p:cNvPr>
          <p:cNvGrpSpPr/>
          <p:nvPr/>
        </p:nvGrpSpPr>
        <p:grpSpPr>
          <a:xfrm>
            <a:off x="8252108" y="2190883"/>
            <a:ext cx="301041" cy="301041"/>
            <a:chOff x="5941025" y="3634400"/>
            <a:chExt cx="467650" cy="467650"/>
          </a:xfrm>
          <a:solidFill>
            <a:srgbClr val="F5B020"/>
          </a:solidFill>
        </p:grpSpPr>
        <p:sp>
          <p:nvSpPr>
            <p:cNvPr id="11" name="Google Shape;665;p39">
              <a:extLst>
                <a:ext uri="{FF2B5EF4-FFF2-40B4-BE49-F238E27FC236}">
                  <a16:creationId xmlns:a16="http://schemas.microsoft.com/office/drawing/2014/main" id="{026E682D-EF64-6B45-B7F8-F8870E8D52B7}"/>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6;p39">
              <a:extLst>
                <a:ext uri="{FF2B5EF4-FFF2-40B4-BE49-F238E27FC236}">
                  <a16:creationId xmlns:a16="http://schemas.microsoft.com/office/drawing/2014/main" id="{27938B3A-E147-BB47-A796-BBFBA73AF9A4}"/>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7;p39">
              <a:extLst>
                <a:ext uri="{FF2B5EF4-FFF2-40B4-BE49-F238E27FC236}">
                  <a16:creationId xmlns:a16="http://schemas.microsoft.com/office/drawing/2014/main" id="{7DC0D342-29F6-4545-B7CF-6474696A116B}"/>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8;p39">
              <a:extLst>
                <a:ext uri="{FF2B5EF4-FFF2-40B4-BE49-F238E27FC236}">
                  <a16:creationId xmlns:a16="http://schemas.microsoft.com/office/drawing/2014/main" id="{0DD2D850-5F8A-9845-A6E5-FA697621844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9;p39">
              <a:extLst>
                <a:ext uri="{FF2B5EF4-FFF2-40B4-BE49-F238E27FC236}">
                  <a16:creationId xmlns:a16="http://schemas.microsoft.com/office/drawing/2014/main" id="{8DB18CCE-3750-A64A-9C8B-DD82C4CB114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39">
              <a:extLst>
                <a:ext uri="{FF2B5EF4-FFF2-40B4-BE49-F238E27FC236}">
                  <a16:creationId xmlns:a16="http://schemas.microsoft.com/office/drawing/2014/main" id="{4DE210A0-C3D6-0F43-BF7C-C89DDCD5EA50}"/>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 Placeholder 7">
            <a:extLst>
              <a:ext uri="{FF2B5EF4-FFF2-40B4-BE49-F238E27FC236}">
                <a16:creationId xmlns:a16="http://schemas.microsoft.com/office/drawing/2014/main" id="{AA9C2B5C-AD85-426C-B9F5-08FF25E9EBDA}"/>
              </a:ext>
            </a:extLst>
          </p:cNvPr>
          <p:cNvSpPr txBox="1">
            <a:spLocks/>
          </p:cNvSpPr>
          <p:nvPr/>
        </p:nvSpPr>
        <p:spPr>
          <a:xfrm>
            <a:off x="1620627" y="772424"/>
            <a:ext cx="5807672" cy="1312072"/>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90000"/>
              </a:lnSpc>
              <a:spcBef>
                <a:spcPts val="1000"/>
              </a:spcBef>
              <a:buFont typeface="Arial"/>
              <a:buNone/>
              <a:defRPr sz="5000" kern="1200" baseline="0">
                <a:solidFill>
                  <a:srgbClr val="00384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sv-SE" sz="3200" dirty="0"/>
              <a:t>Viktiga källor och resurser i modul 5
</a:t>
            </a:r>
            <a:endParaRPr lang="en-US" dirty="0"/>
          </a:p>
        </p:txBody>
      </p:sp>
      <p:sp>
        <p:nvSpPr>
          <p:cNvPr id="22" name="Text Placeholder 6">
            <a:extLst>
              <a:ext uri="{FF2B5EF4-FFF2-40B4-BE49-F238E27FC236}">
                <a16:creationId xmlns:a16="http://schemas.microsoft.com/office/drawing/2014/main" id="{F72FEFDC-8C1A-43ED-B5C5-223FE6D15D39}"/>
              </a:ext>
            </a:extLst>
          </p:cNvPr>
          <p:cNvSpPr>
            <a:spLocks noGrp="1"/>
          </p:cNvSpPr>
          <p:nvPr>
            <p:ph type="body" sz="quarter" idx="19"/>
          </p:nvPr>
        </p:nvSpPr>
        <p:spPr>
          <a:xfrm>
            <a:off x="501033" y="2336308"/>
            <a:ext cx="6537941" cy="2132949"/>
          </a:xfrm>
        </p:spPr>
        <p:txBody>
          <a:bodyPr>
            <a:normAutofit/>
          </a:bodyPr>
          <a:lstStyle/>
          <a:p>
            <a:r>
              <a:rPr lang="is-IS" sz="1600" dirty="0">
                <a:hlinkClick r:id="rId2"/>
              </a:rPr>
              <a:t>UNWTO-Global-Guidelines-to-Restart-Tourism.pdf</a:t>
            </a:r>
            <a:endParaRPr lang="is-IS" sz="1600" dirty="0"/>
          </a:p>
          <a:p>
            <a:r>
              <a:rPr lang="is-IS" sz="1600" dirty="0">
                <a:hlinkClick r:id="rId3"/>
              </a:rPr>
              <a:t>https://thetourismcolab.com.au/change/23-actions-for-regenerative-tourism/</a:t>
            </a:r>
            <a:endParaRPr lang="is-IS" sz="1600" dirty="0"/>
          </a:p>
          <a:p>
            <a:r>
              <a:rPr lang="en-US" sz="1600" dirty="0">
                <a:hlinkClick r:id="rId4"/>
              </a:rPr>
              <a:t>Slideshow of the day: The Bieber effect or plain selfishness? Visitors destroying </a:t>
            </a:r>
            <a:r>
              <a:rPr lang="en-US" sz="1600" dirty="0" err="1">
                <a:hlinkClick r:id="rId4"/>
              </a:rPr>
              <a:t>Fjaðrárgljúfur</a:t>
            </a:r>
            <a:r>
              <a:rPr lang="en-US" sz="1600" dirty="0">
                <a:hlinkClick r:id="rId4"/>
              </a:rPr>
              <a:t> | </a:t>
            </a:r>
            <a:r>
              <a:rPr lang="en-US" sz="1600" dirty="0" err="1">
                <a:hlinkClick r:id="rId4"/>
              </a:rPr>
              <a:t>Icelandmag</a:t>
            </a:r>
            <a:endParaRPr lang="en-IE" sz="1600" dirty="0"/>
          </a:p>
          <a:p>
            <a:endParaRPr lang="en-US" sz="1600" dirty="0"/>
          </a:p>
        </p:txBody>
      </p:sp>
      <p:sp>
        <p:nvSpPr>
          <p:cNvPr id="23" name="Text Placeholder 3">
            <a:extLst>
              <a:ext uri="{FF2B5EF4-FFF2-40B4-BE49-F238E27FC236}">
                <a16:creationId xmlns:a16="http://schemas.microsoft.com/office/drawing/2014/main" id="{DCA857A6-C600-4C8D-A814-4B8DD60B33F0}"/>
              </a:ext>
            </a:extLst>
          </p:cNvPr>
          <p:cNvSpPr txBox="1">
            <a:spLocks/>
          </p:cNvSpPr>
          <p:nvPr/>
        </p:nvSpPr>
        <p:spPr>
          <a:xfrm>
            <a:off x="8878502" y="2160311"/>
            <a:ext cx="2812464" cy="32345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www.popculturetourism.eu</a:t>
            </a:r>
            <a:endParaRPr lang="en-US" dirty="0"/>
          </a:p>
        </p:txBody>
      </p:sp>
      <p:sp>
        <p:nvSpPr>
          <p:cNvPr id="24" name="Text Placeholder 1">
            <a:extLst>
              <a:ext uri="{FF2B5EF4-FFF2-40B4-BE49-F238E27FC236}">
                <a16:creationId xmlns:a16="http://schemas.microsoft.com/office/drawing/2014/main" id="{094D1085-6A91-4158-A23E-B466AC437F0C}"/>
              </a:ext>
            </a:extLst>
          </p:cNvPr>
          <p:cNvSpPr txBox="1">
            <a:spLocks/>
          </p:cNvSpPr>
          <p:nvPr/>
        </p:nvSpPr>
        <p:spPr>
          <a:xfrm>
            <a:off x="8878502" y="1615175"/>
            <a:ext cx="2812464" cy="32345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www.facebook.com/outpaceeu</a:t>
            </a:r>
            <a:endParaRPr lang="en-US" dirty="0"/>
          </a:p>
        </p:txBody>
      </p:sp>
      <p:pic>
        <p:nvPicPr>
          <p:cNvPr id="25" name="Picture 24" descr="A picture containing drawing&#10;&#10;Description automatically generated">
            <a:extLst>
              <a:ext uri="{FF2B5EF4-FFF2-40B4-BE49-F238E27FC236}">
                <a16:creationId xmlns:a16="http://schemas.microsoft.com/office/drawing/2014/main" id="{DD86F167-DFFF-4A3C-92CC-44A16C498D19}"/>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8182596" y="1628444"/>
            <a:ext cx="415861" cy="415861"/>
          </a:xfrm>
          <a:prstGeom prst="rect">
            <a:avLst/>
          </a:prstGeom>
        </p:spPr>
      </p:pic>
    </p:spTree>
    <p:extLst>
      <p:ext uri="{BB962C8B-B14F-4D97-AF65-F5344CB8AC3E}">
        <p14:creationId xmlns:p14="http://schemas.microsoft.com/office/powerpoint/2010/main" val="1108207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B9513B-5E3A-46F6-8B71-AD0A357FC801}"/>
              </a:ext>
            </a:extLst>
          </p:cNvPr>
          <p:cNvSpPr>
            <a:spLocks noGrp="1"/>
          </p:cNvSpPr>
          <p:nvPr>
            <p:ph type="body" sz="quarter" idx="13"/>
          </p:nvPr>
        </p:nvSpPr>
        <p:spPr/>
        <p:txBody>
          <a:bodyPr>
            <a:noAutofit/>
          </a:bodyPr>
          <a:lstStyle/>
          <a:p>
            <a:r>
              <a:rPr lang="sv-SE" sz="3200" dirty="0"/>
              <a:t>Potentiella konsekvenser för turistnäringen efter covid-19
</a:t>
            </a:r>
            <a:endParaRPr lang="en-IE" sz="3200" dirty="0"/>
          </a:p>
        </p:txBody>
      </p:sp>
      <p:sp>
        <p:nvSpPr>
          <p:cNvPr id="3" name="Text Placeholder 2">
            <a:extLst>
              <a:ext uri="{FF2B5EF4-FFF2-40B4-BE49-F238E27FC236}">
                <a16:creationId xmlns:a16="http://schemas.microsoft.com/office/drawing/2014/main" id="{186EB9E8-21F1-4437-A00A-5EB9D111398A}"/>
              </a:ext>
            </a:extLst>
          </p:cNvPr>
          <p:cNvSpPr>
            <a:spLocks noGrp="1"/>
          </p:cNvSpPr>
          <p:nvPr>
            <p:ph type="body" sz="quarter" idx="14"/>
          </p:nvPr>
        </p:nvSpPr>
        <p:spPr/>
        <p:txBody>
          <a:bodyPr/>
          <a:lstStyle/>
          <a:p>
            <a:r>
              <a:rPr lang="sv-SE" dirty="0"/>
              <a:t>Inrikes- och kortdistansresor kan bli mer rådande på grund av större fokus på hållbarhet. Minskad turismkonsumtion på grund av fortsatt osäkerhet.
</a:t>
            </a:r>
            <a:endParaRPr lang="en-IE" dirty="0"/>
          </a:p>
        </p:txBody>
      </p:sp>
      <p:sp>
        <p:nvSpPr>
          <p:cNvPr id="4" name="Text Placeholder 3">
            <a:extLst>
              <a:ext uri="{FF2B5EF4-FFF2-40B4-BE49-F238E27FC236}">
                <a16:creationId xmlns:a16="http://schemas.microsoft.com/office/drawing/2014/main" id="{C6E490E9-B05E-48CE-A937-D0799269DF36}"/>
              </a:ext>
            </a:extLst>
          </p:cNvPr>
          <p:cNvSpPr>
            <a:spLocks noGrp="1"/>
          </p:cNvSpPr>
          <p:nvPr>
            <p:ph type="body" sz="quarter" idx="15"/>
          </p:nvPr>
        </p:nvSpPr>
        <p:spPr/>
        <p:txBody>
          <a:bodyPr/>
          <a:lstStyle/>
          <a:p>
            <a:r>
              <a:rPr lang="en-IE" dirty="0"/>
              <a:t>VISTELSENS LÄNGD
</a:t>
            </a:r>
          </a:p>
        </p:txBody>
      </p:sp>
      <p:sp>
        <p:nvSpPr>
          <p:cNvPr id="5" name="Text Placeholder 4">
            <a:extLst>
              <a:ext uri="{FF2B5EF4-FFF2-40B4-BE49-F238E27FC236}">
                <a16:creationId xmlns:a16="http://schemas.microsoft.com/office/drawing/2014/main" id="{446DE6A0-48CD-4596-9FF6-571404107568}"/>
              </a:ext>
            </a:extLst>
          </p:cNvPr>
          <p:cNvSpPr>
            <a:spLocks noGrp="1"/>
          </p:cNvSpPr>
          <p:nvPr>
            <p:ph type="body" sz="quarter" idx="16"/>
          </p:nvPr>
        </p:nvSpPr>
        <p:spPr>
          <a:xfrm>
            <a:off x="461765" y="2467545"/>
            <a:ext cx="2659582" cy="716489"/>
          </a:xfrm>
          <a:solidFill>
            <a:srgbClr val="E45E32">
              <a:alpha val="80000"/>
            </a:srgbClr>
          </a:solidFill>
        </p:spPr>
        <p:txBody>
          <a:bodyPr/>
          <a:lstStyle/>
          <a:p>
            <a:r>
              <a:rPr lang="sv-SE" dirty="0">
                <a:solidFill>
                  <a:schemeClr val="bg1"/>
                </a:solidFill>
              </a:rPr>
              <a:t>Längre vistelser snarare än att ta många korta resor
</a:t>
            </a:r>
            <a:endParaRPr lang="en-IE" dirty="0">
              <a:solidFill>
                <a:schemeClr val="bg1"/>
              </a:solidFill>
            </a:endParaRPr>
          </a:p>
        </p:txBody>
      </p:sp>
      <p:sp>
        <p:nvSpPr>
          <p:cNvPr id="6" name="Text Placeholder 5">
            <a:extLst>
              <a:ext uri="{FF2B5EF4-FFF2-40B4-BE49-F238E27FC236}">
                <a16:creationId xmlns:a16="http://schemas.microsoft.com/office/drawing/2014/main" id="{C033C010-03F7-4083-855F-A6C6326B82B6}"/>
              </a:ext>
            </a:extLst>
          </p:cNvPr>
          <p:cNvSpPr>
            <a:spLocks noGrp="1"/>
          </p:cNvSpPr>
          <p:nvPr>
            <p:ph type="body" sz="quarter" idx="17"/>
          </p:nvPr>
        </p:nvSpPr>
        <p:spPr/>
        <p:txBody>
          <a:bodyPr/>
          <a:lstStyle/>
          <a:p>
            <a:r>
              <a:rPr lang="en-IE" dirty="0"/>
              <a:t>PLATS
</a:t>
            </a:r>
          </a:p>
        </p:txBody>
      </p:sp>
      <p:sp>
        <p:nvSpPr>
          <p:cNvPr id="7" name="Text Placeholder 6">
            <a:extLst>
              <a:ext uri="{FF2B5EF4-FFF2-40B4-BE49-F238E27FC236}">
                <a16:creationId xmlns:a16="http://schemas.microsoft.com/office/drawing/2014/main" id="{2AAB6C21-B77D-4D69-84A8-1B14BA0B33F5}"/>
              </a:ext>
            </a:extLst>
          </p:cNvPr>
          <p:cNvSpPr>
            <a:spLocks noGrp="1"/>
          </p:cNvSpPr>
          <p:nvPr>
            <p:ph type="body" sz="quarter" idx="18"/>
          </p:nvPr>
        </p:nvSpPr>
        <p:spPr>
          <a:xfrm>
            <a:off x="3293072" y="2447926"/>
            <a:ext cx="2659582" cy="791886"/>
          </a:xfrm>
          <a:solidFill>
            <a:srgbClr val="1198D1">
              <a:alpha val="80000"/>
            </a:srgbClr>
          </a:solidFill>
        </p:spPr>
        <p:txBody>
          <a:bodyPr/>
          <a:lstStyle/>
          <a:p>
            <a:r>
              <a:rPr lang="sv-SE" dirty="0">
                <a:solidFill>
                  <a:schemeClr val="bg1"/>
                </a:solidFill>
              </a:rPr>
              <a:t>Regionala, kust- och landsbygdsområden snarare än stadsdestinationer.
</a:t>
            </a:r>
            <a:endParaRPr lang="en-IE" dirty="0">
              <a:solidFill>
                <a:schemeClr val="bg1"/>
              </a:solidFill>
            </a:endParaRPr>
          </a:p>
        </p:txBody>
      </p:sp>
      <p:sp>
        <p:nvSpPr>
          <p:cNvPr id="8" name="Text Placeholder 7">
            <a:extLst>
              <a:ext uri="{FF2B5EF4-FFF2-40B4-BE49-F238E27FC236}">
                <a16:creationId xmlns:a16="http://schemas.microsoft.com/office/drawing/2014/main" id="{4C367828-4975-4BE5-87D4-C3A1AB2E3AFD}"/>
              </a:ext>
            </a:extLst>
          </p:cNvPr>
          <p:cNvSpPr>
            <a:spLocks noGrp="1"/>
          </p:cNvSpPr>
          <p:nvPr>
            <p:ph type="body" sz="quarter" idx="19"/>
          </p:nvPr>
        </p:nvSpPr>
        <p:spPr/>
        <p:txBody>
          <a:bodyPr/>
          <a:lstStyle/>
          <a:p>
            <a:r>
              <a:rPr lang="en-IE" dirty="0"/>
              <a:t>SÄKERHET
</a:t>
            </a:r>
          </a:p>
        </p:txBody>
      </p:sp>
      <p:sp>
        <p:nvSpPr>
          <p:cNvPr id="9" name="Text Placeholder 8">
            <a:extLst>
              <a:ext uri="{FF2B5EF4-FFF2-40B4-BE49-F238E27FC236}">
                <a16:creationId xmlns:a16="http://schemas.microsoft.com/office/drawing/2014/main" id="{C54F8ADB-C9F6-499A-9FDD-746B9BDB2D79}"/>
              </a:ext>
            </a:extLst>
          </p:cNvPr>
          <p:cNvSpPr>
            <a:spLocks noGrp="1"/>
          </p:cNvSpPr>
          <p:nvPr>
            <p:ph type="body" sz="quarter" idx="20"/>
          </p:nvPr>
        </p:nvSpPr>
        <p:spPr>
          <a:xfrm>
            <a:off x="6180537" y="2458020"/>
            <a:ext cx="2659582" cy="791886"/>
          </a:xfrm>
          <a:solidFill>
            <a:srgbClr val="9A2E90">
              <a:alpha val="80000"/>
            </a:srgbClr>
          </a:solidFill>
        </p:spPr>
        <p:txBody>
          <a:bodyPr/>
          <a:lstStyle/>
          <a:p>
            <a:r>
              <a:rPr lang="sv-SE" dirty="0">
                <a:solidFill>
                  <a:schemeClr val="bg1"/>
                </a:solidFill>
              </a:rPr>
              <a:t>Säkerhets- och hygienfaktorer vid val av destinationer
</a:t>
            </a:r>
            <a:endParaRPr lang="en-IE" dirty="0">
              <a:solidFill>
                <a:schemeClr val="bg1"/>
              </a:solidFill>
            </a:endParaRPr>
          </a:p>
        </p:txBody>
      </p:sp>
      <p:sp>
        <p:nvSpPr>
          <p:cNvPr id="10" name="Text Placeholder 9">
            <a:extLst>
              <a:ext uri="{FF2B5EF4-FFF2-40B4-BE49-F238E27FC236}">
                <a16:creationId xmlns:a16="http://schemas.microsoft.com/office/drawing/2014/main" id="{A5E0F1C4-7154-42D4-83A7-4B42A44A73C7}"/>
              </a:ext>
            </a:extLst>
          </p:cNvPr>
          <p:cNvSpPr>
            <a:spLocks noGrp="1"/>
          </p:cNvSpPr>
          <p:nvPr>
            <p:ph type="body" sz="quarter" idx="21"/>
          </p:nvPr>
        </p:nvSpPr>
        <p:spPr/>
        <p:txBody>
          <a:bodyPr/>
          <a:lstStyle/>
          <a:p>
            <a:r>
              <a:rPr lang="en-IE" dirty="0"/>
              <a:t>DIGITALISERING
</a:t>
            </a:r>
          </a:p>
        </p:txBody>
      </p:sp>
      <p:sp>
        <p:nvSpPr>
          <p:cNvPr id="11" name="Text Placeholder 10">
            <a:extLst>
              <a:ext uri="{FF2B5EF4-FFF2-40B4-BE49-F238E27FC236}">
                <a16:creationId xmlns:a16="http://schemas.microsoft.com/office/drawing/2014/main" id="{B59BEB8E-8346-4706-95B7-FF9D38042A57}"/>
              </a:ext>
            </a:extLst>
          </p:cNvPr>
          <p:cNvSpPr>
            <a:spLocks noGrp="1"/>
          </p:cNvSpPr>
          <p:nvPr>
            <p:ph type="body" sz="quarter" idx="22"/>
          </p:nvPr>
        </p:nvSpPr>
        <p:spPr>
          <a:xfrm>
            <a:off x="9026526" y="2496120"/>
            <a:ext cx="2659582" cy="791886"/>
          </a:xfrm>
          <a:solidFill>
            <a:srgbClr val="F5B020">
              <a:alpha val="80000"/>
            </a:srgbClr>
          </a:solidFill>
        </p:spPr>
        <p:txBody>
          <a:bodyPr/>
          <a:lstStyle/>
          <a:p>
            <a:r>
              <a:rPr lang="sv-SE" dirty="0">
                <a:solidFill>
                  <a:schemeClr val="bg1"/>
                </a:solidFill>
              </a:rPr>
              <a:t>Ökad digitalisering av turisttjänster och turistprodukter.
</a:t>
            </a:r>
            <a:endParaRPr lang="en-IE" dirty="0">
              <a:solidFill>
                <a:schemeClr val="bg1"/>
              </a:solidFill>
            </a:endParaRPr>
          </a:p>
        </p:txBody>
      </p:sp>
    </p:spTree>
    <p:extLst>
      <p:ext uri="{BB962C8B-B14F-4D97-AF65-F5344CB8AC3E}">
        <p14:creationId xmlns:p14="http://schemas.microsoft.com/office/powerpoint/2010/main" val="3089937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outdoor&#10;&#10;Description automatically generated">
            <a:extLst>
              <a:ext uri="{FF2B5EF4-FFF2-40B4-BE49-F238E27FC236}">
                <a16:creationId xmlns:a16="http://schemas.microsoft.com/office/drawing/2014/main" id="{FC40F2E3-68FB-4AF1-9BE4-322BAC9ADCE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1600200" y="2209282"/>
            <a:ext cx="8991600" cy="3773228"/>
          </a:xfrm>
        </p:spPr>
      </p:pic>
      <p:sp>
        <p:nvSpPr>
          <p:cNvPr id="3" name="Text Placeholder 2">
            <a:extLst>
              <a:ext uri="{FF2B5EF4-FFF2-40B4-BE49-F238E27FC236}">
                <a16:creationId xmlns:a16="http://schemas.microsoft.com/office/drawing/2014/main" id="{29A5CC1F-2D81-4DD3-BFB5-6911F52CAD2E}"/>
              </a:ext>
            </a:extLst>
          </p:cNvPr>
          <p:cNvSpPr>
            <a:spLocks noGrp="1"/>
          </p:cNvSpPr>
          <p:nvPr>
            <p:ph type="body" sz="quarter" idx="15"/>
          </p:nvPr>
        </p:nvSpPr>
        <p:spPr>
          <a:xfrm>
            <a:off x="3175537" y="438151"/>
            <a:ext cx="8435438" cy="1631280"/>
          </a:xfrm>
        </p:spPr>
        <p:txBody>
          <a:bodyPr>
            <a:noAutofit/>
          </a:bodyPr>
          <a:lstStyle/>
          <a:p>
            <a:r>
              <a:rPr lang="sv-SE" sz="2400" dirty="0"/>
              <a:t>Fokus på naturområden
Öppna och mindre trånga platser
Bädda in digitala och virtuella lösningar
Se till att våra destinationer är säkra, rena och hållbara
</a:t>
            </a:r>
            <a:endParaRPr lang="en-IE" sz="2400" dirty="0"/>
          </a:p>
        </p:txBody>
      </p:sp>
      <p:sp>
        <p:nvSpPr>
          <p:cNvPr id="5" name="TextBox 4">
            <a:extLst>
              <a:ext uri="{FF2B5EF4-FFF2-40B4-BE49-F238E27FC236}">
                <a16:creationId xmlns:a16="http://schemas.microsoft.com/office/drawing/2014/main" id="{0042785D-C43A-467A-9864-D8B7B52D3EA0}"/>
              </a:ext>
            </a:extLst>
          </p:cNvPr>
          <p:cNvSpPr txBox="1"/>
          <p:nvPr/>
        </p:nvSpPr>
        <p:spPr>
          <a:xfrm>
            <a:off x="76201" y="297128"/>
            <a:ext cx="2686050" cy="2246769"/>
          </a:xfrm>
          <a:prstGeom prst="rect">
            <a:avLst/>
          </a:prstGeom>
          <a:noFill/>
        </p:spPr>
        <p:txBody>
          <a:bodyPr wrap="square">
            <a:spAutoFit/>
          </a:bodyPr>
          <a:lstStyle/>
          <a:p>
            <a:r>
              <a:rPr lang="sv-SE" sz="2800" dirty="0"/>
              <a:t>För att möta framtida turisters behov måste vi...
</a:t>
            </a:r>
            <a:endParaRPr lang="en-US" sz="2800" dirty="0"/>
          </a:p>
        </p:txBody>
      </p:sp>
    </p:spTree>
    <p:extLst>
      <p:ext uri="{BB962C8B-B14F-4D97-AF65-F5344CB8AC3E}">
        <p14:creationId xmlns:p14="http://schemas.microsoft.com/office/powerpoint/2010/main" val="3344712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A5CC1F-2D81-4DD3-BFB5-6911F52CAD2E}"/>
              </a:ext>
            </a:extLst>
          </p:cNvPr>
          <p:cNvSpPr>
            <a:spLocks noGrp="1"/>
          </p:cNvSpPr>
          <p:nvPr>
            <p:ph type="body" sz="quarter" idx="15"/>
          </p:nvPr>
        </p:nvSpPr>
        <p:spPr>
          <a:xfrm>
            <a:off x="3175536" y="561442"/>
            <a:ext cx="8435438" cy="1631280"/>
          </a:xfrm>
        </p:spPr>
        <p:txBody>
          <a:bodyPr>
            <a:normAutofit/>
          </a:bodyPr>
          <a:lstStyle/>
          <a:p>
            <a:r>
              <a:rPr lang="sv-SE" sz="2400" dirty="0"/>
              <a:t>Post-Covid Turism kommer att fokusera på att följa folkmassorna in på en ny bana. 
Popkulturturism kan vara en viktig drivkraft...</a:t>
            </a:r>
            <a:endParaRPr lang="en-IE" sz="2400" dirty="0"/>
          </a:p>
        </p:txBody>
      </p:sp>
      <p:pic>
        <p:nvPicPr>
          <p:cNvPr id="8" name="Picture Placeholder 7" descr="A picture containing text, outdoor, sky, grass&#10;&#10;Description automatically generated">
            <a:extLst>
              <a:ext uri="{FF2B5EF4-FFF2-40B4-BE49-F238E27FC236}">
                <a16:creationId xmlns:a16="http://schemas.microsoft.com/office/drawing/2014/main" id="{6615EFBB-2CFA-44BE-97CF-76A84189CCA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10" name="TextBox 9">
            <a:extLst>
              <a:ext uri="{FF2B5EF4-FFF2-40B4-BE49-F238E27FC236}">
                <a16:creationId xmlns:a16="http://schemas.microsoft.com/office/drawing/2014/main" id="{3825D685-92CC-4241-A692-7050005C2E22}"/>
              </a:ext>
            </a:extLst>
          </p:cNvPr>
          <p:cNvSpPr txBox="1"/>
          <p:nvPr/>
        </p:nvSpPr>
        <p:spPr>
          <a:xfrm>
            <a:off x="2486345" y="5917915"/>
            <a:ext cx="9124629" cy="1015663"/>
          </a:xfrm>
          <a:prstGeom prst="rect">
            <a:avLst/>
          </a:prstGeom>
          <a:noFill/>
        </p:spPr>
        <p:txBody>
          <a:bodyPr wrap="square" rtlCol="0">
            <a:spAutoFit/>
          </a:bodyPr>
          <a:lstStyle/>
          <a:p>
            <a:r>
              <a:rPr lang="sv-SE" sz="2000" dirty="0" err="1">
                <a:solidFill>
                  <a:srgbClr val="003841"/>
                </a:solidFill>
              </a:rPr>
              <a:t>Ballintoy</a:t>
            </a:r>
            <a:r>
              <a:rPr lang="sv-SE" sz="2000" dirty="0">
                <a:solidFill>
                  <a:srgbClr val="003841"/>
                </a:solidFill>
              </a:rPr>
              <a:t> </a:t>
            </a:r>
            <a:r>
              <a:rPr lang="sv-SE" sz="2000" dirty="0" err="1">
                <a:solidFill>
                  <a:srgbClr val="003841"/>
                </a:solidFill>
              </a:rPr>
              <a:t>Harbour</a:t>
            </a:r>
            <a:r>
              <a:rPr lang="sv-SE" sz="2000" dirty="0">
                <a:solidFill>
                  <a:srgbClr val="003841"/>
                </a:solidFill>
              </a:rPr>
              <a:t> i Nordirland är en av de många nya </a:t>
            </a:r>
            <a:r>
              <a:rPr lang="sv-SE" sz="2000" dirty="0" err="1">
                <a:solidFill>
                  <a:srgbClr val="003841"/>
                </a:solidFill>
              </a:rPr>
              <a:t>poplkulturturism</a:t>
            </a:r>
            <a:r>
              <a:rPr lang="sv-SE" sz="2000" dirty="0">
                <a:solidFill>
                  <a:srgbClr val="003841"/>
                </a:solidFill>
              </a:rPr>
              <a:t> platserna besökare och fans av showen nu reser till..
</a:t>
            </a:r>
            <a:endParaRPr lang="en-IE" sz="2000" dirty="0">
              <a:solidFill>
                <a:srgbClr val="003841"/>
              </a:solidFill>
            </a:endParaRPr>
          </a:p>
        </p:txBody>
      </p:sp>
    </p:spTree>
    <p:extLst>
      <p:ext uri="{BB962C8B-B14F-4D97-AF65-F5344CB8AC3E}">
        <p14:creationId xmlns:p14="http://schemas.microsoft.com/office/powerpoint/2010/main" val="36786279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1505925-DE73-44FA-BA34-770E04A9D78A}">
  <we:reference id="wa104379997" version="2.0.0.0" store="en-001"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5214</TotalTime>
  <Words>3993</Words>
  <Application>Microsoft Macintosh PowerPoint</Application>
  <PresentationFormat>Bredbild</PresentationFormat>
  <Paragraphs>252</Paragraphs>
  <Slides>60</Slides>
  <Notes>21</Notes>
  <HiddenSlides>0</HiddenSlides>
  <MMClips>0</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60</vt:i4>
      </vt:variant>
    </vt:vector>
  </HeadingPairs>
  <TitlesOfParts>
    <vt:vector size="69" baseType="lpstr">
      <vt:lpstr>Arial</vt:lpstr>
      <vt:lpstr>Calibri</vt:lpstr>
      <vt:lpstr>Calibri Light</vt:lpstr>
      <vt:lpstr>libre_franklinregular</vt:lpstr>
      <vt:lpstr>Merriweather</vt:lpstr>
      <vt:lpstr>Quattrocento Sans</vt:lpstr>
      <vt:lpstr>roboto</vt:lpstr>
      <vt:lpstr>Times New Roman</vt:lpstr>
      <vt:lpstr>Office Theme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För semi-uppslukande turer får kunderna något fysiskt levererat till dem inför turnén. Till exempel mat, öl eller vin. Detta åtföljs sedan av en live eller förinspelad turné med en reseguide. 
</vt:lpstr>
      <vt:lpstr>PowerPoint-presentation</vt:lpstr>
      <vt:lpstr>PowerPoint-presentation</vt:lpstr>
      <vt:lpstr>PowerPoint-presentation</vt:lpstr>
      <vt:lpstr>PowerPoint-presentation</vt:lpstr>
      <vt:lpstr>PowerPoint-presentation</vt:lpstr>
      <vt:lpstr>Den årliga isländska musikfestivalen Iceland Airwaves hålls årligen i november i Reykjavik.  Festivalen brukar locka tusentals internationella besökare till huvudstaden varje år.  År 2020, på grund av Covid-19-restriktioner, flyttades festivalen online under titeln "Live from Reykjavík". 
</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Jan Lundin</cp:lastModifiedBy>
  <cp:revision>113</cp:revision>
  <dcterms:created xsi:type="dcterms:W3CDTF">2019-11-20T14:08:21Z</dcterms:created>
  <dcterms:modified xsi:type="dcterms:W3CDTF">2021-11-24T18:46:21Z</dcterms:modified>
</cp:coreProperties>
</file>